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media/image7.jpg" ContentType="image/jpeg"/>
  <Override PartName="/ppt/media/image8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399" r:id="rId2"/>
    <p:sldId id="265" r:id="rId3"/>
    <p:sldId id="266" r:id="rId4"/>
    <p:sldId id="274" r:id="rId5"/>
    <p:sldId id="400" r:id="rId6"/>
    <p:sldId id="401" r:id="rId7"/>
    <p:sldId id="267" r:id="rId8"/>
    <p:sldId id="276" r:id="rId9"/>
    <p:sldId id="277" r:id="rId10"/>
    <p:sldId id="278" r:id="rId11"/>
    <p:sldId id="268" r:id="rId12"/>
    <p:sldId id="279" r:id="rId13"/>
    <p:sldId id="280" r:id="rId14"/>
    <p:sldId id="281" r:id="rId15"/>
    <p:sldId id="269" r:id="rId16"/>
    <p:sldId id="283" r:id="rId17"/>
    <p:sldId id="282" r:id="rId18"/>
    <p:sldId id="270" r:id="rId19"/>
    <p:sldId id="285" r:id="rId20"/>
    <p:sldId id="287" r:id="rId21"/>
    <p:sldId id="271" r:id="rId22"/>
    <p:sldId id="288" r:id="rId23"/>
    <p:sldId id="27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592" y="52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D-49E0-84A4-B03A19C9F9E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D-49E0-84A4-B03A19C9F9E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D-49E0-84A4-B03A19C9F9E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D-49E0-84A4-B03A19C9F9E6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D-49E0-84A4-B03A19C9F9E6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BD-49E0-84A4-B03A19C9F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1-4009-8616-362B92914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1-4009-8616-362B92914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1-4009-8616-362B9291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08416"/>
        <c:axId val="130114304"/>
      </c:barChart>
      <c:catAx>
        <c:axId val="13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114304"/>
        <c:crosses val="autoZero"/>
        <c:auto val="1"/>
        <c:lblAlgn val="ctr"/>
        <c:lblOffset val="100"/>
        <c:noMultiLvlLbl val="0"/>
      </c:catAx>
      <c:valAx>
        <c:axId val="13011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1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24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92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8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377">
              <a:defRPr/>
            </a:pPr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377">
              <a:defRPr/>
            </a:pPr>
            <a:fld id="{0F0C7B39-4D7E-4E2C-B3E5-BF16B572E60E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 algn="r" defTabSz="914377">
                <a:defRPr/>
              </a:pPr>
              <a:t>‹#›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97896"/>
      </p:ext>
    </p:extLst>
  </p:cSld>
  <p:clrMapOvr>
    <a:masterClrMapping/>
  </p:clrMapOvr>
  <p:transition spd="slow" advClick="0" advTm="300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77851" y="1826684"/>
            <a:ext cx="7372351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毕业设计答辩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1133" y="2688167"/>
            <a:ext cx="7076016" cy="482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5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基于生成对抗网络的闪存仿真器设计与实现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4580" y="4132834"/>
            <a:ext cx="3160184" cy="4205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0990" indent="-380990">
              <a:buFont typeface="Wingdings" panose="05000000000000000000" pitchFamily="2" charset="2"/>
              <a:buChar char="n"/>
            </a:pPr>
            <a:r>
              <a:rPr lang="zh-CN" altLang="en-US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答辩学生：孟嵩淼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3893" y="4678773"/>
            <a:ext cx="3162300" cy="4205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0990" indent="-380990">
              <a:buFont typeface="Wingdings" panose="05000000000000000000" pitchFamily="2" charset="2"/>
              <a:buChar char="n"/>
            </a:pPr>
            <a:r>
              <a:rPr lang="zh-CN" altLang="en-US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指导老师：胡迪青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1134" y="5269487"/>
            <a:ext cx="4093633" cy="4205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0990" indent="-380990">
              <a:buFont typeface="Wingdings" panose="05000000000000000000" pitchFamily="2" charset="2"/>
              <a:buChar char="n"/>
            </a:pPr>
            <a:r>
              <a:rPr lang="zh-CN" altLang="en-US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答辩时间：</a:t>
            </a:r>
            <a:r>
              <a:rPr lang="en-US" altLang="zh-CN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2020</a:t>
            </a:r>
            <a:r>
              <a:rPr lang="zh-CN" altLang="en-US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年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>
            <a:off x="703385" y="3382108"/>
            <a:ext cx="2532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F44A867-1BB5-4676-A26F-255B212F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2" y="351531"/>
            <a:ext cx="3543300" cy="1051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TWO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论文结构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方案设计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9165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研究方法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技术实现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572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FOUR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分析讨论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572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FOUR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分析讨论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成果展示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05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FIVE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主要结论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5" y="83258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6712" y="3991827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3991827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3991827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3991827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3991827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3991827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3527070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80859" y="352707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任务要求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84703" y="352707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方案设计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352707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技术实现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352707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成果展示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856547" y="3499370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参考文献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4467111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4467111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4467111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4467111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4467111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4467111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05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FIVE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主要结论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78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SIX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参考文献</a:t>
            </a:r>
          </a:p>
        </p:txBody>
      </p:sp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1883659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答辩人：孟嵩淼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答辩时间：</a:t>
            </a:r>
            <a:r>
              <a:rPr lang="en-US" altLang="zh-CN" sz="1400" b="1" dirty="0">
                <a:solidFill>
                  <a:schemeClr val="tx1"/>
                </a:solidFill>
              </a:rPr>
              <a:t>2020</a:t>
            </a:r>
            <a:r>
              <a:rPr lang="zh-CN" altLang="en-US" sz="1400" b="1" dirty="0">
                <a:solidFill>
                  <a:schemeClr val="tx1"/>
                </a:solidFill>
              </a:rPr>
              <a:t>年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910633" y="155382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闪存的大规模使用</a:t>
            </a:r>
          </a:p>
        </p:txBody>
      </p:sp>
      <p:sp>
        <p:nvSpPr>
          <p:cNvPr id="9" name="矩形 8"/>
          <p:cNvSpPr/>
          <p:nvPr/>
        </p:nvSpPr>
        <p:spPr>
          <a:xfrm>
            <a:off x="910633" y="2316612"/>
            <a:ext cx="6550312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闪存是一种非易失性存储器，断电之后数据也不会丢失。其基本存储单元（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Cell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）是一种类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NMOS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的双层浮栅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管。这种科技主要用于一般性数据存储，以及在计算机与其他数字产品间交换传输数据，如储存卡、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盘和固态硬盘。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FDFFD9-1220-425B-A0F2-A9DE33FF2941}"/>
              </a:ext>
            </a:extLst>
          </p:cNvPr>
          <p:cNvSpPr/>
          <p:nvPr/>
        </p:nvSpPr>
        <p:spPr>
          <a:xfrm>
            <a:off x="910633" y="3814266"/>
            <a:ext cx="655031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近年来，闪存因其高性能、低功耗等特点，逐渐替代磁记录成为主流存储器件。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B78BF1-8256-49E4-8E6F-A0DA8B46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3" y="5026790"/>
            <a:ext cx="1440000" cy="14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E67D95-7F53-4BDD-81AD-5CEEBF38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42" y="5026790"/>
            <a:ext cx="2283638" cy="144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2DE67D-7F03-4111-8183-8F4E0F1AD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289" y="5091882"/>
            <a:ext cx="1951515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910633" y="155382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闪存的可靠性</a:t>
            </a:r>
          </a:p>
        </p:txBody>
      </p:sp>
      <p:sp>
        <p:nvSpPr>
          <p:cNvPr id="9" name="矩形 8"/>
          <p:cNvSpPr/>
          <p:nvPr/>
        </p:nvSpPr>
        <p:spPr>
          <a:xfrm>
            <a:off x="910633" y="2316612"/>
            <a:ext cx="6550312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基于闪存的固态硬盘在数据存储市场广泛地受到欢迎，但底层的存储介质闪存却变得越来越不可靠。存储在闪存中的数据受到复杂的干扰条件而产生比特错误，深入理解其错误特性是闪存存储可靠性优化的基础。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FDFFD9-1220-425B-A0F2-A9DE33FF2941}"/>
              </a:ext>
            </a:extLst>
          </p:cNvPr>
          <p:cNvSpPr/>
          <p:nvPr/>
        </p:nvSpPr>
        <p:spPr>
          <a:xfrm>
            <a:off x="910633" y="3909516"/>
            <a:ext cx="6550312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闪存在运行过程中所产生的比特错误受到多种干扰条件的影响，如编程与擦除操作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(Program / Erase, P/E)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，保存时间，读写干扰等。</a:t>
            </a:r>
          </a:p>
        </p:txBody>
      </p:sp>
    </p:spTree>
    <p:extLst>
      <p:ext uri="{BB962C8B-B14F-4D97-AF65-F5344CB8AC3E}">
        <p14:creationId xmlns:p14="http://schemas.microsoft.com/office/powerpoint/2010/main" val="9821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910633" y="155382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闪存测试面临的问题</a:t>
            </a:r>
          </a:p>
        </p:txBody>
      </p:sp>
      <p:sp>
        <p:nvSpPr>
          <p:cNvPr id="9" name="矩形 8"/>
          <p:cNvSpPr/>
          <p:nvPr/>
        </p:nvSpPr>
        <p:spPr>
          <a:xfrm>
            <a:off x="910633" y="2316612"/>
            <a:ext cx="655031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闪存错误特性的采集往往基于真实的闪存测试平台，覆盖测试所有干扰条件组合，需要极高时间和空间开销。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FDFFD9-1220-425B-A0F2-A9DE33FF2941}"/>
              </a:ext>
            </a:extLst>
          </p:cNvPr>
          <p:cNvSpPr/>
          <p:nvPr/>
        </p:nvSpPr>
        <p:spPr>
          <a:xfrm>
            <a:off x="910633" y="3293181"/>
            <a:ext cx="6550312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P/E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周期测试需要模拟真实用户的数据磨损进度，设置合理的间隔时间，导致测试时间成本很高；数据保存时间的测试本身也很耗时，通常需要高温加速；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576A23-1E6B-4B06-A047-BBF96B0A8747}"/>
              </a:ext>
            </a:extLst>
          </p:cNvPr>
          <p:cNvSpPr/>
          <p:nvPr/>
        </p:nvSpPr>
        <p:spPr>
          <a:xfrm>
            <a:off x="910633" y="4629849"/>
            <a:ext cx="655031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对不同测试条件进行组合将会导致条件组合数暴增，给测试与收集工作带来困难。</a:t>
            </a:r>
          </a:p>
        </p:txBody>
      </p:sp>
    </p:spTree>
    <p:extLst>
      <p:ext uri="{BB962C8B-B14F-4D97-AF65-F5344CB8AC3E}">
        <p14:creationId xmlns:p14="http://schemas.microsoft.com/office/powerpoint/2010/main" val="16009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任务要求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TWO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论文结构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TWO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论文结构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1971</Words>
  <Application>Microsoft Office PowerPoint</Application>
  <PresentationFormat>宽屏</PresentationFormat>
  <Paragraphs>208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微软雅黑 Light</vt:lpstr>
      <vt:lpstr>Arial</vt:lpstr>
      <vt:lpstr>Calibri</vt:lpstr>
      <vt:lpstr>Segoe UI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嵩淼 孟</cp:lastModifiedBy>
  <cp:revision>72</cp:revision>
  <dcterms:created xsi:type="dcterms:W3CDTF">2015-08-18T02:51:00Z</dcterms:created>
  <dcterms:modified xsi:type="dcterms:W3CDTF">2020-05-11T09:52:23Z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