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34" r:id="rId1"/>
  </p:sldMasterIdLst>
  <p:sldIdLst>
    <p:sldId id="256" r:id="rId2"/>
    <p:sldId id="257" r:id="rId3"/>
    <p:sldId id="259" r:id="rId4"/>
    <p:sldId id="260" r:id="rId5"/>
    <p:sldId id="261" r:id="rId6"/>
    <p:sldId id="262" r:id="rId7"/>
    <p:sldId id="263" r:id="rId8"/>
    <p:sldId id="264" r:id="rId9"/>
    <p:sldId id="298" r:id="rId10"/>
    <p:sldId id="267" r:id="rId11"/>
    <p:sldId id="299" r:id="rId12"/>
    <p:sldId id="269" r:id="rId13"/>
    <p:sldId id="270" r:id="rId14"/>
    <p:sldId id="271" r:id="rId15"/>
    <p:sldId id="272" r:id="rId16"/>
    <p:sldId id="300" r:id="rId17"/>
    <p:sldId id="301" r:id="rId18"/>
    <p:sldId id="302" r:id="rId19"/>
    <p:sldId id="303" r:id="rId20"/>
    <p:sldId id="277" r:id="rId21"/>
    <p:sldId id="285" r:id="rId22"/>
    <p:sldId id="287" r:id="rId23"/>
    <p:sldId id="291" r:id="rId24"/>
    <p:sldId id="292" r:id="rId25"/>
    <p:sldId id="293" r:id="rId26"/>
    <p:sldId id="294" r:id="rId27"/>
    <p:sldId id="295" r:id="rId28"/>
    <p:sldId id="265" r:id="rId29"/>
    <p:sldId id="266" r:id="rId30"/>
    <p:sldId id="297"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C1D5CE06-8E52-4FAC-9CDA-728D5DB74EAE}" type="datetimeFigureOut">
              <a:rPr lang="en-US" smtClean="0"/>
              <a:pPr/>
              <a:t>5/14/2024</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549BABDA-9281-44FE-B7A0-46D759FC816D}" type="slidenum">
              <a:rPr lang="en-US" smtClean="0"/>
              <a:pPr/>
              <a:t>‹#›</a:t>
            </a:fld>
            <a:endParaRPr lang="en-US"/>
          </a:p>
        </p:txBody>
      </p:sp>
    </p:spTree>
    <p:extLst>
      <p:ext uri="{BB962C8B-B14F-4D97-AF65-F5344CB8AC3E}">
        <p14:creationId xmlns:p14="http://schemas.microsoft.com/office/powerpoint/2010/main" val="427878949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5CE06-8E52-4FAC-9CDA-728D5DB74EAE}"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BABDA-9281-44FE-B7A0-46D759FC816D}" type="slidenum">
              <a:rPr lang="en-US" smtClean="0"/>
              <a:pPr/>
              <a:t>‹#›</a:t>
            </a:fld>
            <a:endParaRPr lang="en-US"/>
          </a:p>
        </p:txBody>
      </p:sp>
    </p:spTree>
    <p:extLst>
      <p:ext uri="{BB962C8B-B14F-4D97-AF65-F5344CB8AC3E}">
        <p14:creationId xmlns:p14="http://schemas.microsoft.com/office/powerpoint/2010/main" val="3047794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C1D5CE06-8E52-4FAC-9CDA-728D5DB74EAE}" type="datetimeFigureOut">
              <a:rPr lang="en-US" smtClean="0"/>
              <a:pPr/>
              <a:t>5/14/2024</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549BABDA-9281-44FE-B7A0-46D759FC816D}" type="slidenum">
              <a:rPr lang="en-US" smtClean="0"/>
              <a:pPr/>
              <a:t>‹#›</a:t>
            </a:fld>
            <a:endParaRPr lang="en-US"/>
          </a:p>
        </p:txBody>
      </p:sp>
    </p:spTree>
    <p:extLst>
      <p:ext uri="{BB962C8B-B14F-4D97-AF65-F5344CB8AC3E}">
        <p14:creationId xmlns:p14="http://schemas.microsoft.com/office/powerpoint/2010/main" val="2086021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C1D5CE06-8E52-4FAC-9CDA-728D5DB74EAE}" type="datetimeFigureOut">
              <a:rPr lang="en-US" smtClean="0"/>
              <a:pPr/>
              <a:t>5/14/2024</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549BABDA-9281-44FE-B7A0-46D759FC816D}" type="slidenum">
              <a:rPr lang="en-US" smtClean="0"/>
              <a:pPr/>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10506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C1D5CE06-8E52-4FAC-9CDA-728D5DB74EAE}" type="datetimeFigureOut">
              <a:rPr lang="en-US" smtClean="0"/>
              <a:pPr/>
              <a:t>5/14/2024</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549BABDA-9281-44FE-B7A0-46D759FC816D}" type="slidenum">
              <a:rPr lang="en-US" smtClean="0"/>
              <a:pPr/>
              <a:t>‹#›</a:t>
            </a:fld>
            <a:endParaRPr lang="en-US"/>
          </a:p>
        </p:txBody>
      </p:sp>
    </p:spTree>
    <p:extLst>
      <p:ext uri="{BB962C8B-B14F-4D97-AF65-F5344CB8AC3E}">
        <p14:creationId xmlns:p14="http://schemas.microsoft.com/office/powerpoint/2010/main" val="2732949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D5CE06-8E52-4FAC-9CDA-728D5DB74EAE}" type="datetimeFigureOut">
              <a:rPr lang="en-US" smtClean="0"/>
              <a:pPr/>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9BABDA-9281-44FE-B7A0-46D759FC816D}" type="slidenum">
              <a:rPr lang="en-US" smtClean="0"/>
              <a:pPr/>
              <a:t>‹#›</a:t>
            </a:fld>
            <a:endParaRPr lang="en-US"/>
          </a:p>
        </p:txBody>
      </p:sp>
    </p:spTree>
    <p:extLst>
      <p:ext uri="{BB962C8B-B14F-4D97-AF65-F5344CB8AC3E}">
        <p14:creationId xmlns:p14="http://schemas.microsoft.com/office/powerpoint/2010/main" val="1760224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D5CE06-8E52-4FAC-9CDA-728D5DB74EAE}" type="datetimeFigureOut">
              <a:rPr lang="en-US" smtClean="0"/>
              <a:pPr/>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9BABDA-9281-44FE-B7A0-46D759FC816D}" type="slidenum">
              <a:rPr lang="en-US" smtClean="0"/>
              <a:pPr/>
              <a:t>‹#›</a:t>
            </a:fld>
            <a:endParaRPr lang="en-US"/>
          </a:p>
        </p:txBody>
      </p:sp>
    </p:spTree>
    <p:extLst>
      <p:ext uri="{BB962C8B-B14F-4D97-AF65-F5344CB8AC3E}">
        <p14:creationId xmlns:p14="http://schemas.microsoft.com/office/powerpoint/2010/main" val="3407602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5CE06-8E52-4FAC-9CDA-728D5DB74EAE}"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BABDA-9281-44FE-B7A0-46D759FC816D}" type="slidenum">
              <a:rPr lang="en-US" smtClean="0"/>
              <a:pPr/>
              <a:t>‹#›</a:t>
            </a:fld>
            <a:endParaRPr lang="en-US"/>
          </a:p>
        </p:txBody>
      </p:sp>
    </p:spTree>
    <p:extLst>
      <p:ext uri="{BB962C8B-B14F-4D97-AF65-F5344CB8AC3E}">
        <p14:creationId xmlns:p14="http://schemas.microsoft.com/office/powerpoint/2010/main" val="1534091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C1D5CE06-8E52-4FAC-9CDA-728D5DB74EAE}" type="datetimeFigureOut">
              <a:rPr lang="en-US" smtClean="0"/>
              <a:pPr/>
              <a:t>5/14/2024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549BABDA-9281-44FE-B7A0-46D759FC816D}" type="slidenum">
              <a:rPr lang="en-US" smtClean="0"/>
              <a:pPr/>
              <a:t>‹#›</a:t>
            </a:fld>
            <a:endParaRPr lang="en-US"/>
          </a:p>
        </p:txBody>
      </p:sp>
    </p:spTree>
    <p:extLst>
      <p:ext uri="{BB962C8B-B14F-4D97-AF65-F5344CB8AC3E}">
        <p14:creationId xmlns:p14="http://schemas.microsoft.com/office/powerpoint/2010/main" val="316150590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5CE06-8E52-4FAC-9CDA-728D5DB74EAE}"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BABDA-9281-44FE-B7A0-46D759FC816D}" type="slidenum">
              <a:rPr lang="en-US" smtClean="0"/>
              <a:pPr/>
              <a:t>‹#›</a:t>
            </a:fld>
            <a:endParaRPr lang="en-US"/>
          </a:p>
        </p:txBody>
      </p:sp>
    </p:spTree>
    <p:extLst>
      <p:ext uri="{BB962C8B-B14F-4D97-AF65-F5344CB8AC3E}">
        <p14:creationId xmlns:p14="http://schemas.microsoft.com/office/powerpoint/2010/main" val="2779396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C1D5CE06-8E52-4FAC-9CDA-728D5DB74EAE}" type="datetimeFigureOut">
              <a:rPr lang="en-US" smtClean="0"/>
              <a:pPr/>
              <a:t>5/14/2024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549BABDA-9281-44FE-B7A0-46D759FC816D}" type="slidenum">
              <a:rPr lang="en-US" smtClean="0"/>
              <a:pPr/>
              <a:t>‹#›</a:t>
            </a:fld>
            <a:endParaRPr lang="en-US"/>
          </a:p>
        </p:txBody>
      </p:sp>
    </p:spTree>
    <p:extLst>
      <p:ext uri="{BB962C8B-B14F-4D97-AF65-F5344CB8AC3E}">
        <p14:creationId xmlns:p14="http://schemas.microsoft.com/office/powerpoint/2010/main" val="10588005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D5CE06-8E52-4FAC-9CDA-728D5DB74EAE}"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BABDA-9281-44FE-B7A0-46D759FC816D}" type="slidenum">
              <a:rPr lang="en-US" smtClean="0"/>
              <a:pPr/>
              <a:t>‹#›</a:t>
            </a:fld>
            <a:endParaRPr lang="en-US"/>
          </a:p>
        </p:txBody>
      </p:sp>
    </p:spTree>
    <p:extLst>
      <p:ext uri="{BB962C8B-B14F-4D97-AF65-F5344CB8AC3E}">
        <p14:creationId xmlns:p14="http://schemas.microsoft.com/office/powerpoint/2010/main" val="423565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D5CE06-8E52-4FAC-9CDA-728D5DB74EAE}" type="datetimeFigureOut">
              <a:rPr lang="en-US" smtClean="0"/>
              <a:pPr/>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9BABDA-9281-44FE-B7A0-46D759FC816D}" type="slidenum">
              <a:rPr lang="en-US" smtClean="0"/>
              <a:pPr/>
              <a:t>‹#›</a:t>
            </a:fld>
            <a:endParaRPr lang="en-US"/>
          </a:p>
        </p:txBody>
      </p:sp>
    </p:spTree>
    <p:extLst>
      <p:ext uri="{BB962C8B-B14F-4D97-AF65-F5344CB8AC3E}">
        <p14:creationId xmlns:p14="http://schemas.microsoft.com/office/powerpoint/2010/main" val="133382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D5CE06-8E52-4FAC-9CDA-728D5DB74EAE}" type="datetimeFigureOut">
              <a:rPr lang="en-US" smtClean="0"/>
              <a:pPr/>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9BABDA-9281-44FE-B7A0-46D759FC816D}" type="slidenum">
              <a:rPr lang="en-US" smtClean="0"/>
              <a:pPr/>
              <a:t>‹#›</a:t>
            </a:fld>
            <a:endParaRPr lang="en-US"/>
          </a:p>
        </p:txBody>
      </p:sp>
    </p:spTree>
    <p:extLst>
      <p:ext uri="{BB962C8B-B14F-4D97-AF65-F5344CB8AC3E}">
        <p14:creationId xmlns:p14="http://schemas.microsoft.com/office/powerpoint/2010/main" val="4253747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5CE06-8E52-4FAC-9CDA-728D5DB74EAE}" type="datetimeFigureOut">
              <a:rPr lang="en-US" smtClean="0"/>
              <a:pPr/>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9BABDA-9281-44FE-B7A0-46D759FC816D}" type="slidenum">
              <a:rPr lang="en-US" smtClean="0"/>
              <a:pPr/>
              <a:t>‹#›</a:t>
            </a:fld>
            <a:endParaRPr lang="en-US"/>
          </a:p>
        </p:txBody>
      </p:sp>
    </p:spTree>
    <p:extLst>
      <p:ext uri="{BB962C8B-B14F-4D97-AF65-F5344CB8AC3E}">
        <p14:creationId xmlns:p14="http://schemas.microsoft.com/office/powerpoint/2010/main" val="1042488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5CE06-8E52-4FAC-9CDA-728D5DB74EAE}"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BABDA-9281-44FE-B7A0-46D759FC816D}" type="slidenum">
              <a:rPr lang="en-US" smtClean="0"/>
              <a:pPr/>
              <a:t>‹#›</a:t>
            </a:fld>
            <a:endParaRPr lang="en-US"/>
          </a:p>
        </p:txBody>
      </p:sp>
    </p:spTree>
    <p:extLst>
      <p:ext uri="{BB962C8B-B14F-4D97-AF65-F5344CB8AC3E}">
        <p14:creationId xmlns:p14="http://schemas.microsoft.com/office/powerpoint/2010/main" val="129678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5CE06-8E52-4FAC-9CDA-728D5DB74EAE}"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BABDA-9281-44FE-B7A0-46D759FC816D}" type="slidenum">
              <a:rPr lang="en-US" smtClean="0"/>
              <a:pPr/>
              <a:t>‹#›</a:t>
            </a:fld>
            <a:endParaRPr lang="en-US"/>
          </a:p>
        </p:txBody>
      </p:sp>
    </p:spTree>
    <p:extLst>
      <p:ext uri="{BB962C8B-B14F-4D97-AF65-F5344CB8AC3E}">
        <p14:creationId xmlns:p14="http://schemas.microsoft.com/office/powerpoint/2010/main" val="1030331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D5CE06-8E52-4FAC-9CDA-728D5DB74EAE}" type="datetimeFigureOut">
              <a:rPr lang="en-US" smtClean="0"/>
              <a:pPr/>
              <a:t>5/14/2024</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9BABDA-9281-44FE-B7A0-46D759FC816D}" type="slidenum">
              <a:rPr lang="en-US" smtClean="0"/>
              <a:pPr/>
              <a:t>‹#›</a:t>
            </a:fld>
            <a:endParaRPr lang="en-US"/>
          </a:p>
        </p:txBody>
      </p:sp>
    </p:spTree>
    <p:extLst>
      <p:ext uri="{BB962C8B-B14F-4D97-AF65-F5344CB8AC3E}">
        <p14:creationId xmlns:p14="http://schemas.microsoft.com/office/powerpoint/2010/main" val="1579632542"/>
      </p:ext>
    </p:extLst>
  </p:cSld>
  <p:clrMap bg1="lt1" tx1="dk1" bg2="lt2" tx2="dk2" accent1="accent1" accent2="accent2" accent3="accent3" accent4="accent4" accent5="accent5" accent6="accent6" hlink="hlink" folHlink="folHlink"/>
  <p:sldLayoutIdLst>
    <p:sldLayoutId id="2147484735" r:id="rId1"/>
    <p:sldLayoutId id="2147484736" r:id="rId2"/>
    <p:sldLayoutId id="2147484737" r:id="rId3"/>
    <p:sldLayoutId id="2147484738" r:id="rId4"/>
    <p:sldLayoutId id="2147484739" r:id="rId5"/>
    <p:sldLayoutId id="2147484740" r:id="rId6"/>
    <p:sldLayoutId id="2147484741" r:id="rId7"/>
    <p:sldLayoutId id="2147484742" r:id="rId8"/>
    <p:sldLayoutId id="2147484743" r:id="rId9"/>
    <p:sldLayoutId id="2147484744" r:id="rId10"/>
    <p:sldLayoutId id="2147484745" r:id="rId11"/>
    <p:sldLayoutId id="2147484746" r:id="rId12"/>
    <p:sldLayoutId id="2147484747" r:id="rId13"/>
    <p:sldLayoutId id="2147484748" r:id="rId14"/>
    <p:sldLayoutId id="2147484749" r:id="rId15"/>
    <p:sldLayoutId id="2147484750" r:id="rId16"/>
    <p:sldLayoutId id="214748475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12776"/>
            <a:ext cx="7315200" cy="2215725"/>
          </a:xfrm>
        </p:spPr>
        <p:txBody>
          <a:bodyPr>
            <a:normAutofit fontScale="90000"/>
          </a:bodyPr>
          <a:lstStyle/>
          <a:p>
            <a:r>
              <a:rPr lang="en-US" b="1" dirty="0">
                <a:latin typeface="Algerian" pitchFamily="82" charset="0"/>
              </a:rPr>
              <a:t>Prediction of heart disease using machine learning</a:t>
            </a:r>
            <a:endParaRPr lang="en-US" dirty="0"/>
          </a:p>
        </p:txBody>
      </p:sp>
      <p:sp>
        <p:nvSpPr>
          <p:cNvPr id="3" name="Subtitle 2"/>
          <p:cNvSpPr>
            <a:spLocks noGrp="1"/>
          </p:cNvSpPr>
          <p:nvPr>
            <p:ph type="subTitle" idx="1"/>
          </p:nvPr>
        </p:nvSpPr>
        <p:spPr>
          <a:xfrm>
            <a:off x="4267200" y="3886200"/>
            <a:ext cx="4876800" cy="1828800"/>
          </a:xfrm>
        </p:spPr>
        <p:txBody>
          <a:bodyPr>
            <a:normAutofit/>
          </a:bodyPr>
          <a:lstStyle/>
          <a:p>
            <a:endParaRPr lang="en-US" sz="4000" dirty="0">
              <a:solidFill>
                <a:schemeClr val="tx1"/>
              </a:solidFill>
            </a:endParaRPr>
          </a:p>
          <a:p>
            <a:endParaRPr lang="en-US" dirty="0"/>
          </a:p>
        </p:txBody>
      </p:sp>
      <p:sp>
        <p:nvSpPr>
          <p:cNvPr id="4" name="TextBox 3"/>
          <p:cNvSpPr txBox="1"/>
          <p:nvPr/>
        </p:nvSpPr>
        <p:spPr>
          <a:xfrm>
            <a:off x="1979712" y="3905529"/>
            <a:ext cx="4320480" cy="9848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solidFill>
                  <a:schemeClr val="tx1"/>
                </a:solidFill>
                <a:latin typeface="Algerian" panose="04020705040A02060702" pitchFamily="82" charset="0"/>
              </a:rPr>
              <a:t>M Jahangir </a:t>
            </a:r>
            <a:r>
              <a:rPr lang="en-US" sz="2000" b="1" smtClean="0">
                <a:solidFill>
                  <a:schemeClr val="tx1"/>
                </a:solidFill>
                <a:latin typeface="Algerian" panose="04020705040A02060702" pitchFamily="82" charset="0"/>
              </a:rPr>
              <a:t>: </a:t>
            </a:r>
            <a:r>
              <a:rPr lang="en-US" sz="2000" b="1" smtClean="0">
                <a:solidFill>
                  <a:schemeClr val="tx1"/>
                </a:solidFill>
                <a:latin typeface="Algerian" panose="04020705040A02060702" pitchFamily="82" charset="0"/>
              </a:rPr>
              <a:t>F22BARIN7M01012</a:t>
            </a:r>
            <a:endParaRPr lang="en-US" sz="2000" b="1" dirty="0" smtClean="0">
              <a:solidFill>
                <a:schemeClr val="tx1"/>
              </a:solidFill>
              <a:latin typeface="Algerian" panose="04020705040A02060702" pitchFamily="82" charset="0"/>
            </a:endParaRPr>
          </a:p>
          <a:p>
            <a:r>
              <a:rPr lang="en-US" sz="2000" b="1" dirty="0" smtClean="0">
                <a:solidFill>
                  <a:schemeClr val="tx1"/>
                </a:solidFill>
                <a:latin typeface="Algerian" panose="04020705040A02060702" pitchFamily="82" charset="0"/>
              </a:rPr>
              <a:t>M </a:t>
            </a:r>
            <a:r>
              <a:rPr lang="en-US" sz="2000" b="1" dirty="0" err="1" smtClean="0">
                <a:solidFill>
                  <a:schemeClr val="tx1"/>
                </a:solidFill>
                <a:latin typeface="Algerian" panose="04020705040A02060702" pitchFamily="82" charset="0"/>
              </a:rPr>
              <a:t>Junaid</a:t>
            </a:r>
            <a:r>
              <a:rPr lang="en-US" sz="2000" b="1" dirty="0" smtClean="0">
                <a:solidFill>
                  <a:schemeClr val="tx1"/>
                </a:solidFill>
                <a:latin typeface="Algerian" panose="04020705040A02060702" pitchFamily="82" charset="0"/>
              </a:rPr>
              <a:t>       : </a:t>
            </a:r>
            <a:r>
              <a:rPr lang="en-US" sz="2000" b="1" dirty="0" smtClean="0">
                <a:solidFill>
                  <a:schemeClr val="tx1"/>
                </a:solidFill>
                <a:latin typeface="Algerian" panose="04020705040A02060702" pitchFamily="82" charset="0"/>
              </a:rPr>
              <a:t>F22BARIN7M01002</a:t>
            </a:r>
            <a:endParaRPr lang="en-US" sz="2000" b="1" dirty="0">
              <a:solidFill>
                <a:schemeClr val="tx1"/>
              </a:solidFill>
              <a:latin typeface="Algerian" panose="04020705040A02060702" pitchFamily="82"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0"/>
            <a:ext cx="5105400" cy="914400"/>
          </a:xfrm>
        </p:spPr>
        <p:txBody>
          <a:bodyPr>
            <a:normAutofit fontScale="90000"/>
          </a:bodyPr>
          <a:lstStyle/>
          <a:p>
            <a:r>
              <a:rPr lang="en-US" sz="3600" b="1" dirty="0"/>
              <a:t>MODULES DESCRIBTION</a:t>
            </a:r>
            <a:endParaRPr lang="en-US" sz="3600" dirty="0"/>
          </a:p>
        </p:txBody>
      </p:sp>
      <p:sp>
        <p:nvSpPr>
          <p:cNvPr id="3" name="Subtitle 2"/>
          <p:cNvSpPr>
            <a:spLocks noGrp="1"/>
          </p:cNvSpPr>
          <p:nvPr>
            <p:ph type="subTitle" idx="1"/>
          </p:nvPr>
        </p:nvSpPr>
        <p:spPr>
          <a:xfrm>
            <a:off x="0" y="1600200"/>
            <a:ext cx="8839200" cy="4724400"/>
          </a:xfrm>
        </p:spPr>
        <p:txBody>
          <a:bodyPr>
            <a:noAutofit/>
          </a:bodyPr>
          <a:lstStyle/>
          <a:p>
            <a:pPr marL="285750" indent="-285750" algn="l">
              <a:buFont typeface="Wingdings" panose="05000000000000000000" pitchFamily="2" charset="2"/>
              <a:buChar char="q"/>
            </a:pPr>
            <a:r>
              <a:rPr lang="en-US" sz="1800" b="1" dirty="0">
                <a:solidFill>
                  <a:schemeClr val="tx1"/>
                </a:solidFill>
                <a:latin typeface="Times New Roman" pitchFamily="18" charset="0"/>
                <a:cs typeface="Times New Roman" pitchFamily="18" charset="0"/>
              </a:rPr>
              <a:t>Upload Training Data: </a:t>
            </a:r>
            <a:endParaRPr lang="en-US" sz="1800" dirty="0">
              <a:solidFill>
                <a:schemeClr val="tx1"/>
              </a:solidFill>
              <a:latin typeface="Times New Roman" pitchFamily="18" charset="0"/>
              <a:cs typeface="Times New Roman" pitchFamily="18" charset="0"/>
            </a:endParaRPr>
          </a:p>
          <a:p>
            <a:pPr algn="l"/>
            <a:r>
              <a:rPr lang="en-US" sz="1800" dirty="0">
                <a:solidFill>
                  <a:schemeClr val="tx1"/>
                </a:solidFill>
                <a:latin typeface="Times New Roman" pitchFamily="18" charset="0"/>
                <a:cs typeface="Times New Roman" pitchFamily="18" charset="0"/>
              </a:rPr>
              <a:t>	The process of rule generation advances in two stages. During the first stage, the SVM model is built using training data During each fold, this model is utilized for predicting the class labels The rules are evaluated on the remaining 10% of test data for determining the accuracy, precision, recall and F-measure. In addition, rule set size and mean rule length are also calculated for each fold of cross-validation.</a:t>
            </a:r>
          </a:p>
          <a:p>
            <a:pPr marL="285750" indent="-285750" algn="l">
              <a:buFont typeface="Wingdings" panose="05000000000000000000" pitchFamily="2" charset="2"/>
              <a:buChar char="q"/>
            </a:pPr>
            <a:r>
              <a:rPr lang="en-US" sz="1800" dirty="0">
                <a:solidFill>
                  <a:schemeClr val="tx1"/>
                </a:solidFill>
                <a:latin typeface="Times New Roman" pitchFamily="18" charset="0"/>
                <a:cs typeface="Times New Roman" pitchFamily="18" charset="0"/>
              </a:rPr>
              <a:t> </a:t>
            </a:r>
            <a:r>
              <a:rPr lang="en-US" sz="1800" b="1" dirty="0">
                <a:solidFill>
                  <a:schemeClr val="tx1"/>
                </a:solidFill>
                <a:latin typeface="Times New Roman" pitchFamily="18" charset="0"/>
                <a:cs typeface="Times New Roman" pitchFamily="18" charset="0"/>
              </a:rPr>
              <a:t>2. Data Pre- Processing:</a:t>
            </a:r>
            <a:endParaRPr lang="en-US" sz="1800" dirty="0">
              <a:solidFill>
                <a:schemeClr val="tx1"/>
              </a:solidFill>
              <a:latin typeface="Times New Roman" pitchFamily="18" charset="0"/>
              <a:cs typeface="Times New Roman" pitchFamily="18" charset="0"/>
            </a:endParaRPr>
          </a:p>
          <a:p>
            <a:pPr algn="l"/>
            <a:r>
              <a:rPr lang="en-US" sz="1800" dirty="0">
                <a:solidFill>
                  <a:schemeClr val="tx1"/>
                </a:solidFill>
                <a:latin typeface="Times New Roman" pitchFamily="18" charset="0"/>
                <a:cs typeface="Times New Roman" pitchFamily="18" charset="0"/>
              </a:rPr>
              <a:t>	Heart disease data is pre-processed after collection of various records. The dataset contains a total of 303 patient records, where 6 records are with some missing values. Those 6 records have been removed from the dataset and the remaining 297 patient records are used in pre-processing. The multiclass variable and binary classification are introduced for the attributes of the given dataset.</a:t>
            </a:r>
          </a:p>
          <a:p>
            <a:pPr algn="l"/>
            <a:r>
              <a:rPr lang="en-US" sz="1800" dirty="0">
                <a:solidFill>
                  <a:schemeClr val="tx1"/>
                </a:solidFill>
                <a:latin typeface="Times New Roman" pitchFamily="18" charset="0"/>
                <a:cs typeface="Times New Roman" pitchFamily="18" charset="0"/>
              </a:rPr>
              <a:t>  </a:t>
            </a:r>
          </a:p>
          <a:p>
            <a:r>
              <a:rPr lang="en-US" sz="1800" b="1" dirty="0">
                <a:solidFill>
                  <a:schemeClr val="tx1"/>
                </a:solidFill>
                <a:latin typeface="Times New Roman" pitchFamily="18" charset="0"/>
                <a:cs typeface="Times New Roman" pitchFamily="18" charset="0"/>
              </a:rPr>
              <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 </a:t>
            </a:r>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851B-4F3A-4CD7-8960-1470EEA84A35}"/>
              </a:ext>
            </a:extLst>
          </p:cNvPr>
          <p:cNvSpPr>
            <a:spLocks noGrp="1"/>
          </p:cNvSpPr>
          <p:nvPr>
            <p:ph type="title"/>
          </p:nvPr>
        </p:nvSpPr>
        <p:spPr/>
        <p:txBody>
          <a:bodyPr/>
          <a:lstStyle/>
          <a:p>
            <a:r>
              <a:rPr lang="en-US" sz="3600" b="1" dirty="0" err="1">
                <a:solidFill>
                  <a:prstClr val="black"/>
                </a:solidFill>
                <a:latin typeface="Times New Roman" pitchFamily="18" charset="0"/>
                <a:cs typeface="Times New Roman" pitchFamily="18" charset="0"/>
              </a:rPr>
              <a:t>Contd</a:t>
            </a:r>
            <a:r>
              <a:rPr lang="en-US" sz="3600" b="1" dirty="0">
                <a:solidFill>
                  <a:prstClr val="black"/>
                </a:solidFill>
                <a:latin typeface="Times New Roman" pitchFamily="18" charset="0"/>
                <a:cs typeface="Times New Roman" pitchFamily="18" charset="0"/>
              </a:rPr>
              <a:t>…</a:t>
            </a:r>
            <a:endParaRPr lang="en-IN" dirty="0"/>
          </a:p>
        </p:txBody>
      </p:sp>
      <p:sp>
        <p:nvSpPr>
          <p:cNvPr id="5" name="TextBox 4">
            <a:extLst>
              <a:ext uri="{FF2B5EF4-FFF2-40B4-BE49-F238E27FC236}">
                <a16:creationId xmlns:a16="http://schemas.microsoft.com/office/drawing/2014/main" id="{BE0E8BAE-0531-46AF-AB31-795BBE0ED0D7}"/>
              </a:ext>
            </a:extLst>
          </p:cNvPr>
          <p:cNvSpPr txBox="1"/>
          <p:nvPr/>
        </p:nvSpPr>
        <p:spPr>
          <a:xfrm>
            <a:off x="457200" y="1428453"/>
            <a:ext cx="7848600" cy="4339650"/>
          </a:xfrm>
          <a:prstGeom prst="rect">
            <a:avLst/>
          </a:prstGeom>
          <a:noFill/>
        </p:spPr>
        <p:txBody>
          <a:bodyPr wrap="square">
            <a:spAutoFit/>
          </a:bodyPr>
          <a:lstStyle/>
          <a:p>
            <a:pPr marL="285750" indent="-285750" algn="l">
              <a:buFont typeface="Wingdings" panose="05000000000000000000" pitchFamily="2" charset="2"/>
              <a:buChar char="q"/>
            </a:pPr>
            <a:endParaRPr lang="en-US" sz="2000" b="1" dirty="0">
              <a:solidFill>
                <a:schemeClr val="tx1"/>
              </a:solidFill>
              <a:latin typeface="Times New Roman" pitchFamily="18" charset="0"/>
              <a:cs typeface="Times New Roman" pitchFamily="18" charset="0"/>
            </a:endParaRPr>
          </a:p>
          <a:p>
            <a:pPr marL="285750" indent="-285750" algn="l">
              <a:buFont typeface="Wingdings" panose="05000000000000000000" pitchFamily="2" charset="2"/>
              <a:buChar char="q"/>
            </a:pPr>
            <a:endParaRPr lang="en-US" sz="2000" b="1" dirty="0">
              <a:latin typeface="Times New Roman" pitchFamily="18" charset="0"/>
              <a:cs typeface="Times New Roman" pitchFamily="18" charset="0"/>
            </a:endParaRPr>
          </a:p>
          <a:p>
            <a:pPr marL="285750" indent="-285750" algn="l">
              <a:buFont typeface="Wingdings" panose="05000000000000000000" pitchFamily="2" charset="2"/>
              <a:buChar char="q"/>
            </a:pPr>
            <a:r>
              <a:rPr lang="en-US" sz="2000" b="1"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Predicting Heart Disease:</a:t>
            </a:r>
            <a:endParaRPr lang="en-US" dirty="0">
              <a:solidFill>
                <a:schemeClr val="tx1"/>
              </a:solidFill>
              <a:latin typeface="Times New Roman" pitchFamily="18" charset="0"/>
              <a:cs typeface="Times New Roman" pitchFamily="18" charset="0"/>
            </a:endParaRPr>
          </a:p>
          <a:p>
            <a:pPr algn="l"/>
            <a:r>
              <a:rPr lang="en-US" dirty="0">
                <a:solidFill>
                  <a:schemeClr val="tx1"/>
                </a:solidFill>
                <a:latin typeface="Times New Roman" pitchFamily="18" charset="0"/>
                <a:cs typeface="Times New Roman" pitchFamily="18" charset="0"/>
              </a:rPr>
              <a:t>	The training set is different from test set. In this study, we used this method to verity the universal applicability of the methods. In k-fold cross validation method, the whole dataset is used to train and test the classifier to Heart Stoke.</a:t>
            </a:r>
          </a:p>
          <a:p>
            <a:pPr marL="285750" indent="-285750" algn="l">
              <a:buFont typeface="Wingdings" panose="05000000000000000000" pitchFamily="2" charset="2"/>
              <a:buChar char="q"/>
            </a:pPr>
            <a:r>
              <a:rPr lang="en-US"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 Graphical Representations:</a:t>
            </a:r>
            <a:endParaRPr lang="en-US" dirty="0">
              <a:solidFill>
                <a:schemeClr val="tx1"/>
              </a:solidFill>
              <a:latin typeface="Times New Roman" pitchFamily="18" charset="0"/>
              <a:cs typeface="Times New Roman" pitchFamily="18" charset="0"/>
            </a:endParaRPr>
          </a:p>
          <a:p>
            <a:pPr algn="l"/>
            <a:r>
              <a:rPr lang="en-US" dirty="0">
                <a:solidFill>
                  <a:schemeClr val="tx1"/>
                </a:solidFill>
                <a:latin typeface="Times New Roman" pitchFamily="18" charset="0"/>
                <a:cs typeface="Times New Roman" pitchFamily="18" charset="0"/>
              </a:rPr>
              <a:t>  	The analyses of proposed systems are calculated based on the approvals and disapprovals. This can be measured with the help of graphical notations such as pie chart, bar chart and line chart. The data can be given in a dynamical data.</a:t>
            </a:r>
          </a:p>
          <a:p>
            <a:pPr algn="l"/>
            <a:endParaRPr lang="en-US" dirty="0">
              <a:latin typeface="Times New Roman" pitchFamily="18" charset="0"/>
              <a:cs typeface="Times New Roman" pitchFamily="18" charset="0"/>
            </a:endParaRPr>
          </a:p>
          <a:p>
            <a:pPr algn="l"/>
            <a:endParaRPr lang="en-US" dirty="0">
              <a:solidFill>
                <a:schemeClr val="tx1"/>
              </a:solidFill>
              <a:latin typeface="Times New Roman" pitchFamily="18" charset="0"/>
              <a:cs typeface="Times New Roman" pitchFamily="18" charset="0"/>
            </a:endParaRPr>
          </a:p>
          <a:p>
            <a:pPr algn="l"/>
            <a:endParaRPr lang="en-US" dirty="0">
              <a:latin typeface="Times New Roman" pitchFamily="18" charset="0"/>
              <a:cs typeface="Times New Roman" pitchFamily="18" charset="0"/>
            </a:endParaRPr>
          </a:p>
          <a:p>
            <a:pPr algn="l"/>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026187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itchFamily="18" charset="0"/>
                <a:cs typeface="Times New Roman" pitchFamily="18" charset="0"/>
              </a:rPr>
              <a:t>DATAFLOW DIAGRAM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
            <a:ext cx="7772400" cy="838200"/>
          </a:xfrm>
        </p:spPr>
        <p:txBody>
          <a:bodyPr>
            <a:normAutofit fontScale="90000"/>
          </a:bodyPr>
          <a:lstStyle/>
          <a:p>
            <a:r>
              <a:rPr lang="en-US" b="1" dirty="0">
                <a:latin typeface="Times New Roman" pitchFamily="18" charset="0"/>
                <a:cs typeface="Times New Roman" pitchFamily="18" charset="0"/>
              </a:rPr>
              <a:t>ARCHITECTURE DIAGRAM</a:t>
            </a:r>
            <a:endParaRPr lang="en-US" dirty="0"/>
          </a:p>
        </p:txBody>
      </p:sp>
      <p:sp>
        <p:nvSpPr>
          <p:cNvPr id="3" name="Subtitle 2"/>
          <p:cNvSpPr>
            <a:spLocks noGrp="1"/>
          </p:cNvSpPr>
          <p:nvPr>
            <p:ph type="subTitle" idx="1"/>
          </p:nvPr>
        </p:nvSpPr>
        <p:spPr>
          <a:xfrm>
            <a:off x="0" y="1295400"/>
            <a:ext cx="8991600" cy="5562600"/>
          </a:xfrm>
        </p:spPr>
        <p:txBody>
          <a:bodyPr/>
          <a:lstStyle/>
          <a:p>
            <a:endParaRPr lang="en-US" dirty="0"/>
          </a:p>
        </p:txBody>
      </p:sp>
      <p:pic>
        <p:nvPicPr>
          <p:cNvPr id="4" name="Picture 3" descr="D:\Pragatheeswaran\commands\Archit\Heart diase.jpg"/>
          <p:cNvPicPr/>
          <p:nvPr/>
        </p:nvPicPr>
        <p:blipFill>
          <a:blip r:embed="rId2">
            <a:extLst>
              <a:ext uri="{28A0092B-C50C-407E-A947-70E740481C1C}">
                <a14:useLocalDpi xmlns:a14="http://schemas.microsoft.com/office/drawing/2010/main" val="0"/>
              </a:ext>
            </a:extLst>
          </a:blip>
          <a:srcRect/>
          <a:stretch>
            <a:fillRect/>
          </a:stretch>
        </p:blipFill>
        <p:spPr bwMode="auto">
          <a:xfrm>
            <a:off x="914401" y="1295400"/>
            <a:ext cx="7315200" cy="45719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57200"/>
            <a:ext cx="2971800" cy="457200"/>
          </a:xfrm>
        </p:spPr>
        <p:txBody>
          <a:bodyPr>
            <a:normAutofit/>
          </a:bodyPr>
          <a:lstStyle/>
          <a:p>
            <a:pPr lvl="0"/>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Admin</a:t>
            </a:r>
            <a:endParaRPr kumimoji="0" lang="en-US" sz="4400" b="0" i="0" u="none" strike="noStrike" cap="none" normalizeH="0" baseline="0" dirty="0">
              <a:ln>
                <a:noFill/>
              </a:ln>
              <a:solidFill>
                <a:schemeClr val="tx1"/>
              </a:solidFill>
              <a:effectLst/>
              <a:latin typeface="Times New Roman" pitchFamily="18" charset="0"/>
              <a:cs typeface="Times New Roman" pitchFamily="18" charset="0"/>
            </a:endParaRPr>
          </a:p>
          <a:p>
            <a:endParaRPr lang="en-US" dirty="0"/>
          </a:p>
        </p:txBody>
      </p:sp>
      <p:pic>
        <p:nvPicPr>
          <p:cNvPr id="5" name="Picture 4" descr="C:\Users\Office27\Pictures\hotel image\9.jpg"/>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6705600" cy="48113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685800"/>
            <a:ext cx="2133600" cy="457200"/>
          </a:xfrm>
        </p:spPr>
        <p:txBody>
          <a:bodyPr>
            <a:normAutofit/>
          </a:bodyPr>
          <a:lstStyle/>
          <a:p>
            <a:pPr lvl="0"/>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User</a:t>
            </a:r>
            <a:endParaRPr kumimoji="0" lang="en-US" sz="4400" b="0" i="0" u="none" strike="noStrike" cap="none" normalizeH="0" baseline="0" dirty="0">
              <a:ln>
                <a:noFill/>
              </a:ln>
              <a:solidFill>
                <a:schemeClr val="tx1"/>
              </a:solidFill>
              <a:effectLst/>
              <a:latin typeface="Times New Roman" pitchFamily="18" charset="0"/>
              <a:cs typeface="Times New Roman" pitchFamily="18" charset="0"/>
            </a:endParaRPr>
          </a:p>
          <a:p>
            <a:endParaRPr lang="en-US" dirty="0"/>
          </a:p>
        </p:txBody>
      </p:sp>
      <p:pic>
        <p:nvPicPr>
          <p:cNvPr id="5" name="Picture 4" descr="C:\Users\Office27\Pictures\8.jpg"/>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143000"/>
            <a:ext cx="6210300" cy="5105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Models applied on dataset</a:t>
            </a:r>
            <a:endParaRPr lang="en-US" dirty="0"/>
          </a:p>
        </p:txBody>
      </p:sp>
      <p:sp>
        <p:nvSpPr>
          <p:cNvPr id="3" name="Content Placeholder 2"/>
          <p:cNvSpPr>
            <a:spLocks noGrp="1"/>
          </p:cNvSpPr>
          <p:nvPr>
            <p:ph idx="1"/>
          </p:nvPr>
        </p:nvSpPr>
        <p:spPr/>
        <p:txBody>
          <a:bodyPr>
            <a:normAutofit lnSpcReduction="10000"/>
          </a:bodyPr>
          <a:lstStyle/>
          <a:p>
            <a:r>
              <a:rPr lang="en-US" b="1" dirty="0"/>
              <a:t>Model: Random Forest </a:t>
            </a:r>
            <a:endParaRPr lang="en-US" b="1" dirty="0" smtClean="0"/>
          </a:p>
          <a:p>
            <a:pPr marL="0" indent="0">
              <a:buNone/>
            </a:pPr>
            <a:r>
              <a:rPr lang="en-US" dirty="0" smtClean="0"/>
              <a:t>Cross-validation</a:t>
            </a:r>
            <a:r>
              <a:rPr lang="en-US" b="1" dirty="0" smtClean="0"/>
              <a:t> </a:t>
            </a:r>
            <a:r>
              <a:rPr lang="en-US" dirty="0" smtClean="0"/>
              <a:t>Accuracy</a:t>
            </a:r>
            <a:r>
              <a:rPr lang="en-US" dirty="0"/>
              <a:t>:</a:t>
            </a:r>
            <a:r>
              <a:rPr lang="en-US" b="1" dirty="0"/>
              <a:t> </a:t>
            </a:r>
            <a:r>
              <a:rPr lang="en-US" b="1" dirty="0" smtClean="0"/>
              <a:t>0.66 </a:t>
            </a:r>
          </a:p>
          <a:p>
            <a:pPr marL="0" indent="0">
              <a:buNone/>
            </a:pPr>
            <a:r>
              <a:rPr lang="en-US" dirty="0" smtClean="0"/>
              <a:t>Test </a:t>
            </a:r>
            <a:r>
              <a:rPr lang="en-US" dirty="0"/>
              <a:t>Accuracy: </a:t>
            </a:r>
            <a:r>
              <a:rPr lang="en-US" b="1" dirty="0" smtClean="0"/>
              <a:t>0.67</a:t>
            </a:r>
            <a:r>
              <a:rPr lang="en-US" dirty="0" smtClean="0"/>
              <a:t> </a:t>
            </a:r>
          </a:p>
          <a:p>
            <a:r>
              <a:rPr lang="en-US" b="1" dirty="0"/>
              <a:t>Model: Gradient Boosting </a:t>
            </a:r>
            <a:endParaRPr lang="en-US" b="1" dirty="0" smtClean="0"/>
          </a:p>
          <a:p>
            <a:pPr marL="0" indent="0">
              <a:buNone/>
            </a:pPr>
            <a:r>
              <a:rPr lang="en-US" dirty="0" smtClean="0"/>
              <a:t>Cross-validation Accuracy</a:t>
            </a:r>
            <a:r>
              <a:rPr lang="en-US" dirty="0"/>
              <a:t>: </a:t>
            </a:r>
            <a:r>
              <a:rPr lang="en-US" b="1" dirty="0" smtClean="0"/>
              <a:t>0.65</a:t>
            </a:r>
            <a:r>
              <a:rPr lang="en-US" dirty="0" smtClean="0"/>
              <a:t> </a:t>
            </a:r>
          </a:p>
          <a:p>
            <a:pPr marL="0" indent="0">
              <a:buNone/>
            </a:pPr>
            <a:r>
              <a:rPr lang="en-US" dirty="0" smtClean="0"/>
              <a:t>Test </a:t>
            </a:r>
            <a:r>
              <a:rPr lang="en-US" dirty="0"/>
              <a:t>Accuracy: </a:t>
            </a:r>
            <a:r>
              <a:rPr lang="en-US" b="1" dirty="0" smtClean="0"/>
              <a:t>0.68</a:t>
            </a:r>
          </a:p>
          <a:p>
            <a:pPr marL="0" indent="0">
              <a:buNone/>
            </a:pPr>
            <a:r>
              <a:rPr lang="en-US" b="1" dirty="0"/>
              <a:t>Model: Support Vector Machine </a:t>
            </a:r>
            <a:endParaRPr lang="en-US" b="1" dirty="0" smtClean="0"/>
          </a:p>
          <a:p>
            <a:pPr marL="0" indent="0">
              <a:buNone/>
            </a:pPr>
            <a:r>
              <a:rPr lang="en-US" dirty="0" smtClean="0"/>
              <a:t>Cross-validation </a:t>
            </a:r>
            <a:r>
              <a:rPr lang="en-US" dirty="0"/>
              <a:t>Accuracy: </a:t>
            </a:r>
            <a:r>
              <a:rPr lang="en-US" b="1" dirty="0" smtClean="0"/>
              <a:t>0.58</a:t>
            </a:r>
            <a:r>
              <a:rPr lang="en-US" dirty="0" smtClean="0"/>
              <a:t> </a:t>
            </a:r>
          </a:p>
          <a:p>
            <a:pPr marL="0" indent="0">
              <a:buNone/>
            </a:pPr>
            <a:r>
              <a:rPr lang="en-US" dirty="0" smtClean="0"/>
              <a:t>Test </a:t>
            </a:r>
            <a:r>
              <a:rPr lang="en-US" dirty="0"/>
              <a:t>Accuracy</a:t>
            </a:r>
            <a:r>
              <a:rPr lang="en-US" b="1" dirty="0"/>
              <a:t>: </a:t>
            </a:r>
            <a:r>
              <a:rPr lang="en-US" b="1" dirty="0" smtClean="0"/>
              <a:t>0.59</a:t>
            </a:r>
            <a:r>
              <a:rPr lang="en-US" dirty="0"/>
              <a:t/>
            </a:r>
            <a:br>
              <a:rPr lang="en-US" dirty="0"/>
            </a:br>
            <a:endParaRPr lang="en-US" dirty="0"/>
          </a:p>
        </p:txBody>
      </p:sp>
    </p:spTree>
    <p:extLst>
      <p:ext uri="{BB962C8B-B14F-4D97-AF65-F5344CB8AC3E}">
        <p14:creationId xmlns:p14="http://schemas.microsoft.com/office/powerpoint/2010/main" val="1111427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764704"/>
            <a:ext cx="6377940" cy="1293028"/>
          </a:xfrm>
        </p:spPr>
        <p:txBody>
          <a:bodyPr/>
          <a:lstStyle/>
          <a:p>
            <a:r>
              <a:rPr lang="en-US" dirty="0" smtClean="0"/>
              <a:t>Models comparison</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Model: Logistic Regression </a:t>
            </a:r>
            <a:endParaRPr lang="en-US" b="1" dirty="0" smtClean="0"/>
          </a:p>
          <a:p>
            <a:pPr marL="0" indent="0">
              <a:buNone/>
            </a:pPr>
            <a:r>
              <a:rPr lang="en-US" dirty="0" smtClean="0"/>
              <a:t>Cross-validation </a:t>
            </a:r>
            <a:r>
              <a:rPr lang="en-US" dirty="0"/>
              <a:t>Accuracy: </a:t>
            </a:r>
            <a:r>
              <a:rPr lang="en-US" b="1" dirty="0" smtClean="0"/>
              <a:t>0.51</a:t>
            </a:r>
            <a:r>
              <a:rPr lang="en-US" dirty="0" smtClean="0"/>
              <a:t> </a:t>
            </a:r>
          </a:p>
          <a:p>
            <a:pPr marL="0" indent="0">
              <a:buNone/>
            </a:pPr>
            <a:r>
              <a:rPr lang="en-US" dirty="0" smtClean="0"/>
              <a:t>Test </a:t>
            </a:r>
            <a:r>
              <a:rPr lang="en-US" dirty="0"/>
              <a:t>Accuracy: </a:t>
            </a:r>
            <a:r>
              <a:rPr lang="en-US" b="1" dirty="0" smtClean="0"/>
              <a:t>0.49</a:t>
            </a:r>
          </a:p>
          <a:p>
            <a:r>
              <a:rPr lang="en-US" b="1" dirty="0"/>
              <a:t>Model: K-Nearest Neighbors </a:t>
            </a:r>
            <a:endParaRPr lang="en-US" b="1" dirty="0" smtClean="0"/>
          </a:p>
          <a:p>
            <a:pPr marL="0" indent="0">
              <a:buNone/>
            </a:pPr>
            <a:r>
              <a:rPr lang="en-US" dirty="0" smtClean="0"/>
              <a:t>Cross-validation </a:t>
            </a:r>
            <a:r>
              <a:rPr lang="en-US" dirty="0"/>
              <a:t>Accuracy: </a:t>
            </a:r>
            <a:r>
              <a:rPr lang="en-US" b="1" dirty="0" smtClean="0"/>
              <a:t>0.57</a:t>
            </a:r>
            <a:r>
              <a:rPr lang="en-US" dirty="0" smtClean="0"/>
              <a:t> </a:t>
            </a:r>
          </a:p>
          <a:p>
            <a:pPr marL="0" indent="0">
              <a:buNone/>
            </a:pPr>
            <a:r>
              <a:rPr lang="en-US" dirty="0" smtClean="0"/>
              <a:t>Test </a:t>
            </a:r>
            <a:r>
              <a:rPr lang="en-US" dirty="0"/>
              <a:t>Accuracy: </a:t>
            </a:r>
            <a:r>
              <a:rPr lang="en-US" b="1" dirty="0" smtClean="0"/>
              <a:t>0.60</a:t>
            </a:r>
          </a:p>
          <a:p>
            <a:pPr marL="0" indent="0">
              <a:buNone/>
            </a:pPr>
            <a:r>
              <a:rPr lang="en-US" b="1" dirty="0"/>
              <a:t>Model: Ada Boost </a:t>
            </a:r>
            <a:endParaRPr lang="en-US" b="1" dirty="0" smtClean="0"/>
          </a:p>
          <a:p>
            <a:pPr marL="0" indent="0">
              <a:buNone/>
            </a:pPr>
            <a:r>
              <a:rPr lang="en-US" dirty="0" smtClean="0"/>
              <a:t>Cross-validation </a:t>
            </a:r>
            <a:r>
              <a:rPr lang="en-US" dirty="0"/>
              <a:t>Accuracy: </a:t>
            </a:r>
            <a:r>
              <a:rPr lang="en-US" b="1" dirty="0" smtClean="0"/>
              <a:t>0.59 </a:t>
            </a:r>
          </a:p>
          <a:p>
            <a:pPr marL="0" indent="0">
              <a:buNone/>
            </a:pPr>
            <a:r>
              <a:rPr lang="en-US" dirty="0" smtClean="0"/>
              <a:t>Test </a:t>
            </a:r>
            <a:r>
              <a:rPr lang="en-US" dirty="0"/>
              <a:t>Accuracy: </a:t>
            </a:r>
            <a:r>
              <a:rPr lang="en-US" b="1" dirty="0" smtClean="0"/>
              <a:t>0.60 </a:t>
            </a:r>
          </a:p>
          <a:p>
            <a:pPr marL="0" indent="0">
              <a:buNone/>
            </a:pPr>
            <a:r>
              <a:rPr lang="en-US" b="1" dirty="0"/>
              <a:t>Model: Naive Bayes </a:t>
            </a:r>
            <a:endParaRPr lang="en-US" b="1" dirty="0" smtClean="0"/>
          </a:p>
          <a:p>
            <a:pPr marL="0" indent="0">
              <a:buNone/>
            </a:pPr>
            <a:r>
              <a:rPr lang="en-US" dirty="0" smtClean="0"/>
              <a:t>Cross-validation </a:t>
            </a:r>
            <a:r>
              <a:rPr lang="en-US" dirty="0"/>
              <a:t>Accuracy:</a:t>
            </a:r>
            <a:r>
              <a:rPr lang="en-US" b="1" dirty="0"/>
              <a:t> </a:t>
            </a:r>
            <a:r>
              <a:rPr lang="en-US" b="1" dirty="0" smtClean="0"/>
              <a:t>0.57 </a:t>
            </a:r>
          </a:p>
          <a:p>
            <a:pPr marL="0" indent="0">
              <a:buNone/>
            </a:pPr>
            <a:r>
              <a:rPr lang="en-US" dirty="0" smtClean="0"/>
              <a:t>Test </a:t>
            </a:r>
            <a:r>
              <a:rPr lang="en-US" dirty="0"/>
              <a:t>Accuracy: </a:t>
            </a:r>
            <a:r>
              <a:rPr lang="en-US" b="1" dirty="0" smtClean="0"/>
              <a:t>0.55</a:t>
            </a:r>
            <a:r>
              <a:rPr lang="en-US" dirty="0" smtClean="0"/>
              <a:t> </a:t>
            </a:r>
            <a:r>
              <a:rPr lang="en-US" dirty="0"/>
              <a:t/>
            </a:r>
            <a:br>
              <a:rPr lang="en-US" dirty="0"/>
            </a:br>
            <a:r>
              <a:rPr lang="en-US" dirty="0"/>
              <a:t/>
            </a:r>
            <a:br>
              <a:rPr lang="en-US" dirty="0"/>
            </a:br>
            <a:endParaRPr lang="en-US" b="1" dirty="0"/>
          </a:p>
        </p:txBody>
      </p:sp>
    </p:spTree>
    <p:extLst>
      <p:ext uri="{BB962C8B-B14F-4D97-AF65-F5344CB8AC3E}">
        <p14:creationId xmlns:p14="http://schemas.microsoft.com/office/powerpoint/2010/main" val="147748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Best model</a:t>
            </a:r>
            <a:endParaRPr lang="en-US" dirty="0"/>
          </a:p>
        </p:txBody>
      </p:sp>
      <p:sp>
        <p:nvSpPr>
          <p:cNvPr id="3" name="Content Placeholder 2"/>
          <p:cNvSpPr>
            <a:spLocks noGrp="1"/>
          </p:cNvSpPr>
          <p:nvPr>
            <p:ph idx="1"/>
          </p:nvPr>
        </p:nvSpPr>
        <p:spPr/>
        <p:txBody>
          <a:bodyPr/>
          <a:lstStyle/>
          <a:p>
            <a:pPr marL="0" indent="0">
              <a:buNone/>
            </a:pPr>
            <a:r>
              <a:rPr lang="en-US" dirty="0" smtClean="0"/>
              <a:t>The Best Model which is selected is: </a:t>
            </a:r>
          </a:p>
          <a:p>
            <a:pPr marL="0" indent="0" algn="ctr">
              <a:buNone/>
            </a:pPr>
            <a:r>
              <a:rPr lang="en-US" sz="2800" b="1" dirty="0" smtClean="0"/>
              <a:t>GradientBoostingClassifier</a:t>
            </a:r>
          </a:p>
          <a:p>
            <a:pPr marL="0" indent="0" algn="ctr">
              <a:buNone/>
            </a:pPr>
            <a:endParaRPr lang="en-US" sz="2800" b="1" dirty="0" smtClean="0"/>
          </a:p>
          <a:p>
            <a:pPr marL="0" indent="0" algn="ctr">
              <a:buNone/>
            </a:pPr>
            <a:r>
              <a:rPr lang="en-US" b="1" dirty="0"/>
              <a:t>Cross-validation Accuracy: </a:t>
            </a:r>
            <a:r>
              <a:rPr lang="en-US" b="1" dirty="0" smtClean="0"/>
              <a:t>0.6453851744186047</a:t>
            </a:r>
          </a:p>
          <a:p>
            <a:pPr marL="0" indent="0" algn="ctr">
              <a:buNone/>
            </a:pPr>
            <a:endParaRPr lang="en-US" b="1" dirty="0"/>
          </a:p>
          <a:p>
            <a:pPr marL="0" indent="0" algn="ctr">
              <a:buNone/>
            </a:pPr>
            <a:endParaRPr lang="en-US" b="1" dirty="0" smtClean="0"/>
          </a:p>
          <a:p>
            <a:pPr marL="0" indent="0" algn="ctr">
              <a:buNone/>
            </a:pPr>
            <a:r>
              <a:rPr lang="en-US" b="1" dirty="0"/>
              <a:t>Test Accuracy: 0.6811594202898551</a:t>
            </a:r>
            <a:endParaRPr lang="en-US" sz="2800" b="1" dirty="0"/>
          </a:p>
        </p:txBody>
      </p:sp>
    </p:spTree>
    <p:extLst>
      <p:ext uri="{BB962C8B-B14F-4D97-AF65-F5344CB8AC3E}">
        <p14:creationId xmlns:p14="http://schemas.microsoft.com/office/powerpoint/2010/main" val="1237281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692696"/>
            <a:ext cx="6377940" cy="1293028"/>
          </a:xfrm>
        </p:spPr>
        <p:txBody>
          <a:bodyPr/>
          <a:lstStyle/>
          <a:p>
            <a:pPr algn="ctr"/>
            <a:r>
              <a:rPr lang="en-US" dirty="0" smtClean="0"/>
              <a:t>Output of the model</a:t>
            </a:r>
            <a:endParaRPr lang="en-US" dirty="0"/>
          </a:p>
        </p:txBody>
      </p:sp>
      <p:sp>
        <p:nvSpPr>
          <p:cNvPr id="3" name="Content Placeholder 2"/>
          <p:cNvSpPr>
            <a:spLocks noGrp="1"/>
          </p:cNvSpPr>
          <p:nvPr>
            <p:ph idx="1"/>
          </p:nvPr>
        </p:nvSpPr>
        <p:spPr/>
        <p:txBody>
          <a:bodyPr/>
          <a:lstStyle/>
          <a:p>
            <a:r>
              <a:rPr lang="en-US" dirty="0" smtClean="0"/>
              <a:t>There 5 categories of the output:</a:t>
            </a:r>
          </a:p>
          <a:p>
            <a:r>
              <a:rPr lang="en-US" dirty="0"/>
              <a:t>N</a:t>
            </a:r>
            <a:r>
              <a:rPr lang="en-US" dirty="0" smtClean="0"/>
              <a:t>o </a:t>
            </a:r>
            <a:r>
              <a:rPr lang="en-US" dirty="0"/>
              <a:t>heart </a:t>
            </a:r>
            <a:r>
              <a:rPr lang="en-US" dirty="0" smtClean="0"/>
              <a:t>disease</a:t>
            </a:r>
          </a:p>
          <a:p>
            <a:r>
              <a:rPr lang="en-US" dirty="0"/>
              <a:t>M</a:t>
            </a:r>
            <a:r>
              <a:rPr lang="en-US" dirty="0" smtClean="0"/>
              <a:t>ild </a:t>
            </a:r>
            <a:r>
              <a:rPr lang="en-US" dirty="0"/>
              <a:t>heart </a:t>
            </a:r>
            <a:r>
              <a:rPr lang="en-US" dirty="0" smtClean="0"/>
              <a:t>disease</a:t>
            </a:r>
          </a:p>
          <a:p>
            <a:r>
              <a:rPr lang="en-US" dirty="0"/>
              <a:t>M</a:t>
            </a:r>
            <a:r>
              <a:rPr lang="en-US" dirty="0" smtClean="0"/>
              <a:t>oderate </a:t>
            </a:r>
            <a:r>
              <a:rPr lang="en-US" dirty="0"/>
              <a:t>heart </a:t>
            </a:r>
            <a:r>
              <a:rPr lang="en-US" dirty="0" smtClean="0"/>
              <a:t>disease</a:t>
            </a:r>
          </a:p>
          <a:p>
            <a:r>
              <a:rPr lang="en-US" dirty="0"/>
              <a:t>S</a:t>
            </a:r>
            <a:r>
              <a:rPr lang="en-US" dirty="0" smtClean="0"/>
              <a:t>evere </a:t>
            </a:r>
            <a:r>
              <a:rPr lang="en-US" dirty="0"/>
              <a:t>heart </a:t>
            </a:r>
            <a:r>
              <a:rPr lang="en-US" dirty="0" smtClean="0"/>
              <a:t>disease</a:t>
            </a:r>
          </a:p>
          <a:p>
            <a:r>
              <a:rPr lang="en-US" dirty="0"/>
              <a:t>C</a:t>
            </a:r>
            <a:r>
              <a:rPr lang="en-US" dirty="0" smtClean="0"/>
              <a:t>ritical </a:t>
            </a:r>
            <a:r>
              <a:rPr lang="en-US" dirty="0"/>
              <a:t>heart disease</a:t>
            </a:r>
            <a:endParaRPr lang="en-US" dirty="0" smtClean="0"/>
          </a:p>
        </p:txBody>
      </p:sp>
    </p:spTree>
    <p:extLst>
      <p:ext uri="{BB962C8B-B14F-4D97-AF65-F5344CB8AC3E}">
        <p14:creationId xmlns:p14="http://schemas.microsoft.com/office/powerpoint/2010/main" val="2858400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
            <a:ext cx="5562600" cy="1143000"/>
          </a:xfrm>
        </p:spPr>
        <p:txBody>
          <a:bodyPr>
            <a:normAutofit/>
          </a:bodyPr>
          <a:lstStyle/>
          <a:p>
            <a:r>
              <a:rPr lang="en-US" sz="4300" b="1" dirty="0">
                <a:ln w="12700">
                  <a:solidFill>
                    <a:schemeClr val="tx2">
                      <a:satMod val="155000"/>
                    </a:schemeClr>
                  </a:solidFill>
                  <a:prstDash val="solid"/>
                </a:ln>
                <a:effectLst>
                  <a:outerShdw blurRad="41275" dist="20320" dir="1800000" algn="tl" rotWithShape="0">
                    <a:srgbClr val="000000">
                      <a:alpha val="40000"/>
                    </a:srgbClr>
                  </a:outerShdw>
                </a:effectLst>
                <a:latin typeface="Algerian" panose="04020705040A02060702" pitchFamily="82" charset="0"/>
                <a:cs typeface="Times New Roman" pitchFamily="18" charset="0"/>
              </a:rPr>
              <a:t>ABSTRACT</a:t>
            </a:r>
            <a:endParaRPr lang="en-US" sz="4300" dirty="0">
              <a:latin typeface="Algerian" panose="04020705040A02060702" pitchFamily="82" charset="0"/>
            </a:endParaRPr>
          </a:p>
        </p:txBody>
      </p:sp>
      <p:sp>
        <p:nvSpPr>
          <p:cNvPr id="3" name="Subtitle 2"/>
          <p:cNvSpPr>
            <a:spLocks noGrp="1"/>
          </p:cNvSpPr>
          <p:nvPr>
            <p:ph type="subTitle" idx="1"/>
          </p:nvPr>
        </p:nvSpPr>
        <p:spPr>
          <a:xfrm>
            <a:off x="533400" y="1219200"/>
            <a:ext cx="8229600" cy="4953000"/>
          </a:xfrm>
          <a:ln>
            <a:solidFill>
              <a:schemeClr val="tx1"/>
            </a:solidFill>
          </a:ln>
        </p:spPr>
        <p:txBody>
          <a:bodyPr>
            <a:normAutofit lnSpcReduction="10000"/>
          </a:bodyPr>
          <a:lstStyle/>
          <a:p>
            <a:pPr algn="l">
              <a:lnSpc>
                <a:spcPct val="150000"/>
              </a:lnSpc>
              <a:spcBef>
                <a:spcPts val="0"/>
              </a:spcBef>
              <a:buFont typeface="Arial" pitchFamily="34" charset="0"/>
              <a:buChar char="•"/>
            </a:pPr>
            <a:r>
              <a:rPr lang="en-IN" sz="2000" dirty="0">
                <a:solidFill>
                  <a:schemeClr val="tx1"/>
                </a:solidFill>
                <a:latin typeface="Times New Roman"/>
                <a:ea typeface="Times New Roman"/>
              </a:rPr>
              <a:t>  Heart Attack is a term that assigns a large number of medical conditions related to heart. The key to Heart (Cardiovascular) diseases to evaluate large scores of data sets, compare information that can be used to predict, Prevent, Manage such as Heart attacks. Heart Disease is mainly because of stress, family backgrounds, High blood Pressure, etc…  Data analytics is used to incorporate world for its valuable use to controlling, </a:t>
            </a:r>
            <a:r>
              <a:rPr lang="en-IN" sz="2000" dirty="0" err="1">
                <a:solidFill>
                  <a:schemeClr val="tx1"/>
                </a:solidFill>
                <a:latin typeface="Times New Roman"/>
                <a:ea typeface="Times New Roman"/>
              </a:rPr>
              <a:t>contravasting</a:t>
            </a:r>
            <a:r>
              <a:rPr lang="en-IN" sz="2000" dirty="0">
                <a:solidFill>
                  <a:schemeClr val="tx1"/>
                </a:solidFill>
                <a:latin typeface="Times New Roman"/>
                <a:ea typeface="Times New Roman"/>
              </a:rPr>
              <a:t> and Manage a large data sets. It can be applied with an much success to predict, prevent, Managing a Cardiovascular Diseases. To solve this we aims to implement the Data Analytics based on SVM and Genetic Algorithm to diagnosis of heart diseases. This result reveal the Genetic Algorithm as best optimized Prediction Models.</a:t>
            </a:r>
            <a:endParaRPr lang="en-US" sz="2000" dirty="0">
              <a:solidFill>
                <a:schemeClr val="tx1"/>
              </a:solidFill>
              <a:latin typeface="Times New Roman"/>
              <a:ea typeface="Times New Roman"/>
            </a:endParaRPr>
          </a:p>
          <a:p>
            <a:pPr algn="l">
              <a:lnSpc>
                <a:spcPct val="170000"/>
              </a:lnSpc>
            </a:pPr>
            <a:endParaRPr lang="en-US" sz="2000" dirty="0">
              <a:solidFill>
                <a:schemeClr val="tx1"/>
              </a:solidFill>
              <a:latin typeface="Times New Roman" pitchFamily="18" charset="0"/>
              <a:cs typeface="Times New Roman" pitchFamily="18" charset="0"/>
            </a:endParaRPr>
          </a:p>
          <a:p>
            <a:pPr algn="l"/>
            <a:endParaRPr lang="en-US" sz="20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457200"/>
            <a:ext cx="6019800" cy="1066800"/>
          </a:xfrm>
        </p:spPr>
        <p:txBody>
          <a:bodyPr/>
          <a:lstStyle/>
          <a:p>
            <a:r>
              <a:rPr lang="en-US" b="1" dirty="0">
                <a:solidFill>
                  <a:schemeClr val="tx1"/>
                </a:solidFill>
                <a:latin typeface="Times New Roman"/>
                <a:ea typeface="Times New Roman"/>
              </a:rPr>
              <a:t>Home Page</a:t>
            </a:r>
            <a:endParaRPr lang="en-US" b="1" dirty="0">
              <a:solidFill>
                <a:schemeClr val="tx1"/>
              </a:solidFill>
            </a:endParaRPr>
          </a:p>
        </p:txBody>
      </p:sp>
      <p:pic>
        <p:nvPicPr>
          <p:cNvPr id="4" name="Content Placeholder 3"/>
          <p:cNvPicPr>
            <a:picLocks/>
          </p:cNvPicPr>
          <p:nvPr/>
        </p:nvPicPr>
        <p:blipFill>
          <a:blip r:embed="rId2"/>
          <a:srcRect/>
          <a:stretch>
            <a:fillRect/>
          </a:stretch>
        </p:blipFill>
        <p:spPr bwMode="auto">
          <a:xfrm>
            <a:off x="457200" y="1643784"/>
            <a:ext cx="8229600" cy="443879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sz="3200" b="1" dirty="0" err="1">
                <a:solidFill>
                  <a:prstClr val="black"/>
                </a:solidFill>
                <a:latin typeface="Times New Roman" pitchFamily="18" charset="0"/>
                <a:cs typeface="Times New Roman" pitchFamily="18" charset="0"/>
              </a:rPr>
              <a:t>Contd</a:t>
            </a:r>
            <a:r>
              <a:rPr lang="en-US" sz="3200" b="1" dirty="0">
                <a:solidFill>
                  <a:prstClr val="black"/>
                </a:solidFill>
                <a:latin typeface="Times New Roman" pitchFamily="18" charset="0"/>
                <a:cs typeface="Times New Roman" pitchFamily="18" charset="0"/>
              </a:rPr>
              <a:t>…</a:t>
            </a:r>
            <a:endParaRPr lang="en-US" dirty="0"/>
          </a:p>
        </p:txBody>
      </p:sp>
      <p:pic>
        <p:nvPicPr>
          <p:cNvPr id="4" name="Content Placeholder 3"/>
          <p:cNvPicPr>
            <a:picLocks/>
          </p:cNvPicPr>
          <p:nvPr/>
        </p:nvPicPr>
        <p:blipFill>
          <a:blip r:embed="rId2"/>
          <a:srcRect/>
          <a:stretch>
            <a:fillRect/>
          </a:stretch>
        </p:blipFill>
        <p:spPr bwMode="auto">
          <a:xfrm>
            <a:off x="457200" y="1683341"/>
            <a:ext cx="8229600" cy="4359681"/>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990600"/>
          </a:xfrm>
        </p:spPr>
        <p:txBody>
          <a:bodyPr>
            <a:normAutofit/>
          </a:bodyPr>
          <a:lstStyle/>
          <a:p>
            <a:r>
              <a:rPr lang="en-US" sz="3600" b="1" dirty="0">
                <a:latin typeface="Times New Roman"/>
                <a:ea typeface="Times New Roman"/>
              </a:rPr>
              <a:t>Upload Training Data</a:t>
            </a:r>
            <a:endParaRPr lang="en-US" sz="3600" dirty="0"/>
          </a:p>
        </p:txBody>
      </p:sp>
      <p:pic>
        <p:nvPicPr>
          <p:cNvPr id="4" name="Content Placeholder 3"/>
          <p:cNvPicPr>
            <a:picLocks/>
          </p:cNvPicPr>
          <p:nvPr/>
        </p:nvPicPr>
        <p:blipFill>
          <a:blip r:embed="rId2"/>
          <a:srcRect/>
          <a:stretch>
            <a:fillRect/>
          </a:stretch>
        </p:blipFill>
        <p:spPr bwMode="auto">
          <a:xfrm>
            <a:off x="457200" y="1744239"/>
            <a:ext cx="8229600" cy="4237884"/>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marL="0" marR="0">
              <a:spcBef>
                <a:spcPts val="0"/>
              </a:spcBef>
              <a:spcAft>
                <a:spcPts val="0"/>
              </a:spcAft>
            </a:pPr>
            <a:r>
              <a:rPr lang="en-US" sz="3200" b="1" dirty="0">
                <a:latin typeface="Times New Roman"/>
                <a:ea typeface="Times New Roman"/>
              </a:rPr>
              <a:t>View Graph</a:t>
            </a:r>
            <a:endParaRPr lang="en-US" sz="3200" dirty="0">
              <a:latin typeface="Times New Roman"/>
              <a:ea typeface="Times New Roman"/>
            </a:endParaRPr>
          </a:p>
        </p:txBody>
      </p:sp>
      <p:pic>
        <p:nvPicPr>
          <p:cNvPr id="4" name="Content Placeholder 3"/>
          <p:cNvPicPr>
            <a:picLocks noGrp="1"/>
          </p:cNvPicPr>
          <p:nvPr>
            <p:ph idx="1"/>
          </p:nvPr>
        </p:nvPicPr>
        <p:blipFill>
          <a:blip r:embed="rId2"/>
          <a:stretch>
            <a:fillRect/>
          </a:stretch>
        </p:blipFill>
        <p:spPr bwMode="auto">
          <a:xfrm>
            <a:off x="795507" y="2193925"/>
            <a:ext cx="7552986" cy="40703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solidFill>
                  <a:prstClr val="black"/>
                </a:solidFill>
                <a:latin typeface="Times New Roman" pitchFamily="18" charset="0"/>
                <a:cs typeface="Times New Roman" pitchFamily="18" charset="0"/>
              </a:rPr>
              <a:t>Contd</a:t>
            </a:r>
            <a:r>
              <a:rPr lang="en-US" sz="3200" b="1" dirty="0">
                <a:solidFill>
                  <a:prstClr val="black"/>
                </a:solidFill>
                <a:latin typeface="Times New Roman" pitchFamily="18" charset="0"/>
                <a:cs typeface="Times New Roman" pitchFamily="18" charset="0"/>
              </a:rPr>
              <a:t>…</a:t>
            </a:r>
            <a:endParaRPr lang="en-US" dirty="0"/>
          </a:p>
        </p:txBody>
      </p:sp>
      <p:pic>
        <p:nvPicPr>
          <p:cNvPr id="4" name="Content Placeholder 3"/>
          <p:cNvPicPr>
            <a:picLocks noGrp="1"/>
          </p:cNvPicPr>
          <p:nvPr>
            <p:ph idx="1"/>
          </p:nvPr>
        </p:nvPicPr>
        <p:blipFill>
          <a:blip r:embed="rId2"/>
          <a:stretch>
            <a:fillRect/>
          </a:stretch>
        </p:blipFill>
        <p:spPr bwMode="auto">
          <a:xfrm>
            <a:off x="671164" y="2193925"/>
            <a:ext cx="7801672" cy="40703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solidFill>
                  <a:prstClr val="black"/>
                </a:solidFill>
                <a:latin typeface="Times New Roman" pitchFamily="18" charset="0"/>
                <a:cs typeface="Times New Roman" pitchFamily="18" charset="0"/>
              </a:rPr>
              <a:t>Contd</a:t>
            </a:r>
            <a:r>
              <a:rPr lang="en-US" sz="3200" b="1" dirty="0">
                <a:solidFill>
                  <a:prstClr val="black"/>
                </a:solidFill>
                <a:latin typeface="Times New Roman" pitchFamily="18" charset="0"/>
                <a:cs typeface="Times New Roman" pitchFamily="18" charset="0"/>
              </a:rPr>
              <a:t>…</a:t>
            </a:r>
            <a:endParaRPr lang="en-US" dirty="0"/>
          </a:p>
        </p:txBody>
      </p:sp>
      <p:pic>
        <p:nvPicPr>
          <p:cNvPr id="4" name="Content Placeholder 3"/>
          <p:cNvPicPr>
            <a:picLocks noGrp="1"/>
          </p:cNvPicPr>
          <p:nvPr>
            <p:ph idx="1"/>
          </p:nvPr>
        </p:nvPicPr>
        <p:blipFill>
          <a:blip r:embed="rId2"/>
          <a:stretch>
            <a:fillRect/>
          </a:stretch>
        </p:blipFill>
        <p:spPr bwMode="auto">
          <a:xfrm>
            <a:off x="657166" y="2193925"/>
            <a:ext cx="7829668" cy="40703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atin typeface="Times New Roman" pitchFamily="18" charset="0"/>
                <a:cs typeface="Times New Roman" pitchFamily="18" charset="0"/>
              </a:rPr>
              <a:t>Contd</a:t>
            </a:r>
            <a:r>
              <a:rPr lang="en-US" sz="3600" b="1" dirty="0">
                <a:latin typeface="Times New Roman" pitchFamily="18" charset="0"/>
                <a:cs typeface="Times New Roman" pitchFamily="18" charset="0"/>
              </a:rPr>
              <a:t>…</a:t>
            </a:r>
            <a:endParaRPr lang="en-US" sz="3600" dirty="0"/>
          </a:p>
        </p:txBody>
      </p:sp>
      <p:pic>
        <p:nvPicPr>
          <p:cNvPr id="4" name="Content Placeholder 3"/>
          <p:cNvPicPr>
            <a:picLocks noGrp="1"/>
          </p:cNvPicPr>
          <p:nvPr>
            <p:ph idx="1"/>
          </p:nvPr>
        </p:nvPicPr>
        <p:blipFill>
          <a:blip r:embed="rId2"/>
          <a:stretch>
            <a:fillRect/>
          </a:stretch>
        </p:blipFill>
        <p:spPr bwMode="auto">
          <a:xfrm>
            <a:off x="627564" y="2193925"/>
            <a:ext cx="7888871" cy="40703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a:latin typeface="Times New Roman" pitchFamily="18" charset="0"/>
                <a:cs typeface="Times New Roman" pitchFamily="18" charset="0"/>
              </a:rPr>
              <a:t>Contd</a:t>
            </a:r>
            <a:r>
              <a:rPr lang="en-US" b="1" dirty="0">
                <a:latin typeface="Times New Roman" pitchFamily="18" charset="0"/>
                <a:cs typeface="Times New Roman" pitchFamily="18" charset="0"/>
              </a:rPr>
              <a:t>…</a:t>
            </a:r>
            <a:endParaRPr lang="en-US" dirty="0"/>
          </a:p>
        </p:txBody>
      </p:sp>
      <p:pic>
        <p:nvPicPr>
          <p:cNvPr id="4" name="Content Placeholder 3"/>
          <p:cNvPicPr>
            <a:picLocks noGrp="1"/>
          </p:cNvPicPr>
          <p:nvPr>
            <p:ph idx="1"/>
          </p:nvPr>
        </p:nvPicPr>
        <p:blipFill>
          <a:blip r:embed="rId2"/>
          <a:stretch>
            <a:fillRect/>
          </a:stretch>
        </p:blipFill>
        <p:spPr bwMode="auto">
          <a:xfrm>
            <a:off x="993670" y="2193925"/>
            <a:ext cx="7156659" cy="40703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0"/>
            <a:ext cx="6324600" cy="1219200"/>
          </a:xfrm>
        </p:spPr>
        <p:txBody>
          <a:bodyPr>
            <a:normAutofit/>
          </a:bodyPr>
          <a:lstStyle/>
          <a:p>
            <a:r>
              <a:rPr lang="en-US" sz="3600" b="1" dirty="0">
                <a:latin typeface="Times New Roman" pitchFamily="18" charset="0"/>
                <a:cs typeface="Times New Roman" pitchFamily="18" charset="0"/>
              </a:rPr>
              <a:t>FUTURE ENHANCEMENT</a:t>
            </a:r>
            <a:endParaRPr lang="en-US" sz="3600" dirty="0"/>
          </a:p>
        </p:txBody>
      </p:sp>
      <p:sp>
        <p:nvSpPr>
          <p:cNvPr id="3" name="Subtitle 2"/>
          <p:cNvSpPr>
            <a:spLocks noGrp="1"/>
          </p:cNvSpPr>
          <p:nvPr>
            <p:ph type="subTitle" idx="1"/>
          </p:nvPr>
        </p:nvSpPr>
        <p:spPr>
          <a:xfrm>
            <a:off x="609600" y="1981200"/>
            <a:ext cx="8001000" cy="4191000"/>
          </a:xfrm>
        </p:spPr>
        <p:txBody>
          <a:bodyPr>
            <a:normAutofit/>
          </a:bodyPr>
          <a:lstStyle/>
          <a:p>
            <a:pPr lvl="0" indent="-342900" algn="just">
              <a:lnSpc>
                <a:spcPct val="150000"/>
              </a:lnSpc>
              <a:spcBef>
                <a:spcPts val="0"/>
              </a:spcBef>
              <a:buFont typeface="Arial" pitchFamily="34" charset="0"/>
              <a:buChar char="•"/>
            </a:pPr>
            <a:r>
              <a:rPr lang="en-US" sz="1800" dirty="0">
                <a:solidFill>
                  <a:schemeClr val="tx1"/>
                </a:solidFill>
                <a:latin typeface="Times New Roman" pitchFamily="18" charset="0"/>
                <a:ea typeface="Times New Roman"/>
                <a:cs typeface="Times New Roman" pitchFamily="18" charset="0"/>
              </a:rPr>
              <a:t>In future we can be made to produce an  impact  in  the  accuracy  of  the Decision Tree and Bayesian Classification for additional improvement after applying genetic </a:t>
            </a:r>
          </a:p>
          <a:p>
            <a:pPr lvl="0" indent="-342900" algn="just">
              <a:lnSpc>
                <a:spcPct val="150000"/>
              </a:lnSpc>
              <a:spcBef>
                <a:spcPts val="0"/>
              </a:spcBef>
              <a:buFont typeface="Arial" pitchFamily="34" charset="0"/>
              <a:buChar char="•"/>
            </a:pPr>
            <a:r>
              <a:rPr lang="en-US" sz="1800" dirty="0">
                <a:solidFill>
                  <a:schemeClr val="tx1"/>
                </a:solidFill>
                <a:latin typeface="Times New Roman" pitchFamily="18" charset="0"/>
                <a:ea typeface="Times New Roman"/>
                <a:cs typeface="Times New Roman" pitchFamily="18" charset="0"/>
              </a:rPr>
              <a:t>Algorithm  in order to decrease the actual data  for acquiring the optimal  subset  of  attribute  that  is  enough  for  heart  disease prediction.  The  automation  of  heart  disease  prediction  using actual real time data from health care organizations and agencies which can be built using big data. They can be fed as a streaming data  and </a:t>
            </a:r>
          </a:p>
          <a:p>
            <a:pPr marL="342900" lvl="0" indent="-342900" algn="l">
              <a:buFont typeface="Arial" pitchFamily="34" charset="0"/>
              <a:buChar char="•"/>
            </a:pPr>
            <a:r>
              <a:rPr lang="en-US" sz="1800" dirty="0">
                <a:solidFill>
                  <a:schemeClr val="tx1"/>
                </a:solidFill>
                <a:latin typeface="Times New Roman" pitchFamily="18" charset="0"/>
                <a:ea typeface="Times New Roman"/>
                <a:cs typeface="Times New Roman" pitchFamily="18" charset="0"/>
              </a:rPr>
              <a:t>By using the data, investigation of the patients in real time can be prepared.</a:t>
            </a:r>
            <a:endParaRPr lang="en-US" sz="1800" dirty="0">
              <a:solidFill>
                <a:schemeClr val="tx1"/>
              </a:solidFill>
              <a:latin typeface="Times New Roman" pitchFamily="18" charset="0"/>
              <a:cs typeface="Times New Roman" pitchFamily="18" charset="0"/>
            </a:endParaRPr>
          </a:p>
          <a:p>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0"/>
            <a:ext cx="5638800" cy="762000"/>
          </a:xfrm>
        </p:spPr>
        <p:txBody>
          <a:bodyPr>
            <a:normAutofit/>
          </a:bodyPr>
          <a:lstStyle/>
          <a:p>
            <a:r>
              <a:rPr lang="en-US" sz="3600" b="1" dirty="0">
                <a:latin typeface="Times New Roman" pitchFamily="18" charset="0"/>
                <a:cs typeface="Times New Roman" pitchFamily="18" charset="0"/>
              </a:rPr>
              <a:t>CONCLUSION</a:t>
            </a:r>
            <a:endParaRPr lang="en-US" sz="3600" dirty="0"/>
          </a:p>
        </p:txBody>
      </p:sp>
      <p:sp>
        <p:nvSpPr>
          <p:cNvPr id="3" name="Subtitle 2"/>
          <p:cNvSpPr>
            <a:spLocks noGrp="1"/>
          </p:cNvSpPr>
          <p:nvPr>
            <p:ph type="subTitle" idx="1"/>
          </p:nvPr>
        </p:nvSpPr>
        <p:spPr>
          <a:xfrm>
            <a:off x="381000" y="685800"/>
            <a:ext cx="8229600" cy="6705600"/>
          </a:xfrm>
        </p:spPr>
        <p:txBody>
          <a:bodyPr>
            <a:noAutofit/>
          </a:bodyPr>
          <a:lstStyle/>
          <a:p>
            <a:pPr algn="just">
              <a:lnSpc>
                <a:spcPct val="150000"/>
              </a:lnSpc>
              <a:spcBef>
                <a:spcPts val="600"/>
              </a:spcBef>
              <a:spcAft>
                <a:spcPts val="600"/>
              </a:spcAft>
              <a:buFont typeface="Arial" pitchFamily="34" charset="0"/>
              <a:buChar char="•"/>
            </a:pPr>
            <a:r>
              <a:rPr lang="en-US" sz="1800" dirty="0">
                <a:solidFill>
                  <a:schemeClr val="tx1"/>
                </a:solidFill>
                <a:latin typeface="Times New Roman"/>
                <a:ea typeface="Times New Roman"/>
              </a:rPr>
              <a:t>   Identifying the processing of raw healthcare data of heart information will help in the long term saving of human lives and early detection of abnormalities in heart conditions. Machine learning techniques were used in this work to process raw data and provide a new and novel discernment towards heart disease. Heat disease prediction is challenging and very important in the medical. However, the mortality rate can be drastically controlled if the disease is detected at the early stages and preventative measures are adopted as soon as possible. Further extension of this study is highly desirable to direct the investigations to real-world datasets instead of just theoretical approaches and simulations. The proposed hybrid HRFLM approach is used combining the characteristics of Random Forest (RF) and Linear Method (LM). HRFLM proved to be quite accurate in the prediction of heart disease. The future course of this research can be performed with diverse mixtures of machine learning techniques to better prediction techniques. Furthermore, new feature selection methods can be developed to get a broader perception of the significant features to increase the performance of heart disease prediction.</a:t>
            </a:r>
          </a:p>
          <a:p>
            <a:pPr algn="just">
              <a:lnSpc>
                <a:spcPct val="170000"/>
              </a:lnSpc>
            </a:pPr>
            <a:r>
              <a:rPr lang="en-US" sz="1800" dirty="0">
                <a:solidFill>
                  <a:schemeClr val="tx1"/>
                </a:solidFill>
                <a:latin typeface="Times New Roman" pitchFamily="18" charset="0"/>
                <a:cs typeface="Times New Roman" pitchFamily="18" charset="0"/>
              </a:rPr>
              <a:t>	</a:t>
            </a:r>
          </a:p>
          <a:p>
            <a:endParaRPr lang="en-US" sz="1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
            <a:ext cx="6172200" cy="1066800"/>
          </a:xfrm>
        </p:spPr>
        <p:txBody>
          <a:bodyPr>
            <a:normAutofit/>
          </a:bodyPr>
          <a:lstStyle/>
          <a:p>
            <a:r>
              <a:rPr lang="en-US" sz="3600" b="1" dirty="0">
                <a:latin typeface="Times New Roman" pitchFamily="18" charset="0"/>
                <a:cs typeface="Times New Roman" pitchFamily="18" charset="0"/>
              </a:rPr>
              <a:t>EXISTING SYSTEM</a:t>
            </a:r>
            <a:endParaRPr lang="en-US" sz="3600" dirty="0"/>
          </a:p>
        </p:txBody>
      </p:sp>
      <p:sp>
        <p:nvSpPr>
          <p:cNvPr id="3" name="Subtitle 2"/>
          <p:cNvSpPr>
            <a:spLocks noGrp="1"/>
          </p:cNvSpPr>
          <p:nvPr>
            <p:ph type="subTitle" idx="1"/>
          </p:nvPr>
        </p:nvSpPr>
        <p:spPr>
          <a:xfrm>
            <a:off x="457200" y="1828800"/>
            <a:ext cx="8229600" cy="4267200"/>
          </a:xfrm>
        </p:spPr>
        <p:txBody>
          <a:bodyPr>
            <a:noAutofit/>
          </a:bodyPr>
          <a:lstStyle/>
          <a:p>
            <a:pPr lvl="0" algn="just">
              <a:lnSpc>
                <a:spcPct val="150000"/>
              </a:lnSpc>
              <a:spcBef>
                <a:spcPts val="600"/>
              </a:spcBef>
              <a:spcAft>
                <a:spcPts val="600"/>
              </a:spcAft>
              <a:buFont typeface="Symbol"/>
              <a:buChar char=""/>
              <a:tabLst>
                <a:tab pos="1612900" algn="l"/>
                <a:tab pos="2052955" algn="l"/>
                <a:tab pos="4986020" algn="l"/>
              </a:tabLst>
            </a:pPr>
            <a:r>
              <a:rPr lang="en-US" sz="2400" dirty="0">
                <a:solidFill>
                  <a:schemeClr val="tx1"/>
                </a:solidFill>
                <a:latin typeface="Times New Roman" pitchFamily="18" charset="0"/>
                <a:ea typeface="Calibri"/>
                <a:cs typeface="Times New Roman" pitchFamily="18" charset="0"/>
              </a:rPr>
              <a:t>  </a:t>
            </a:r>
            <a:r>
              <a:rPr lang="en-US" sz="2000" dirty="0">
                <a:solidFill>
                  <a:schemeClr val="tx1"/>
                </a:solidFill>
                <a:latin typeface="Times New Roman" pitchFamily="18" charset="0"/>
                <a:ea typeface="Calibri"/>
                <a:cs typeface="Times New Roman" pitchFamily="18" charset="0"/>
              </a:rPr>
              <a:t>The World Health Organization (WHO) has estimated that 12 million deaths occur worldwide, every year </a:t>
            </a:r>
          </a:p>
          <a:p>
            <a:pPr lvl="0" algn="just">
              <a:lnSpc>
                <a:spcPct val="150000"/>
              </a:lnSpc>
              <a:spcBef>
                <a:spcPts val="600"/>
              </a:spcBef>
              <a:spcAft>
                <a:spcPts val="600"/>
              </a:spcAft>
              <a:buFont typeface="Symbol"/>
              <a:buChar char=""/>
              <a:tabLst>
                <a:tab pos="1612900" algn="l"/>
                <a:tab pos="2052955" algn="l"/>
                <a:tab pos="4986020" algn="l"/>
              </a:tabLst>
            </a:pPr>
            <a:r>
              <a:rPr lang="en-US" sz="2000" dirty="0">
                <a:solidFill>
                  <a:schemeClr val="tx1"/>
                </a:solidFill>
                <a:latin typeface="Times New Roman" pitchFamily="18" charset="0"/>
                <a:ea typeface="Calibri"/>
                <a:cs typeface="Times New Roman" pitchFamily="18" charset="0"/>
              </a:rPr>
              <a:t>  due to the Heart diseases.</a:t>
            </a:r>
          </a:p>
          <a:p>
            <a:pPr lvl="0" algn="just">
              <a:lnSpc>
                <a:spcPct val="150000"/>
              </a:lnSpc>
              <a:spcBef>
                <a:spcPts val="600"/>
              </a:spcBef>
              <a:spcAft>
                <a:spcPts val="600"/>
              </a:spcAft>
              <a:buFont typeface="Symbol"/>
              <a:buChar char=""/>
              <a:tabLst>
                <a:tab pos="1612900" algn="l"/>
                <a:tab pos="2052955" algn="l"/>
                <a:tab pos="4986020" algn="l"/>
              </a:tabLst>
            </a:pPr>
            <a:r>
              <a:rPr lang="en-US" sz="2000" dirty="0">
                <a:solidFill>
                  <a:schemeClr val="tx1"/>
                </a:solidFill>
                <a:latin typeface="Times New Roman" pitchFamily="18" charset="0"/>
                <a:ea typeface="Calibri"/>
                <a:cs typeface="Times New Roman" pitchFamily="18" charset="0"/>
              </a:rPr>
              <a:t>  About 25% deaths in the age group of 25-69 year occur because of heart diseases. In urban areas, 32.8%. </a:t>
            </a:r>
          </a:p>
          <a:p>
            <a:pPr algn="just">
              <a:lnSpc>
                <a:spcPct val="170000"/>
              </a:lnSpc>
            </a:pPr>
            <a:endParaRPr lang="en-US" sz="2400" dirty="0">
              <a:solidFill>
                <a:schemeClr val="tx1"/>
              </a:solidFill>
              <a:latin typeface="Times New Roman" pitchFamily="18" charset="0"/>
              <a:cs typeface="Times New Roman" pitchFamily="18" charset="0"/>
            </a:endParaRPr>
          </a:p>
          <a:p>
            <a:endParaRPr lang="en-US" sz="2000"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ownloads\thank-you-note-etiquette.jpg"/>
          <p:cNvPicPr>
            <a:picLocks noChangeAspect="1" noChangeArrowheads="1"/>
          </p:cNvPicPr>
          <p:nvPr/>
        </p:nvPicPr>
        <p:blipFill>
          <a:blip r:embed="rId2"/>
          <a:srcRect/>
          <a:stretch>
            <a:fillRect/>
          </a:stretch>
        </p:blipFill>
        <p:spPr bwMode="auto">
          <a:xfrm>
            <a:off x="0" y="0"/>
            <a:ext cx="9143999"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143000"/>
            <a:ext cx="8229600" cy="4724400"/>
          </a:xfrm>
        </p:spPr>
        <p:txBody>
          <a:bodyPr>
            <a:noAutofit/>
          </a:bodyPr>
          <a:lstStyle/>
          <a:p>
            <a:pPr lvl="0" algn="just">
              <a:lnSpc>
                <a:spcPct val="150000"/>
              </a:lnSpc>
              <a:spcBef>
                <a:spcPts val="600"/>
              </a:spcBef>
              <a:spcAft>
                <a:spcPts val="600"/>
              </a:spcAft>
              <a:buFont typeface="Symbol"/>
              <a:buChar char=""/>
              <a:tabLst>
                <a:tab pos="1612900" algn="l"/>
                <a:tab pos="2052955" algn="l"/>
                <a:tab pos="4986020" algn="l"/>
              </a:tabLst>
            </a:pPr>
            <a:r>
              <a:rPr lang="en-US" sz="2400" dirty="0">
                <a:solidFill>
                  <a:prstClr val="black"/>
                </a:solidFill>
                <a:latin typeface="Times New Roman" pitchFamily="18" charset="0"/>
                <a:ea typeface="Calibri"/>
                <a:cs typeface="Times New Roman" pitchFamily="18" charset="0"/>
              </a:rPr>
              <a:t>  </a:t>
            </a:r>
            <a:r>
              <a:rPr lang="en-US" sz="2000" dirty="0">
                <a:latin typeface="Times New Roman" pitchFamily="18" charset="0"/>
                <a:ea typeface="Calibri"/>
                <a:cs typeface="Times New Roman" pitchFamily="18" charset="0"/>
              </a:rPr>
              <a:t>deaths occur because of heart ailments, while this percentage in rural areas is 22.9.</a:t>
            </a:r>
          </a:p>
          <a:p>
            <a:pPr lvl="0" algn="just">
              <a:lnSpc>
                <a:spcPct val="150000"/>
              </a:lnSpc>
              <a:spcBef>
                <a:spcPts val="600"/>
              </a:spcBef>
              <a:spcAft>
                <a:spcPts val="600"/>
              </a:spcAft>
              <a:buFont typeface="Symbol"/>
              <a:buChar char=""/>
              <a:tabLst>
                <a:tab pos="1612900" algn="l"/>
                <a:tab pos="2052955" algn="l"/>
                <a:tab pos="4986020" algn="l"/>
              </a:tabLst>
            </a:pPr>
            <a:r>
              <a:rPr lang="en-US" sz="2000" dirty="0">
                <a:latin typeface="Times New Roman" pitchFamily="18" charset="0"/>
                <a:ea typeface="Calibri"/>
                <a:cs typeface="Times New Roman" pitchFamily="18" charset="0"/>
              </a:rPr>
              <a:t>  Over 80% of deaths in world are because of Heart disease. WHO estimated by 2030, almost 23.6 million.</a:t>
            </a:r>
          </a:p>
          <a:p>
            <a:pPr lvl="0" algn="just">
              <a:lnSpc>
                <a:spcPct val="150000"/>
              </a:lnSpc>
              <a:spcBef>
                <a:spcPts val="600"/>
              </a:spcBef>
              <a:spcAft>
                <a:spcPts val="600"/>
              </a:spcAft>
              <a:buFont typeface="Symbol"/>
              <a:buChar char=""/>
              <a:tabLst>
                <a:tab pos="1612900" algn="l"/>
                <a:tab pos="2052955" algn="l"/>
                <a:tab pos="4986020" algn="l"/>
              </a:tabLst>
            </a:pPr>
            <a:r>
              <a:rPr lang="en-US" sz="2000" dirty="0">
                <a:latin typeface="Times New Roman" pitchFamily="18" charset="0"/>
                <a:ea typeface="Calibri"/>
                <a:cs typeface="Times New Roman" pitchFamily="18" charset="0"/>
              </a:rPr>
              <a:t>  people will die due to Heart disease.</a:t>
            </a:r>
          </a:p>
          <a:p>
            <a:pPr lvl="0" algn="just">
              <a:lnSpc>
                <a:spcPct val="150000"/>
              </a:lnSpc>
              <a:spcBef>
                <a:spcPts val="600"/>
              </a:spcBef>
              <a:spcAft>
                <a:spcPts val="600"/>
              </a:spcAft>
              <a:buFont typeface="Symbol"/>
              <a:buChar char=""/>
              <a:tabLst>
                <a:tab pos="1612900" algn="l"/>
                <a:tab pos="2052955" algn="l"/>
                <a:tab pos="4986020" algn="l"/>
              </a:tabLst>
            </a:pPr>
            <a:r>
              <a:rPr lang="en-US" sz="2000" dirty="0">
                <a:latin typeface="Times New Roman" pitchFamily="18" charset="0"/>
                <a:ea typeface="Calibri"/>
                <a:cs typeface="Times New Roman" pitchFamily="18" charset="0"/>
              </a:rPr>
              <a:t>  The diagnosis of diseases is a significant and tedious task in medicine.</a:t>
            </a:r>
          </a:p>
          <a:p>
            <a:pPr lvl="0" algn="just">
              <a:lnSpc>
                <a:spcPct val="150000"/>
              </a:lnSpc>
              <a:spcBef>
                <a:spcPts val="600"/>
              </a:spcBef>
              <a:spcAft>
                <a:spcPts val="600"/>
              </a:spcAft>
              <a:buFont typeface="Symbol"/>
              <a:buChar char=""/>
              <a:tabLst>
                <a:tab pos="1612900" algn="l"/>
                <a:tab pos="2052955" algn="l"/>
                <a:tab pos="4986020" algn="l"/>
              </a:tabLst>
            </a:pPr>
            <a:r>
              <a:rPr lang="en-US" sz="2000" dirty="0">
                <a:latin typeface="Times New Roman" pitchFamily="18" charset="0"/>
                <a:ea typeface="Calibri"/>
                <a:cs typeface="Times New Roman" pitchFamily="18" charset="0"/>
              </a:rPr>
              <a:t>  Treatment of the said disease is quite high and not affordable by most  of the patients particularly in India.</a:t>
            </a:r>
          </a:p>
          <a:p>
            <a:endParaRPr lang="en-US" sz="2400" dirty="0"/>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
            <a:ext cx="6705600" cy="1219200"/>
          </a:xfrm>
        </p:spPr>
        <p:txBody>
          <a:bodyPr>
            <a:normAutofit/>
          </a:bodyPr>
          <a:lstStyle/>
          <a:p>
            <a:r>
              <a:rPr lang="en-US" sz="3600" b="1" dirty="0">
                <a:latin typeface="Times New Roman" pitchFamily="18" charset="0"/>
                <a:cs typeface="Times New Roman" pitchFamily="18" charset="0"/>
              </a:rPr>
              <a:t>PROPOSED SYSTEM</a:t>
            </a:r>
            <a:endParaRPr lang="en-US" sz="3600" dirty="0"/>
          </a:p>
        </p:txBody>
      </p:sp>
      <p:sp>
        <p:nvSpPr>
          <p:cNvPr id="3" name="Subtitle 2"/>
          <p:cNvSpPr>
            <a:spLocks noGrp="1"/>
          </p:cNvSpPr>
          <p:nvPr>
            <p:ph type="subTitle" idx="1"/>
          </p:nvPr>
        </p:nvSpPr>
        <p:spPr>
          <a:xfrm>
            <a:off x="381000" y="1828800"/>
            <a:ext cx="8077200" cy="3581400"/>
          </a:xfrm>
        </p:spPr>
        <p:txBody>
          <a:bodyPr>
            <a:noAutofit/>
          </a:bodyPr>
          <a:lstStyle/>
          <a:p>
            <a:pPr lvl="0" algn="just">
              <a:lnSpc>
                <a:spcPct val="150000"/>
              </a:lnSpc>
              <a:spcBef>
                <a:spcPts val="0"/>
              </a:spcBef>
            </a:pPr>
            <a:endParaRPr lang="en-US" sz="2400" dirty="0">
              <a:solidFill>
                <a:schemeClr val="tx1"/>
              </a:solidFill>
              <a:latin typeface="Times New Roman" pitchFamily="18" charset="0"/>
              <a:ea typeface="Calibri"/>
              <a:cs typeface="Times New Roman" pitchFamily="18" charset="0"/>
            </a:endParaRPr>
          </a:p>
          <a:p>
            <a:pPr lvl="0" algn="just">
              <a:lnSpc>
                <a:spcPct val="150000"/>
              </a:lnSpc>
              <a:spcBef>
                <a:spcPts val="0"/>
              </a:spcBef>
              <a:buFont typeface="Symbol"/>
              <a:buChar char=""/>
            </a:pPr>
            <a:r>
              <a:rPr lang="en-US" sz="1800" dirty="0">
                <a:solidFill>
                  <a:schemeClr val="tx1"/>
                </a:solidFill>
                <a:latin typeface="Times New Roman" pitchFamily="18" charset="0"/>
                <a:ea typeface="Calibri"/>
                <a:cs typeface="Times New Roman" pitchFamily="18" charset="0"/>
              </a:rPr>
              <a:t>To predict the heart attack disease.</a:t>
            </a:r>
          </a:p>
          <a:p>
            <a:pPr lvl="0" algn="just">
              <a:lnSpc>
                <a:spcPct val="150000"/>
              </a:lnSpc>
              <a:spcBef>
                <a:spcPts val="0"/>
              </a:spcBef>
              <a:buFont typeface="Symbol"/>
              <a:buChar char=""/>
            </a:pPr>
            <a:r>
              <a:rPr lang="en-US" sz="1800" dirty="0">
                <a:solidFill>
                  <a:schemeClr val="tx1"/>
                </a:solidFill>
                <a:latin typeface="Times New Roman" pitchFamily="18" charset="0"/>
                <a:ea typeface="Calibri"/>
                <a:cs typeface="Times New Roman" pitchFamily="18" charset="0"/>
              </a:rPr>
              <a:t>  It helps in reducing treatment costs by providing effective treatments.</a:t>
            </a:r>
          </a:p>
          <a:p>
            <a:pPr lvl="0" algn="just">
              <a:lnSpc>
                <a:spcPct val="150000"/>
              </a:lnSpc>
              <a:spcBef>
                <a:spcPts val="0"/>
              </a:spcBef>
              <a:buFont typeface="Symbol"/>
              <a:buChar char=""/>
            </a:pPr>
            <a:r>
              <a:rPr lang="en-US" sz="1800" dirty="0">
                <a:solidFill>
                  <a:schemeClr val="tx1"/>
                </a:solidFill>
                <a:latin typeface="Times New Roman" pitchFamily="18" charset="0"/>
                <a:ea typeface="Calibri"/>
                <a:cs typeface="Times New Roman" pitchFamily="18" charset="0"/>
              </a:rPr>
              <a:t>  To find the parameters values in prediction like accuracy, elapsed time  and energy consumption.</a:t>
            </a:r>
          </a:p>
          <a:p>
            <a:pPr algn="just">
              <a:lnSpc>
                <a:spcPct val="170000"/>
              </a:lnSpc>
            </a:pPr>
            <a:endParaRPr lang="en-US" sz="1800" dirty="0">
              <a:solidFill>
                <a:schemeClr val="tx1"/>
              </a:solidFill>
              <a:latin typeface="Times New Roman" pitchFamily="18" charset="0"/>
              <a:cs typeface="Times New Roman" pitchFamily="18" charset="0"/>
            </a:endParaRPr>
          </a:p>
          <a:p>
            <a:endParaRPr lang="en-US" sz="24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itchFamily="18" charset="0"/>
                <a:cs typeface="Times New Roman" pitchFamily="18" charset="0"/>
              </a:rPr>
              <a:t>SYSTEM REQUIREMENT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
            <a:ext cx="7772400" cy="1143000"/>
          </a:xfrm>
        </p:spPr>
        <p:txBody>
          <a:bodyPr>
            <a:normAutofit/>
          </a:bodyPr>
          <a:lstStyle/>
          <a:p>
            <a:r>
              <a:rPr lang="en-US" sz="3600" b="1" dirty="0">
                <a:latin typeface="Times New Roman" pitchFamily="18" charset="0"/>
                <a:cs typeface="Times New Roman" pitchFamily="18" charset="0"/>
              </a:rPr>
              <a:t>HARDWARE CONFIGURATION</a:t>
            </a:r>
            <a:endParaRPr lang="en-US" sz="3600" dirty="0"/>
          </a:p>
        </p:txBody>
      </p:sp>
      <p:sp>
        <p:nvSpPr>
          <p:cNvPr id="3" name="Subtitle 2"/>
          <p:cNvSpPr>
            <a:spLocks noGrp="1"/>
          </p:cNvSpPr>
          <p:nvPr>
            <p:ph type="subTitle" idx="1"/>
          </p:nvPr>
        </p:nvSpPr>
        <p:spPr>
          <a:xfrm>
            <a:off x="609600" y="1295400"/>
            <a:ext cx="7924800" cy="5105400"/>
          </a:xfrm>
        </p:spPr>
        <p:txBody>
          <a:bodyPr>
            <a:noAutofit/>
          </a:bodyPr>
          <a:lstStyle/>
          <a:p>
            <a:pPr lvl="0" indent="-342900" algn="l">
              <a:lnSpc>
                <a:spcPct val="150000"/>
              </a:lnSpc>
              <a:spcBef>
                <a:spcPts val="600"/>
              </a:spcBef>
              <a:spcAft>
                <a:spcPts val="600"/>
              </a:spcAft>
              <a:buFont typeface="Arial" pitchFamily="34" charset="0"/>
              <a:buChar char="•"/>
            </a:pPr>
            <a:r>
              <a:rPr lang="en-US" sz="1800" dirty="0">
                <a:latin typeface="Times New Roman"/>
                <a:ea typeface="Times New Roman"/>
              </a:rPr>
              <a:t>The below Hardware Specifications were used in both Server and Client machines when developing.</a:t>
            </a:r>
          </a:p>
          <a:p>
            <a:pPr lvl="0" indent="-342900" algn="just">
              <a:lnSpc>
                <a:spcPct val="150000"/>
              </a:lnSpc>
              <a:spcBef>
                <a:spcPts val="0"/>
              </a:spcBef>
              <a:buFont typeface="Arial" pitchFamily="34" charset="0"/>
              <a:buChar char="•"/>
            </a:pPr>
            <a:r>
              <a:rPr lang="en-US" sz="1800" dirty="0">
                <a:latin typeface="Times New Roman"/>
                <a:ea typeface="Times New Roman"/>
              </a:rPr>
              <a:t>Processor			:	Intel(R) Core(TM) i3 </a:t>
            </a:r>
          </a:p>
          <a:p>
            <a:pPr lvl="0" indent="-342900" algn="just">
              <a:lnSpc>
                <a:spcPct val="150000"/>
              </a:lnSpc>
              <a:spcBef>
                <a:spcPts val="0"/>
              </a:spcBef>
              <a:buFont typeface="Arial" pitchFamily="34" charset="0"/>
              <a:buChar char="•"/>
            </a:pPr>
            <a:r>
              <a:rPr lang="en-US" sz="1800" dirty="0">
                <a:latin typeface="Times New Roman"/>
                <a:ea typeface="Times New Roman"/>
              </a:rPr>
              <a:t>Processor Speed 		:	3.06 GHz </a:t>
            </a:r>
          </a:p>
          <a:p>
            <a:pPr lvl="0" indent="-342900" algn="just">
              <a:lnSpc>
                <a:spcPct val="150000"/>
              </a:lnSpc>
              <a:spcBef>
                <a:spcPts val="0"/>
              </a:spcBef>
              <a:buFont typeface="Arial" pitchFamily="34" charset="0"/>
              <a:buChar char="•"/>
            </a:pPr>
            <a:r>
              <a:rPr lang="en-US" sz="1800" dirty="0">
                <a:latin typeface="Times New Roman"/>
                <a:ea typeface="Times New Roman"/>
              </a:rPr>
              <a:t>Ram			:	2 GB</a:t>
            </a:r>
          </a:p>
          <a:p>
            <a:pPr lvl="0" indent="-342900" algn="just">
              <a:lnSpc>
                <a:spcPct val="150000"/>
              </a:lnSpc>
              <a:spcBef>
                <a:spcPts val="0"/>
              </a:spcBef>
              <a:buFont typeface="Arial" pitchFamily="34" charset="0"/>
              <a:buChar char="•"/>
            </a:pPr>
            <a:r>
              <a:rPr lang="en-US" sz="1800" dirty="0">
                <a:latin typeface="Times New Roman"/>
                <a:ea typeface="Times New Roman"/>
              </a:rPr>
              <a:t>Hard Disk Drive 		:	250 GB</a:t>
            </a:r>
          </a:p>
          <a:p>
            <a:pPr lvl="0" indent="-342900" algn="just">
              <a:lnSpc>
                <a:spcPct val="150000"/>
              </a:lnSpc>
              <a:spcBef>
                <a:spcPts val="0"/>
              </a:spcBef>
              <a:buFont typeface="Arial" pitchFamily="34" charset="0"/>
              <a:buChar char="•"/>
            </a:pPr>
            <a:r>
              <a:rPr lang="en-US" sz="1800" dirty="0">
                <a:latin typeface="Times New Roman"/>
                <a:ea typeface="Times New Roman"/>
              </a:rPr>
              <a:t>Floppy Disk Drive 	:	Sony</a:t>
            </a:r>
          </a:p>
          <a:p>
            <a:pPr lvl="0" indent="-342900" algn="just">
              <a:lnSpc>
                <a:spcPct val="150000"/>
              </a:lnSpc>
              <a:spcBef>
                <a:spcPts val="0"/>
              </a:spcBef>
              <a:buFont typeface="Arial" pitchFamily="34" charset="0"/>
              <a:buChar char="•"/>
            </a:pPr>
            <a:r>
              <a:rPr lang="en-US" sz="1800" dirty="0">
                <a:latin typeface="Times New Roman"/>
                <a:ea typeface="Times New Roman"/>
              </a:rPr>
              <a:t>CD-ROM Drive 		:	Sony</a:t>
            </a:r>
          </a:p>
          <a:p>
            <a:pPr lvl="0" indent="-342900" algn="just">
              <a:lnSpc>
                <a:spcPct val="150000"/>
              </a:lnSpc>
              <a:spcBef>
                <a:spcPts val="0"/>
              </a:spcBef>
              <a:buFont typeface="Arial" pitchFamily="34" charset="0"/>
              <a:buChar char="•"/>
            </a:pPr>
            <a:r>
              <a:rPr lang="en-US" sz="1800" dirty="0">
                <a:latin typeface="Times New Roman"/>
                <a:ea typeface="Times New Roman"/>
              </a:rPr>
              <a:t>Monitor			:	“17” inches</a:t>
            </a:r>
          </a:p>
          <a:p>
            <a:pPr lvl="0" indent="-342900" algn="just">
              <a:lnSpc>
                <a:spcPct val="150000"/>
              </a:lnSpc>
              <a:spcBef>
                <a:spcPts val="0"/>
              </a:spcBef>
              <a:buFont typeface="Arial" pitchFamily="34" charset="0"/>
              <a:buChar char="•"/>
            </a:pPr>
            <a:r>
              <a:rPr lang="en-US" sz="1800" dirty="0">
                <a:latin typeface="Times New Roman"/>
                <a:ea typeface="Times New Roman"/>
              </a:rPr>
              <a:t>Keyboard 			: 	TVS Gold</a:t>
            </a:r>
          </a:p>
          <a:p>
            <a:pPr lvl="0" indent="-342900" algn="just">
              <a:lnSpc>
                <a:spcPct val="150000"/>
              </a:lnSpc>
              <a:spcBef>
                <a:spcPts val="0"/>
              </a:spcBef>
              <a:buFont typeface="Arial" pitchFamily="34" charset="0"/>
              <a:buChar char="•"/>
            </a:pPr>
            <a:r>
              <a:rPr lang="en-US" sz="1800" dirty="0">
                <a:latin typeface="Times New Roman"/>
                <a:ea typeface="Times New Roman"/>
              </a:rPr>
              <a:t>Mouse 			:	Logitech</a:t>
            </a:r>
          </a:p>
          <a:p>
            <a:pPr marL="342900" lvl="0" indent="-342900" algn="l">
              <a:lnSpc>
                <a:spcPct val="170000"/>
              </a:lnSpc>
              <a:buFont typeface="Arial" pitchFamily="34" charset="0"/>
              <a:buChar char="•"/>
            </a:pPr>
            <a:endParaRPr lang="en-US" sz="2000" dirty="0">
              <a:solidFill>
                <a:prstClr val="black"/>
              </a:solidFill>
              <a:latin typeface="Times New Roman" pitchFamily="18" charset="0"/>
              <a:cs typeface="Times New Roman" pitchFamily="18" charset="0"/>
            </a:endParaRPr>
          </a:p>
          <a:p>
            <a:pPr>
              <a:lnSpc>
                <a:spcPct val="170000"/>
              </a:lnSpc>
            </a:pPr>
            <a:endParaRPr lang="en-US" sz="2000" dirty="0">
              <a:solidFill>
                <a:schemeClr val="tx1"/>
              </a:solidFill>
              <a:latin typeface="Times New Roman" pitchFamily="18" charset="0"/>
              <a:cs typeface="Times New Roman" pitchFamily="18" charset="0"/>
            </a:endParaRPr>
          </a:p>
          <a:p>
            <a:endParaRPr lang="en-US" sz="20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
            <a:ext cx="7010400" cy="533399"/>
          </a:xfrm>
        </p:spPr>
        <p:txBody>
          <a:bodyPr>
            <a:normAutofit fontScale="90000"/>
          </a:bodyPr>
          <a:lstStyle/>
          <a:p>
            <a:r>
              <a:rPr lang="en-US" sz="3600" b="1" dirty="0">
                <a:latin typeface="Times New Roman" pitchFamily="18" charset="0"/>
                <a:cs typeface="Times New Roman" pitchFamily="18" charset="0"/>
              </a:rPr>
              <a:t>SOFTWARE CONFIGURATION</a:t>
            </a:r>
            <a:endParaRPr lang="en-US" sz="3600" dirty="0"/>
          </a:p>
        </p:txBody>
      </p:sp>
      <p:sp>
        <p:nvSpPr>
          <p:cNvPr id="3" name="Subtitle 2"/>
          <p:cNvSpPr>
            <a:spLocks noGrp="1"/>
          </p:cNvSpPr>
          <p:nvPr>
            <p:ph type="subTitle" idx="1"/>
          </p:nvPr>
        </p:nvSpPr>
        <p:spPr>
          <a:xfrm>
            <a:off x="381000" y="533400"/>
            <a:ext cx="8153400" cy="6324600"/>
          </a:xfrm>
        </p:spPr>
        <p:txBody>
          <a:bodyPr>
            <a:noAutofit/>
          </a:bodyPr>
          <a:lstStyle/>
          <a:p>
            <a:pPr lvl="0" indent="457200" algn="l">
              <a:lnSpc>
                <a:spcPct val="150000"/>
              </a:lnSpc>
              <a:spcBef>
                <a:spcPts val="600"/>
              </a:spcBef>
              <a:spcAft>
                <a:spcPts val="600"/>
              </a:spcAft>
              <a:buFont typeface="Arial" pitchFamily="34" charset="0"/>
              <a:buChar char="•"/>
            </a:pPr>
            <a:r>
              <a:rPr lang="en-US" sz="2200" dirty="0">
                <a:latin typeface="Times New Roman"/>
                <a:ea typeface="Times New Roman"/>
              </a:rPr>
              <a:t>The below Software Specifications were used in both Server and Client machines when developing.</a:t>
            </a:r>
          </a:p>
          <a:p>
            <a:pPr lvl="0" indent="-342900" algn="l">
              <a:lnSpc>
                <a:spcPct val="150000"/>
              </a:lnSpc>
              <a:spcBef>
                <a:spcPts val="0"/>
              </a:spcBef>
            </a:pPr>
            <a:r>
              <a:rPr lang="en-US" sz="2200" b="1" dirty="0">
                <a:latin typeface="Times New Roman"/>
                <a:ea typeface="Times New Roman"/>
              </a:rPr>
              <a:t>SERVER:</a:t>
            </a:r>
            <a:endParaRPr lang="en-US" sz="2200" dirty="0">
              <a:latin typeface="Times New Roman"/>
              <a:ea typeface="Times New Roman"/>
            </a:endParaRPr>
          </a:p>
          <a:p>
            <a:pPr lvl="0" indent="-342900" algn="l">
              <a:lnSpc>
                <a:spcPct val="150000"/>
              </a:lnSpc>
              <a:spcBef>
                <a:spcPts val="0"/>
              </a:spcBef>
              <a:buFont typeface="Arial" pitchFamily="34" charset="0"/>
              <a:buChar char="•"/>
            </a:pPr>
            <a:r>
              <a:rPr lang="en-US" sz="2200" dirty="0">
                <a:latin typeface="Times New Roman"/>
                <a:ea typeface="Times New Roman"/>
              </a:rPr>
              <a:t>Operating System		:	Windows 7</a:t>
            </a:r>
          </a:p>
          <a:p>
            <a:pPr lvl="0" indent="-342900" algn="just">
              <a:lnSpc>
                <a:spcPct val="150000"/>
              </a:lnSpc>
              <a:spcBef>
                <a:spcPts val="0"/>
              </a:spcBef>
              <a:buFont typeface="Arial" pitchFamily="34" charset="0"/>
              <a:buChar char="•"/>
            </a:pPr>
            <a:r>
              <a:rPr lang="en-US" sz="2200" dirty="0">
                <a:latin typeface="Times New Roman"/>
                <a:ea typeface="Calibri"/>
              </a:rPr>
              <a:t>Technology Used		: 	Python</a:t>
            </a:r>
            <a:endParaRPr lang="en-US" sz="2200" dirty="0">
              <a:latin typeface="Times New Roman"/>
              <a:ea typeface="Times New Roman"/>
            </a:endParaRPr>
          </a:p>
          <a:p>
            <a:pPr lvl="0" indent="-342900" algn="just">
              <a:lnSpc>
                <a:spcPct val="150000"/>
              </a:lnSpc>
              <a:spcBef>
                <a:spcPts val="0"/>
              </a:spcBef>
              <a:buFont typeface="Arial" pitchFamily="34" charset="0"/>
              <a:buChar char="•"/>
            </a:pPr>
            <a:r>
              <a:rPr lang="en-US" sz="2200" dirty="0">
                <a:latin typeface="Times New Roman"/>
                <a:ea typeface="Calibri"/>
              </a:rPr>
              <a:t>Database			         :	My-</a:t>
            </a:r>
            <a:r>
              <a:rPr lang="en-US" sz="2200" dirty="0" err="1">
                <a:latin typeface="Times New Roman"/>
                <a:ea typeface="Calibri"/>
              </a:rPr>
              <a:t>Sql</a:t>
            </a:r>
            <a:r>
              <a:rPr lang="en-US" sz="2200" dirty="0">
                <a:latin typeface="Times New Roman"/>
                <a:ea typeface="Calibri"/>
              </a:rPr>
              <a:t> </a:t>
            </a:r>
            <a:endParaRPr lang="en-US" sz="2200" dirty="0">
              <a:latin typeface="Times New Roman"/>
              <a:ea typeface="Times New Roman"/>
            </a:endParaRPr>
          </a:p>
          <a:p>
            <a:pPr lvl="0" indent="-342900" algn="just">
              <a:lnSpc>
                <a:spcPct val="150000"/>
              </a:lnSpc>
              <a:spcBef>
                <a:spcPts val="0"/>
              </a:spcBef>
              <a:buFont typeface="Arial" pitchFamily="34" charset="0"/>
              <a:buChar char="•"/>
            </a:pPr>
            <a:r>
              <a:rPr lang="en-US" sz="2200" dirty="0">
                <a:latin typeface="Times New Roman"/>
                <a:ea typeface="Calibri"/>
              </a:rPr>
              <a:t>Database Connectivity	:	Native Connectivity</a:t>
            </a:r>
            <a:endParaRPr lang="en-US" sz="2200" dirty="0">
              <a:latin typeface="Times New Roman"/>
              <a:ea typeface="Times New Roman"/>
            </a:endParaRPr>
          </a:p>
          <a:p>
            <a:pPr lvl="0" indent="-342900" algn="just">
              <a:lnSpc>
                <a:spcPct val="150000"/>
              </a:lnSpc>
              <a:spcBef>
                <a:spcPts val="0"/>
              </a:spcBef>
              <a:buFont typeface="Arial" pitchFamily="34" charset="0"/>
              <a:buChar char="•"/>
            </a:pPr>
            <a:r>
              <a:rPr lang="en-US" sz="2200" dirty="0">
                <a:latin typeface="Times New Roman"/>
                <a:ea typeface="Calibri"/>
              </a:rPr>
              <a:t>Web Server			:	Apache</a:t>
            </a:r>
            <a:endParaRPr lang="en-US" sz="2200" dirty="0">
              <a:latin typeface="Times New Roman"/>
              <a:ea typeface="Times New Roman"/>
            </a:endParaRPr>
          </a:p>
          <a:p>
            <a:pPr lvl="0" indent="-342900" algn="just">
              <a:lnSpc>
                <a:spcPct val="150000"/>
              </a:lnSpc>
              <a:spcBef>
                <a:spcPts val="0"/>
              </a:spcBef>
              <a:buFont typeface="Arial" pitchFamily="34" charset="0"/>
              <a:buChar char="•"/>
            </a:pPr>
            <a:r>
              <a:rPr lang="en-US" sz="2200" dirty="0">
                <a:latin typeface="Times New Roman"/>
                <a:ea typeface="Calibri"/>
              </a:rPr>
              <a:t>Browser			         :	Internet Explorer 6.0</a:t>
            </a:r>
            <a:endParaRPr lang="en-US" sz="2200" dirty="0">
              <a:latin typeface="Times New Roman"/>
              <a:ea typeface="Times New Roman"/>
            </a:endParaRPr>
          </a:p>
          <a:p>
            <a:pPr lvl="0" indent="-342900" algn="just">
              <a:lnSpc>
                <a:spcPct val="150000"/>
              </a:lnSpc>
              <a:spcBef>
                <a:spcPts val="0"/>
              </a:spcBef>
            </a:pPr>
            <a:r>
              <a:rPr lang="en-US" sz="2200" b="1" dirty="0">
                <a:latin typeface="Times New Roman"/>
                <a:ea typeface="Calibri"/>
              </a:rPr>
              <a:t>CLIENT:</a:t>
            </a:r>
            <a:endParaRPr lang="en-US" sz="2200" dirty="0">
              <a:latin typeface="Times New Roman"/>
              <a:ea typeface="Times New Roman"/>
            </a:endParaRPr>
          </a:p>
          <a:p>
            <a:pPr lvl="0" indent="-342900" algn="just">
              <a:lnSpc>
                <a:spcPct val="150000"/>
              </a:lnSpc>
              <a:spcBef>
                <a:spcPts val="0"/>
              </a:spcBef>
              <a:buFont typeface="Arial" pitchFamily="34" charset="0"/>
              <a:buChar char="•"/>
            </a:pPr>
            <a:r>
              <a:rPr lang="en-US" sz="2200" dirty="0">
                <a:latin typeface="Times New Roman"/>
                <a:ea typeface="Calibri"/>
              </a:rPr>
              <a:t>Operating System		:	Windows 7</a:t>
            </a:r>
            <a:endParaRPr lang="en-US" sz="2200" dirty="0">
              <a:latin typeface="Times New Roman"/>
              <a:ea typeface="Times New Roman"/>
            </a:endParaRPr>
          </a:p>
          <a:p>
            <a:pPr marL="342900" lvl="0" indent="-342900" algn="l">
              <a:buFont typeface="Arial" pitchFamily="34" charset="0"/>
              <a:buChar char="•"/>
            </a:pPr>
            <a:r>
              <a:rPr lang="en-US" sz="2200" dirty="0">
                <a:latin typeface="Times New Roman"/>
                <a:ea typeface="Calibri"/>
              </a:rPr>
              <a:t>Browser			          :	Internet Explorer 6.0</a:t>
            </a:r>
            <a:endParaRPr lang="en-US" sz="2200" dirty="0"/>
          </a:p>
          <a:p>
            <a:endParaRPr lang="en-US" sz="22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9EF0-4891-4DE4-985E-D73FFA588F4C}"/>
              </a:ext>
            </a:extLst>
          </p:cNvPr>
          <p:cNvSpPr>
            <a:spLocks noGrp="1"/>
          </p:cNvSpPr>
          <p:nvPr>
            <p:ph type="title"/>
          </p:nvPr>
        </p:nvSpPr>
        <p:spPr>
          <a:xfrm>
            <a:off x="457200" y="274638"/>
            <a:ext cx="8229600" cy="1706562"/>
          </a:xfrm>
        </p:spPr>
        <p:txBody>
          <a:bodyPr/>
          <a:lstStyle/>
          <a:p>
            <a:r>
              <a:rPr lang="en-US" sz="4400" b="1" dirty="0"/>
              <a:t>MODULES</a:t>
            </a:r>
            <a:endParaRPr lang="en-IN" dirty="0"/>
          </a:p>
        </p:txBody>
      </p:sp>
      <p:sp>
        <p:nvSpPr>
          <p:cNvPr id="3" name="Content Placeholder 2">
            <a:extLst>
              <a:ext uri="{FF2B5EF4-FFF2-40B4-BE49-F238E27FC236}">
                <a16:creationId xmlns:a16="http://schemas.microsoft.com/office/drawing/2014/main" id="{B6C99312-9A3D-4435-8EC4-E4D4AD254C3D}"/>
              </a:ext>
            </a:extLst>
          </p:cNvPr>
          <p:cNvSpPr>
            <a:spLocks noGrp="1"/>
          </p:cNvSpPr>
          <p:nvPr>
            <p:ph idx="1"/>
          </p:nvPr>
        </p:nvSpPr>
        <p:spPr>
          <a:xfrm>
            <a:off x="457200" y="1981200"/>
            <a:ext cx="8229600" cy="3429000"/>
          </a:xfrm>
        </p:spPr>
        <p:txBody>
          <a:bodyPr>
            <a:normAutofit/>
          </a:bodyPr>
          <a:lstStyle/>
          <a:p>
            <a:endParaRPr lang="en-US" sz="1800" b="1" dirty="0">
              <a:solidFill>
                <a:schemeClr val="tx1"/>
              </a:solidFill>
              <a:latin typeface="Times New Roman" pitchFamily="18" charset="0"/>
              <a:cs typeface="Times New Roman" pitchFamily="18" charset="0"/>
            </a:endParaRPr>
          </a:p>
          <a:p>
            <a:r>
              <a:rPr lang="en-US" sz="2400" dirty="0">
                <a:solidFill>
                  <a:schemeClr val="tx1"/>
                </a:solidFill>
                <a:latin typeface="Times New Roman" pitchFamily="18" charset="0"/>
                <a:cs typeface="Times New Roman" pitchFamily="18" charset="0"/>
              </a:rPr>
              <a:t>Upload Training Data</a:t>
            </a:r>
          </a:p>
          <a:p>
            <a:r>
              <a:rPr lang="en-US" sz="2400" dirty="0">
                <a:solidFill>
                  <a:schemeClr val="tx1"/>
                </a:solidFill>
                <a:latin typeface="Times New Roman" pitchFamily="18" charset="0"/>
                <a:cs typeface="Times New Roman" pitchFamily="18" charset="0"/>
              </a:rPr>
              <a:t>Data Pre- Processing</a:t>
            </a:r>
          </a:p>
          <a:p>
            <a:r>
              <a:rPr lang="en-US" sz="2400" dirty="0">
                <a:solidFill>
                  <a:schemeClr val="tx1"/>
                </a:solidFill>
                <a:latin typeface="Times New Roman" pitchFamily="18" charset="0"/>
                <a:cs typeface="Times New Roman" pitchFamily="18" charset="0"/>
              </a:rPr>
              <a:t>Predicting Heart Disease</a:t>
            </a:r>
          </a:p>
          <a:p>
            <a:r>
              <a:rPr lang="en-US" sz="2400" dirty="0">
                <a:solidFill>
                  <a:schemeClr val="tx1"/>
                </a:solidFill>
                <a:latin typeface="Times New Roman" pitchFamily="18" charset="0"/>
                <a:cs typeface="Times New Roman" pitchFamily="18" charset="0"/>
              </a:rPr>
              <a:t>Graphical Representations</a:t>
            </a:r>
            <a:endParaRPr lang="en-IN" sz="2400" dirty="0"/>
          </a:p>
        </p:txBody>
      </p:sp>
    </p:spTree>
    <p:extLst>
      <p:ext uri="{BB962C8B-B14F-4D97-AF65-F5344CB8AC3E}">
        <p14:creationId xmlns:p14="http://schemas.microsoft.com/office/powerpoint/2010/main" val="56966883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197</TotalTime>
  <Words>858</Words>
  <Application>Microsoft Office PowerPoint</Application>
  <PresentationFormat>On-screen Show (4:3)</PresentationFormat>
  <Paragraphs>123</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Algerian</vt:lpstr>
      <vt:lpstr>Arial</vt:lpstr>
      <vt:lpstr>Calibri</vt:lpstr>
      <vt:lpstr>Century Gothic</vt:lpstr>
      <vt:lpstr>Symbol</vt:lpstr>
      <vt:lpstr>Times New Roman</vt:lpstr>
      <vt:lpstr>Wingdings</vt:lpstr>
      <vt:lpstr>Vapor Trail</vt:lpstr>
      <vt:lpstr>Prediction of heart disease using machine learning</vt:lpstr>
      <vt:lpstr>ABSTRACT</vt:lpstr>
      <vt:lpstr>EXISTING SYSTEM</vt:lpstr>
      <vt:lpstr>PowerPoint Presentation</vt:lpstr>
      <vt:lpstr>PROPOSED SYSTEM</vt:lpstr>
      <vt:lpstr>SYSTEM REQUIREMENT</vt:lpstr>
      <vt:lpstr>HARDWARE CONFIGURATION</vt:lpstr>
      <vt:lpstr>SOFTWARE CONFIGURATION</vt:lpstr>
      <vt:lpstr>MODULES</vt:lpstr>
      <vt:lpstr>MODULES DESCRIBTION</vt:lpstr>
      <vt:lpstr>Contd…</vt:lpstr>
      <vt:lpstr>DATAFLOW DIAGRAM</vt:lpstr>
      <vt:lpstr>ARCHITECTURE DIAGRAM</vt:lpstr>
      <vt:lpstr>PowerPoint Presentation</vt:lpstr>
      <vt:lpstr>PowerPoint Presentation</vt:lpstr>
      <vt:lpstr>Models applied on dataset</vt:lpstr>
      <vt:lpstr>Models comparison</vt:lpstr>
      <vt:lpstr>Best model</vt:lpstr>
      <vt:lpstr>Output of the model</vt:lpstr>
      <vt:lpstr>PowerPoint Presentation</vt:lpstr>
      <vt:lpstr>Contd…</vt:lpstr>
      <vt:lpstr>Upload Training Data</vt:lpstr>
      <vt:lpstr>View Graph</vt:lpstr>
      <vt:lpstr>Contd…</vt:lpstr>
      <vt:lpstr>Contd…</vt:lpstr>
      <vt:lpstr>Contd…</vt:lpstr>
      <vt:lpstr>Contd…</vt:lpstr>
      <vt:lpstr>FUTURE ENHANCEMENT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heart disease using machine learning</dc:title>
  <dc:creator>Admin</dc:creator>
  <cp:lastModifiedBy>MUNEER IQBAL</cp:lastModifiedBy>
  <cp:revision>33</cp:revision>
  <dcterms:created xsi:type="dcterms:W3CDTF">2020-09-07T06:28:17Z</dcterms:created>
  <dcterms:modified xsi:type="dcterms:W3CDTF">2024-05-14T02:47:57Z</dcterms:modified>
</cp:coreProperties>
</file>