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odec Pro ExtraBold" panose="020B0604020202020204" charset="0"/>
      <p:regular r:id="rId13"/>
    </p:embeddedFont>
    <p:embeddedFont>
      <p:font typeface="Canva Sans" panose="020B0604020202020204" charset="0"/>
      <p:regular r:id="rId14"/>
    </p:embeddedFont>
    <p:embeddedFont>
      <p:font typeface="Canva Sans Bold" panose="020B0604020202020204" charset="0"/>
      <p:regular r:id="rId15"/>
    </p:embeddedFont>
    <p:embeddedFont>
      <p:font typeface="Open Sauce" panose="020B0604020202020204" charset="0"/>
      <p:regular r:id="rId16"/>
    </p:embeddedFon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88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www.kaggle.com/"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3.png"/><Relationship Id="rId12"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sv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sp>
        <p:nvSpPr>
          <p:cNvPr id="2" name="Freeform 2"/>
          <p:cNvSpPr/>
          <p:nvPr/>
        </p:nvSpPr>
        <p:spPr>
          <a:xfrm>
            <a:off x="-2395874" y="-6560993"/>
            <a:ext cx="8801775" cy="8633722"/>
          </a:xfrm>
          <a:custGeom>
            <a:avLst/>
            <a:gdLst/>
            <a:ahLst/>
            <a:cxnLst/>
            <a:rect l="l" t="t" r="r" b="b"/>
            <a:pathLst>
              <a:path w="8801775" h="8633722">
                <a:moveTo>
                  <a:pt x="0" y="0"/>
                </a:moveTo>
                <a:lnTo>
                  <a:pt x="8801776" y="0"/>
                </a:lnTo>
                <a:lnTo>
                  <a:pt x="8801776" y="8633723"/>
                </a:lnTo>
                <a:lnTo>
                  <a:pt x="0" y="86337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388555" y="2645848"/>
            <a:ext cx="8801775" cy="8633722"/>
          </a:xfrm>
          <a:custGeom>
            <a:avLst/>
            <a:gdLst/>
            <a:ahLst/>
            <a:cxnLst/>
            <a:rect l="l" t="t" r="r" b="b"/>
            <a:pathLst>
              <a:path w="8801775" h="8633722">
                <a:moveTo>
                  <a:pt x="0" y="0"/>
                </a:moveTo>
                <a:lnTo>
                  <a:pt x="8801776" y="0"/>
                </a:lnTo>
                <a:lnTo>
                  <a:pt x="8801776" y="8633722"/>
                </a:lnTo>
                <a:lnTo>
                  <a:pt x="0" y="863372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678221" y="248545"/>
            <a:ext cx="1958129" cy="1907544"/>
          </a:xfrm>
          <a:custGeom>
            <a:avLst/>
            <a:gdLst/>
            <a:ahLst/>
            <a:cxnLst/>
            <a:rect l="l" t="t" r="r" b="b"/>
            <a:pathLst>
              <a:path w="1958129" h="1907544">
                <a:moveTo>
                  <a:pt x="0" y="0"/>
                </a:moveTo>
                <a:lnTo>
                  <a:pt x="1958129" y="0"/>
                </a:lnTo>
                <a:lnTo>
                  <a:pt x="1958129" y="1907543"/>
                </a:lnTo>
                <a:lnTo>
                  <a:pt x="0" y="190754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939749" y="7866867"/>
            <a:ext cx="1225624" cy="1192430"/>
          </a:xfrm>
          <a:custGeom>
            <a:avLst/>
            <a:gdLst/>
            <a:ahLst/>
            <a:cxnLst/>
            <a:rect l="l" t="t" r="r" b="b"/>
            <a:pathLst>
              <a:path w="1225624" h="1192430">
                <a:moveTo>
                  <a:pt x="0" y="0"/>
                </a:moveTo>
                <a:lnTo>
                  <a:pt x="1225623" y="0"/>
                </a:lnTo>
                <a:lnTo>
                  <a:pt x="1225623" y="1192430"/>
                </a:lnTo>
                <a:lnTo>
                  <a:pt x="0" y="119243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a:ln cap="sq">
            <a:noFill/>
            <a:prstDash val="solid"/>
            <a:miter/>
          </a:ln>
        </p:spPr>
      </p:sp>
      <p:sp>
        <p:nvSpPr>
          <p:cNvPr id="6" name="Freeform 6"/>
          <p:cNvSpPr/>
          <p:nvPr/>
        </p:nvSpPr>
        <p:spPr>
          <a:xfrm>
            <a:off x="17354733" y="-626799"/>
            <a:ext cx="1550073" cy="1508092"/>
          </a:xfrm>
          <a:custGeom>
            <a:avLst/>
            <a:gdLst/>
            <a:ahLst/>
            <a:cxnLst/>
            <a:rect l="l" t="t" r="r" b="b"/>
            <a:pathLst>
              <a:path w="1550073" h="1508092">
                <a:moveTo>
                  <a:pt x="0" y="0"/>
                </a:moveTo>
                <a:lnTo>
                  <a:pt x="1550073" y="0"/>
                </a:lnTo>
                <a:lnTo>
                  <a:pt x="1550073" y="1508092"/>
                </a:lnTo>
                <a:lnTo>
                  <a:pt x="0" y="150809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a:ln cap="sq">
            <a:noFill/>
            <a:prstDash val="solid"/>
            <a:miter/>
          </a:ln>
        </p:spPr>
      </p:sp>
      <p:sp>
        <p:nvSpPr>
          <p:cNvPr id="7" name="Freeform 7"/>
          <p:cNvSpPr/>
          <p:nvPr/>
        </p:nvSpPr>
        <p:spPr>
          <a:xfrm>
            <a:off x="5653399" y="2072730"/>
            <a:ext cx="752503" cy="732122"/>
          </a:xfrm>
          <a:custGeom>
            <a:avLst/>
            <a:gdLst/>
            <a:ahLst/>
            <a:cxnLst/>
            <a:rect l="l" t="t" r="r" b="b"/>
            <a:pathLst>
              <a:path w="752503" h="732122">
                <a:moveTo>
                  <a:pt x="0" y="0"/>
                </a:moveTo>
                <a:lnTo>
                  <a:pt x="752503" y="0"/>
                </a:lnTo>
                <a:lnTo>
                  <a:pt x="752503" y="732122"/>
                </a:lnTo>
                <a:lnTo>
                  <a:pt x="0" y="73212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a:ln cap="sq">
            <a:noFill/>
            <a:prstDash val="solid"/>
            <a:miter/>
          </a:ln>
        </p:spPr>
      </p:sp>
      <p:sp>
        <p:nvSpPr>
          <p:cNvPr id="8" name="Freeform 8"/>
          <p:cNvSpPr/>
          <p:nvPr/>
        </p:nvSpPr>
        <p:spPr>
          <a:xfrm>
            <a:off x="16951289" y="1371052"/>
            <a:ext cx="806889" cy="785036"/>
          </a:xfrm>
          <a:custGeom>
            <a:avLst/>
            <a:gdLst/>
            <a:ahLst/>
            <a:cxnLst/>
            <a:rect l="l" t="t" r="r" b="b"/>
            <a:pathLst>
              <a:path w="806889" h="785036">
                <a:moveTo>
                  <a:pt x="0" y="0"/>
                </a:moveTo>
                <a:lnTo>
                  <a:pt x="806889" y="0"/>
                </a:lnTo>
                <a:lnTo>
                  <a:pt x="806889" y="785036"/>
                </a:lnTo>
                <a:lnTo>
                  <a:pt x="0" y="7850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a:ln cap="sq">
            <a:noFill/>
            <a:prstDash val="solid"/>
            <a:miter/>
          </a:ln>
        </p:spPr>
      </p:sp>
      <p:sp>
        <p:nvSpPr>
          <p:cNvPr id="9" name="Freeform 9"/>
          <p:cNvSpPr/>
          <p:nvPr/>
        </p:nvSpPr>
        <p:spPr>
          <a:xfrm>
            <a:off x="-2240606" y="8390838"/>
            <a:ext cx="3897892" cy="3792324"/>
          </a:xfrm>
          <a:custGeom>
            <a:avLst/>
            <a:gdLst/>
            <a:ahLst/>
            <a:cxnLst/>
            <a:rect l="l" t="t" r="r" b="b"/>
            <a:pathLst>
              <a:path w="3897892" h="3792324">
                <a:moveTo>
                  <a:pt x="0" y="0"/>
                </a:moveTo>
                <a:lnTo>
                  <a:pt x="3897891" y="0"/>
                </a:lnTo>
                <a:lnTo>
                  <a:pt x="3897891" y="3792324"/>
                </a:lnTo>
                <a:lnTo>
                  <a:pt x="0" y="3792324"/>
                </a:lnTo>
                <a:lnTo>
                  <a:pt x="0" y="0"/>
                </a:lnTo>
                <a:close/>
              </a:path>
            </a:pathLst>
          </a:custGeom>
          <a:blipFill>
            <a:blip r:embed="rId6">
              <a:alphaModFix amt="19999"/>
              <a:extLst>
                <a:ext uri="{96DAC541-7B7A-43D3-8B79-37D633B846F1}">
                  <asvg:svgBlip xmlns:asvg="http://schemas.microsoft.com/office/drawing/2016/SVG/main" xmlns="" r:embed="rId7"/>
                </a:ext>
              </a:extLst>
            </a:blip>
            <a:stretch>
              <a:fillRect/>
            </a:stretch>
          </a:blipFill>
          <a:ln cap="sq">
            <a:noFill/>
            <a:prstDash val="solid"/>
            <a:miter/>
          </a:ln>
        </p:spPr>
      </p:sp>
      <p:grpSp>
        <p:nvGrpSpPr>
          <p:cNvPr id="10" name="Group 10"/>
          <p:cNvGrpSpPr/>
          <p:nvPr/>
        </p:nvGrpSpPr>
        <p:grpSpPr>
          <a:xfrm>
            <a:off x="1503251" y="2984716"/>
            <a:ext cx="49310" cy="4792883"/>
            <a:chOff x="0" y="0"/>
            <a:chExt cx="12987" cy="1262323"/>
          </a:xfrm>
        </p:grpSpPr>
        <p:sp>
          <p:nvSpPr>
            <p:cNvPr id="11" name="Freeform 11"/>
            <p:cNvSpPr/>
            <p:nvPr/>
          </p:nvSpPr>
          <p:spPr>
            <a:xfrm>
              <a:off x="0" y="0"/>
              <a:ext cx="12987" cy="1262323"/>
            </a:xfrm>
            <a:custGeom>
              <a:avLst/>
              <a:gdLst/>
              <a:ahLst/>
              <a:cxnLst/>
              <a:rect l="l" t="t" r="r" b="b"/>
              <a:pathLst>
                <a:path w="12987" h="1262323">
                  <a:moveTo>
                    <a:pt x="6494" y="0"/>
                  </a:moveTo>
                  <a:lnTo>
                    <a:pt x="6494" y="0"/>
                  </a:lnTo>
                  <a:cubicBezTo>
                    <a:pt x="10080" y="0"/>
                    <a:pt x="12987" y="2907"/>
                    <a:pt x="12987" y="6494"/>
                  </a:cubicBezTo>
                  <a:lnTo>
                    <a:pt x="12987" y="1255830"/>
                  </a:lnTo>
                  <a:cubicBezTo>
                    <a:pt x="12987" y="1259416"/>
                    <a:pt x="10080" y="1262323"/>
                    <a:pt x="6494" y="1262323"/>
                  </a:cubicBezTo>
                  <a:lnTo>
                    <a:pt x="6494" y="1262323"/>
                  </a:lnTo>
                  <a:cubicBezTo>
                    <a:pt x="2907" y="1262323"/>
                    <a:pt x="0" y="1259416"/>
                    <a:pt x="0" y="1255830"/>
                  </a:cubicBezTo>
                  <a:lnTo>
                    <a:pt x="0" y="6494"/>
                  </a:lnTo>
                  <a:cubicBezTo>
                    <a:pt x="0" y="2907"/>
                    <a:pt x="2907" y="0"/>
                    <a:pt x="6494" y="0"/>
                  </a:cubicBezTo>
                  <a:close/>
                </a:path>
              </a:pathLst>
            </a:custGeom>
            <a:solidFill>
              <a:srgbClr val="1E5B82"/>
            </a:solidFill>
          </p:spPr>
        </p:sp>
        <p:sp>
          <p:nvSpPr>
            <p:cNvPr id="12" name="TextBox 12"/>
            <p:cNvSpPr txBox="1"/>
            <p:nvPr/>
          </p:nvSpPr>
          <p:spPr>
            <a:xfrm>
              <a:off x="0" y="-28575"/>
              <a:ext cx="12987" cy="1290898"/>
            </a:xfrm>
            <a:prstGeom prst="rect">
              <a:avLst/>
            </a:prstGeom>
          </p:spPr>
          <p:txBody>
            <a:bodyPr lIns="50800" tIns="50800" rIns="50800" bIns="50800" rtlCol="0" anchor="ctr"/>
            <a:lstStyle/>
            <a:p>
              <a:pPr algn="ctr">
                <a:lnSpc>
                  <a:spcPts val="2541"/>
                </a:lnSpc>
              </a:pPr>
              <a:endParaRPr/>
            </a:p>
          </p:txBody>
        </p:sp>
      </p:grpSp>
      <p:sp>
        <p:nvSpPr>
          <p:cNvPr id="13" name="TextBox 13"/>
          <p:cNvSpPr txBox="1"/>
          <p:nvPr/>
        </p:nvSpPr>
        <p:spPr>
          <a:xfrm>
            <a:off x="1934981" y="4451566"/>
            <a:ext cx="8258566" cy="723702"/>
          </a:xfrm>
          <a:prstGeom prst="rect">
            <a:avLst/>
          </a:prstGeom>
        </p:spPr>
        <p:txBody>
          <a:bodyPr lIns="0" tIns="0" rIns="0" bIns="0" rtlCol="0" anchor="t">
            <a:spAutoFit/>
          </a:bodyPr>
          <a:lstStyle/>
          <a:p>
            <a:pPr algn="l">
              <a:lnSpc>
                <a:spcPts val="5965"/>
              </a:lnSpc>
              <a:spcBef>
                <a:spcPct val="0"/>
              </a:spcBef>
            </a:pPr>
            <a:r>
              <a:rPr lang="en-US" sz="4261" spc="-85">
                <a:solidFill>
                  <a:srgbClr val="1E5B82"/>
                </a:solidFill>
                <a:latin typeface="Canva Sans Bold"/>
              </a:rPr>
              <a:t>Streamlit Web Application</a:t>
            </a:r>
          </a:p>
        </p:txBody>
      </p:sp>
      <p:sp>
        <p:nvSpPr>
          <p:cNvPr id="14" name="TextBox 14"/>
          <p:cNvSpPr txBox="1"/>
          <p:nvPr/>
        </p:nvSpPr>
        <p:spPr>
          <a:xfrm>
            <a:off x="3234802" y="209782"/>
            <a:ext cx="13667903" cy="3436454"/>
          </a:xfrm>
          <a:prstGeom prst="rect">
            <a:avLst/>
          </a:prstGeom>
        </p:spPr>
        <p:txBody>
          <a:bodyPr wrap="square" lIns="0" tIns="0" rIns="0" bIns="0" rtlCol="0" anchor="t">
            <a:spAutoFit/>
          </a:bodyPr>
          <a:lstStyle/>
          <a:p>
            <a:pPr>
              <a:lnSpc>
                <a:spcPts val="14456"/>
              </a:lnSpc>
            </a:pPr>
            <a:r>
              <a:rPr lang="en-US" sz="5400" dirty="0"/>
              <a:t>Lungs Disease Pneumonia Detection </a:t>
            </a:r>
            <a:r>
              <a:rPr lang="en-US" sz="5400" dirty="0" smtClean="0"/>
              <a:t>on x-ray      					Deep </a:t>
            </a:r>
            <a:r>
              <a:rPr lang="en-US" sz="5400" dirty="0"/>
              <a:t>Leaning AI</a:t>
            </a:r>
            <a:endParaRPr lang="en-US" sz="5400" spc="-167" dirty="0">
              <a:solidFill>
                <a:srgbClr val="1E5B82"/>
              </a:solidFill>
              <a:latin typeface="Codec Pro ExtraBold"/>
            </a:endParaRPr>
          </a:p>
        </p:txBody>
      </p:sp>
      <p:sp>
        <p:nvSpPr>
          <p:cNvPr id="16" name="TextBox 16"/>
          <p:cNvSpPr txBox="1"/>
          <p:nvPr/>
        </p:nvSpPr>
        <p:spPr>
          <a:xfrm>
            <a:off x="1934981" y="5297212"/>
            <a:ext cx="7549519" cy="2564805"/>
          </a:xfrm>
          <a:prstGeom prst="rect">
            <a:avLst/>
          </a:prstGeom>
        </p:spPr>
        <p:txBody>
          <a:bodyPr lIns="0" tIns="0" rIns="0" bIns="0" rtlCol="0" anchor="t">
            <a:spAutoFit/>
          </a:bodyPr>
          <a:lstStyle/>
          <a:p>
            <a:pPr algn="l">
              <a:lnSpc>
                <a:spcPts val="4956"/>
              </a:lnSpc>
            </a:pPr>
            <a:r>
              <a:rPr lang="en-US" sz="3218" spc="9" dirty="0">
                <a:solidFill>
                  <a:srgbClr val="1E5B82"/>
                </a:solidFill>
                <a:latin typeface="Canva Sans"/>
              </a:rPr>
              <a:t>Project By: </a:t>
            </a:r>
          </a:p>
          <a:p>
            <a:pPr algn="l">
              <a:lnSpc>
                <a:spcPts val="4956"/>
              </a:lnSpc>
            </a:pPr>
            <a:r>
              <a:rPr lang="en-US" sz="3218" spc="9" dirty="0" err="1" smtClean="0">
                <a:solidFill>
                  <a:srgbClr val="1E5B82"/>
                </a:solidFill>
                <a:latin typeface="Canva Sans"/>
              </a:rPr>
              <a:t>Muneer</a:t>
            </a:r>
            <a:r>
              <a:rPr lang="en-US" sz="3218" spc="9" dirty="0" smtClean="0">
                <a:solidFill>
                  <a:srgbClr val="1E5B82"/>
                </a:solidFill>
                <a:latin typeface="Canva Sans"/>
              </a:rPr>
              <a:t> </a:t>
            </a:r>
            <a:r>
              <a:rPr lang="en-US" sz="3218" spc="9" dirty="0" smtClean="0">
                <a:solidFill>
                  <a:srgbClr val="1E5B82"/>
                </a:solidFill>
                <a:latin typeface="Canva Sans"/>
              </a:rPr>
              <a:t>Iqbal </a:t>
            </a:r>
            <a:r>
              <a:rPr lang="en-US" sz="3218" spc="9" dirty="0" smtClean="0">
                <a:solidFill>
                  <a:srgbClr val="1E5B82"/>
                </a:solidFill>
                <a:latin typeface="Canva Sans"/>
              </a:rPr>
              <a:t> F22BARIN7M01010</a:t>
            </a:r>
            <a:endParaRPr lang="en-US" sz="3218" spc="9" dirty="0">
              <a:solidFill>
                <a:srgbClr val="1E5B82"/>
              </a:solidFill>
              <a:latin typeface="Canva Sans"/>
            </a:endParaRPr>
          </a:p>
          <a:p>
            <a:pPr algn="l">
              <a:lnSpc>
                <a:spcPts val="4956"/>
              </a:lnSpc>
            </a:pPr>
            <a:r>
              <a:rPr lang="en-US" sz="3218" spc="9" dirty="0" smtClean="0">
                <a:solidFill>
                  <a:srgbClr val="1E5B82"/>
                </a:solidFill>
                <a:latin typeface="Canva Sans"/>
              </a:rPr>
              <a:t>Aqsa Rasheed</a:t>
            </a:r>
            <a:r>
              <a:rPr lang="en-US" sz="3218" spc="9" dirty="0" smtClean="0">
                <a:solidFill>
                  <a:srgbClr val="1E5B82"/>
                </a:solidFill>
                <a:latin typeface="Canva Sans"/>
              </a:rPr>
              <a:t> F22BARIN7M01031</a:t>
            </a:r>
            <a:endParaRPr lang="en-US" sz="3218" spc="9" dirty="0">
              <a:solidFill>
                <a:srgbClr val="1E5B82"/>
              </a:solidFill>
              <a:latin typeface="Canva Sans"/>
            </a:endParaRPr>
          </a:p>
          <a:p>
            <a:pPr algn="l">
              <a:lnSpc>
                <a:spcPts val="4956"/>
              </a:lnSpc>
            </a:pPr>
            <a:r>
              <a:rPr lang="en-US" sz="3218" spc="9" dirty="0" smtClean="0">
                <a:solidFill>
                  <a:srgbClr val="1E5B82"/>
                </a:solidFill>
                <a:latin typeface="Canva Sans"/>
              </a:rPr>
              <a:t>M Ashraf</a:t>
            </a:r>
            <a:r>
              <a:rPr lang="en-US" sz="3218" spc="9" dirty="0" smtClean="0">
                <a:solidFill>
                  <a:srgbClr val="1E5B82"/>
                </a:solidFill>
                <a:latin typeface="Canva Sans"/>
              </a:rPr>
              <a:t>          F22BARIN7M01014</a:t>
            </a:r>
            <a:endParaRPr lang="en-US" sz="3218" spc="9" dirty="0">
              <a:solidFill>
                <a:srgbClr val="1E5B82"/>
              </a:solidFill>
              <a:latin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sp>
        <p:nvSpPr>
          <p:cNvPr id="3" name="AutoShape 3"/>
          <p:cNvSpPr/>
          <p:nvPr/>
        </p:nvSpPr>
        <p:spPr>
          <a:xfrm flipH="1">
            <a:off x="6559438" y="5124450"/>
            <a:ext cx="7776861" cy="0"/>
          </a:xfrm>
          <a:prstGeom prst="line">
            <a:avLst/>
          </a:prstGeom>
          <a:ln w="38100" cap="flat">
            <a:solidFill>
              <a:srgbClr val="1E5B82"/>
            </a:solidFill>
            <a:prstDash val="solid"/>
            <a:headEnd type="none" w="sm" len="sm"/>
            <a:tailEnd type="none" w="sm" len="sm"/>
          </a:ln>
        </p:spPr>
      </p:sp>
      <p:sp>
        <p:nvSpPr>
          <p:cNvPr id="4" name="TextBox 4"/>
          <p:cNvSpPr txBox="1"/>
          <p:nvPr/>
        </p:nvSpPr>
        <p:spPr>
          <a:xfrm>
            <a:off x="6394000" y="2514512"/>
            <a:ext cx="7530401" cy="1618085"/>
          </a:xfrm>
          <a:prstGeom prst="rect">
            <a:avLst/>
          </a:prstGeom>
        </p:spPr>
        <p:txBody>
          <a:bodyPr lIns="0" tIns="0" rIns="0" bIns="0" rtlCol="0" anchor="t">
            <a:spAutoFit/>
          </a:bodyPr>
          <a:lstStyle/>
          <a:p>
            <a:pPr marL="0" lvl="0" indent="0" algn="ctr">
              <a:lnSpc>
                <a:spcPts val="12145"/>
              </a:lnSpc>
              <a:spcBef>
                <a:spcPct val="0"/>
              </a:spcBef>
            </a:pPr>
            <a:r>
              <a:rPr lang="en-US" sz="8800">
                <a:solidFill>
                  <a:srgbClr val="1E5B82"/>
                </a:solidFill>
                <a:latin typeface="Codec Pro ExtraBold"/>
              </a:rPr>
              <a:t>CONCLUSION</a:t>
            </a:r>
          </a:p>
        </p:txBody>
      </p:sp>
      <p:sp>
        <p:nvSpPr>
          <p:cNvPr id="5" name="TextBox 5"/>
          <p:cNvSpPr txBox="1"/>
          <p:nvPr/>
        </p:nvSpPr>
        <p:spPr>
          <a:xfrm>
            <a:off x="5922090" y="7685037"/>
            <a:ext cx="11821759" cy="1179341"/>
          </a:xfrm>
          <a:prstGeom prst="rect">
            <a:avLst/>
          </a:prstGeom>
        </p:spPr>
        <p:txBody>
          <a:bodyPr lIns="0" tIns="0" rIns="0" bIns="0" rtlCol="0" anchor="t">
            <a:spAutoFit/>
          </a:bodyPr>
          <a:lstStyle/>
          <a:p>
            <a:pPr algn="ctr">
              <a:lnSpc>
                <a:spcPts val="4684"/>
              </a:lnSpc>
            </a:pPr>
            <a:r>
              <a:rPr lang="en-US" sz="3777">
                <a:solidFill>
                  <a:srgbClr val="1E5B82"/>
                </a:solidFill>
                <a:latin typeface="Canva Sans"/>
              </a:rPr>
              <a:t>- Recap of key points covered in the presentation</a:t>
            </a:r>
          </a:p>
          <a:p>
            <a:pPr algn="ctr">
              <a:lnSpc>
                <a:spcPts val="4684"/>
              </a:lnSpc>
              <a:spcBef>
                <a:spcPct val="0"/>
              </a:spcBef>
            </a:pPr>
            <a:r>
              <a:rPr lang="en-US" sz="3777">
                <a:solidFill>
                  <a:srgbClr val="1E5B82"/>
                </a:solidFill>
                <a:latin typeface="Canva Sans"/>
              </a:rPr>
              <a:t>- Future improvements or extensions to the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sp>
        <p:nvSpPr>
          <p:cNvPr id="2" name="TextBox 2"/>
          <p:cNvSpPr txBox="1"/>
          <p:nvPr/>
        </p:nvSpPr>
        <p:spPr>
          <a:xfrm>
            <a:off x="3988915" y="685800"/>
            <a:ext cx="10310169" cy="1942000"/>
          </a:xfrm>
          <a:prstGeom prst="rect">
            <a:avLst/>
          </a:prstGeom>
        </p:spPr>
        <p:txBody>
          <a:bodyPr lIns="0" tIns="0" rIns="0" bIns="0" rtlCol="0" anchor="t">
            <a:spAutoFit/>
          </a:bodyPr>
          <a:lstStyle/>
          <a:p>
            <a:pPr marL="0" lvl="0" indent="0" algn="ctr">
              <a:lnSpc>
                <a:spcPts val="14634"/>
              </a:lnSpc>
              <a:spcBef>
                <a:spcPct val="0"/>
              </a:spcBef>
            </a:pPr>
            <a:r>
              <a:rPr lang="en-US" sz="10604">
                <a:solidFill>
                  <a:srgbClr val="1E5B82"/>
                </a:solidFill>
                <a:latin typeface="Codec Pro ExtraBold"/>
              </a:rPr>
              <a:t>QNA</a:t>
            </a:r>
          </a:p>
        </p:txBody>
      </p:sp>
      <p:sp>
        <p:nvSpPr>
          <p:cNvPr id="3" name="TextBox 3"/>
          <p:cNvSpPr txBox="1"/>
          <p:nvPr/>
        </p:nvSpPr>
        <p:spPr>
          <a:xfrm>
            <a:off x="1028700" y="3657500"/>
            <a:ext cx="16230600" cy="2962475"/>
          </a:xfrm>
          <a:prstGeom prst="rect">
            <a:avLst/>
          </a:prstGeom>
        </p:spPr>
        <p:txBody>
          <a:bodyPr lIns="0" tIns="0" rIns="0" bIns="0" rtlCol="0" anchor="t">
            <a:spAutoFit/>
          </a:bodyPr>
          <a:lstStyle/>
          <a:p>
            <a:pPr algn="ctr">
              <a:lnSpc>
                <a:spcPts val="3898"/>
              </a:lnSpc>
            </a:pPr>
            <a:r>
              <a:rPr lang="en-US" sz="3144">
                <a:solidFill>
                  <a:srgbClr val="1E5B82"/>
                </a:solidFill>
                <a:latin typeface="Canva Sans"/>
              </a:rPr>
              <a:t>- Open the floor for questions from the audience</a:t>
            </a:r>
          </a:p>
          <a:p>
            <a:pPr algn="ctr">
              <a:lnSpc>
                <a:spcPts val="3898"/>
              </a:lnSpc>
            </a:pPr>
            <a:endParaRPr lang="en-US" sz="3144">
              <a:solidFill>
                <a:srgbClr val="1E5B82"/>
              </a:solidFill>
              <a:latin typeface="Canva Sans"/>
            </a:endParaRPr>
          </a:p>
          <a:p>
            <a:pPr algn="ctr">
              <a:lnSpc>
                <a:spcPts val="3898"/>
              </a:lnSpc>
              <a:spcBef>
                <a:spcPct val="0"/>
              </a:spcBef>
            </a:pPr>
            <a:r>
              <a:rPr lang="en-US" sz="3144">
                <a:solidFill>
                  <a:srgbClr val="1E5B82"/>
                </a:solidFill>
                <a:latin typeface="Canva Sans"/>
              </a:rPr>
              <a:t>This outline provides a concise overview of your skin disease detection project, focusing on the model architecture, training process, evaluation metrics, and the impact of the project. You can expand each point with relevant details and visuals in your PowerPoint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sp>
        <p:nvSpPr>
          <p:cNvPr id="2" name="Freeform 2"/>
          <p:cNvSpPr/>
          <p:nvPr/>
        </p:nvSpPr>
        <p:spPr>
          <a:xfrm flipH="1">
            <a:off x="15471070" y="-3723676"/>
            <a:ext cx="8801775" cy="8633722"/>
          </a:xfrm>
          <a:custGeom>
            <a:avLst/>
            <a:gdLst/>
            <a:ahLst/>
            <a:cxnLst/>
            <a:rect l="l" t="t" r="r" b="b"/>
            <a:pathLst>
              <a:path w="8801775" h="8633722">
                <a:moveTo>
                  <a:pt x="8801775" y="0"/>
                </a:moveTo>
                <a:lnTo>
                  <a:pt x="0" y="0"/>
                </a:lnTo>
                <a:lnTo>
                  <a:pt x="0" y="8633722"/>
                </a:lnTo>
                <a:lnTo>
                  <a:pt x="8801775" y="8633722"/>
                </a:lnTo>
                <a:lnTo>
                  <a:pt x="8801775"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5923793" y="1460160"/>
            <a:ext cx="6440413" cy="1202568"/>
          </a:xfrm>
          <a:prstGeom prst="rect">
            <a:avLst/>
          </a:prstGeom>
        </p:spPr>
        <p:txBody>
          <a:bodyPr lIns="0" tIns="0" rIns="0" bIns="0" rtlCol="0" anchor="t">
            <a:spAutoFit/>
          </a:bodyPr>
          <a:lstStyle/>
          <a:p>
            <a:pPr algn="ctr">
              <a:lnSpc>
                <a:spcPts val="9054"/>
              </a:lnSpc>
            </a:pPr>
            <a:r>
              <a:rPr lang="en-US" sz="6560">
                <a:solidFill>
                  <a:srgbClr val="1E5B82"/>
                </a:solidFill>
                <a:latin typeface="Codec Pro ExtraBold"/>
              </a:rPr>
              <a:t>Contents</a:t>
            </a:r>
          </a:p>
        </p:txBody>
      </p:sp>
      <p:sp>
        <p:nvSpPr>
          <p:cNvPr id="4" name="TextBox 4"/>
          <p:cNvSpPr txBox="1"/>
          <p:nvPr/>
        </p:nvSpPr>
        <p:spPr>
          <a:xfrm>
            <a:off x="0" y="3751580"/>
            <a:ext cx="18288000" cy="2808461"/>
          </a:xfrm>
          <a:prstGeom prst="rect">
            <a:avLst/>
          </a:prstGeom>
        </p:spPr>
        <p:txBody>
          <a:bodyPr lIns="0" tIns="0" rIns="0" bIns="0" rtlCol="0" anchor="t">
            <a:spAutoFit/>
          </a:bodyPr>
          <a:lstStyle/>
          <a:p>
            <a:pPr marL="1122679" lvl="1" indent="-561340" algn="ctr">
              <a:lnSpc>
                <a:spcPts val="7279"/>
              </a:lnSpc>
              <a:buFont typeface="Arial"/>
              <a:buChar char="•"/>
            </a:pPr>
            <a:r>
              <a:rPr lang="en-US" sz="5199" dirty="0">
                <a:solidFill>
                  <a:srgbClr val="1E5B82"/>
                </a:solidFill>
                <a:latin typeface="Canva Sans Bold"/>
              </a:rPr>
              <a:t>Brief overview of the project</a:t>
            </a:r>
          </a:p>
          <a:p>
            <a:pPr marL="1122679" lvl="1" indent="-561340" algn="ctr">
              <a:lnSpc>
                <a:spcPts val="7279"/>
              </a:lnSpc>
              <a:buFont typeface="Arial"/>
              <a:buChar char="•"/>
            </a:pPr>
            <a:r>
              <a:rPr lang="en-US" sz="5199" dirty="0">
                <a:solidFill>
                  <a:srgbClr val="1E5B82"/>
                </a:solidFill>
                <a:latin typeface="Canva Sans Bold"/>
              </a:rPr>
              <a:t>Problem </a:t>
            </a:r>
            <a:r>
              <a:rPr lang="en-US" sz="5199" dirty="0" smtClean="0">
                <a:solidFill>
                  <a:srgbClr val="1E5B82"/>
                </a:solidFill>
                <a:latin typeface="Canva Sans Bold"/>
              </a:rPr>
              <a:t>statement: </a:t>
            </a:r>
            <a:r>
              <a:rPr lang="en-US" sz="3600" dirty="0" smtClean="0">
                <a:solidFill>
                  <a:srgbClr val="1E5B82"/>
                </a:solidFill>
                <a:latin typeface="Canva Sans Bold"/>
              </a:rPr>
              <a:t>AI Base Lungs Disease </a:t>
            </a:r>
            <a:r>
              <a:rPr lang="en-US" sz="3600" dirty="0" err="1" smtClean="0">
                <a:solidFill>
                  <a:srgbClr val="1E5B82"/>
                </a:solidFill>
                <a:latin typeface="Canva Sans Bold"/>
              </a:rPr>
              <a:t>Pnemonia</a:t>
            </a:r>
            <a:r>
              <a:rPr lang="en-US" sz="3600" dirty="0" smtClean="0">
                <a:solidFill>
                  <a:srgbClr val="1E5B82"/>
                </a:solidFill>
                <a:latin typeface="Canva Sans Bold"/>
              </a:rPr>
              <a:t> Classification using X-Ray image </a:t>
            </a:r>
            <a:endParaRPr lang="en-US" sz="3600" b="1" dirty="0">
              <a:solidFill>
                <a:schemeClr val="tx2"/>
              </a:solidFill>
              <a:latin typeface="Canva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sp>
        <p:nvSpPr>
          <p:cNvPr id="2" name="Freeform 2"/>
          <p:cNvSpPr/>
          <p:nvPr/>
        </p:nvSpPr>
        <p:spPr>
          <a:xfrm rot="5765443">
            <a:off x="11205518" y="2797332"/>
            <a:ext cx="10244634" cy="9179370"/>
          </a:xfrm>
          <a:custGeom>
            <a:avLst/>
            <a:gdLst/>
            <a:ahLst/>
            <a:cxnLst/>
            <a:rect l="l" t="t" r="r" b="b"/>
            <a:pathLst>
              <a:path w="10244634" h="9179370">
                <a:moveTo>
                  <a:pt x="0" y="0"/>
                </a:moveTo>
                <a:lnTo>
                  <a:pt x="10244634" y="0"/>
                </a:lnTo>
                <a:lnTo>
                  <a:pt x="10244634" y="9179370"/>
                </a:lnTo>
                <a:lnTo>
                  <a:pt x="0" y="917937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232133" y="2294912"/>
            <a:ext cx="10083671" cy="6559941"/>
            <a:chOff x="0" y="0"/>
            <a:chExt cx="2655782" cy="1727721"/>
          </a:xfrm>
        </p:grpSpPr>
        <p:sp>
          <p:nvSpPr>
            <p:cNvPr id="4" name="Freeform 4"/>
            <p:cNvSpPr/>
            <p:nvPr/>
          </p:nvSpPr>
          <p:spPr>
            <a:xfrm>
              <a:off x="0" y="0"/>
              <a:ext cx="2655782" cy="1727721"/>
            </a:xfrm>
            <a:custGeom>
              <a:avLst/>
              <a:gdLst/>
              <a:ahLst/>
              <a:cxnLst/>
              <a:rect l="l" t="t" r="r" b="b"/>
              <a:pathLst>
                <a:path w="2655782" h="1727721">
                  <a:moveTo>
                    <a:pt x="26104" y="0"/>
                  </a:moveTo>
                  <a:lnTo>
                    <a:pt x="2629678" y="0"/>
                  </a:lnTo>
                  <a:cubicBezTo>
                    <a:pt x="2636601" y="0"/>
                    <a:pt x="2643241" y="2750"/>
                    <a:pt x="2648136" y="7646"/>
                  </a:cubicBezTo>
                  <a:cubicBezTo>
                    <a:pt x="2653031" y="12541"/>
                    <a:pt x="2655782" y="19181"/>
                    <a:pt x="2655782" y="26104"/>
                  </a:cubicBezTo>
                  <a:lnTo>
                    <a:pt x="2655782" y="1701617"/>
                  </a:lnTo>
                  <a:cubicBezTo>
                    <a:pt x="2655782" y="1716034"/>
                    <a:pt x="2644094" y="1727721"/>
                    <a:pt x="2629678" y="1727721"/>
                  </a:cubicBezTo>
                  <a:lnTo>
                    <a:pt x="26104" y="1727721"/>
                  </a:lnTo>
                  <a:cubicBezTo>
                    <a:pt x="19181" y="1727721"/>
                    <a:pt x="12541" y="1724971"/>
                    <a:pt x="7646" y="1720075"/>
                  </a:cubicBezTo>
                  <a:cubicBezTo>
                    <a:pt x="2750" y="1715180"/>
                    <a:pt x="0" y="1708540"/>
                    <a:pt x="0" y="1701617"/>
                  </a:cubicBezTo>
                  <a:lnTo>
                    <a:pt x="0" y="26104"/>
                  </a:lnTo>
                  <a:cubicBezTo>
                    <a:pt x="0" y="19181"/>
                    <a:pt x="2750" y="12541"/>
                    <a:pt x="7646" y="7646"/>
                  </a:cubicBezTo>
                  <a:cubicBezTo>
                    <a:pt x="12541" y="2750"/>
                    <a:pt x="19181" y="0"/>
                    <a:pt x="26104" y="0"/>
                  </a:cubicBezTo>
                  <a:close/>
                </a:path>
              </a:pathLst>
            </a:custGeom>
            <a:solidFill>
              <a:srgbClr val="C4F1FA"/>
            </a:solidFill>
            <a:ln w="38100" cap="rnd">
              <a:solidFill>
                <a:srgbClr val="1E5B82"/>
              </a:solidFill>
              <a:prstDash val="solid"/>
              <a:round/>
            </a:ln>
          </p:spPr>
        </p:sp>
        <p:sp>
          <p:nvSpPr>
            <p:cNvPr id="5" name="TextBox 5"/>
            <p:cNvSpPr txBox="1"/>
            <p:nvPr/>
          </p:nvSpPr>
          <p:spPr>
            <a:xfrm>
              <a:off x="0" y="-28575"/>
              <a:ext cx="2655782" cy="175629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6" name="Freeform 6"/>
          <p:cNvSpPr/>
          <p:nvPr/>
        </p:nvSpPr>
        <p:spPr>
          <a:xfrm>
            <a:off x="12688541" y="1028700"/>
            <a:ext cx="3987927" cy="8229600"/>
          </a:xfrm>
          <a:custGeom>
            <a:avLst/>
            <a:gdLst/>
            <a:ahLst/>
            <a:cxnLst/>
            <a:rect l="l" t="t" r="r" b="b"/>
            <a:pathLst>
              <a:path w="3987927" h="8229600">
                <a:moveTo>
                  <a:pt x="0" y="0"/>
                </a:moveTo>
                <a:lnTo>
                  <a:pt x="3987927" y="0"/>
                </a:lnTo>
                <a:lnTo>
                  <a:pt x="3987927" y="8229600"/>
                </a:lnTo>
                <a:lnTo>
                  <a:pt x="0" y="8229600"/>
                </a:lnTo>
                <a:lnTo>
                  <a:pt x="0" y="0"/>
                </a:lnTo>
                <a:close/>
              </a:path>
            </a:pathLst>
          </a:custGeom>
          <a:blipFill>
            <a:blip r:embed="rId4"/>
            <a:stretch>
              <a:fillRect/>
            </a:stretch>
          </a:blipFill>
        </p:spPr>
      </p:sp>
      <p:sp>
        <p:nvSpPr>
          <p:cNvPr id="7" name="TextBox 7"/>
          <p:cNvSpPr txBox="1"/>
          <p:nvPr/>
        </p:nvSpPr>
        <p:spPr>
          <a:xfrm>
            <a:off x="4837936" y="2809963"/>
            <a:ext cx="7699267" cy="1160139"/>
          </a:xfrm>
          <a:prstGeom prst="rect">
            <a:avLst/>
          </a:prstGeom>
        </p:spPr>
        <p:txBody>
          <a:bodyPr lIns="0" tIns="0" rIns="0" bIns="0" rtlCol="0" anchor="t">
            <a:spAutoFit/>
          </a:bodyPr>
          <a:lstStyle/>
          <a:p>
            <a:pPr algn="ctr">
              <a:lnSpc>
                <a:spcPts val="8740"/>
              </a:lnSpc>
            </a:pPr>
            <a:r>
              <a:rPr lang="en-US" sz="6333">
                <a:solidFill>
                  <a:srgbClr val="1E5B82"/>
                </a:solidFill>
                <a:latin typeface="Codec Pro ExtraBold"/>
              </a:rPr>
              <a:t>Introduction</a:t>
            </a:r>
          </a:p>
        </p:txBody>
      </p:sp>
      <p:sp>
        <p:nvSpPr>
          <p:cNvPr id="8" name="TextBox 8"/>
          <p:cNvSpPr txBox="1"/>
          <p:nvPr/>
        </p:nvSpPr>
        <p:spPr>
          <a:xfrm>
            <a:off x="3859396" y="4138591"/>
            <a:ext cx="8829144" cy="3590727"/>
          </a:xfrm>
          <a:prstGeom prst="rect">
            <a:avLst/>
          </a:prstGeom>
        </p:spPr>
        <p:txBody>
          <a:bodyPr lIns="0" tIns="0" rIns="0" bIns="0" rtlCol="0" anchor="t">
            <a:spAutoFit/>
          </a:bodyPr>
          <a:lstStyle/>
          <a:p>
            <a:pPr marL="487491" lvl="1" indent="-243746" algn="l">
              <a:lnSpc>
                <a:spcPts val="2799"/>
              </a:lnSpc>
              <a:buFont typeface="Arial"/>
              <a:buChar char="•"/>
            </a:pPr>
            <a:r>
              <a:rPr lang="en-US" sz="2257" dirty="0">
                <a:solidFill>
                  <a:srgbClr val="1E5B82"/>
                </a:solidFill>
                <a:latin typeface="Canva Sans"/>
              </a:rPr>
              <a:t>- Brief overview of the project</a:t>
            </a:r>
          </a:p>
          <a:p>
            <a:pPr marL="487491" lvl="1" indent="-243746" algn="l">
              <a:lnSpc>
                <a:spcPts val="2799"/>
              </a:lnSpc>
              <a:buFont typeface="Arial"/>
              <a:buChar char="•"/>
            </a:pPr>
            <a:r>
              <a:rPr lang="en-US" sz="2257" dirty="0">
                <a:solidFill>
                  <a:srgbClr val="1E5B82"/>
                </a:solidFill>
                <a:latin typeface="Canva Sans"/>
              </a:rPr>
              <a:t>- Problem statement: </a:t>
            </a:r>
            <a:r>
              <a:rPr lang="en-US" sz="2257" dirty="0" smtClean="0">
                <a:solidFill>
                  <a:srgbClr val="1E5B82"/>
                </a:solidFill>
                <a:latin typeface="Canva Sans"/>
              </a:rPr>
              <a:t>Lungs Disease </a:t>
            </a:r>
            <a:r>
              <a:rPr lang="en-US" sz="2257" dirty="0" err="1" smtClean="0">
                <a:solidFill>
                  <a:srgbClr val="1E5B82"/>
                </a:solidFill>
                <a:latin typeface="Canva Sans"/>
              </a:rPr>
              <a:t>Pnemonia</a:t>
            </a:r>
            <a:r>
              <a:rPr lang="en-US" sz="2257" dirty="0" smtClean="0">
                <a:solidFill>
                  <a:srgbClr val="1E5B82"/>
                </a:solidFill>
                <a:latin typeface="Canva Sans"/>
              </a:rPr>
              <a:t> Detection Using X-ray Images</a:t>
            </a:r>
            <a:endParaRPr lang="en-US" sz="2257" dirty="0">
              <a:solidFill>
                <a:srgbClr val="1E5B82"/>
              </a:solidFill>
              <a:latin typeface="Canva Sans"/>
            </a:endParaRPr>
          </a:p>
          <a:p>
            <a:pPr marL="487491" lvl="1" indent="-243746" algn="l">
              <a:lnSpc>
                <a:spcPts val="2799"/>
              </a:lnSpc>
              <a:buFont typeface="Arial"/>
              <a:buChar char="•"/>
            </a:pPr>
            <a:r>
              <a:rPr lang="en-US" sz="2257" dirty="0">
                <a:solidFill>
                  <a:srgbClr val="1E5B82"/>
                </a:solidFill>
                <a:latin typeface="Canva Sans"/>
              </a:rPr>
              <a:t>- Objective: To develop a model that accurately detects </a:t>
            </a:r>
            <a:r>
              <a:rPr lang="en-US" sz="2257" dirty="0" smtClean="0">
                <a:solidFill>
                  <a:srgbClr val="1E5B82"/>
                </a:solidFill>
                <a:latin typeface="Canva Sans"/>
              </a:rPr>
              <a:t>specific disease pneumonia affected or not</a:t>
            </a:r>
          </a:p>
          <a:p>
            <a:pPr marL="487491" lvl="1" indent="-243746" algn="l">
              <a:lnSpc>
                <a:spcPts val="2799"/>
              </a:lnSpc>
              <a:buFont typeface="Arial"/>
              <a:buChar char="•"/>
            </a:pPr>
            <a:r>
              <a:rPr lang="en-US" sz="2257" dirty="0" smtClean="0">
                <a:solidFill>
                  <a:srgbClr val="1E5B82"/>
                </a:solidFill>
                <a:latin typeface="Canva Sans"/>
              </a:rPr>
              <a:t>-Deep Learning (CNN)</a:t>
            </a:r>
          </a:p>
          <a:p>
            <a:pPr marL="487491" lvl="1" indent="-243746" algn="l">
              <a:lnSpc>
                <a:spcPts val="2799"/>
              </a:lnSpc>
              <a:buFont typeface="Arial"/>
              <a:buChar char="•"/>
            </a:pPr>
            <a:r>
              <a:rPr lang="en-US" sz="2257" dirty="0" smtClean="0">
                <a:solidFill>
                  <a:srgbClr val="1E5B82"/>
                </a:solidFill>
                <a:latin typeface="Canva Sans"/>
              </a:rPr>
              <a:t>-Library (</a:t>
            </a:r>
            <a:r>
              <a:rPr lang="en-US" sz="2257" dirty="0" err="1" smtClean="0">
                <a:solidFill>
                  <a:srgbClr val="1E5B82"/>
                </a:solidFill>
                <a:latin typeface="Canva Sans"/>
              </a:rPr>
              <a:t>TensorFlow</a:t>
            </a:r>
            <a:r>
              <a:rPr lang="en-US" sz="2257" dirty="0" smtClean="0">
                <a:solidFill>
                  <a:srgbClr val="1E5B82"/>
                </a:solidFill>
                <a:latin typeface="Canva Sans"/>
              </a:rPr>
              <a:t>)</a:t>
            </a:r>
            <a:endParaRPr lang="en-US" sz="2257" dirty="0" smtClean="0">
              <a:solidFill>
                <a:srgbClr val="1E5B82"/>
              </a:solidFill>
              <a:latin typeface="Canva Sans"/>
            </a:endParaRPr>
          </a:p>
          <a:p>
            <a:pPr marL="487491" lvl="1" indent="-243746" algn="l">
              <a:lnSpc>
                <a:spcPts val="2799"/>
              </a:lnSpc>
              <a:buFont typeface="Arial"/>
              <a:buChar char="•"/>
            </a:pPr>
            <a:r>
              <a:rPr lang="en-US" sz="2257" dirty="0" smtClean="0">
                <a:solidFill>
                  <a:srgbClr val="1E5B82"/>
                </a:solidFill>
                <a:latin typeface="Canva Sans"/>
              </a:rPr>
              <a:t>-Dataset (</a:t>
            </a:r>
            <a:r>
              <a:rPr lang="en-US" sz="2257" dirty="0" smtClean="0">
                <a:solidFill>
                  <a:srgbClr val="1E5B82"/>
                </a:solidFill>
                <a:latin typeface="Canva Sans"/>
                <a:hlinkClick r:id="rId5"/>
              </a:rPr>
              <a:t>www.kaggle.com</a:t>
            </a:r>
            <a:r>
              <a:rPr lang="en-US" sz="2257" dirty="0" smtClean="0">
                <a:solidFill>
                  <a:srgbClr val="1E5B82"/>
                </a:solidFill>
                <a:latin typeface="Canva Sans"/>
              </a:rPr>
              <a:t>)</a:t>
            </a:r>
          </a:p>
          <a:p>
            <a:pPr marL="487491" lvl="1" indent="-243746" algn="l">
              <a:lnSpc>
                <a:spcPts val="2799"/>
              </a:lnSpc>
              <a:buFont typeface="Arial"/>
              <a:buChar char="•"/>
            </a:pPr>
            <a:r>
              <a:rPr lang="en-US" sz="2257" dirty="0" smtClean="0">
                <a:solidFill>
                  <a:srgbClr val="1E5B82"/>
                </a:solidFill>
                <a:latin typeface="Canva Sans"/>
              </a:rPr>
              <a:t>-Hosted (</a:t>
            </a:r>
            <a:r>
              <a:rPr lang="en-US" sz="2257" dirty="0" err="1" smtClean="0">
                <a:solidFill>
                  <a:srgbClr val="1E5B82"/>
                </a:solidFill>
                <a:latin typeface="Canva Sans"/>
              </a:rPr>
              <a:t>streamlit</a:t>
            </a:r>
            <a:r>
              <a:rPr lang="en-US" sz="2257" dirty="0" smtClean="0">
                <a:solidFill>
                  <a:srgbClr val="1E5B82"/>
                </a:solidFill>
                <a:latin typeface="Canva Sans"/>
              </a:rPr>
              <a:t> website)</a:t>
            </a:r>
          </a:p>
          <a:p>
            <a:pPr marL="487491" lvl="1" indent="-243746" algn="l">
              <a:lnSpc>
                <a:spcPts val="2799"/>
              </a:lnSpc>
              <a:buFont typeface="Arial"/>
              <a:buChar char="•"/>
            </a:pPr>
            <a:r>
              <a:rPr lang="en-US" sz="2257" dirty="0" smtClean="0">
                <a:solidFill>
                  <a:srgbClr val="1E5B82"/>
                </a:solidFill>
                <a:latin typeface="Canva Sans"/>
              </a:rPr>
              <a:t>Predict(</a:t>
            </a:r>
            <a:r>
              <a:rPr lang="en-US" sz="2257" dirty="0" err="1" smtClean="0">
                <a:solidFill>
                  <a:srgbClr val="1E5B82"/>
                </a:solidFill>
                <a:latin typeface="Canva Sans"/>
              </a:rPr>
              <a:t>Pnemonia</a:t>
            </a:r>
            <a:r>
              <a:rPr lang="en-US" sz="2257" dirty="0" smtClean="0">
                <a:solidFill>
                  <a:srgbClr val="1E5B82"/>
                </a:solidFill>
                <a:latin typeface="Canva Sans"/>
              </a:rPr>
              <a:t> Affected       </a:t>
            </a:r>
            <a:r>
              <a:rPr lang="en-US" sz="2257" dirty="0" err="1" smtClean="0">
                <a:solidFill>
                  <a:srgbClr val="1E5B82"/>
                </a:solidFill>
                <a:latin typeface="Canva Sans"/>
              </a:rPr>
              <a:t>Pnemonia</a:t>
            </a:r>
            <a:r>
              <a:rPr lang="en-US" sz="2257" dirty="0" smtClean="0">
                <a:solidFill>
                  <a:srgbClr val="1E5B82"/>
                </a:solidFill>
                <a:latin typeface="Canva Sans"/>
              </a:rPr>
              <a:t> Not Affected)</a:t>
            </a:r>
            <a:endParaRPr lang="en-US" sz="2257" dirty="0">
              <a:solidFill>
                <a:srgbClr val="1E5B82"/>
              </a:solidFill>
              <a:latin typeface="Canva Sans"/>
            </a:endParaRPr>
          </a:p>
        </p:txBody>
      </p:sp>
      <p:sp>
        <p:nvSpPr>
          <p:cNvPr id="9" name="Freeform 9"/>
          <p:cNvSpPr/>
          <p:nvPr/>
        </p:nvSpPr>
        <p:spPr>
          <a:xfrm rot="5765443">
            <a:off x="-2817499" y="-5819438"/>
            <a:ext cx="10244634" cy="9179370"/>
          </a:xfrm>
          <a:custGeom>
            <a:avLst/>
            <a:gdLst/>
            <a:ahLst/>
            <a:cxnLst/>
            <a:rect l="l" t="t" r="r" b="b"/>
            <a:pathLst>
              <a:path w="10244634" h="9179370">
                <a:moveTo>
                  <a:pt x="0" y="0"/>
                </a:moveTo>
                <a:lnTo>
                  <a:pt x="10244634" y="0"/>
                </a:lnTo>
                <a:lnTo>
                  <a:pt x="10244634" y="9179371"/>
                </a:lnTo>
                <a:lnTo>
                  <a:pt x="0" y="917937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5B82"/>
        </a:solidFill>
        <a:effectLst/>
      </p:bgPr>
    </p:bg>
    <p:spTree>
      <p:nvGrpSpPr>
        <p:cNvPr id="1" name=""/>
        <p:cNvGrpSpPr/>
        <p:nvPr/>
      </p:nvGrpSpPr>
      <p:grpSpPr>
        <a:xfrm>
          <a:off x="0" y="0"/>
          <a:ext cx="0" cy="0"/>
          <a:chOff x="0" y="0"/>
          <a:chExt cx="0" cy="0"/>
        </a:xfrm>
      </p:grpSpPr>
      <p:sp>
        <p:nvSpPr>
          <p:cNvPr id="2" name="Freeform 2"/>
          <p:cNvSpPr/>
          <p:nvPr/>
        </p:nvSpPr>
        <p:spPr>
          <a:xfrm flipH="1">
            <a:off x="-3499269" y="4019882"/>
            <a:ext cx="8801775" cy="8633722"/>
          </a:xfrm>
          <a:custGeom>
            <a:avLst/>
            <a:gdLst/>
            <a:ahLst/>
            <a:cxnLst/>
            <a:rect l="l" t="t" r="r" b="b"/>
            <a:pathLst>
              <a:path w="8801775" h="8633722">
                <a:moveTo>
                  <a:pt x="8801776" y="0"/>
                </a:moveTo>
                <a:lnTo>
                  <a:pt x="0" y="0"/>
                </a:lnTo>
                <a:lnTo>
                  <a:pt x="0" y="8633722"/>
                </a:lnTo>
                <a:lnTo>
                  <a:pt x="8801776" y="8633722"/>
                </a:lnTo>
                <a:lnTo>
                  <a:pt x="8801776"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495361" y="2803236"/>
            <a:ext cx="6377145" cy="6178698"/>
            <a:chOff x="0" y="0"/>
            <a:chExt cx="1679577" cy="1627311"/>
          </a:xfrm>
        </p:grpSpPr>
        <p:sp>
          <p:nvSpPr>
            <p:cNvPr id="4" name="Freeform 4"/>
            <p:cNvSpPr/>
            <p:nvPr/>
          </p:nvSpPr>
          <p:spPr>
            <a:xfrm>
              <a:off x="0" y="0"/>
              <a:ext cx="1679577" cy="1627311"/>
            </a:xfrm>
            <a:custGeom>
              <a:avLst/>
              <a:gdLst/>
              <a:ahLst/>
              <a:cxnLst/>
              <a:rect l="l" t="t" r="r" b="b"/>
              <a:pathLst>
                <a:path w="1679577" h="1627311">
                  <a:moveTo>
                    <a:pt x="41276" y="0"/>
                  </a:moveTo>
                  <a:lnTo>
                    <a:pt x="1638301" y="0"/>
                  </a:lnTo>
                  <a:cubicBezTo>
                    <a:pt x="1661097" y="0"/>
                    <a:pt x="1679577" y="18480"/>
                    <a:pt x="1679577" y="41276"/>
                  </a:cubicBezTo>
                  <a:lnTo>
                    <a:pt x="1679577" y="1586035"/>
                  </a:lnTo>
                  <a:cubicBezTo>
                    <a:pt x="1679577" y="1608831"/>
                    <a:pt x="1661097" y="1627311"/>
                    <a:pt x="1638301" y="1627311"/>
                  </a:cubicBezTo>
                  <a:lnTo>
                    <a:pt x="41276" y="1627311"/>
                  </a:lnTo>
                  <a:cubicBezTo>
                    <a:pt x="18480" y="1627311"/>
                    <a:pt x="0" y="1608831"/>
                    <a:pt x="0" y="1586035"/>
                  </a:cubicBezTo>
                  <a:lnTo>
                    <a:pt x="0" y="41276"/>
                  </a:lnTo>
                  <a:cubicBezTo>
                    <a:pt x="0" y="18480"/>
                    <a:pt x="18480" y="0"/>
                    <a:pt x="41276" y="0"/>
                  </a:cubicBezTo>
                  <a:close/>
                </a:path>
              </a:pathLst>
            </a:custGeom>
            <a:solidFill>
              <a:srgbClr val="C4F1FA"/>
            </a:solidFill>
            <a:ln w="38100" cap="rnd">
              <a:solidFill>
                <a:srgbClr val="8FC0DF"/>
              </a:solidFill>
              <a:prstDash val="solid"/>
              <a:round/>
            </a:ln>
          </p:spPr>
        </p:sp>
        <p:sp>
          <p:nvSpPr>
            <p:cNvPr id="5" name="TextBox 5"/>
            <p:cNvSpPr txBox="1"/>
            <p:nvPr/>
          </p:nvSpPr>
          <p:spPr>
            <a:xfrm>
              <a:off x="0" y="-28575"/>
              <a:ext cx="1679577" cy="165588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7" name="Freeform 7"/>
          <p:cNvSpPr/>
          <p:nvPr/>
        </p:nvSpPr>
        <p:spPr>
          <a:xfrm>
            <a:off x="901619" y="1472275"/>
            <a:ext cx="2148312" cy="2092814"/>
          </a:xfrm>
          <a:custGeom>
            <a:avLst/>
            <a:gdLst/>
            <a:ahLst/>
            <a:cxnLst/>
            <a:rect l="l" t="t" r="r" b="b"/>
            <a:pathLst>
              <a:path w="2148312" h="2092814">
                <a:moveTo>
                  <a:pt x="0" y="0"/>
                </a:moveTo>
                <a:lnTo>
                  <a:pt x="2148312" y="0"/>
                </a:lnTo>
                <a:lnTo>
                  <a:pt x="2148312" y="2092814"/>
                </a:lnTo>
                <a:lnTo>
                  <a:pt x="0" y="2092814"/>
                </a:lnTo>
                <a:lnTo>
                  <a:pt x="0" y="0"/>
                </a:lnTo>
                <a:close/>
              </a:path>
            </a:pathLst>
          </a:custGeom>
          <a:blipFill>
            <a:blip r:embed="rId4">
              <a:extLst>
                <a:ext uri="{96DAC541-7B7A-43D3-8B79-37D633B846F1}">
                  <asvg:svgBlip xmlns:asvg="http://schemas.microsoft.com/office/drawing/2016/SVG/main" xmlns="" r:embed="rId6"/>
                </a:ext>
              </a:extLst>
            </a:blip>
            <a:stretch>
              <a:fillRect/>
            </a:stretch>
          </a:blipFill>
        </p:spPr>
      </p:sp>
      <p:grpSp>
        <p:nvGrpSpPr>
          <p:cNvPr id="8" name="Group 8"/>
          <p:cNvGrpSpPr/>
          <p:nvPr/>
        </p:nvGrpSpPr>
        <p:grpSpPr>
          <a:xfrm>
            <a:off x="10051563" y="2803236"/>
            <a:ext cx="7207737" cy="1779082"/>
            <a:chOff x="0" y="0"/>
            <a:chExt cx="1846887" cy="455866"/>
          </a:xfrm>
        </p:grpSpPr>
        <p:sp>
          <p:nvSpPr>
            <p:cNvPr id="9" name="Freeform 9"/>
            <p:cNvSpPr/>
            <p:nvPr/>
          </p:nvSpPr>
          <p:spPr>
            <a:xfrm>
              <a:off x="0" y="0"/>
              <a:ext cx="1846887" cy="455866"/>
            </a:xfrm>
            <a:custGeom>
              <a:avLst/>
              <a:gdLst/>
              <a:ahLst/>
              <a:cxnLst/>
              <a:rect l="l" t="t" r="r" b="b"/>
              <a:pathLst>
                <a:path w="1846887" h="455866">
                  <a:moveTo>
                    <a:pt x="36520" y="0"/>
                  </a:moveTo>
                  <a:lnTo>
                    <a:pt x="1810367" y="0"/>
                  </a:lnTo>
                  <a:cubicBezTo>
                    <a:pt x="1820052" y="0"/>
                    <a:pt x="1829341" y="3848"/>
                    <a:pt x="1836190" y="10696"/>
                  </a:cubicBezTo>
                  <a:cubicBezTo>
                    <a:pt x="1843039" y="17545"/>
                    <a:pt x="1846887" y="26834"/>
                    <a:pt x="1846887" y="36520"/>
                  </a:cubicBezTo>
                  <a:lnTo>
                    <a:pt x="1846887" y="419346"/>
                  </a:lnTo>
                  <a:cubicBezTo>
                    <a:pt x="1846887" y="429032"/>
                    <a:pt x="1843039" y="438321"/>
                    <a:pt x="1836190" y="445170"/>
                  </a:cubicBezTo>
                  <a:cubicBezTo>
                    <a:pt x="1829341" y="452018"/>
                    <a:pt x="1820052" y="455866"/>
                    <a:pt x="1810367" y="455866"/>
                  </a:cubicBezTo>
                  <a:lnTo>
                    <a:pt x="36520" y="455866"/>
                  </a:lnTo>
                  <a:cubicBezTo>
                    <a:pt x="26834" y="455866"/>
                    <a:pt x="17545" y="452018"/>
                    <a:pt x="10696" y="445170"/>
                  </a:cubicBezTo>
                  <a:cubicBezTo>
                    <a:pt x="3848" y="438321"/>
                    <a:pt x="0" y="429032"/>
                    <a:pt x="0" y="419346"/>
                  </a:cubicBezTo>
                  <a:lnTo>
                    <a:pt x="0" y="36520"/>
                  </a:lnTo>
                  <a:cubicBezTo>
                    <a:pt x="0" y="26834"/>
                    <a:pt x="3848" y="17545"/>
                    <a:pt x="10696" y="10696"/>
                  </a:cubicBezTo>
                  <a:cubicBezTo>
                    <a:pt x="17545" y="3848"/>
                    <a:pt x="26834" y="0"/>
                    <a:pt x="36520" y="0"/>
                  </a:cubicBezTo>
                  <a:close/>
                </a:path>
              </a:pathLst>
            </a:custGeom>
            <a:solidFill>
              <a:srgbClr val="C4F1FA"/>
            </a:solidFill>
            <a:ln w="38100" cap="rnd">
              <a:solidFill>
                <a:srgbClr val="8FC0DF"/>
              </a:solidFill>
              <a:prstDash val="solid"/>
              <a:round/>
            </a:ln>
          </p:spPr>
        </p:sp>
        <p:sp>
          <p:nvSpPr>
            <p:cNvPr id="10" name="TextBox 10"/>
            <p:cNvSpPr txBox="1"/>
            <p:nvPr/>
          </p:nvSpPr>
          <p:spPr>
            <a:xfrm>
              <a:off x="0" y="-28575"/>
              <a:ext cx="1846887" cy="484441"/>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11" name="Group 11"/>
          <p:cNvGrpSpPr/>
          <p:nvPr/>
        </p:nvGrpSpPr>
        <p:grpSpPr>
          <a:xfrm>
            <a:off x="10051563" y="4937187"/>
            <a:ext cx="7207737" cy="1779082"/>
            <a:chOff x="0" y="0"/>
            <a:chExt cx="1846887" cy="455866"/>
          </a:xfrm>
        </p:grpSpPr>
        <p:sp>
          <p:nvSpPr>
            <p:cNvPr id="12" name="Freeform 12"/>
            <p:cNvSpPr/>
            <p:nvPr/>
          </p:nvSpPr>
          <p:spPr>
            <a:xfrm>
              <a:off x="0" y="0"/>
              <a:ext cx="1846887" cy="455866"/>
            </a:xfrm>
            <a:custGeom>
              <a:avLst/>
              <a:gdLst/>
              <a:ahLst/>
              <a:cxnLst/>
              <a:rect l="l" t="t" r="r" b="b"/>
              <a:pathLst>
                <a:path w="1846887" h="455866">
                  <a:moveTo>
                    <a:pt x="36520" y="0"/>
                  </a:moveTo>
                  <a:lnTo>
                    <a:pt x="1810367" y="0"/>
                  </a:lnTo>
                  <a:cubicBezTo>
                    <a:pt x="1820052" y="0"/>
                    <a:pt x="1829341" y="3848"/>
                    <a:pt x="1836190" y="10696"/>
                  </a:cubicBezTo>
                  <a:cubicBezTo>
                    <a:pt x="1843039" y="17545"/>
                    <a:pt x="1846887" y="26834"/>
                    <a:pt x="1846887" y="36520"/>
                  </a:cubicBezTo>
                  <a:lnTo>
                    <a:pt x="1846887" y="419346"/>
                  </a:lnTo>
                  <a:cubicBezTo>
                    <a:pt x="1846887" y="429032"/>
                    <a:pt x="1843039" y="438321"/>
                    <a:pt x="1836190" y="445170"/>
                  </a:cubicBezTo>
                  <a:cubicBezTo>
                    <a:pt x="1829341" y="452018"/>
                    <a:pt x="1820052" y="455866"/>
                    <a:pt x="1810367" y="455866"/>
                  </a:cubicBezTo>
                  <a:lnTo>
                    <a:pt x="36520" y="455866"/>
                  </a:lnTo>
                  <a:cubicBezTo>
                    <a:pt x="26834" y="455866"/>
                    <a:pt x="17545" y="452018"/>
                    <a:pt x="10696" y="445170"/>
                  </a:cubicBezTo>
                  <a:cubicBezTo>
                    <a:pt x="3848" y="438321"/>
                    <a:pt x="0" y="429032"/>
                    <a:pt x="0" y="419346"/>
                  </a:cubicBezTo>
                  <a:lnTo>
                    <a:pt x="0" y="36520"/>
                  </a:lnTo>
                  <a:cubicBezTo>
                    <a:pt x="0" y="26834"/>
                    <a:pt x="3848" y="17545"/>
                    <a:pt x="10696" y="10696"/>
                  </a:cubicBezTo>
                  <a:cubicBezTo>
                    <a:pt x="17545" y="3848"/>
                    <a:pt x="26834" y="0"/>
                    <a:pt x="36520" y="0"/>
                  </a:cubicBezTo>
                  <a:close/>
                </a:path>
              </a:pathLst>
            </a:custGeom>
            <a:solidFill>
              <a:srgbClr val="C4F1FA"/>
            </a:solidFill>
            <a:ln w="38100" cap="rnd">
              <a:solidFill>
                <a:srgbClr val="8FC0DF"/>
              </a:solidFill>
              <a:prstDash val="solid"/>
              <a:round/>
            </a:ln>
          </p:spPr>
        </p:sp>
        <p:sp>
          <p:nvSpPr>
            <p:cNvPr id="13" name="TextBox 13"/>
            <p:cNvSpPr txBox="1"/>
            <p:nvPr/>
          </p:nvSpPr>
          <p:spPr>
            <a:xfrm>
              <a:off x="0" y="-28575"/>
              <a:ext cx="1846887" cy="484441"/>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14" name="Group 14"/>
          <p:cNvGrpSpPr/>
          <p:nvPr/>
        </p:nvGrpSpPr>
        <p:grpSpPr>
          <a:xfrm>
            <a:off x="10051563" y="7068721"/>
            <a:ext cx="7207737" cy="1779082"/>
            <a:chOff x="0" y="0"/>
            <a:chExt cx="1846887" cy="455866"/>
          </a:xfrm>
        </p:grpSpPr>
        <p:sp>
          <p:nvSpPr>
            <p:cNvPr id="15" name="Freeform 15"/>
            <p:cNvSpPr/>
            <p:nvPr/>
          </p:nvSpPr>
          <p:spPr>
            <a:xfrm>
              <a:off x="0" y="0"/>
              <a:ext cx="1846887" cy="455866"/>
            </a:xfrm>
            <a:custGeom>
              <a:avLst/>
              <a:gdLst/>
              <a:ahLst/>
              <a:cxnLst/>
              <a:rect l="l" t="t" r="r" b="b"/>
              <a:pathLst>
                <a:path w="1846887" h="455866">
                  <a:moveTo>
                    <a:pt x="36520" y="0"/>
                  </a:moveTo>
                  <a:lnTo>
                    <a:pt x="1810367" y="0"/>
                  </a:lnTo>
                  <a:cubicBezTo>
                    <a:pt x="1820052" y="0"/>
                    <a:pt x="1829341" y="3848"/>
                    <a:pt x="1836190" y="10696"/>
                  </a:cubicBezTo>
                  <a:cubicBezTo>
                    <a:pt x="1843039" y="17545"/>
                    <a:pt x="1846887" y="26834"/>
                    <a:pt x="1846887" y="36520"/>
                  </a:cubicBezTo>
                  <a:lnTo>
                    <a:pt x="1846887" y="419346"/>
                  </a:lnTo>
                  <a:cubicBezTo>
                    <a:pt x="1846887" y="429032"/>
                    <a:pt x="1843039" y="438321"/>
                    <a:pt x="1836190" y="445170"/>
                  </a:cubicBezTo>
                  <a:cubicBezTo>
                    <a:pt x="1829341" y="452018"/>
                    <a:pt x="1820052" y="455866"/>
                    <a:pt x="1810367" y="455866"/>
                  </a:cubicBezTo>
                  <a:lnTo>
                    <a:pt x="36520" y="455866"/>
                  </a:lnTo>
                  <a:cubicBezTo>
                    <a:pt x="26834" y="455866"/>
                    <a:pt x="17545" y="452018"/>
                    <a:pt x="10696" y="445170"/>
                  </a:cubicBezTo>
                  <a:cubicBezTo>
                    <a:pt x="3848" y="438321"/>
                    <a:pt x="0" y="429032"/>
                    <a:pt x="0" y="419346"/>
                  </a:cubicBezTo>
                  <a:lnTo>
                    <a:pt x="0" y="36520"/>
                  </a:lnTo>
                  <a:cubicBezTo>
                    <a:pt x="0" y="26834"/>
                    <a:pt x="3848" y="17545"/>
                    <a:pt x="10696" y="10696"/>
                  </a:cubicBezTo>
                  <a:cubicBezTo>
                    <a:pt x="17545" y="3848"/>
                    <a:pt x="26834" y="0"/>
                    <a:pt x="36520" y="0"/>
                  </a:cubicBezTo>
                  <a:close/>
                </a:path>
              </a:pathLst>
            </a:custGeom>
            <a:solidFill>
              <a:srgbClr val="C4F1FA"/>
            </a:solidFill>
            <a:ln w="38100" cap="rnd">
              <a:solidFill>
                <a:srgbClr val="8FC0DF"/>
              </a:solidFill>
              <a:prstDash val="solid"/>
              <a:round/>
            </a:ln>
          </p:spPr>
        </p:sp>
        <p:sp>
          <p:nvSpPr>
            <p:cNvPr id="16" name="TextBox 16"/>
            <p:cNvSpPr txBox="1"/>
            <p:nvPr/>
          </p:nvSpPr>
          <p:spPr>
            <a:xfrm>
              <a:off x="0" y="-28575"/>
              <a:ext cx="1846887" cy="484441"/>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17" name="Freeform 17"/>
          <p:cNvSpPr/>
          <p:nvPr/>
        </p:nvSpPr>
        <p:spPr>
          <a:xfrm>
            <a:off x="3437735" y="1472275"/>
            <a:ext cx="617170" cy="600455"/>
          </a:xfrm>
          <a:custGeom>
            <a:avLst/>
            <a:gdLst/>
            <a:ahLst/>
            <a:cxnLst/>
            <a:rect l="l" t="t" r="r" b="b"/>
            <a:pathLst>
              <a:path w="617170" h="600455">
                <a:moveTo>
                  <a:pt x="0" y="0"/>
                </a:moveTo>
                <a:lnTo>
                  <a:pt x="617170" y="0"/>
                </a:lnTo>
                <a:lnTo>
                  <a:pt x="617170" y="600455"/>
                </a:lnTo>
                <a:lnTo>
                  <a:pt x="0" y="60045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18" name="Freeform 18"/>
          <p:cNvSpPr/>
          <p:nvPr/>
        </p:nvSpPr>
        <p:spPr>
          <a:xfrm>
            <a:off x="16396289" y="8461503"/>
            <a:ext cx="1069836" cy="1040861"/>
          </a:xfrm>
          <a:custGeom>
            <a:avLst/>
            <a:gdLst/>
            <a:ahLst/>
            <a:cxnLst/>
            <a:rect l="l" t="t" r="r" b="b"/>
            <a:pathLst>
              <a:path w="1069836" h="1040861">
                <a:moveTo>
                  <a:pt x="0" y="0"/>
                </a:moveTo>
                <a:lnTo>
                  <a:pt x="1069836" y="0"/>
                </a:lnTo>
                <a:lnTo>
                  <a:pt x="1069836" y="1040861"/>
                </a:lnTo>
                <a:lnTo>
                  <a:pt x="0" y="1040861"/>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19" name="Freeform 19"/>
          <p:cNvSpPr/>
          <p:nvPr/>
        </p:nvSpPr>
        <p:spPr>
          <a:xfrm flipH="1">
            <a:off x="14165362" y="-5530259"/>
            <a:ext cx="8801775" cy="8633722"/>
          </a:xfrm>
          <a:custGeom>
            <a:avLst/>
            <a:gdLst/>
            <a:ahLst/>
            <a:cxnLst/>
            <a:rect l="l" t="t" r="r" b="b"/>
            <a:pathLst>
              <a:path w="8801775" h="8633722">
                <a:moveTo>
                  <a:pt x="8801775" y="0"/>
                </a:moveTo>
                <a:lnTo>
                  <a:pt x="0" y="0"/>
                </a:lnTo>
                <a:lnTo>
                  <a:pt x="0" y="8633722"/>
                </a:lnTo>
                <a:lnTo>
                  <a:pt x="8801775" y="8633722"/>
                </a:lnTo>
                <a:lnTo>
                  <a:pt x="8801775"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Freeform 20"/>
          <p:cNvSpPr/>
          <p:nvPr/>
        </p:nvSpPr>
        <p:spPr>
          <a:xfrm>
            <a:off x="16082966" y="791986"/>
            <a:ext cx="1583104" cy="1540228"/>
          </a:xfrm>
          <a:custGeom>
            <a:avLst/>
            <a:gdLst/>
            <a:ahLst/>
            <a:cxnLst/>
            <a:rect l="l" t="t" r="r" b="b"/>
            <a:pathLst>
              <a:path w="1583104" h="1540228">
                <a:moveTo>
                  <a:pt x="0" y="0"/>
                </a:moveTo>
                <a:lnTo>
                  <a:pt x="1583104" y="0"/>
                </a:lnTo>
                <a:lnTo>
                  <a:pt x="1583104" y="1540228"/>
                </a:lnTo>
                <a:lnTo>
                  <a:pt x="0" y="154022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21" name="Freeform 21"/>
          <p:cNvSpPr/>
          <p:nvPr/>
        </p:nvSpPr>
        <p:spPr>
          <a:xfrm>
            <a:off x="1164390" y="8419319"/>
            <a:ext cx="1093799" cy="1064175"/>
          </a:xfrm>
          <a:custGeom>
            <a:avLst/>
            <a:gdLst/>
            <a:ahLst/>
            <a:cxnLst/>
            <a:rect l="l" t="t" r="r" b="b"/>
            <a:pathLst>
              <a:path w="1093799" h="1064175">
                <a:moveTo>
                  <a:pt x="0" y="0"/>
                </a:moveTo>
                <a:lnTo>
                  <a:pt x="1093798" y="0"/>
                </a:lnTo>
                <a:lnTo>
                  <a:pt x="1093798" y="1064175"/>
                </a:lnTo>
                <a:lnTo>
                  <a:pt x="0" y="106417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grpSp>
        <p:nvGrpSpPr>
          <p:cNvPr id="22" name="Group 22"/>
          <p:cNvGrpSpPr/>
          <p:nvPr/>
        </p:nvGrpSpPr>
        <p:grpSpPr>
          <a:xfrm>
            <a:off x="9739520" y="3353245"/>
            <a:ext cx="657605" cy="65760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F1FA"/>
            </a:solidFill>
            <a:ln w="38100" cap="sq">
              <a:solidFill>
                <a:srgbClr val="8FC0DF"/>
              </a:solidFill>
              <a:prstDash val="solid"/>
              <a:miter/>
            </a:ln>
          </p:spPr>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541"/>
                </a:lnSpc>
              </a:pPr>
              <a:r>
                <a:rPr lang="en-US" sz="1815">
                  <a:solidFill>
                    <a:srgbClr val="1E5B82"/>
                  </a:solidFill>
                  <a:latin typeface="Canva Sans Bold"/>
                </a:rPr>
                <a:t>01</a:t>
              </a:r>
            </a:p>
          </p:txBody>
        </p:sp>
      </p:grpSp>
      <p:sp>
        <p:nvSpPr>
          <p:cNvPr id="25" name="TextBox 25"/>
          <p:cNvSpPr txBox="1"/>
          <p:nvPr/>
        </p:nvSpPr>
        <p:spPr>
          <a:xfrm>
            <a:off x="2258188" y="3562304"/>
            <a:ext cx="5060631" cy="1581196"/>
          </a:xfrm>
          <a:prstGeom prst="rect">
            <a:avLst/>
          </a:prstGeom>
        </p:spPr>
        <p:txBody>
          <a:bodyPr lIns="0" tIns="0" rIns="0" bIns="0" rtlCol="0" anchor="t">
            <a:spAutoFit/>
          </a:bodyPr>
          <a:lstStyle/>
          <a:p>
            <a:pPr algn="l">
              <a:lnSpc>
                <a:spcPts val="5834"/>
              </a:lnSpc>
            </a:pPr>
            <a:r>
              <a:rPr lang="en-US" sz="5208" dirty="0">
                <a:solidFill>
                  <a:srgbClr val="1E5B82"/>
                </a:solidFill>
                <a:latin typeface="Codec Pro ExtraBold"/>
              </a:rPr>
              <a:t>Model Architecture</a:t>
            </a:r>
          </a:p>
        </p:txBody>
      </p:sp>
      <p:sp>
        <p:nvSpPr>
          <p:cNvPr id="26" name="TextBox 26"/>
          <p:cNvSpPr txBox="1"/>
          <p:nvPr/>
        </p:nvSpPr>
        <p:spPr>
          <a:xfrm>
            <a:off x="2258188" y="6024855"/>
            <a:ext cx="4417056" cy="2513509"/>
          </a:xfrm>
          <a:prstGeom prst="rect">
            <a:avLst/>
          </a:prstGeom>
        </p:spPr>
        <p:txBody>
          <a:bodyPr lIns="0" tIns="0" rIns="0" bIns="0" rtlCol="0" anchor="t">
            <a:spAutoFit/>
          </a:bodyPr>
          <a:lstStyle/>
          <a:p>
            <a:pPr marL="342900" indent="-342900" algn="l">
              <a:lnSpc>
                <a:spcPts val="2794"/>
              </a:lnSpc>
              <a:buFontTx/>
              <a:buChar char="-"/>
            </a:pPr>
            <a:r>
              <a:rPr lang="en-US" sz="2253" dirty="0" smtClean="0">
                <a:solidFill>
                  <a:srgbClr val="1E5B82"/>
                </a:solidFill>
                <a:latin typeface="Canva Sans"/>
              </a:rPr>
              <a:t>Data set loading</a:t>
            </a:r>
          </a:p>
          <a:p>
            <a:pPr marL="342900" indent="-342900" algn="l">
              <a:lnSpc>
                <a:spcPts val="2794"/>
              </a:lnSpc>
              <a:buFontTx/>
              <a:buChar char="-"/>
            </a:pPr>
            <a:r>
              <a:rPr lang="en-US" sz="2253" dirty="0" smtClean="0">
                <a:solidFill>
                  <a:srgbClr val="1E5B82"/>
                </a:solidFill>
                <a:latin typeface="Canva Sans"/>
              </a:rPr>
              <a:t>preprocessing</a:t>
            </a:r>
            <a:r>
              <a:rPr lang="en-US" sz="2253" dirty="0" smtClean="0">
                <a:solidFill>
                  <a:srgbClr val="1E5B82"/>
                </a:solidFill>
                <a:latin typeface="Canva Sans"/>
              </a:rPr>
              <a:t> </a:t>
            </a:r>
          </a:p>
          <a:p>
            <a:pPr algn="l">
              <a:lnSpc>
                <a:spcPts val="2794"/>
              </a:lnSpc>
            </a:pPr>
            <a:r>
              <a:rPr lang="en-US" sz="2253" dirty="0" smtClean="0">
                <a:solidFill>
                  <a:srgbClr val="1E5B82"/>
                </a:solidFill>
                <a:latin typeface="Canva Sans"/>
              </a:rPr>
              <a:t>	-Set Image dimensions</a:t>
            </a:r>
          </a:p>
          <a:p>
            <a:pPr marL="1257300" lvl="2" indent="-342900">
              <a:lnSpc>
                <a:spcPts val="2794"/>
              </a:lnSpc>
              <a:buFontTx/>
              <a:buChar char="-"/>
            </a:pPr>
            <a:r>
              <a:rPr lang="en-US" sz="2253" dirty="0" smtClean="0">
                <a:solidFill>
                  <a:srgbClr val="1E5B82"/>
                </a:solidFill>
                <a:latin typeface="Canva Sans"/>
              </a:rPr>
              <a:t>Scaling </a:t>
            </a:r>
            <a:endParaRPr lang="en-US" sz="2253" dirty="0" smtClean="0">
              <a:solidFill>
                <a:srgbClr val="1E5B82"/>
              </a:solidFill>
              <a:latin typeface="Canva Sans"/>
            </a:endParaRPr>
          </a:p>
          <a:p>
            <a:pPr algn="l">
              <a:lnSpc>
                <a:spcPts val="2794"/>
              </a:lnSpc>
            </a:pPr>
            <a:r>
              <a:rPr lang="en-US" sz="2253" dirty="0">
                <a:solidFill>
                  <a:srgbClr val="1E5B82"/>
                </a:solidFill>
                <a:latin typeface="Canva Sans"/>
              </a:rPr>
              <a:t>-</a:t>
            </a:r>
            <a:r>
              <a:rPr lang="en-US" sz="2253" dirty="0" smtClean="0">
                <a:solidFill>
                  <a:srgbClr val="1E5B82"/>
                </a:solidFill>
                <a:latin typeface="Canva Sans"/>
              </a:rPr>
              <a:t> </a:t>
            </a:r>
            <a:r>
              <a:rPr lang="en-US" sz="2253" dirty="0">
                <a:solidFill>
                  <a:srgbClr val="1E5B82"/>
                </a:solidFill>
                <a:latin typeface="Canva Sans"/>
              </a:rPr>
              <a:t>Description of the Convolutional Neural Network (CNN) architecture used</a:t>
            </a:r>
          </a:p>
        </p:txBody>
      </p:sp>
      <p:sp>
        <p:nvSpPr>
          <p:cNvPr id="27" name="TextBox 27"/>
          <p:cNvSpPr txBox="1"/>
          <p:nvPr/>
        </p:nvSpPr>
        <p:spPr>
          <a:xfrm>
            <a:off x="10475558" y="3373921"/>
            <a:ext cx="5531691" cy="934616"/>
          </a:xfrm>
          <a:prstGeom prst="rect">
            <a:avLst/>
          </a:prstGeom>
        </p:spPr>
        <p:txBody>
          <a:bodyPr lIns="0" tIns="0" rIns="0" bIns="0" rtlCol="0" anchor="t">
            <a:spAutoFit/>
          </a:bodyPr>
          <a:lstStyle/>
          <a:p>
            <a:pPr algn="l">
              <a:lnSpc>
                <a:spcPts val="2476"/>
              </a:lnSpc>
            </a:pPr>
            <a:r>
              <a:rPr lang="en-US" sz="1997" dirty="0">
                <a:solidFill>
                  <a:srgbClr val="1E5B82"/>
                </a:solidFill>
                <a:latin typeface="Canva Sans"/>
              </a:rPr>
              <a:t>- Number of layers: 3 convolutional layers followed by 2 dense layers</a:t>
            </a:r>
          </a:p>
          <a:p>
            <a:pPr algn="l">
              <a:lnSpc>
                <a:spcPts val="2476"/>
              </a:lnSpc>
            </a:pPr>
            <a:endParaRPr lang="en-US" sz="1997" dirty="0">
              <a:solidFill>
                <a:srgbClr val="1E5B82"/>
              </a:solidFill>
              <a:latin typeface="Canva Sans"/>
            </a:endParaRPr>
          </a:p>
        </p:txBody>
      </p:sp>
      <p:sp>
        <p:nvSpPr>
          <p:cNvPr id="28" name="TextBox 28"/>
          <p:cNvSpPr txBox="1"/>
          <p:nvPr/>
        </p:nvSpPr>
        <p:spPr>
          <a:xfrm>
            <a:off x="10407153" y="5197576"/>
            <a:ext cx="5531691" cy="934616"/>
          </a:xfrm>
          <a:prstGeom prst="rect">
            <a:avLst/>
          </a:prstGeom>
        </p:spPr>
        <p:txBody>
          <a:bodyPr lIns="0" tIns="0" rIns="0" bIns="0" rtlCol="0" anchor="t">
            <a:spAutoFit/>
          </a:bodyPr>
          <a:lstStyle/>
          <a:p>
            <a:pPr algn="l">
              <a:lnSpc>
                <a:spcPts val="2476"/>
              </a:lnSpc>
            </a:pPr>
            <a:r>
              <a:rPr lang="en-US" sz="1997">
                <a:solidFill>
                  <a:srgbClr val="1E5B82"/>
                </a:solidFill>
                <a:latin typeface="Canva Sans"/>
              </a:rPr>
              <a:t>- Activation functions: ReLU for convolutional layers, softmax for output layer</a:t>
            </a:r>
          </a:p>
        </p:txBody>
      </p:sp>
      <p:sp>
        <p:nvSpPr>
          <p:cNvPr id="29" name="TextBox 29"/>
          <p:cNvSpPr txBox="1"/>
          <p:nvPr/>
        </p:nvSpPr>
        <p:spPr>
          <a:xfrm>
            <a:off x="10407153" y="7797937"/>
            <a:ext cx="5531691" cy="311125"/>
          </a:xfrm>
          <a:prstGeom prst="rect">
            <a:avLst/>
          </a:prstGeom>
        </p:spPr>
        <p:txBody>
          <a:bodyPr lIns="0" tIns="0" rIns="0" bIns="0" rtlCol="0" anchor="t">
            <a:spAutoFit/>
          </a:bodyPr>
          <a:lstStyle/>
          <a:p>
            <a:pPr algn="l">
              <a:lnSpc>
                <a:spcPts val="2476"/>
              </a:lnSpc>
            </a:pPr>
            <a:r>
              <a:rPr lang="en-US" sz="1997">
                <a:solidFill>
                  <a:srgbClr val="1E5B82"/>
                </a:solidFill>
                <a:latin typeface="Canva Sans"/>
              </a:rPr>
              <a:t>- Summary of the model's parameters</a:t>
            </a:r>
          </a:p>
        </p:txBody>
      </p:sp>
      <p:grpSp>
        <p:nvGrpSpPr>
          <p:cNvPr id="30" name="Group 30"/>
          <p:cNvGrpSpPr/>
          <p:nvPr/>
        </p:nvGrpSpPr>
        <p:grpSpPr>
          <a:xfrm>
            <a:off x="9722760" y="5457727"/>
            <a:ext cx="657605" cy="657605"/>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F1FA"/>
            </a:solidFill>
            <a:ln w="38100" cap="sq">
              <a:solidFill>
                <a:srgbClr val="8FC0DF"/>
              </a:solidFill>
              <a:prstDash val="solid"/>
              <a:miter/>
            </a:ln>
          </p:spPr>
        </p:sp>
        <p:sp>
          <p:nvSpPr>
            <p:cNvPr id="32" name="TextBox 32"/>
            <p:cNvSpPr txBox="1"/>
            <p:nvPr/>
          </p:nvSpPr>
          <p:spPr>
            <a:xfrm>
              <a:off x="76200" y="47625"/>
              <a:ext cx="660400" cy="688975"/>
            </a:xfrm>
            <a:prstGeom prst="rect">
              <a:avLst/>
            </a:prstGeom>
          </p:spPr>
          <p:txBody>
            <a:bodyPr lIns="50800" tIns="50800" rIns="50800" bIns="50800" rtlCol="0" anchor="ctr"/>
            <a:lstStyle/>
            <a:p>
              <a:pPr algn="ctr">
                <a:lnSpc>
                  <a:spcPts val="2541"/>
                </a:lnSpc>
              </a:pPr>
              <a:r>
                <a:rPr lang="en-US" sz="1815">
                  <a:solidFill>
                    <a:srgbClr val="1E5B82"/>
                  </a:solidFill>
                  <a:latin typeface="Canva Sans Bold"/>
                </a:rPr>
                <a:t>02</a:t>
              </a:r>
            </a:p>
          </p:txBody>
        </p:sp>
      </p:grpSp>
      <p:grpSp>
        <p:nvGrpSpPr>
          <p:cNvPr id="33" name="Group 33"/>
          <p:cNvGrpSpPr/>
          <p:nvPr/>
        </p:nvGrpSpPr>
        <p:grpSpPr>
          <a:xfrm>
            <a:off x="9722760" y="7629460"/>
            <a:ext cx="657605" cy="657605"/>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F1FA"/>
            </a:solidFill>
            <a:ln w="38100" cap="sq">
              <a:solidFill>
                <a:srgbClr val="8FC0DF"/>
              </a:solidFill>
              <a:prstDash val="solid"/>
              <a:miter/>
            </a:ln>
          </p:spPr>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541"/>
                </a:lnSpc>
              </a:pPr>
              <a:r>
                <a:rPr lang="en-US" sz="1815">
                  <a:solidFill>
                    <a:srgbClr val="1E5B82"/>
                  </a:solidFill>
                  <a:latin typeface="Canva Sans Bold"/>
                </a:rPr>
                <a:t>03</a:t>
              </a:r>
            </a:p>
          </p:txBody>
        </p:sp>
      </p:grpSp>
      <p:sp>
        <p:nvSpPr>
          <p:cNvPr id="36" name="Freeform 36"/>
          <p:cNvSpPr/>
          <p:nvPr/>
        </p:nvSpPr>
        <p:spPr>
          <a:xfrm>
            <a:off x="16085682" y="3228859"/>
            <a:ext cx="788836" cy="986045"/>
          </a:xfrm>
          <a:custGeom>
            <a:avLst/>
            <a:gdLst/>
            <a:ahLst/>
            <a:cxnLst/>
            <a:rect l="l" t="t" r="r" b="b"/>
            <a:pathLst>
              <a:path w="788836" h="986045">
                <a:moveTo>
                  <a:pt x="0" y="0"/>
                </a:moveTo>
                <a:lnTo>
                  <a:pt x="788836" y="0"/>
                </a:lnTo>
                <a:lnTo>
                  <a:pt x="788836" y="986045"/>
                </a:lnTo>
                <a:lnTo>
                  <a:pt x="0" y="986045"/>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37" name="Freeform 37"/>
          <p:cNvSpPr/>
          <p:nvPr/>
        </p:nvSpPr>
        <p:spPr>
          <a:xfrm>
            <a:off x="15915900" y="5457727"/>
            <a:ext cx="848310" cy="848310"/>
          </a:xfrm>
          <a:custGeom>
            <a:avLst/>
            <a:gdLst/>
            <a:ahLst/>
            <a:cxnLst/>
            <a:rect l="l" t="t" r="r" b="b"/>
            <a:pathLst>
              <a:path w="848310" h="848310">
                <a:moveTo>
                  <a:pt x="0" y="0"/>
                </a:moveTo>
                <a:lnTo>
                  <a:pt x="848311" y="0"/>
                </a:lnTo>
                <a:lnTo>
                  <a:pt x="848311" y="848310"/>
                </a:lnTo>
                <a:lnTo>
                  <a:pt x="0" y="84831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38" name="Freeform 38"/>
          <p:cNvSpPr/>
          <p:nvPr/>
        </p:nvSpPr>
        <p:spPr>
          <a:xfrm>
            <a:off x="16007249" y="7579781"/>
            <a:ext cx="756962" cy="756962"/>
          </a:xfrm>
          <a:custGeom>
            <a:avLst/>
            <a:gdLst/>
            <a:ahLst/>
            <a:cxnLst/>
            <a:rect l="l" t="t" r="r" b="b"/>
            <a:pathLst>
              <a:path w="756962" h="756962">
                <a:moveTo>
                  <a:pt x="0" y="0"/>
                </a:moveTo>
                <a:lnTo>
                  <a:pt x="756962" y="0"/>
                </a:lnTo>
                <a:lnTo>
                  <a:pt x="756962" y="756962"/>
                </a:lnTo>
                <a:lnTo>
                  <a:pt x="0" y="756962"/>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grpSp>
        <p:nvGrpSpPr>
          <p:cNvPr id="2" name="Group 2"/>
          <p:cNvGrpSpPr/>
          <p:nvPr/>
        </p:nvGrpSpPr>
        <p:grpSpPr>
          <a:xfrm>
            <a:off x="1426392" y="3410384"/>
            <a:ext cx="5860253" cy="5847916"/>
            <a:chOff x="0" y="0"/>
            <a:chExt cx="1543441" cy="1540192"/>
          </a:xfrm>
        </p:grpSpPr>
        <p:sp>
          <p:nvSpPr>
            <p:cNvPr id="3" name="Freeform 3"/>
            <p:cNvSpPr/>
            <p:nvPr/>
          </p:nvSpPr>
          <p:spPr>
            <a:xfrm>
              <a:off x="0" y="0"/>
              <a:ext cx="1543441" cy="1540192"/>
            </a:xfrm>
            <a:custGeom>
              <a:avLst/>
              <a:gdLst/>
              <a:ahLst/>
              <a:cxnLst/>
              <a:rect l="l" t="t" r="r" b="b"/>
              <a:pathLst>
                <a:path w="1543441" h="1540192">
                  <a:moveTo>
                    <a:pt x="44917" y="0"/>
                  </a:moveTo>
                  <a:lnTo>
                    <a:pt x="1498524" y="0"/>
                  </a:lnTo>
                  <a:cubicBezTo>
                    <a:pt x="1510437" y="0"/>
                    <a:pt x="1521862" y="4732"/>
                    <a:pt x="1530285" y="13156"/>
                  </a:cubicBezTo>
                  <a:cubicBezTo>
                    <a:pt x="1538709" y="21579"/>
                    <a:pt x="1543441" y="33004"/>
                    <a:pt x="1543441" y="44917"/>
                  </a:cubicBezTo>
                  <a:lnTo>
                    <a:pt x="1543441" y="1495275"/>
                  </a:lnTo>
                  <a:cubicBezTo>
                    <a:pt x="1543441" y="1520082"/>
                    <a:pt x="1523331" y="1540192"/>
                    <a:pt x="1498524" y="1540192"/>
                  </a:cubicBezTo>
                  <a:lnTo>
                    <a:pt x="44917" y="1540192"/>
                  </a:lnTo>
                  <a:cubicBezTo>
                    <a:pt x="20110" y="1540192"/>
                    <a:pt x="0" y="1520082"/>
                    <a:pt x="0" y="1495275"/>
                  </a:cubicBezTo>
                  <a:lnTo>
                    <a:pt x="0" y="44917"/>
                  </a:lnTo>
                  <a:cubicBezTo>
                    <a:pt x="0" y="20110"/>
                    <a:pt x="20110" y="0"/>
                    <a:pt x="44917" y="0"/>
                  </a:cubicBezTo>
                  <a:close/>
                </a:path>
              </a:pathLst>
            </a:custGeom>
            <a:solidFill>
              <a:srgbClr val="C4F1FA"/>
            </a:solidFill>
            <a:ln w="38100" cap="rnd">
              <a:solidFill>
                <a:srgbClr val="1E5B82"/>
              </a:solidFill>
              <a:prstDash val="solid"/>
              <a:round/>
            </a:ln>
          </p:spPr>
        </p:sp>
        <p:sp>
          <p:nvSpPr>
            <p:cNvPr id="4" name="TextBox 4"/>
            <p:cNvSpPr txBox="1"/>
            <p:nvPr/>
          </p:nvSpPr>
          <p:spPr>
            <a:xfrm>
              <a:off x="0" y="-28575"/>
              <a:ext cx="1543441" cy="1568767"/>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6" name="Group 6"/>
          <p:cNvGrpSpPr/>
          <p:nvPr/>
        </p:nvGrpSpPr>
        <p:grpSpPr>
          <a:xfrm>
            <a:off x="11353990" y="3410384"/>
            <a:ext cx="5860253" cy="5847916"/>
            <a:chOff x="0" y="0"/>
            <a:chExt cx="1543441" cy="1540192"/>
          </a:xfrm>
        </p:grpSpPr>
        <p:sp>
          <p:nvSpPr>
            <p:cNvPr id="7" name="Freeform 7"/>
            <p:cNvSpPr/>
            <p:nvPr/>
          </p:nvSpPr>
          <p:spPr>
            <a:xfrm>
              <a:off x="0" y="0"/>
              <a:ext cx="1543441" cy="1540192"/>
            </a:xfrm>
            <a:custGeom>
              <a:avLst/>
              <a:gdLst/>
              <a:ahLst/>
              <a:cxnLst/>
              <a:rect l="l" t="t" r="r" b="b"/>
              <a:pathLst>
                <a:path w="1543441" h="1540192">
                  <a:moveTo>
                    <a:pt x="44917" y="0"/>
                  </a:moveTo>
                  <a:lnTo>
                    <a:pt x="1498524" y="0"/>
                  </a:lnTo>
                  <a:cubicBezTo>
                    <a:pt x="1510437" y="0"/>
                    <a:pt x="1521862" y="4732"/>
                    <a:pt x="1530285" y="13156"/>
                  </a:cubicBezTo>
                  <a:cubicBezTo>
                    <a:pt x="1538709" y="21579"/>
                    <a:pt x="1543441" y="33004"/>
                    <a:pt x="1543441" y="44917"/>
                  </a:cubicBezTo>
                  <a:lnTo>
                    <a:pt x="1543441" y="1495275"/>
                  </a:lnTo>
                  <a:cubicBezTo>
                    <a:pt x="1543441" y="1520082"/>
                    <a:pt x="1523331" y="1540192"/>
                    <a:pt x="1498524" y="1540192"/>
                  </a:cubicBezTo>
                  <a:lnTo>
                    <a:pt x="44917" y="1540192"/>
                  </a:lnTo>
                  <a:cubicBezTo>
                    <a:pt x="20110" y="1540192"/>
                    <a:pt x="0" y="1520082"/>
                    <a:pt x="0" y="1495275"/>
                  </a:cubicBezTo>
                  <a:lnTo>
                    <a:pt x="0" y="44917"/>
                  </a:lnTo>
                  <a:cubicBezTo>
                    <a:pt x="0" y="20110"/>
                    <a:pt x="20110" y="0"/>
                    <a:pt x="44917" y="0"/>
                  </a:cubicBezTo>
                  <a:close/>
                </a:path>
              </a:pathLst>
            </a:custGeom>
            <a:solidFill>
              <a:srgbClr val="C4F1FA"/>
            </a:solidFill>
            <a:ln w="38100" cap="rnd">
              <a:solidFill>
                <a:srgbClr val="1E5B82"/>
              </a:solidFill>
              <a:prstDash val="solid"/>
              <a:round/>
            </a:ln>
          </p:spPr>
        </p:sp>
        <p:sp>
          <p:nvSpPr>
            <p:cNvPr id="8" name="TextBox 8"/>
            <p:cNvSpPr txBox="1"/>
            <p:nvPr/>
          </p:nvSpPr>
          <p:spPr>
            <a:xfrm>
              <a:off x="0" y="-28575"/>
              <a:ext cx="1543441" cy="1568767"/>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9" name="TextBox 9"/>
          <p:cNvSpPr txBox="1"/>
          <p:nvPr/>
        </p:nvSpPr>
        <p:spPr>
          <a:xfrm>
            <a:off x="2490861" y="1151788"/>
            <a:ext cx="13306278" cy="754003"/>
          </a:xfrm>
          <a:prstGeom prst="rect">
            <a:avLst/>
          </a:prstGeom>
        </p:spPr>
        <p:txBody>
          <a:bodyPr lIns="0" tIns="0" rIns="0" bIns="0" rtlCol="0" anchor="t">
            <a:spAutoFit/>
          </a:bodyPr>
          <a:lstStyle/>
          <a:p>
            <a:pPr marL="0" lvl="0" indent="0" algn="ctr">
              <a:lnSpc>
                <a:spcPts val="5657"/>
              </a:lnSpc>
              <a:spcBef>
                <a:spcPct val="0"/>
              </a:spcBef>
            </a:pPr>
            <a:r>
              <a:rPr lang="en-US" sz="4099">
                <a:solidFill>
                  <a:srgbClr val="1E5B82"/>
                </a:solidFill>
                <a:latin typeface="Codec Pro ExtraBold"/>
              </a:rPr>
              <a:t>Data Preprocessing</a:t>
            </a:r>
          </a:p>
        </p:txBody>
      </p:sp>
      <p:sp>
        <p:nvSpPr>
          <p:cNvPr id="10" name="TextBox 10"/>
          <p:cNvSpPr txBox="1"/>
          <p:nvPr/>
        </p:nvSpPr>
        <p:spPr>
          <a:xfrm>
            <a:off x="1426392" y="4077606"/>
            <a:ext cx="5170570" cy="1859483"/>
          </a:xfrm>
          <a:prstGeom prst="rect">
            <a:avLst/>
          </a:prstGeom>
        </p:spPr>
        <p:txBody>
          <a:bodyPr lIns="0" tIns="0" rIns="0" bIns="0" rtlCol="0" anchor="t">
            <a:spAutoFit/>
          </a:bodyPr>
          <a:lstStyle/>
          <a:p>
            <a:pPr algn="ctr">
              <a:lnSpc>
                <a:spcPts val="2857"/>
              </a:lnSpc>
            </a:pPr>
            <a:r>
              <a:rPr lang="en-US" sz="2304" dirty="0">
                <a:solidFill>
                  <a:srgbClr val="1E5B82"/>
                </a:solidFill>
                <a:latin typeface="Canva Sans"/>
              </a:rPr>
              <a:t>- Overview of data preprocessing steps</a:t>
            </a:r>
          </a:p>
          <a:p>
            <a:pPr marL="342900" indent="-342900" algn="ctr">
              <a:lnSpc>
                <a:spcPts val="2857"/>
              </a:lnSpc>
              <a:buFontTx/>
              <a:buChar char="-"/>
            </a:pPr>
            <a:r>
              <a:rPr lang="en-US" sz="2304" dirty="0" smtClean="0">
                <a:solidFill>
                  <a:srgbClr val="1E5B82"/>
                </a:solidFill>
                <a:latin typeface="Canva Sans"/>
              </a:rPr>
              <a:t>Rescaling </a:t>
            </a:r>
            <a:r>
              <a:rPr lang="en-US" sz="2304" dirty="0">
                <a:solidFill>
                  <a:srgbClr val="1E5B82"/>
                </a:solidFill>
                <a:latin typeface="Canva Sans"/>
              </a:rPr>
              <a:t>images to [0, 1] </a:t>
            </a:r>
            <a:r>
              <a:rPr lang="en-US" sz="2304" dirty="0" smtClean="0">
                <a:solidFill>
                  <a:srgbClr val="1E5B82"/>
                </a:solidFill>
                <a:latin typeface="Canva Sans"/>
              </a:rPr>
              <a:t>range</a:t>
            </a:r>
            <a:endParaRPr lang="en-US" sz="2304" dirty="0">
              <a:solidFill>
                <a:srgbClr val="1E5B82"/>
              </a:solidFill>
              <a:latin typeface="Canva Sans"/>
            </a:endParaRPr>
          </a:p>
          <a:p>
            <a:pPr marL="342900" indent="-342900" algn="ctr">
              <a:lnSpc>
                <a:spcPts val="2857"/>
              </a:lnSpc>
              <a:buFontTx/>
              <a:buChar char="-"/>
            </a:pPr>
            <a:r>
              <a:rPr lang="en-US" sz="2304" dirty="0" smtClean="0">
                <a:solidFill>
                  <a:srgbClr val="1E5B82"/>
                </a:solidFill>
                <a:latin typeface="Canva Sans"/>
              </a:rPr>
              <a:t>Resize the images in one scale</a:t>
            </a:r>
          </a:p>
          <a:p>
            <a:pPr marL="342900" indent="-342900" algn="ctr">
              <a:lnSpc>
                <a:spcPts val="2857"/>
              </a:lnSpc>
              <a:buFontTx/>
              <a:buChar char="-"/>
            </a:pPr>
            <a:r>
              <a:rPr lang="en-US" sz="2304" dirty="0" smtClean="0">
                <a:solidFill>
                  <a:srgbClr val="1E5B82"/>
                </a:solidFill>
                <a:latin typeface="Canva Sans"/>
              </a:rPr>
              <a:t>Image dimension (150,150)</a:t>
            </a:r>
            <a:endParaRPr lang="en-US" sz="2304" dirty="0" smtClean="0">
              <a:solidFill>
                <a:srgbClr val="1E5B82"/>
              </a:solidFill>
              <a:latin typeface="Canva Sans"/>
            </a:endParaRPr>
          </a:p>
        </p:txBody>
      </p:sp>
      <p:sp>
        <p:nvSpPr>
          <p:cNvPr id="11" name="TextBox 11"/>
          <p:cNvSpPr txBox="1"/>
          <p:nvPr/>
        </p:nvSpPr>
        <p:spPr>
          <a:xfrm>
            <a:off x="12043674" y="4687598"/>
            <a:ext cx="4480887" cy="1603003"/>
          </a:xfrm>
          <a:prstGeom prst="rect">
            <a:avLst/>
          </a:prstGeom>
        </p:spPr>
        <p:txBody>
          <a:bodyPr lIns="0" tIns="0" rIns="0" bIns="0" rtlCol="0" anchor="t">
            <a:spAutoFit/>
          </a:bodyPr>
          <a:lstStyle/>
          <a:p>
            <a:pPr algn="ctr">
              <a:lnSpc>
                <a:spcPts val="2476"/>
              </a:lnSpc>
            </a:pPr>
            <a:r>
              <a:rPr lang="en-US" sz="1997" dirty="0">
                <a:solidFill>
                  <a:srgbClr val="1E5B82"/>
                </a:solidFill>
                <a:latin typeface="Canva Sans"/>
              </a:rPr>
              <a:t>- Train-test split with 80-20 ratio</a:t>
            </a:r>
          </a:p>
          <a:p>
            <a:pPr marL="342900" indent="-342900" algn="ctr">
              <a:lnSpc>
                <a:spcPts val="2476"/>
              </a:lnSpc>
              <a:buFontTx/>
              <a:buChar char="-"/>
            </a:pPr>
            <a:r>
              <a:rPr lang="en-US" sz="1997" dirty="0">
                <a:solidFill>
                  <a:srgbClr val="1E5B82"/>
                </a:solidFill>
                <a:latin typeface="Canva Sans"/>
              </a:rPr>
              <a:t>Image augmentation techniques (if used)</a:t>
            </a:r>
          </a:p>
          <a:p>
            <a:pPr algn="ctr">
              <a:lnSpc>
                <a:spcPts val="2476"/>
              </a:lnSpc>
            </a:pPr>
            <a:r>
              <a:rPr lang="en-US" sz="1997" dirty="0" smtClean="0">
                <a:solidFill>
                  <a:srgbClr val="1E5B82"/>
                </a:solidFill>
                <a:latin typeface="Canva Sans"/>
              </a:rPr>
              <a:t>-Model Compilation(using Adam optimizer)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sp>
        <p:nvSpPr>
          <p:cNvPr id="2" name="Freeform 2"/>
          <p:cNvSpPr/>
          <p:nvPr/>
        </p:nvSpPr>
        <p:spPr>
          <a:xfrm flipH="1" flipV="1">
            <a:off x="6967571" y="3056465"/>
            <a:ext cx="15466149" cy="15170853"/>
          </a:xfrm>
          <a:custGeom>
            <a:avLst/>
            <a:gdLst/>
            <a:ahLst/>
            <a:cxnLst/>
            <a:rect l="l" t="t" r="r" b="b"/>
            <a:pathLst>
              <a:path w="15466149" h="15170853">
                <a:moveTo>
                  <a:pt x="15466149" y="15170853"/>
                </a:moveTo>
                <a:lnTo>
                  <a:pt x="0" y="15170853"/>
                </a:lnTo>
                <a:lnTo>
                  <a:pt x="0" y="0"/>
                </a:lnTo>
                <a:lnTo>
                  <a:pt x="15466149" y="0"/>
                </a:lnTo>
                <a:lnTo>
                  <a:pt x="15466149" y="15170853"/>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859887" y="1161668"/>
            <a:ext cx="10998499" cy="4642639"/>
            <a:chOff x="0" y="0"/>
            <a:chExt cx="2896724" cy="1222753"/>
          </a:xfrm>
        </p:grpSpPr>
        <p:sp>
          <p:nvSpPr>
            <p:cNvPr id="4" name="Freeform 4"/>
            <p:cNvSpPr/>
            <p:nvPr/>
          </p:nvSpPr>
          <p:spPr>
            <a:xfrm>
              <a:off x="0" y="0"/>
              <a:ext cx="2896724" cy="1222753"/>
            </a:xfrm>
            <a:custGeom>
              <a:avLst/>
              <a:gdLst/>
              <a:ahLst/>
              <a:cxnLst/>
              <a:rect l="l" t="t" r="r" b="b"/>
              <a:pathLst>
                <a:path w="2896724" h="1222753">
                  <a:moveTo>
                    <a:pt x="23933" y="0"/>
                  </a:moveTo>
                  <a:lnTo>
                    <a:pt x="2872791" y="0"/>
                  </a:lnTo>
                  <a:cubicBezTo>
                    <a:pt x="2879139" y="0"/>
                    <a:pt x="2885226" y="2521"/>
                    <a:pt x="2889714" y="7010"/>
                  </a:cubicBezTo>
                  <a:cubicBezTo>
                    <a:pt x="2894202" y="11498"/>
                    <a:pt x="2896724" y="17585"/>
                    <a:pt x="2896724" y="23933"/>
                  </a:cubicBezTo>
                  <a:lnTo>
                    <a:pt x="2896724" y="1198820"/>
                  </a:lnTo>
                  <a:cubicBezTo>
                    <a:pt x="2896724" y="1212038"/>
                    <a:pt x="2886009" y="1222753"/>
                    <a:pt x="2872791" y="1222753"/>
                  </a:cubicBezTo>
                  <a:lnTo>
                    <a:pt x="23933" y="1222753"/>
                  </a:lnTo>
                  <a:cubicBezTo>
                    <a:pt x="17585" y="1222753"/>
                    <a:pt x="11498" y="1220231"/>
                    <a:pt x="7010" y="1215743"/>
                  </a:cubicBezTo>
                  <a:cubicBezTo>
                    <a:pt x="2521" y="1211255"/>
                    <a:pt x="0" y="1205167"/>
                    <a:pt x="0" y="1198820"/>
                  </a:cubicBezTo>
                  <a:lnTo>
                    <a:pt x="0" y="23933"/>
                  </a:lnTo>
                  <a:cubicBezTo>
                    <a:pt x="0" y="17585"/>
                    <a:pt x="2521" y="11498"/>
                    <a:pt x="7010" y="7010"/>
                  </a:cubicBezTo>
                  <a:cubicBezTo>
                    <a:pt x="11498" y="2521"/>
                    <a:pt x="17585" y="0"/>
                    <a:pt x="23933" y="0"/>
                  </a:cubicBezTo>
                  <a:close/>
                </a:path>
              </a:pathLst>
            </a:custGeom>
            <a:solidFill>
              <a:srgbClr val="C4F1FA"/>
            </a:solidFill>
            <a:ln w="38100" cap="rnd">
              <a:solidFill>
                <a:srgbClr val="1E5B82"/>
              </a:solidFill>
              <a:prstDash val="solid"/>
              <a:round/>
            </a:ln>
          </p:spPr>
        </p:sp>
        <p:sp>
          <p:nvSpPr>
            <p:cNvPr id="5" name="TextBox 5"/>
            <p:cNvSpPr txBox="1"/>
            <p:nvPr/>
          </p:nvSpPr>
          <p:spPr>
            <a:xfrm>
              <a:off x="0" y="-28575"/>
              <a:ext cx="2896724" cy="1251328"/>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7" name="TextBox 7"/>
          <p:cNvSpPr txBox="1"/>
          <p:nvPr/>
        </p:nvSpPr>
        <p:spPr>
          <a:xfrm>
            <a:off x="2376596" y="8324260"/>
            <a:ext cx="2938879" cy="318680"/>
          </a:xfrm>
          <a:prstGeom prst="rect">
            <a:avLst/>
          </a:prstGeom>
        </p:spPr>
        <p:txBody>
          <a:bodyPr lIns="0" tIns="0" rIns="0" bIns="0" rtlCol="0" anchor="t">
            <a:spAutoFit/>
          </a:bodyPr>
          <a:lstStyle/>
          <a:p>
            <a:pPr marL="0" lvl="0" indent="0" algn="ctr">
              <a:lnSpc>
                <a:spcPts val="2612"/>
              </a:lnSpc>
              <a:spcBef>
                <a:spcPct val="0"/>
              </a:spcBef>
            </a:pPr>
            <a:r>
              <a:rPr lang="en-US" sz="1892">
                <a:solidFill>
                  <a:srgbClr val="C0E5F3"/>
                </a:solidFill>
                <a:latin typeface="Canva Sans"/>
              </a:rPr>
              <a:t>Instruments</a:t>
            </a:r>
          </a:p>
        </p:txBody>
      </p:sp>
      <p:sp>
        <p:nvSpPr>
          <p:cNvPr id="8" name="TextBox 8"/>
          <p:cNvSpPr txBox="1"/>
          <p:nvPr/>
        </p:nvSpPr>
        <p:spPr>
          <a:xfrm>
            <a:off x="5918904" y="8558620"/>
            <a:ext cx="2938879" cy="318680"/>
          </a:xfrm>
          <a:prstGeom prst="rect">
            <a:avLst/>
          </a:prstGeom>
        </p:spPr>
        <p:txBody>
          <a:bodyPr lIns="0" tIns="0" rIns="0" bIns="0" rtlCol="0" anchor="t">
            <a:spAutoFit/>
          </a:bodyPr>
          <a:lstStyle/>
          <a:p>
            <a:pPr marL="0" lvl="0" indent="0" algn="ctr">
              <a:lnSpc>
                <a:spcPts val="2612"/>
              </a:lnSpc>
              <a:spcBef>
                <a:spcPct val="0"/>
              </a:spcBef>
            </a:pPr>
            <a:r>
              <a:rPr lang="en-US" sz="1892">
                <a:solidFill>
                  <a:srgbClr val="C0E5F3"/>
                </a:solidFill>
                <a:latin typeface="Canva Sans"/>
              </a:rPr>
              <a:t>Equipment</a:t>
            </a:r>
          </a:p>
        </p:txBody>
      </p:sp>
      <p:sp>
        <p:nvSpPr>
          <p:cNvPr id="9" name="TextBox 9"/>
          <p:cNvSpPr txBox="1"/>
          <p:nvPr/>
        </p:nvSpPr>
        <p:spPr>
          <a:xfrm>
            <a:off x="9462892" y="8324260"/>
            <a:ext cx="2938879" cy="318680"/>
          </a:xfrm>
          <a:prstGeom prst="rect">
            <a:avLst/>
          </a:prstGeom>
        </p:spPr>
        <p:txBody>
          <a:bodyPr lIns="0" tIns="0" rIns="0" bIns="0" rtlCol="0" anchor="t">
            <a:spAutoFit/>
          </a:bodyPr>
          <a:lstStyle/>
          <a:p>
            <a:pPr marL="0" lvl="0" indent="0" algn="ctr">
              <a:lnSpc>
                <a:spcPts val="2612"/>
              </a:lnSpc>
              <a:spcBef>
                <a:spcPct val="0"/>
              </a:spcBef>
            </a:pPr>
            <a:r>
              <a:rPr lang="en-US" sz="1892">
                <a:solidFill>
                  <a:srgbClr val="C0E5F3"/>
                </a:solidFill>
                <a:latin typeface="Canva Sans"/>
              </a:rPr>
              <a:t>Protection and security</a:t>
            </a:r>
          </a:p>
        </p:txBody>
      </p:sp>
      <p:sp>
        <p:nvSpPr>
          <p:cNvPr id="10" name="TextBox 10"/>
          <p:cNvSpPr txBox="1"/>
          <p:nvPr/>
        </p:nvSpPr>
        <p:spPr>
          <a:xfrm>
            <a:off x="2238109" y="1401448"/>
            <a:ext cx="10163663" cy="1000858"/>
          </a:xfrm>
          <a:prstGeom prst="rect">
            <a:avLst/>
          </a:prstGeom>
        </p:spPr>
        <p:txBody>
          <a:bodyPr lIns="0" tIns="0" rIns="0" bIns="0" rtlCol="0" anchor="t">
            <a:spAutoFit/>
          </a:bodyPr>
          <a:lstStyle/>
          <a:p>
            <a:pPr marL="0" lvl="0" indent="0" algn="ctr">
              <a:lnSpc>
                <a:spcPts val="7430"/>
              </a:lnSpc>
              <a:spcBef>
                <a:spcPct val="0"/>
              </a:spcBef>
            </a:pPr>
            <a:r>
              <a:rPr lang="en-US" sz="5384">
                <a:solidFill>
                  <a:srgbClr val="1E5B82"/>
                </a:solidFill>
                <a:latin typeface="Codec Pro ExtraBold"/>
              </a:rPr>
              <a:t>Training the Model</a:t>
            </a:r>
          </a:p>
        </p:txBody>
      </p:sp>
      <p:sp>
        <p:nvSpPr>
          <p:cNvPr id="11" name="TextBox 11"/>
          <p:cNvSpPr txBox="1"/>
          <p:nvPr/>
        </p:nvSpPr>
        <p:spPr>
          <a:xfrm>
            <a:off x="2837843" y="2538171"/>
            <a:ext cx="8964194" cy="1712863"/>
          </a:xfrm>
          <a:prstGeom prst="rect">
            <a:avLst/>
          </a:prstGeom>
        </p:spPr>
        <p:txBody>
          <a:bodyPr lIns="0" tIns="0" rIns="0" bIns="0" rtlCol="0" anchor="t">
            <a:spAutoFit/>
          </a:bodyPr>
          <a:lstStyle/>
          <a:p>
            <a:pPr algn="ctr">
              <a:lnSpc>
                <a:spcPts val="2724"/>
              </a:lnSpc>
            </a:pPr>
            <a:r>
              <a:rPr lang="en-US" sz="2197">
                <a:solidFill>
                  <a:srgbClr val="1E5B82"/>
                </a:solidFill>
                <a:latin typeface="Canva Sans"/>
              </a:rPr>
              <a:t>- Description of the training process</a:t>
            </a:r>
          </a:p>
          <a:p>
            <a:pPr algn="ctr">
              <a:lnSpc>
                <a:spcPts val="2724"/>
              </a:lnSpc>
            </a:pPr>
            <a:r>
              <a:rPr lang="en-US" sz="2197">
                <a:solidFill>
                  <a:srgbClr val="1E5B82"/>
                </a:solidFill>
                <a:latin typeface="Canva Sans"/>
              </a:rPr>
              <a:t>- Optimizer: Adam</a:t>
            </a:r>
          </a:p>
          <a:p>
            <a:pPr algn="ctr">
              <a:lnSpc>
                <a:spcPts val="2724"/>
              </a:lnSpc>
            </a:pPr>
            <a:r>
              <a:rPr lang="en-US" sz="2197">
                <a:solidFill>
                  <a:srgbClr val="1E5B82"/>
                </a:solidFill>
                <a:latin typeface="Canva Sans"/>
              </a:rPr>
              <a:t>- Loss function: Categorical cross-entropy</a:t>
            </a:r>
          </a:p>
          <a:p>
            <a:pPr algn="ctr">
              <a:lnSpc>
                <a:spcPts val="2724"/>
              </a:lnSpc>
            </a:pPr>
            <a:r>
              <a:rPr lang="en-US" sz="2197">
                <a:solidFill>
                  <a:srgbClr val="1E5B82"/>
                </a:solidFill>
                <a:latin typeface="Canva Sans"/>
              </a:rPr>
              <a:t>- Number of epochs: 5</a:t>
            </a:r>
          </a:p>
          <a:p>
            <a:pPr algn="ctr">
              <a:lnSpc>
                <a:spcPts val="2724"/>
              </a:lnSpc>
            </a:pPr>
            <a:r>
              <a:rPr lang="en-US" sz="2197">
                <a:solidFill>
                  <a:srgbClr val="1E5B82"/>
                </a:solidFill>
                <a:latin typeface="Canva Sans"/>
              </a:rPr>
              <a:t>- Training and validation accuracy/loss plots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sp>
        <p:nvSpPr>
          <p:cNvPr id="2" name="Freeform 2"/>
          <p:cNvSpPr/>
          <p:nvPr/>
        </p:nvSpPr>
        <p:spPr>
          <a:xfrm>
            <a:off x="14010804" y="6436052"/>
            <a:ext cx="5349921" cy="6728429"/>
          </a:xfrm>
          <a:custGeom>
            <a:avLst/>
            <a:gdLst/>
            <a:ahLst/>
            <a:cxnLst/>
            <a:rect l="l" t="t" r="r" b="b"/>
            <a:pathLst>
              <a:path w="5349921" h="6728429">
                <a:moveTo>
                  <a:pt x="0" y="0"/>
                </a:moveTo>
                <a:lnTo>
                  <a:pt x="5349921" y="0"/>
                </a:lnTo>
                <a:lnTo>
                  <a:pt x="5349921" y="6728428"/>
                </a:lnTo>
                <a:lnTo>
                  <a:pt x="0" y="6728428"/>
                </a:lnTo>
                <a:lnTo>
                  <a:pt x="0" y="0"/>
                </a:lnTo>
                <a:close/>
              </a:path>
            </a:pathLst>
          </a:custGeom>
          <a:blipFill>
            <a:blip r:embed="rId2">
              <a:alphaModFix amt="28000"/>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39061">
            <a:off x="-1646261" y="-696298"/>
            <a:ext cx="5349921" cy="6728429"/>
          </a:xfrm>
          <a:custGeom>
            <a:avLst/>
            <a:gdLst/>
            <a:ahLst/>
            <a:cxnLst/>
            <a:rect l="l" t="t" r="r" b="b"/>
            <a:pathLst>
              <a:path w="5349921" h="6728429">
                <a:moveTo>
                  <a:pt x="0" y="0"/>
                </a:moveTo>
                <a:lnTo>
                  <a:pt x="5349922" y="0"/>
                </a:lnTo>
                <a:lnTo>
                  <a:pt x="5349922" y="6728429"/>
                </a:lnTo>
                <a:lnTo>
                  <a:pt x="0" y="6728429"/>
                </a:lnTo>
                <a:lnTo>
                  <a:pt x="0" y="0"/>
                </a:lnTo>
                <a:close/>
              </a:path>
            </a:pathLst>
          </a:custGeom>
          <a:blipFill>
            <a:blip r:embed="rId2">
              <a:alphaModFix amt="28000"/>
              <a:extLst>
                <a:ext uri="{96DAC541-7B7A-43D3-8B79-37D633B846F1}">
                  <asvg:svgBlip xmlns:asvg="http://schemas.microsoft.com/office/drawing/2016/SVG/main" xmlns="" r:embed="rId3"/>
                </a:ext>
              </a:extLst>
            </a:blip>
            <a:stretch>
              <a:fillRect/>
            </a:stretch>
          </a:blipFill>
          <a:ln cap="sq">
            <a:noFill/>
            <a:prstDash val="solid"/>
            <a:miter/>
          </a:ln>
        </p:spPr>
      </p:sp>
      <p:grpSp>
        <p:nvGrpSpPr>
          <p:cNvPr id="4" name="Group 4"/>
          <p:cNvGrpSpPr/>
          <p:nvPr/>
        </p:nvGrpSpPr>
        <p:grpSpPr>
          <a:xfrm>
            <a:off x="1027586" y="3301442"/>
            <a:ext cx="7112482" cy="3684116"/>
            <a:chOff x="0" y="0"/>
            <a:chExt cx="2125374" cy="1100899"/>
          </a:xfrm>
        </p:grpSpPr>
        <p:sp>
          <p:nvSpPr>
            <p:cNvPr id="5" name="Freeform 5"/>
            <p:cNvSpPr/>
            <p:nvPr/>
          </p:nvSpPr>
          <p:spPr>
            <a:xfrm>
              <a:off x="0" y="0"/>
              <a:ext cx="2125374" cy="1100899"/>
            </a:xfrm>
            <a:custGeom>
              <a:avLst/>
              <a:gdLst/>
              <a:ahLst/>
              <a:cxnLst/>
              <a:rect l="l" t="t" r="r" b="b"/>
              <a:pathLst>
                <a:path w="2125374" h="1100899">
                  <a:moveTo>
                    <a:pt x="37009" y="0"/>
                  </a:moveTo>
                  <a:lnTo>
                    <a:pt x="2088365" y="0"/>
                  </a:lnTo>
                  <a:cubicBezTo>
                    <a:pt x="2098180" y="0"/>
                    <a:pt x="2107593" y="3899"/>
                    <a:pt x="2114534" y="10840"/>
                  </a:cubicBezTo>
                  <a:cubicBezTo>
                    <a:pt x="2121474" y="17780"/>
                    <a:pt x="2125374" y="27194"/>
                    <a:pt x="2125374" y="37009"/>
                  </a:cubicBezTo>
                  <a:lnTo>
                    <a:pt x="2125374" y="1063890"/>
                  </a:lnTo>
                  <a:cubicBezTo>
                    <a:pt x="2125374" y="1084329"/>
                    <a:pt x="2108804" y="1100899"/>
                    <a:pt x="2088365" y="1100899"/>
                  </a:cubicBezTo>
                  <a:lnTo>
                    <a:pt x="37009" y="1100899"/>
                  </a:lnTo>
                  <a:cubicBezTo>
                    <a:pt x="16569" y="1100899"/>
                    <a:pt x="0" y="1084329"/>
                    <a:pt x="0" y="1063890"/>
                  </a:cubicBezTo>
                  <a:lnTo>
                    <a:pt x="0" y="37009"/>
                  </a:lnTo>
                  <a:cubicBezTo>
                    <a:pt x="0" y="16569"/>
                    <a:pt x="16569" y="0"/>
                    <a:pt x="37009" y="0"/>
                  </a:cubicBezTo>
                  <a:close/>
                </a:path>
              </a:pathLst>
            </a:custGeom>
            <a:solidFill>
              <a:srgbClr val="C4F1FA"/>
            </a:solidFill>
            <a:ln w="38100" cap="rnd">
              <a:solidFill>
                <a:srgbClr val="1E5B82"/>
              </a:solidFill>
              <a:prstDash val="solid"/>
              <a:round/>
            </a:ln>
          </p:spPr>
        </p:sp>
        <p:sp>
          <p:nvSpPr>
            <p:cNvPr id="6" name="TextBox 6"/>
            <p:cNvSpPr txBox="1"/>
            <p:nvPr/>
          </p:nvSpPr>
          <p:spPr>
            <a:xfrm>
              <a:off x="0" y="-28575"/>
              <a:ext cx="2125374" cy="1129474"/>
            </a:xfrm>
            <a:prstGeom prst="rect">
              <a:avLst/>
            </a:prstGeom>
          </p:spPr>
          <p:txBody>
            <a:bodyPr lIns="50800" tIns="50800" rIns="50800" bIns="50800" rtlCol="0" anchor="ctr"/>
            <a:lstStyle/>
            <a:p>
              <a:pPr algn="ctr">
                <a:lnSpc>
                  <a:spcPts val="2541"/>
                </a:lnSpc>
              </a:pPr>
              <a:r>
                <a:rPr lang="en-US" sz="1815" dirty="0">
                  <a:solidFill>
                    <a:srgbClr val="000000"/>
                  </a:solidFill>
                  <a:latin typeface="Open Sauce"/>
                </a:rPr>
                <a:t>- Evaluation metrics used: </a:t>
              </a:r>
              <a:r>
                <a:rPr lang="en-US" sz="1815" dirty="0" smtClean="0">
                  <a:solidFill>
                    <a:srgbClr val="000000"/>
                  </a:solidFill>
                  <a:latin typeface="Open Sauce"/>
                </a:rPr>
                <a:t>Accuracy 99%</a:t>
              </a:r>
              <a:endParaRPr lang="en-US" sz="1815" dirty="0">
                <a:solidFill>
                  <a:srgbClr val="000000"/>
                </a:solidFill>
                <a:latin typeface="Open Sauce"/>
              </a:endParaRPr>
            </a:p>
            <a:p>
              <a:pPr marL="0" lvl="0" indent="0" algn="ctr">
                <a:lnSpc>
                  <a:spcPts val="2541"/>
                </a:lnSpc>
                <a:spcBef>
                  <a:spcPct val="0"/>
                </a:spcBef>
              </a:pPr>
              <a:endParaRPr lang="en-US" sz="1815" dirty="0">
                <a:solidFill>
                  <a:srgbClr val="000000"/>
                </a:solidFill>
                <a:latin typeface="Open Sauce"/>
              </a:endParaRPr>
            </a:p>
          </p:txBody>
        </p:sp>
      </p:grpSp>
      <p:grpSp>
        <p:nvGrpSpPr>
          <p:cNvPr id="7" name="Group 7"/>
          <p:cNvGrpSpPr/>
          <p:nvPr/>
        </p:nvGrpSpPr>
        <p:grpSpPr>
          <a:xfrm>
            <a:off x="9144000" y="3301442"/>
            <a:ext cx="7866701" cy="3684116"/>
            <a:chOff x="0" y="0"/>
            <a:chExt cx="2350751" cy="1100899"/>
          </a:xfrm>
        </p:grpSpPr>
        <p:sp>
          <p:nvSpPr>
            <p:cNvPr id="8" name="Freeform 8"/>
            <p:cNvSpPr/>
            <p:nvPr/>
          </p:nvSpPr>
          <p:spPr>
            <a:xfrm>
              <a:off x="0" y="0"/>
              <a:ext cx="2350751" cy="1100899"/>
            </a:xfrm>
            <a:custGeom>
              <a:avLst/>
              <a:gdLst/>
              <a:ahLst/>
              <a:cxnLst/>
              <a:rect l="l" t="t" r="r" b="b"/>
              <a:pathLst>
                <a:path w="2350751" h="1100899">
                  <a:moveTo>
                    <a:pt x="33461" y="0"/>
                  </a:moveTo>
                  <a:lnTo>
                    <a:pt x="2317291" y="0"/>
                  </a:lnTo>
                  <a:cubicBezTo>
                    <a:pt x="2335771" y="0"/>
                    <a:pt x="2350751" y="14981"/>
                    <a:pt x="2350751" y="33461"/>
                  </a:cubicBezTo>
                  <a:lnTo>
                    <a:pt x="2350751" y="1067438"/>
                  </a:lnTo>
                  <a:cubicBezTo>
                    <a:pt x="2350751" y="1085918"/>
                    <a:pt x="2335771" y="1100899"/>
                    <a:pt x="2317291" y="1100899"/>
                  </a:cubicBezTo>
                  <a:lnTo>
                    <a:pt x="33461" y="1100899"/>
                  </a:lnTo>
                  <a:cubicBezTo>
                    <a:pt x="14981" y="1100899"/>
                    <a:pt x="0" y="1085918"/>
                    <a:pt x="0" y="1067438"/>
                  </a:cubicBezTo>
                  <a:lnTo>
                    <a:pt x="0" y="33461"/>
                  </a:lnTo>
                  <a:cubicBezTo>
                    <a:pt x="0" y="14981"/>
                    <a:pt x="14981" y="0"/>
                    <a:pt x="33461" y="0"/>
                  </a:cubicBezTo>
                  <a:close/>
                </a:path>
              </a:pathLst>
            </a:custGeom>
            <a:solidFill>
              <a:srgbClr val="C4F1FA"/>
            </a:solidFill>
            <a:ln w="38100" cap="rnd">
              <a:solidFill>
                <a:srgbClr val="1E5B82"/>
              </a:solidFill>
              <a:prstDash val="solid"/>
              <a:round/>
            </a:ln>
          </p:spPr>
        </p:sp>
        <p:sp>
          <p:nvSpPr>
            <p:cNvPr id="9" name="TextBox 9"/>
            <p:cNvSpPr txBox="1"/>
            <p:nvPr/>
          </p:nvSpPr>
          <p:spPr>
            <a:xfrm>
              <a:off x="0" y="-28575"/>
              <a:ext cx="2350751" cy="1129474"/>
            </a:xfrm>
            <a:prstGeom prst="rect">
              <a:avLst/>
            </a:prstGeom>
          </p:spPr>
          <p:txBody>
            <a:bodyPr lIns="50800" tIns="50800" rIns="50800" bIns="50800" rtlCol="0" anchor="ctr"/>
            <a:lstStyle/>
            <a:p>
              <a:pPr algn="ctr">
                <a:lnSpc>
                  <a:spcPts val="2541"/>
                </a:lnSpc>
              </a:pPr>
              <a:r>
                <a:rPr lang="en-US" sz="1815" dirty="0">
                  <a:solidFill>
                    <a:srgbClr val="000000"/>
                  </a:solidFill>
                  <a:latin typeface="Open Sauce"/>
                </a:rPr>
                <a:t>- Validation accuracy achieved: </a:t>
              </a:r>
              <a:r>
                <a:rPr lang="en-US" sz="1815" dirty="0" smtClean="0">
                  <a:solidFill>
                    <a:srgbClr val="000000"/>
                  </a:solidFill>
                  <a:latin typeface="Open Sauce"/>
                </a:rPr>
                <a:t>87</a:t>
              </a:r>
              <a:r>
                <a:rPr lang="en-US" sz="1815" dirty="0" smtClean="0">
                  <a:solidFill>
                    <a:srgbClr val="000000"/>
                  </a:solidFill>
                  <a:latin typeface="Open Sauce"/>
                </a:rPr>
                <a:t>.52</a:t>
              </a:r>
              <a:r>
                <a:rPr lang="en-US" sz="1815" dirty="0">
                  <a:solidFill>
                    <a:srgbClr val="000000"/>
                  </a:solidFill>
                  <a:latin typeface="Open Sauce"/>
                </a:rPr>
                <a:t>%</a:t>
              </a:r>
            </a:p>
            <a:p>
              <a:pPr marL="0" lvl="0" indent="0" algn="ctr">
                <a:lnSpc>
                  <a:spcPts val="2541"/>
                </a:lnSpc>
                <a:spcBef>
                  <a:spcPct val="0"/>
                </a:spcBef>
              </a:pPr>
              <a:endParaRPr lang="en-US" sz="1815" dirty="0">
                <a:solidFill>
                  <a:srgbClr val="000000"/>
                </a:solidFill>
                <a:latin typeface="Open Sauce"/>
              </a:endParaRPr>
            </a:p>
          </p:txBody>
        </p:sp>
      </p:grpSp>
      <p:sp>
        <p:nvSpPr>
          <p:cNvPr id="10" name="Freeform 10"/>
          <p:cNvSpPr/>
          <p:nvPr/>
        </p:nvSpPr>
        <p:spPr>
          <a:xfrm rot="6766049">
            <a:off x="13417058" y="-4464759"/>
            <a:ext cx="5349921" cy="6728429"/>
          </a:xfrm>
          <a:custGeom>
            <a:avLst/>
            <a:gdLst/>
            <a:ahLst/>
            <a:cxnLst/>
            <a:rect l="l" t="t" r="r" b="b"/>
            <a:pathLst>
              <a:path w="5349921" h="6728429">
                <a:moveTo>
                  <a:pt x="0" y="0"/>
                </a:moveTo>
                <a:lnTo>
                  <a:pt x="5349921" y="0"/>
                </a:lnTo>
                <a:lnTo>
                  <a:pt x="5349921" y="6728429"/>
                </a:lnTo>
                <a:lnTo>
                  <a:pt x="0" y="6728429"/>
                </a:lnTo>
                <a:lnTo>
                  <a:pt x="0" y="0"/>
                </a:lnTo>
                <a:close/>
              </a:path>
            </a:pathLst>
          </a:custGeom>
          <a:blipFill>
            <a:blip r:embed="rId2">
              <a:alphaModFix amt="28000"/>
              <a:extLst>
                <a:ext uri="{96DAC541-7B7A-43D3-8B79-37D633B846F1}">
                  <asvg:svgBlip xmlns:asvg="http://schemas.microsoft.com/office/drawing/2016/SVG/main" xmlns="" r:embed="rId3"/>
                </a:ext>
              </a:extLst>
            </a:blip>
            <a:stretch>
              <a:fillRect/>
            </a:stretch>
          </a:blipFill>
          <a:ln cap="sq">
            <a:noFill/>
            <a:prstDash val="solid"/>
            <a:miter/>
          </a:ln>
        </p:spPr>
      </p:sp>
      <p:sp>
        <p:nvSpPr>
          <p:cNvPr id="11" name="TextBox 11"/>
          <p:cNvSpPr txBox="1"/>
          <p:nvPr/>
        </p:nvSpPr>
        <p:spPr>
          <a:xfrm>
            <a:off x="4948787" y="1536573"/>
            <a:ext cx="8390426" cy="1000858"/>
          </a:xfrm>
          <a:prstGeom prst="rect">
            <a:avLst/>
          </a:prstGeom>
        </p:spPr>
        <p:txBody>
          <a:bodyPr lIns="0" tIns="0" rIns="0" bIns="0" rtlCol="0" anchor="t">
            <a:spAutoFit/>
          </a:bodyPr>
          <a:lstStyle/>
          <a:p>
            <a:pPr marL="0" lvl="0" indent="0" algn="ctr">
              <a:lnSpc>
                <a:spcPts val="7430"/>
              </a:lnSpc>
              <a:spcBef>
                <a:spcPct val="0"/>
              </a:spcBef>
            </a:pPr>
            <a:r>
              <a:rPr lang="en-US" sz="5384">
                <a:solidFill>
                  <a:srgbClr val="1E5B82"/>
                </a:solidFill>
                <a:latin typeface="Codec Pro ExtraBold"/>
              </a:rPr>
              <a:t>Model Evaluation</a:t>
            </a:r>
          </a:p>
        </p:txBody>
      </p:sp>
      <p:sp>
        <p:nvSpPr>
          <p:cNvPr id="12" name="Freeform 12"/>
          <p:cNvSpPr/>
          <p:nvPr/>
        </p:nvSpPr>
        <p:spPr>
          <a:xfrm rot="1039061">
            <a:off x="-2204909" y="8246532"/>
            <a:ext cx="5349921" cy="6728429"/>
          </a:xfrm>
          <a:custGeom>
            <a:avLst/>
            <a:gdLst/>
            <a:ahLst/>
            <a:cxnLst/>
            <a:rect l="l" t="t" r="r" b="b"/>
            <a:pathLst>
              <a:path w="5349921" h="6728429">
                <a:moveTo>
                  <a:pt x="0" y="0"/>
                </a:moveTo>
                <a:lnTo>
                  <a:pt x="5349922" y="0"/>
                </a:lnTo>
                <a:lnTo>
                  <a:pt x="5349922" y="6728429"/>
                </a:lnTo>
                <a:lnTo>
                  <a:pt x="0" y="6728429"/>
                </a:lnTo>
                <a:lnTo>
                  <a:pt x="0" y="0"/>
                </a:lnTo>
                <a:close/>
              </a:path>
            </a:pathLst>
          </a:custGeom>
          <a:blipFill>
            <a:blip r:embed="rId2">
              <a:alphaModFix amt="28000"/>
              <a:extLst>
                <a:ext uri="{96DAC541-7B7A-43D3-8B79-37D633B846F1}">
                  <asvg:svgBlip xmlns:asvg="http://schemas.microsoft.com/office/drawing/2016/SVG/main" xmlns="" r:embed="rId3"/>
                </a:ext>
              </a:extLst>
            </a:blip>
            <a:stretch>
              <a:fillRect/>
            </a:stretch>
          </a:blipFill>
          <a:ln cap="sq">
            <a:noFill/>
            <a:prstDash val="solid"/>
            <a:miter/>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sp>
        <p:nvSpPr>
          <p:cNvPr id="2" name="Freeform 2"/>
          <p:cNvSpPr/>
          <p:nvPr/>
        </p:nvSpPr>
        <p:spPr>
          <a:xfrm rot="5765443">
            <a:off x="13450613" y="4025780"/>
            <a:ext cx="10244634" cy="9179370"/>
          </a:xfrm>
          <a:custGeom>
            <a:avLst/>
            <a:gdLst/>
            <a:ahLst/>
            <a:cxnLst/>
            <a:rect l="l" t="t" r="r" b="b"/>
            <a:pathLst>
              <a:path w="10244634" h="9179370">
                <a:moveTo>
                  <a:pt x="0" y="0"/>
                </a:moveTo>
                <a:lnTo>
                  <a:pt x="10244635" y="0"/>
                </a:lnTo>
                <a:lnTo>
                  <a:pt x="10244635" y="9179371"/>
                </a:lnTo>
                <a:lnTo>
                  <a:pt x="0" y="917937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4694322">
            <a:off x="-2990033" y="-3404517"/>
            <a:ext cx="10244634" cy="9179370"/>
          </a:xfrm>
          <a:custGeom>
            <a:avLst/>
            <a:gdLst/>
            <a:ahLst/>
            <a:cxnLst/>
            <a:rect l="l" t="t" r="r" b="b"/>
            <a:pathLst>
              <a:path w="10244634" h="9179370">
                <a:moveTo>
                  <a:pt x="0" y="0"/>
                </a:moveTo>
                <a:lnTo>
                  <a:pt x="10244635" y="0"/>
                </a:lnTo>
                <a:lnTo>
                  <a:pt x="10244635" y="9179370"/>
                </a:lnTo>
                <a:lnTo>
                  <a:pt x="0" y="917937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4" name="Group 4"/>
          <p:cNvGrpSpPr/>
          <p:nvPr/>
        </p:nvGrpSpPr>
        <p:grpSpPr>
          <a:xfrm>
            <a:off x="6203545" y="7501971"/>
            <a:ext cx="6890094" cy="1825956"/>
            <a:chOff x="0" y="0"/>
            <a:chExt cx="863098" cy="228731"/>
          </a:xfrm>
        </p:grpSpPr>
        <p:sp>
          <p:nvSpPr>
            <p:cNvPr id="5" name="Freeform 5"/>
            <p:cNvSpPr/>
            <p:nvPr/>
          </p:nvSpPr>
          <p:spPr>
            <a:xfrm>
              <a:off x="0" y="0"/>
              <a:ext cx="863098" cy="228731"/>
            </a:xfrm>
            <a:custGeom>
              <a:avLst/>
              <a:gdLst/>
              <a:ahLst/>
              <a:cxnLst/>
              <a:rect l="l" t="t" r="r" b="b"/>
              <a:pathLst>
                <a:path w="863098" h="228731">
                  <a:moveTo>
                    <a:pt x="24720" y="0"/>
                  </a:moveTo>
                  <a:lnTo>
                    <a:pt x="838378" y="0"/>
                  </a:lnTo>
                  <a:cubicBezTo>
                    <a:pt x="844934" y="0"/>
                    <a:pt x="851222" y="2604"/>
                    <a:pt x="855858" y="7240"/>
                  </a:cubicBezTo>
                  <a:cubicBezTo>
                    <a:pt x="860494" y="11876"/>
                    <a:pt x="863098" y="18164"/>
                    <a:pt x="863098" y="24720"/>
                  </a:cubicBezTo>
                  <a:lnTo>
                    <a:pt x="863098" y="204011"/>
                  </a:lnTo>
                  <a:cubicBezTo>
                    <a:pt x="863098" y="210567"/>
                    <a:pt x="860494" y="216855"/>
                    <a:pt x="855858" y="221491"/>
                  </a:cubicBezTo>
                  <a:cubicBezTo>
                    <a:pt x="851222" y="226127"/>
                    <a:pt x="844934" y="228731"/>
                    <a:pt x="838378" y="228731"/>
                  </a:cubicBezTo>
                  <a:lnTo>
                    <a:pt x="24720" y="228731"/>
                  </a:lnTo>
                  <a:cubicBezTo>
                    <a:pt x="18164" y="228731"/>
                    <a:pt x="11876" y="226127"/>
                    <a:pt x="7240" y="221491"/>
                  </a:cubicBezTo>
                  <a:cubicBezTo>
                    <a:pt x="2604" y="216855"/>
                    <a:pt x="0" y="210567"/>
                    <a:pt x="0" y="204011"/>
                  </a:cubicBezTo>
                  <a:lnTo>
                    <a:pt x="0" y="24720"/>
                  </a:lnTo>
                  <a:cubicBezTo>
                    <a:pt x="0" y="18164"/>
                    <a:pt x="2604" y="11876"/>
                    <a:pt x="7240" y="7240"/>
                  </a:cubicBezTo>
                  <a:cubicBezTo>
                    <a:pt x="11876" y="2604"/>
                    <a:pt x="18164" y="0"/>
                    <a:pt x="24720" y="0"/>
                  </a:cubicBezTo>
                  <a:close/>
                </a:path>
              </a:pathLst>
            </a:custGeom>
            <a:solidFill>
              <a:srgbClr val="C4F1FA"/>
            </a:solidFill>
            <a:ln w="38100" cap="rnd">
              <a:solidFill>
                <a:srgbClr val="1E5B82"/>
              </a:solidFill>
              <a:prstDash val="solid"/>
              <a:round/>
            </a:ln>
          </p:spPr>
        </p:sp>
        <p:sp>
          <p:nvSpPr>
            <p:cNvPr id="6" name="TextBox 6"/>
            <p:cNvSpPr txBox="1"/>
            <p:nvPr/>
          </p:nvSpPr>
          <p:spPr>
            <a:xfrm>
              <a:off x="0" y="-28575"/>
              <a:ext cx="863098" cy="257306"/>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7" name="Group 7"/>
          <p:cNvGrpSpPr/>
          <p:nvPr/>
        </p:nvGrpSpPr>
        <p:grpSpPr>
          <a:xfrm>
            <a:off x="6217922" y="4564022"/>
            <a:ext cx="6890094" cy="1825956"/>
            <a:chOff x="0" y="0"/>
            <a:chExt cx="863098" cy="228731"/>
          </a:xfrm>
        </p:grpSpPr>
        <p:sp>
          <p:nvSpPr>
            <p:cNvPr id="8" name="Freeform 8"/>
            <p:cNvSpPr/>
            <p:nvPr/>
          </p:nvSpPr>
          <p:spPr>
            <a:xfrm>
              <a:off x="0" y="0"/>
              <a:ext cx="863098" cy="228731"/>
            </a:xfrm>
            <a:custGeom>
              <a:avLst/>
              <a:gdLst/>
              <a:ahLst/>
              <a:cxnLst/>
              <a:rect l="l" t="t" r="r" b="b"/>
              <a:pathLst>
                <a:path w="863098" h="228731">
                  <a:moveTo>
                    <a:pt x="24720" y="0"/>
                  </a:moveTo>
                  <a:lnTo>
                    <a:pt x="838378" y="0"/>
                  </a:lnTo>
                  <a:cubicBezTo>
                    <a:pt x="844934" y="0"/>
                    <a:pt x="851222" y="2604"/>
                    <a:pt x="855858" y="7240"/>
                  </a:cubicBezTo>
                  <a:cubicBezTo>
                    <a:pt x="860494" y="11876"/>
                    <a:pt x="863098" y="18164"/>
                    <a:pt x="863098" y="24720"/>
                  </a:cubicBezTo>
                  <a:lnTo>
                    <a:pt x="863098" y="204011"/>
                  </a:lnTo>
                  <a:cubicBezTo>
                    <a:pt x="863098" y="210567"/>
                    <a:pt x="860494" y="216855"/>
                    <a:pt x="855858" y="221491"/>
                  </a:cubicBezTo>
                  <a:cubicBezTo>
                    <a:pt x="851222" y="226127"/>
                    <a:pt x="844934" y="228731"/>
                    <a:pt x="838378" y="228731"/>
                  </a:cubicBezTo>
                  <a:lnTo>
                    <a:pt x="24720" y="228731"/>
                  </a:lnTo>
                  <a:cubicBezTo>
                    <a:pt x="18164" y="228731"/>
                    <a:pt x="11876" y="226127"/>
                    <a:pt x="7240" y="221491"/>
                  </a:cubicBezTo>
                  <a:cubicBezTo>
                    <a:pt x="2604" y="216855"/>
                    <a:pt x="0" y="210567"/>
                    <a:pt x="0" y="204011"/>
                  </a:cubicBezTo>
                  <a:lnTo>
                    <a:pt x="0" y="24720"/>
                  </a:lnTo>
                  <a:cubicBezTo>
                    <a:pt x="0" y="18164"/>
                    <a:pt x="2604" y="11876"/>
                    <a:pt x="7240" y="7240"/>
                  </a:cubicBezTo>
                  <a:cubicBezTo>
                    <a:pt x="11876" y="2604"/>
                    <a:pt x="18164" y="0"/>
                    <a:pt x="24720" y="0"/>
                  </a:cubicBezTo>
                  <a:close/>
                </a:path>
              </a:pathLst>
            </a:custGeom>
            <a:solidFill>
              <a:srgbClr val="C4F1FA"/>
            </a:solidFill>
            <a:ln w="38100" cap="rnd">
              <a:solidFill>
                <a:srgbClr val="1E5B82"/>
              </a:solidFill>
              <a:prstDash val="solid"/>
              <a:round/>
            </a:ln>
          </p:spPr>
        </p:sp>
        <p:sp>
          <p:nvSpPr>
            <p:cNvPr id="9" name="TextBox 9"/>
            <p:cNvSpPr txBox="1"/>
            <p:nvPr/>
          </p:nvSpPr>
          <p:spPr>
            <a:xfrm>
              <a:off x="0" y="-28575"/>
              <a:ext cx="863098" cy="257306"/>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10" name="Group 10"/>
          <p:cNvGrpSpPr/>
          <p:nvPr/>
        </p:nvGrpSpPr>
        <p:grpSpPr>
          <a:xfrm>
            <a:off x="6217922" y="2124362"/>
            <a:ext cx="6890094" cy="1825956"/>
            <a:chOff x="0" y="0"/>
            <a:chExt cx="863098" cy="228731"/>
          </a:xfrm>
        </p:grpSpPr>
        <p:sp>
          <p:nvSpPr>
            <p:cNvPr id="11" name="Freeform 11"/>
            <p:cNvSpPr/>
            <p:nvPr/>
          </p:nvSpPr>
          <p:spPr>
            <a:xfrm>
              <a:off x="0" y="0"/>
              <a:ext cx="863098" cy="228731"/>
            </a:xfrm>
            <a:custGeom>
              <a:avLst/>
              <a:gdLst/>
              <a:ahLst/>
              <a:cxnLst/>
              <a:rect l="l" t="t" r="r" b="b"/>
              <a:pathLst>
                <a:path w="863098" h="228731">
                  <a:moveTo>
                    <a:pt x="24720" y="0"/>
                  </a:moveTo>
                  <a:lnTo>
                    <a:pt x="838378" y="0"/>
                  </a:lnTo>
                  <a:cubicBezTo>
                    <a:pt x="844934" y="0"/>
                    <a:pt x="851222" y="2604"/>
                    <a:pt x="855858" y="7240"/>
                  </a:cubicBezTo>
                  <a:cubicBezTo>
                    <a:pt x="860494" y="11876"/>
                    <a:pt x="863098" y="18164"/>
                    <a:pt x="863098" y="24720"/>
                  </a:cubicBezTo>
                  <a:lnTo>
                    <a:pt x="863098" y="204011"/>
                  </a:lnTo>
                  <a:cubicBezTo>
                    <a:pt x="863098" y="210567"/>
                    <a:pt x="860494" y="216855"/>
                    <a:pt x="855858" y="221491"/>
                  </a:cubicBezTo>
                  <a:cubicBezTo>
                    <a:pt x="851222" y="226127"/>
                    <a:pt x="844934" y="228731"/>
                    <a:pt x="838378" y="228731"/>
                  </a:cubicBezTo>
                  <a:lnTo>
                    <a:pt x="24720" y="228731"/>
                  </a:lnTo>
                  <a:cubicBezTo>
                    <a:pt x="18164" y="228731"/>
                    <a:pt x="11876" y="226127"/>
                    <a:pt x="7240" y="221491"/>
                  </a:cubicBezTo>
                  <a:cubicBezTo>
                    <a:pt x="2604" y="216855"/>
                    <a:pt x="0" y="210567"/>
                    <a:pt x="0" y="204011"/>
                  </a:cubicBezTo>
                  <a:lnTo>
                    <a:pt x="0" y="24720"/>
                  </a:lnTo>
                  <a:cubicBezTo>
                    <a:pt x="0" y="18164"/>
                    <a:pt x="2604" y="11876"/>
                    <a:pt x="7240" y="7240"/>
                  </a:cubicBezTo>
                  <a:cubicBezTo>
                    <a:pt x="11876" y="2604"/>
                    <a:pt x="18164" y="0"/>
                    <a:pt x="24720" y="0"/>
                  </a:cubicBezTo>
                  <a:close/>
                </a:path>
              </a:pathLst>
            </a:custGeom>
            <a:solidFill>
              <a:srgbClr val="C4F1FA"/>
            </a:solidFill>
            <a:ln w="38100" cap="rnd">
              <a:solidFill>
                <a:srgbClr val="1E5B82"/>
              </a:solidFill>
              <a:prstDash val="solid"/>
              <a:round/>
            </a:ln>
          </p:spPr>
        </p:sp>
        <p:sp>
          <p:nvSpPr>
            <p:cNvPr id="12" name="TextBox 12"/>
            <p:cNvSpPr txBox="1"/>
            <p:nvPr/>
          </p:nvSpPr>
          <p:spPr>
            <a:xfrm>
              <a:off x="0" y="-28575"/>
              <a:ext cx="863098" cy="25730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13" name="Freeform 13"/>
          <p:cNvSpPr/>
          <p:nvPr/>
        </p:nvSpPr>
        <p:spPr>
          <a:xfrm>
            <a:off x="3802718" y="6745824"/>
            <a:ext cx="2262804" cy="1869642"/>
          </a:xfrm>
          <a:custGeom>
            <a:avLst/>
            <a:gdLst/>
            <a:ahLst/>
            <a:cxnLst/>
            <a:rect l="l" t="t" r="r" b="b"/>
            <a:pathLst>
              <a:path w="2262804" h="1869642">
                <a:moveTo>
                  <a:pt x="0" y="0"/>
                </a:moveTo>
                <a:lnTo>
                  <a:pt x="2262804" y="0"/>
                </a:lnTo>
                <a:lnTo>
                  <a:pt x="2262804" y="1869642"/>
                </a:lnTo>
                <a:lnTo>
                  <a:pt x="0" y="186964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a:ln cap="sq">
            <a:noFill/>
            <a:prstDash val="solid"/>
            <a:miter/>
          </a:ln>
        </p:spPr>
      </p:sp>
      <p:sp>
        <p:nvSpPr>
          <p:cNvPr id="14" name="Freeform 14"/>
          <p:cNvSpPr/>
          <p:nvPr/>
        </p:nvSpPr>
        <p:spPr>
          <a:xfrm flipV="1">
            <a:off x="3802718" y="2558439"/>
            <a:ext cx="2262804" cy="1869642"/>
          </a:xfrm>
          <a:custGeom>
            <a:avLst/>
            <a:gdLst/>
            <a:ahLst/>
            <a:cxnLst/>
            <a:rect l="l" t="t" r="r" b="b"/>
            <a:pathLst>
              <a:path w="2262804" h="1869642">
                <a:moveTo>
                  <a:pt x="0" y="1869642"/>
                </a:moveTo>
                <a:lnTo>
                  <a:pt x="2262804" y="1869642"/>
                </a:lnTo>
                <a:lnTo>
                  <a:pt x="2262804" y="0"/>
                </a:lnTo>
                <a:lnTo>
                  <a:pt x="0" y="0"/>
                </a:lnTo>
                <a:lnTo>
                  <a:pt x="0" y="1869642"/>
                </a:lnTo>
                <a:close/>
              </a:path>
            </a:pathLst>
          </a:custGeom>
          <a:blipFill>
            <a:blip r:embed="rId4">
              <a:extLst>
                <a:ext uri="{96DAC541-7B7A-43D3-8B79-37D633B846F1}">
                  <asvg:svgBlip xmlns:asvg="http://schemas.microsoft.com/office/drawing/2016/SVG/main" xmlns="" r:embed="rId5"/>
                </a:ext>
              </a:extLst>
            </a:blip>
            <a:stretch>
              <a:fillRect/>
            </a:stretch>
          </a:blipFill>
          <a:ln cap="sq">
            <a:noFill/>
            <a:prstDash val="solid"/>
            <a:miter/>
          </a:ln>
        </p:spPr>
      </p:sp>
      <p:grpSp>
        <p:nvGrpSpPr>
          <p:cNvPr id="15" name="Group 15"/>
          <p:cNvGrpSpPr/>
          <p:nvPr/>
        </p:nvGrpSpPr>
        <p:grpSpPr>
          <a:xfrm>
            <a:off x="3668874" y="5206633"/>
            <a:ext cx="2396648" cy="971829"/>
            <a:chOff x="0" y="0"/>
            <a:chExt cx="2004464" cy="812800"/>
          </a:xfrm>
        </p:grpSpPr>
        <p:sp>
          <p:nvSpPr>
            <p:cNvPr id="16" name="Freeform 16"/>
            <p:cNvSpPr/>
            <p:nvPr/>
          </p:nvSpPr>
          <p:spPr>
            <a:xfrm>
              <a:off x="0" y="0"/>
              <a:ext cx="2004464" cy="812800"/>
            </a:xfrm>
            <a:custGeom>
              <a:avLst/>
              <a:gdLst/>
              <a:ahLst/>
              <a:cxnLst/>
              <a:rect l="l" t="t" r="r" b="b"/>
              <a:pathLst>
                <a:path w="2004464" h="812800">
                  <a:moveTo>
                    <a:pt x="2004464" y="406400"/>
                  </a:moveTo>
                  <a:lnTo>
                    <a:pt x="1598064" y="0"/>
                  </a:lnTo>
                  <a:lnTo>
                    <a:pt x="1598064" y="203200"/>
                  </a:lnTo>
                  <a:lnTo>
                    <a:pt x="0" y="203200"/>
                  </a:lnTo>
                  <a:lnTo>
                    <a:pt x="0" y="609600"/>
                  </a:lnTo>
                  <a:lnTo>
                    <a:pt x="1598064" y="609600"/>
                  </a:lnTo>
                  <a:lnTo>
                    <a:pt x="1598064" y="812800"/>
                  </a:lnTo>
                  <a:lnTo>
                    <a:pt x="2004464" y="406400"/>
                  </a:lnTo>
                  <a:close/>
                </a:path>
              </a:pathLst>
            </a:custGeom>
            <a:solidFill>
              <a:srgbClr val="8FC0DF"/>
            </a:solidFill>
            <a:ln cap="sq">
              <a:noFill/>
              <a:prstDash val="solid"/>
              <a:miter/>
            </a:ln>
          </p:spPr>
        </p:sp>
        <p:sp>
          <p:nvSpPr>
            <p:cNvPr id="17" name="TextBox 17"/>
            <p:cNvSpPr txBox="1"/>
            <p:nvPr/>
          </p:nvSpPr>
          <p:spPr>
            <a:xfrm>
              <a:off x="0" y="174625"/>
              <a:ext cx="1902864" cy="434975"/>
            </a:xfrm>
            <a:prstGeom prst="rect">
              <a:avLst/>
            </a:prstGeom>
          </p:spPr>
          <p:txBody>
            <a:bodyPr lIns="50800" tIns="50800" rIns="50800" bIns="50800" rtlCol="0" anchor="ctr"/>
            <a:lstStyle/>
            <a:p>
              <a:pPr algn="ctr">
                <a:lnSpc>
                  <a:spcPts val="2541"/>
                </a:lnSpc>
              </a:pPr>
              <a:endParaRPr/>
            </a:p>
          </p:txBody>
        </p:sp>
      </p:grpSp>
      <p:grpSp>
        <p:nvGrpSpPr>
          <p:cNvPr id="18" name="Group 18"/>
          <p:cNvGrpSpPr/>
          <p:nvPr/>
        </p:nvGrpSpPr>
        <p:grpSpPr>
          <a:xfrm>
            <a:off x="1028700" y="3658652"/>
            <a:ext cx="3905420" cy="3795838"/>
            <a:chOff x="0" y="0"/>
            <a:chExt cx="836265" cy="812800"/>
          </a:xfrm>
        </p:grpSpPr>
        <p:sp>
          <p:nvSpPr>
            <p:cNvPr id="19" name="Freeform 19"/>
            <p:cNvSpPr/>
            <p:nvPr/>
          </p:nvSpPr>
          <p:spPr>
            <a:xfrm>
              <a:off x="0" y="0"/>
              <a:ext cx="836265" cy="812800"/>
            </a:xfrm>
            <a:custGeom>
              <a:avLst/>
              <a:gdLst/>
              <a:ahLst/>
              <a:cxnLst/>
              <a:rect l="l" t="t" r="r" b="b"/>
              <a:pathLst>
                <a:path w="836265" h="812800">
                  <a:moveTo>
                    <a:pt x="418132" y="0"/>
                  </a:moveTo>
                  <a:cubicBezTo>
                    <a:pt x="187204" y="0"/>
                    <a:pt x="0" y="181951"/>
                    <a:pt x="0" y="406400"/>
                  </a:cubicBezTo>
                  <a:cubicBezTo>
                    <a:pt x="0" y="630849"/>
                    <a:pt x="187204" y="812800"/>
                    <a:pt x="418132" y="812800"/>
                  </a:cubicBezTo>
                  <a:cubicBezTo>
                    <a:pt x="649060" y="812800"/>
                    <a:pt x="836265" y="630849"/>
                    <a:pt x="836265" y="406400"/>
                  </a:cubicBezTo>
                  <a:cubicBezTo>
                    <a:pt x="836265" y="181951"/>
                    <a:pt x="649060" y="0"/>
                    <a:pt x="418132" y="0"/>
                  </a:cubicBezTo>
                  <a:close/>
                </a:path>
              </a:pathLst>
            </a:custGeom>
            <a:solidFill>
              <a:srgbClr val="C4F1FA"/>
            </a:solidFill>
            <a:ln w="38100" cap="sq">
              <a:solidFill>
                <a:srgbClr val="1E5B82"/>
              </a:solidFill>
              <a:prstDash val="solid"/>
              <a:miter/>
            </a:ln>
          </p:spPr>
        </p:sp>
        <p:sp>
          <p:nvSpPr>
            <p:cNvPr id="20" name="TextBox 20"/>
            <p:cNvSpPr txBox="1"/>
            <p:nvPr/>
          </p:nvSpPr>
          <p:spPr>
            <a:xfrm>
              <a:off x="78400" y="47625"/>
              <a:ext cx="679465" cy="688975"/>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21" name="TextBox 21"/>
          <p:cNvSpPr txBox="1"/>
          <p:nvPr/>
        </p:nvSpPr>
        <p:spPr>
          <a:xfrm>
            <a:off x="6500174" y="2522463"/>
            <a:ext cx="6222342" cy="925664"/>
          </a:xfrm>
          <a:prstGeom prst="rect">
            <a:avLst/>
          </a:prstGeom>
        </p:spPr>
        <p:txBody>
          <a:bodyPr lIns="0" tIns="0" rIns="0" bIns="0" rtlCol="0" anchor="t">
            <a:spAutoFit/>
          </a:bodyPr>
          <a:lstStyle/>
          <a:p>
            <a:pPr algn="l">
              <a:lnSpc>
                <a:spcPts val="2569"/>
              </a:lnSpc>
            </a:pPr>
            <a:r>
              <a:rPr lang="en-US" sz="2072">
                <a:solidFill>
                  <a:srgbClr val="1E5B82"/>
                </a:solidFill>
                <a:latin typeface="Canva Sans"/>
              </a:rPr>
              <a:t>- Overview of the predictive system</a:t>
            </a:r>
          </a:p>
          <a:p>
            <a:pPr algn="l">
              <a:lnSpc>
                <a:spcPts val="2569"/>
              </a:lnSpc>
            </a:pPr>
            <a:r>
              <a:rPr lang="en-US" sz="2072">
                <a:solidFill>
                  <a:srgbClr val="1E5B82"/>
                </a:solidFill>
                <a:latin typeface="Canva Sans"/>
              </a:rPr>
              <a:t>- Function to load and preprocess images</a:t>
            </a:r>
          </a:p>
          <a:p>
            <a:pPr algn="l">
              <a:lnSpc>
                <a:spcPts val="2569"/>
              </a:lnSpc>
            </a:pPr>
            <a:endParaRPr lang="en-US" sz="2072">
              <a:solidFill>
                <a:srgbClr val="1E5B82"/>
              </a:solidFill>
              <a:latin typeface="Canva Sans"/>
            </a:endParaRPr>
          </a:p>
        </p:txBody>
      </p:sp>
      <p:sp>
        <p:nvSpPr>
          <p:cNvPr id="22" name="TextBox 22"/>
          <p:cNvSpPr txBox="1"/>
          <p:nvPr/>
        </p:nvSpPr>
        <p:spPr>
          <a:xfrm>
            <a:off x="6500174" y="5133975"/>
            <a:ext cx="6222342" cy="1487587"/>
          </a:xfrm>
          <a:prstGeom prst="rect">
            <a:avLst/>
          </a:prstGeom>
        </p:spPr>
        <p:txBody>
          <a:bodyPr lIns="0" tIns="0" rIns="0" bIns="0" rtlCol="0" anchor="t">
            <a:spAutoFit/>
          </a:bodyPr>
          <a:lstStyle/>
          <a:p>
            <a:pPr marL="342900" indent="-342900" algn="l">
              <a:lnSpc>
                <a:spcPts val="2880"/>
              </a:lnSpc>
              <a:buFontTx/>
              <a:buChar char="-"/>
            </a:pPr>
            <a:r>
              <a:rPr lang="en-US" sz="2323" dirty="0" smtClean="0">
                <a:solidFill>
                  <a:srgbClr val="1E5B82"/>
                </a:solidFill>
                <a:latin typeface="Canva Sans"/>
              </a:rPr>
              <a:t>Function </a:t>
            </a:r>
            <a:r>
              <a:rPr lang="en-US" sz="2323" dirty="0">
                <a:solidFill>
                  <a:srgbClr val="1E5B82"/>
                </a:solidFill>
                <a:latin typeface="Canva Sans"/>
              </a:rPr>
              <a:t>to predict the class of an </a:t>
            </a:r>
            <a:r>
              <a:rPr lang="en-US" sz="2323" dirty="0" smtClean="0">
                <a:solidFill>
                  <a:srgbClr val="1E5B82"/>
                </a:solidFill>
                <a:latin typeface="Canva Sans"/>
              </a:rPr>
              <a:t>image</a:t>
            </a:r>
          </a:p>
          <a:p>
            <a:pPr marL="342900" indent="-342900" algn="l">
              <a:lnSpc>
                <a:spcPts val="2880"/>
              </a:lnSpc>
              <a:buFontTx/>
              <a:buChar char="-"/>
            </a:pPr>
            <a:r>
              <a:rPr lang="en-US" sz="2323" dirty="0" smtClean="0">
                <a:solidFill>
                  <a:srgbClr val="1E5B82"/>
                </a:solidFill>
                <a:latin typeface="Canva Sans"/>
              </a:rPr>
              <a:t>1. pneumonia Affected</a:t>
            </a:r>
          </a:p>
          <a:p>
            <a:pPr marL="342900" indent="-342900" algn="l">
              <a:lnSpc>
                <a:spcPts val="2880"/>
              </a:lnSpc>
              <a:buFontTx/>
              <a:buChar char="-"/>
            </a:pPr>
            <a:r>
              <a:rPr lang="en-US" sz="2323" dirty="0" smtClean="0">
                <a:solidFill>
                  <a:srgbClr val="1E5B82"/>
                </a:solidFill>
                <a:latin typeface="Canva Sans"/>
              </a:rPr>
              <a:t>2. pneumonia not affected</a:t>
            </a:r>
            <a:endParaRPr lang="en-US" sz="2323" dirty="0">
              <a:solidFill>
                <a:srgbClr val="1E5B82"/>
              </a:solidFill>
              <a:latin typeface="Canva Sans"/>
            </a:endParaRPr>
          </a:p>
          <a:p>
            <a:pPr algn="l">
              <a:lnSpc>
                <a:spcPts val="2880"/>
              </a:lnSpc>
            </a:pPr>
            <a:endParaRPr lang="en-US" sz="2323" dirty="0">
              <a:solidFill>
                <a:srgbClr val="1E5B82"/>
              </a:solidFill>
              <a:latin typeface="Canva Sans"/>
            </a:endParaRPr>
          </a:p>
        </p:txBody>
      </p:sp>
      <p:sp>
        <p:nvSpPr>
          <p:cNvPr id="23" name="TextBox 23"/>
          <p:cNvSpPr txBox="1"/>
          <p:nvPr/>
        </p:nvSpPr>
        <p:spPr>
          <a:xfrm>
            <a:off x="6551797" y="7735556"/>
            <a:ext cx="6222342" cy="1487587"/>
          </a:xfrm>
          <a:prstGeom prst="rect">
            <a:avLst/>
          </a:prstGeom>
        </p:spPr>
        <p:txBody>
          <a:bodyPr lIns="0" tIns="0" rIns="0" bIns="0" rtlCol="0" anchor="t">
            <a:spAutoFit/>
          </a:bodyPr>
          <a:lstStyle/>
          <a:p>
            <a:pPr algn="l">
              <a:lnSpc>
                <a:spcPts val="2880"/>
              </a:lnSpc>
            </a:pPr>
            <a:r>
              <a:rPr lang="en-US" sz="2323" dirty="0">
                <a:solidFill>
                  <a:srgbClr val="1E5B82"/>
                </a:solidFill>
                <a:latin typeface="Canva Sans"/>
              </a:rPr>
              <a:t>- Example usage with an image</a:t>
            </a:r>
          </a:p>
          <a:p>
            <a:pPr algn="l">
              <a:lnSpc>
                <a:spcPts val="2880"/>
              </a:lnSpc>
            </a:pPr>
            <a:r>
              <a:rPr lang="en-US" sz="2323" dirty="0" smtClean="0">
                <a:solidFill>
                  <a:srgbClr val="1E5B82"/>
                </a:solidFill>
                <a:latin typeface="Canva Sans"/>
              </a:rPr>
              <a:t>Upload an image</a:t>
            </a:r>
          </a:p>
          <a:p>
            <a:pPr algn="l">
              <a:lnSpc>
                <a:spcPts val="2880"/>
              </a:lnSpc>
            </a:pPr>
            <a:r>
              <a:rPr lang="en-US" sz="2323" dirty="0" smtClean="0">
                <a:solidFill>
                  <a:srgbClr val="1E5B82"/>
                </a:solidFill>
                <a:latin typeface="Canva Sans"/>
              </a:rPr>
              <a:t>Click on predict button</a:t>
            </a:r>
          </a:p>
          <a:p>
            <a:pPr algn="l">
              <a:lnSpc>
                <a:spcPts val="2880"/>
              </a:lnSpc>
            </a:pPr>
            <a:r>
              <a:rPr lang="en-US" sz="2323" dirty="0" smtClean="0">
                <a:solidFill>
                  <a:srgbClr val="1E5B82"/>
                </a:solidFill>
                <a:latin typeface="Canva Sans"/>
              </a:rPr>
              <a:t>See results</a:t>
            </a:r>
            <a:endParaRPr lang="en-US" sz="2323" dirty="0">
              <a:solidFill>
                <a:srgbClr val="1E5B82"/>
              </a:solidFill>
              <a:latin typeface="Canva Sans"/>
            </a:endParaRPr>
          </a:p>
        </p:txBody>
      </p:sp>
      <p:sp>
        <p:nvSpPr>
          <p:cNvPr id="24" name="TextBox 24"/>
          <p:cNvSpPr txBox="1"/>
          <p:nvPr/>
        </p:nvSpPr>
        <p:spPr>
          <a:xfrm>
            <a:off x="1609709" y="4918586"/>
            <a:ext cx="2743401" cy="1161668"/>
          </a:xfrm>
          <a:prstGeom prst="rect">
            <a:avLst/>
          </a:prstGeom>
        </p:spPr>
        <p:txBody>
          <a:bodyPr lIns="0" tIns="0" rIns="0" bIns="0" rtlCol="0" anchor="t">
            <a:spAutoFit/>
          </a:bodyPr>
          <a:lstStyle/>
          <a:p>
            <a:pPr marL="0" lvl="0" indent="0" algn="ctr">
              <a:lnSpc>
                <a:spcPts val="4419"/>
              </a:lnSpc>
              <a:spcBef>
                <a:spcPct val="0"/>
              </a:spcBef>
            </a:pPr>
            <a:r>
              <a:rPr lang="en-US" sz="3202">
                <a:solidFill>
                  <a:srgbClr val="1E5B82"/>
                </a:solidFill>
                <a:latin typeface="Codec Pro ExtraBold"/>
              </a:rPr>
              <a:t>Predictive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FDCF6"/>
        </a:solidFill>
        <a:effectLst/>
      </p:bgPr>
    </p:bg>
    <p:spTree>
      <p:nvGrpSpPr>
        <p:cNvPr id="1" name=""/>
        <p:cNvGrpSpPr/>
        <p:nvPr/>
      </p:nvGrpSpPr>
      <p:grpSpPr>
        <a:xfrm>
          <a:off x="0" y="0"/>
          <a:ext cx="0" cy="0"/>
          <a:chOff x="0" y="0"/>
          <a:chExt cx="0" cy="0"/>
        </a:xfrm>
      </p:grpSpPr>
      <p:sp>
        <p:nvSpPr>
          <p:cNvPr id="2" name="Freeform 2"/>
          <p:cNvSpPr/>
          <p:nvPr/>
        </p:nvSpPr>
        <p:spPr>
          <a:xfrm flipH="1">
            <a:off x="-1804917" y="2705100"/>
            <a:ext cx="8801775" cy="8633722"/>
          </a:xfrm>
          <a:custGeom>
            <a:avLst/>
            <a:gdLst/>
            <a:ahLst/>
            <a:cxnLst/>
            <a:rect l="l" t="t" r="r" b="b"/>
            <a:pathLst>
              <a:path w="8801775" h="8633722">
                <a:moveTo>
                  <a:pt x="8801776" y="0"/>
                </a:moveTo>
                <a:lnTo>
                  <a:pt x="0" y="0"/>
                </a:lnTo>
                <a:lnTo>
                  <a:pt x="0" y="8633722"/>
                </a:lnTo>
                <a:lnTo>
                  <a:pt x="8801776" y="8633722"/>
                </a:lnTo>
                <a:lnTo>
                  <a:pt x="8801776"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6146469" y="877088"/>
            <a:ext cx="5995062" cy="2633762"/>
          </a:xfrm>
          <a:prstGeom prst="rect">
            <a:avLst/>
          </a:prstGeom>
        </p:spPr>
        <p:txBody>
          <a:bodyPr lIns="0" tIns="0" rIns="0" bIns="0" rtlCol="0" anchor="t">
            <a:spAutoFit/>
          </a:bodyPr>
          <a:lstStyle/>
          <a:p>
            <a:pPr marL="0" lvl="0" indent="0" algn="ctr">
              <a:lnSpc>
                <a:spcPts val="10189"/>
              </a:lnSpc>
              <a:spcBef>
                <a:spcPct val="0"/>
              </a:spcBef>
            </a:pPr>
            <a:r>
              <a:rPr lang="en-US" sz="7383">
                <a:solidFill>
                  <a:srgbClr val="1E5B82"/>
                </a:solidFill>
                <a:latin typeface="Codec Pro ExtraBold"/>
              </a:rPr>
              <a:t>Project Impact</a:t>
            </a:r>
          </a:p>
        </p:txBody>
      </p:sp>
      <p:sp>
        <p:nvSpPr>
          <p:cNvPr id="5" name="Freeform 5"/>
          <p:cNvSpPr/>
          <p:nvPr/>
        </p:nvSpPr>
        <p:spPr>
          <a:xfrm flipH="1">
            <a:off x="15110988" y="664469"/>
            <a:ext cx="2148312" cy="2092814"/>
          </a:xfrm>
          <a:custGeom>
            <a:avLst/>
            <a:gdLst/>
            <a:ahLst/>
            <a:cxnLst/>
            <a:rect l="l" t="t" r="r" b="b"/>
            <a:pathLst>
              <a:path w="2148312" h="2092814">
                <a:moveTo>
                  <a:pt x="2148312" y="0"/>
                </a:moveTo>
                <a:lnTo>
                  <a:pt x="0" y="0"/>
                </a:lnTo>
                <a:lnTo>
                  <a:pt x="0" y="2092814"/>
                </a:lnTo>
                <a:lnTo>
                  <a:pt x="2148312" y="2092814"/>
                </a:lnTo>
                <a:lnTo>
                  <a:pt x="2148312" y="0"/>
                </a:lnTo>
                <a:close/>
              </a:path>
            </a:pathLst>
          </a:custGeom>
          <a:blipFill>
            <a:blip r:embed="rId4">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12787829" y="960259"/>
            <a:ext cx="811614" cy="789633"/>
          </a:xfrm>
          <a:custGeom>
            <a:avLst/>
            <a:gdLst/>
            <a:ahLst/>
            <a:cxnLst/>
            <a:rect l="l" t="t" r="r" b="b"/>
            <a:pathLst>
              <a:path w="811614" h="789633">
                <a:moveTo>
                  <a:pt x="0" y="0"/>
                </a:moveTo>
                <a:lnTo>
                  <a:pt x="811614" y="0"/>
                </a:lnTo>
                <a:lnTo>
                  <a:pt x="811614" y="789633"/>
                </a:lnTo>
                <a:lnTo>
                  <a:pt x="0" y="78963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Freeform 7"/>
          <p:cNvSpPr/>
          <p:nvPr/>
        </p:nvSpPr>
        <p:spPr>
          <a:xfrm>
            <a:off x="14299374" y="3116034"/>
            <a:ext cx="811614" cy="789633"/>
          </a:xfrm>
          <a:custGeom>
            <a:avLst/>
            <a:gdLst/>
            <a:ahLst/>
            <a:cxnLst/>
            <a:rect l="l" t="t" r="r" b="b"/>
            <a:pathLst>
              <a:path w="811614" h="789633">
                <a:moveTo>
                  <a:pt x="0" y="0"/>
                </a:moveTo>
                <a:lnTo>
                  <a:pt x="811614" y="0"/>
                </a:lnTo>
                <a:lnTo>
                  <a:pt x="811614" y="789632"/>
                </a:lnTo>
                <a:lnTo>
                  <a:pt x="0" y="789632"/>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8" name="TextBox 8"/>
          <p:cNvSpPr txBox="1"/>
          <p:nvPr/>
        </p:nvSpPr>
        <p:spPr>
          <a:xfrm>
            <a:off x="4748953" y="5133975"/>
            <a:ext cx="11436190" cy="3770263"/>
          </a:xfrm>
          <a:prstGeom prst="rect">
            <a:avLst/>
          </a:prstGeom>
        </p:spPr>
        <p:txBody>
          <a:bodyPr lIns="0" tIns="0" rIns="0" bIns="0" rtlCol="0" anchor="t">
            <a:spAutoFit/>
          </a:bodyPr>
          <a:lstStyle/>
          <a:p>
            <a:pPr algn="ctr">
              <a:lnSpc>
                <a:spcPts val="4873"/>
              </a:lnSpc>
            </a:pPr>
            <a:r>
              <a:rPr lang="en-US" sz="3929" dirty="0">
                <a:solidFill>
                  <a:srgbClr val="1E5B82"/>
                </a:solidFill>
                <a:latin typeface="Canva Sans"/>
              </a:rPr>
              <a:t>- How does the project solve the problem?</a:t>
            </a:r>
          </a:p>
          <a:p>
            <a:pPr algn="ctr">
              <a:lnSpc>
                <a:spcPts val="4873"/>
              </a:lnSpc>
            </a:pPr>
            <a:r>
              <a:rPr lang="en-US" sz="3929" dirty="0">
                <a:solidFill>
                  <a:srgbClr val="1E5B82"/>
                </a:solidFill>
                <a:latin typeface="Canva Sans"/>
              </a:rPr>
              <a:t>- Increased accuracy in </a:t>
            </a:r>
            <a:r>
              <a:rPr lang="en-US" sz="3929" dirty="0" err="1" smtClean="0">
                <a:solidFill>
                  <a:srgbClr val="1E5B82"/>
                </a:solidFill>
                <a:latin typeface="Canva Sans"/>
              </a:rPr>
              <a:t>pnemonia</a:t>
            </a:r>
            <a:r>
              <a:rPr lang="en-US" sz="3929" dirty="0" smtClean="0">
                <a:solidFill>
                  <a:srgbClr val="1E5B82"/>
                </a:solidFill>
                <a:latin typeface="Canva Sans"/>
              </a:rPr>
              <a:t> </a:t>
            </a:r>
            <a:r>
              <a:rPr lang="en-US" sz="3929" dirty="0">
                <a:solidFill>
                  <a:srgbClr val="1E5B82"/>
                </a:solidFill>
                <a:latin typeface="Canva Sans"/>
              </a:rPr>
              <a:t>disease detection</a:t>
            </a:r>
          </a:p>
          <a:p>
            <a:pPr algn="ctr">
              <a:lnSpc>
                <a:spcPts val="4873"/>
              </a:lnSpc>
            </a:pPr>
            <a:r>
              <a:rPr lang="en-US" sz="3929" dirty="0">
                <a:solidFill>
                  <a:srgbClr val="1E5B82"/>
                </a:solidFill>
                <a:latin typeface="Canva Sans"/>
              </a:rPr>
              <a:t>- Faster diagnosis leading to timely treatment</a:t>
            </a:r>
          </a:p>
          <a:p>
            <a:pPr algn="ctr">
              <a:lnSpc>
                <a:spcPts val="4873"/>
              </a:lnSpc>
              <a:spcBef>
                <a:spcPct val="0"/>
              </a:spcBef>
            </a:pPr>
            <a:r>
              <a:rPr lang="en-US" sz="3929" dirty="0">
                <a:solidFill>
                  <a:srgbClr val="1E5B82"/>
                </a:solidFill>
                <a:latin typeface="Canva Sans"/>
              </a:rPr>
              <a:t>- Potential to reduce misdiagnosis rates and improve patient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399</Words>
  <Application>Microsoft Office PowerPoint</Application>
  <PresentationFormat>Custom</PresentationFormat>
  <Paragraphs>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Codec Pro ExtraBold</vt:lpstr>
      <vt:lpstr>Canva Sans</vt:lpstr>
      <vt:lpstr>Arial</vt:lpstr>
      <vt:lpstr>Canva Sans Bold</vt:lpstr>
      <vt:lpstr>Open Sauce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Blue Illustrative Medical Project Presentation</dc:title>
  <cp:lastModifiedBy>MUNEER IQBAL</cp:lastModifiedBy>
  <cp:revision>20</cp:revision>
  <dcterms:created xsi:type="dcterms:W3CDTF">2006-08-16T00:00:00Z</dcterms:created>
  <dcterms:modified xsi:type="dcterms:W3CDTF">2024-05-10T04:05:03Z</dcterms:modified>
  <dc:identifier>DAGEwXatIKQ</dc:identifier>
</cp:coreProperties>
</file>