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8" r:id="rId2"/>
    <p:sldId id="369" r:id="rId3"/>
    <p:sldId id="3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40A8-C232-4143-BF17-69CC2692E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C5242-DCCD-47B0-8B14-992758B4D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EBDDA-DEBE-49E2-9FAB-BD752B84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CBA0-0C8F-4735-8BA6-58062E8366CE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99B6-D6E6-4F63-BCD4-8D60AF52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B7CB-FFD8-43B4-B4CB-BA81218C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7B-03D0-4746-9F6D-BF54CFF36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70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769C-6667-468F-B891-E6F3F9F2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DE7C0-4184-4C17-B0CA-516A4FAC9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C7C64-A143-4000-BC2C-F2FF5F72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CBA0-0C8F-4735-8BA6-58062E8366CE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2352F-8CFD-4BD1-9ED4-DC90FF67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6EB98-D2BF-456C-9472-52F6E8BF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7B-03D0-4746-9F6D-BF54CFF36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79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0A3D8-0A44-4A28-9C2C-C01A6FB08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8BCDD-B6DB-43C9-9DA3-9C2962E0B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6C22-5081-4FEB-9ADF-7DB0043EA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CBA0-0C8F-4735-8BA6-58062E8366CE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0EA47-6D99-4D07-BCC1-2513DBD1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423D7-48CA-4129-A4E3-3C054DDF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7B-03D0-4746-9F6D-BF54CFF36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71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5CD0-E446-4163-8EFE-7D6D950B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DDEE-EFD7-4592-AB1D-C8ABCDA53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0319C-373C-49E3-AB0E-7EAC0662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CBA0-0C8F-4735-8BA6-58062E8366CE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05DD9-272E-4E91-A06B-84EEB941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58049-8292-48D5-AE11-05D16490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7B-03D0-4746-9F6D-BF54CFF36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91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8CDE-FFEF-4633-8807-CFC6F619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51D56-3073-43C6-BECE-01637630F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27739-4CD9-4220-9A4C-977CDFD8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CBA0-0C8F-4735-8BA6-58062E8366CE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F7002-2EB0-4022-B1C2-FD6D0F80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141E3-D26F-4318-AFB5-618AAA34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7B-03D0-4746-9F6D-BF54CFF36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17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D642-27A5-4787-9922-1D59F800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D6030-0B52-478F-B3FB-89F18C6D4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7855B-36B5-422A-9985-109EB1E7F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392A6-ECC9-49D3-81C6-5192C7B1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CBA0-0C8F-4735-8BA6-58062E8366CE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D725D-3AB1-43C9-B077-0E259B1F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E7783-3093-4EC4-9102-5D7A8A9C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7B-03D0-4746-9F6D-BF54CFF36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68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2952-D9CF-472F-A0BB-0E18B1616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12033-517E-4403-94D4-978389989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6F062-4664-4CB1-B582-B09DE3757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B5FCBC-9CBF-45CC-85CB-4E665D9A8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95657-3CD8-48C7-8ECF-E4D246454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D9853-6062-4B0E-BA58-7026C40B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CBA0-0C8F-4735-8BA6-58062E8366CE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F28D1-C556-402D-BEA0-8C5300D7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04AAA-E675-448A-B1EF-DCCC4589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7B-03D0-4746-9F6D-BF54CFF36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67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D6A9-E791-4010-8A9E-139F4423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931AA-3664-4760-91C1-37351B0F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CBA0-0C8F-4735-8BA6-58062E8366CE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57955-70C0-4FB0-A349-C8264D90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D07EC-B083-456E-8083-CB7CC7C2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7B-03D0-4746-9F6D-BF54CFF36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69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1B34F-6F88-4FD8-BCB1-3A60882A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CBA0-0C8F-4735-8BA6-58062E8366CE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9893E-54B2-418D-8D7F-A69BB44C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AF4C2-1199-4142-A789-982FBC39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7B-03D0-4746-9F6D-BF54CFF36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08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BFE6-847B-4812-AB2C-CA24A8CF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23D0A-F488-42FB-8DDA-45AF02C90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3E179-C320-43B3-85DC-716B3806D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E5610-61E5-46A3-A1E1-9D6D1AB1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CBA0-0C8F-4735-8BA6-58062E8366CE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9A3B2-50E7-43C0-81CD-6D942EA8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A8195-B92B-44B4-92E0-27F060E5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7B-03D0-4746-9F6D-BF54CFF36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0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4F81-A8AD-4E41-840E-385AEA24E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F12F6-4289-4FD4-8F5D-7BCFEC6A5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7A793-ED06-4EAF-9BB2-EFE7C8378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5B7ED-0ABE-46CB-8571-D510EA85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CBA0-0C8F-4735-8BA6-58062E8366CE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4A59D-2209-4760-BCBB-5BDE705B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D5DD6-25D1-405A-8FAB-C79A9E3D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7B-03D0-4746-9F6D-BF54CFF36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39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4D4DA-6AE1-42C4-9727-66B18BB2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9B776-C6EC-41C1-AAF7-8F3FDD805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04EC9-8A22-4856-97CF-425E0C95A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5CBA0-0C8F-4735-8BA6-58062E8366CE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DF8D4-679C-47C2-BBA2-7E355BC37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C5AC3-58BA-4CBF-BE72-A9E1E4176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FDF7B-03D0-4746-9F6D-BF54CFF36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05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442BD5B-B9A8-4423-B02F-9FED932680BB}"/>
              </a:ext>
            </a:extLst>
          </p:cNvPr>
          <p:cNvSpPr txBox="1">
            <a:spLocks/>
          </p:cNvSpPr>
          <p:nvPr/>
        </p:nvSpPr>
        <p:spPr>
          <a:xfrm>
            <a:off x="2401455" y="479325"/>
            <a:ext cx="6243782" cy="57883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100" b="1" dirty="0">
                <a:solidFill>
                  <a:srgbClr val="002060"/>
                </a:solidFill>
                <a:latin typeface="Calibri"/>
                <a:ea typeface="+mn-ea"/>
                <a:cs typeface="+mn-cs"/>
              </a:rPr>
              <a:t>IWMI – ITC Knowledge Partnership</a:t>
            </a:r>
            <a:endParaRPr lang="en-GB" sz="3100" b="1" dirty="0">
              <a:solidFill>
                <a:srgbClr val="00206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DBB69-9393-4409-9E77-592A674BF074}"/>
              </a:ext>
            </a:extLst>
          </p:cNvPr>
          <p:cNvSpPr txBox="1"/>
          <p:nvPr/>
        </p:nvSpPr>
        <p:spPr>
          <a:xfrm>
            <a:off x="167734" y="1115950"/>
            <a:ext cx="8413687" cy="5492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Drought Proofing Tool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 helps in assessing the impact of drought on crops, design interventions and simulate the impacts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too is applicable for small (10-100 km2) homogenous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agri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-catchments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Excel based, simple but conceptually robust.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Tool gives an idea what interventions to plan and what are the potential benefits, and in-turn prepare DPR (Helpful for field level NGO partners).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Capacity building: 2 day Annual workshop and 16 one to one sessions with state teams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 is used by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Karnataka Watershed department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actively planning interventions in 100 watersheds in 1.16 million acres of land in 29 districts in Karnataka.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4A57E0-9EA6-4546-A7B3-5BAB543E2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1212" y="665918"/>
            <a:ext cx="3550788" cy="158811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14AF934-2E30-444C-9430-E9A64E40A406}"/>
              </a:ext>
            </a:extLst>
          </p:cNvPr>
          <p:cNvSpPr txBox="1"/>
          <p:nvPr/>
        </p:nvSpPr>
        <p:spPr>
          <a:xfrm>
            <a:off x="8381371" y="421539"/>
            <a:ext cx="370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Drought Tool</a:t>
            </a:r>
            <a:endParaRPr lang="en-IN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F00466A-202A-46AB-A773-DF55156D0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465" y="4935984"/>
            <a:ext cx="3550535" cy="19220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A2B9CD-7BCF-4CEC-B8EB-B007C5B393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1212" y="2574851"/>
            <a:ext cx="3550535" cy="19433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607AEFD-1CCE-4D7C-961A-8995AD4821D4}"/>
              </a:ext>
            </a:extLst>
          </p:cNvPr>
          <p:cNvSpPr txBox="1"/>
          <p:nvPr/>
        </p:nvSpPr>
        <p:spPr>
          <a:xfrm>
            <a:off x="8489291" y="2307964"/>
            <a:ext cx="370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Simulate Scenarios</a:t>
            </a:r>
            <a:endParaRPr lang="en-IN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F828BF-4F75-4F13-BF4A-9AD71B4D8628}"/>
              </a:ext>
            </a:extLst>
          </p:cNvPr>
          <p:cNvSpPr txBox="1"/>
          <p:nvPr/>
        </p:nvSpPr>
        <p:spPr>
          <a:xfrm>
            <a:off x="8521884" y="4615168"/>
            <a:ext cx="370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en-IN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5739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442BD5B-B9A8-4423-B02F-9FED932680BB}"/>
              </a:ext>
            </a:extLst>
          </p:cNvPr>
          <p:cNvSpPr txBox="1">
            <a:spLocks/>
          </p:cNvSpPr>
          <p:nvPr/>
        </p:nvSpPr>
        <p:spPr>
          <a:xfrm>
            <a:off x="771926" y="558954"/>
            <a:ext cx="11059485" cy="57883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100" b="1" dirty="0">
                <a:solidFill>
                  <a:srgbClr val="002060"/>
                </a:solidFill>
                <a:latin typeface="Calibri"/>
                <a:ea typeface="+mn-ea"/>
                <a:cs typeface="+mn-cs"/>
              </a:rPr>
              <a:t>IWMI – ITC Knowledge Partnership</a:t>
            </a:r>
            <a:endParaRPr lang="en-GB" sz="3100" b="1" dirty="0">
              <a:solidFill>
                <a:srgbClr val="00206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4ABB95-B9E3-46CC-B32A-7243A14E00B7}"/>
              </a:ext>
            </a:extLst>
          </p:cNvPr>
          <p:cNvSpPr/>
          <p:nvPr/>
        </p:nvSpPr>
        <p:spPr>
          <a:xfrm>
            <a:off x="8420800" y="2017245"/>
            <a:ext cx="3734890" cy="306228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A307F74D-B1C4-498D-933A-189DDA5BF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47840"/>
              </p:ext>
            </p:extLst>
          </p:nvPr>
        </p:nvGraphicFramePr>
        <p:xfrm>
          <a:off x="9026674" y="2017245"/>
          <a:ext cx="3129015" cy="2608572"/>
        </p:xfrm>
        <a:graphic>
          <a:graphicData uri="http://schemas.openxmlformats.org/drawingml/2006/table">
            <a:tbl>
              <a:tblPr/>
              <a:tblGrid>
                <a:gridCol w="625803">
                  <a:extLst>
                    <a:ext uri="{9D8B030D-6E8A-4147-A177-3AD203B41FA5}">
                      <a16:colId xmlns:a16="http://schemas.microsoft.com/office/drawing/2014/main" val="2207376876"/>
                    </a:ext>
                  </a:extLst>
                </a:gridCol>
                <a:gridCol w="625803">
                  <a:extLst>
                    <a:ext uri="{9D8B030D-6E8A-4147-A177-3AD203B41FA5}">
                      <a16:colId xmlns:a16="http://schemas.microsoft.com/office/drawing/2014/main" val="1194830492"/>
                    </a:ext>
                  </a:extLst>
                </a:gridCol>
                <a:gridCol w="625803">
                  <a:extLst>
                    <a:ext uri="{9D8B030D-6E8A-4147-A177-3AD203B41FA5}">
                      <a16:colId xmlns:a16="http://schemas.microsoft.com/office/drawing/2014/main" val="3467969188"/>
                    </a:ext>
                  </a:extLst>
                </a:gridCol>
                <a:gridCol w="625803">
                  <a:extLst>
                    <a:ext uri="{9D8B030D-6E8A-4147-A177-3AD203B41FA5}">
                      <a16:colId xmlns:a16="http://schemas.microsoft.com/office/drawing/2014/main" val="2372879915"/>
                    </a:ext>
                  </a:extLst>
                </a:gridCol>
                <a:gridCol w="625803">
                  <a:extLst>
                    <a:ext uri="{9D8B030D-6E8A-4147-A177-3AD203B41FA5}">
                      <a16:colId xmlns:a16="http://schemas.microsoft.com/office/drawing/2014/main" val="1917042098"/>
                    </a:ext>
                  </a:extLst>
                </a:gridCol>
              </a:tblGrid>
              <a:tr h="5103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Very</a:t>
                      </a:r>
                    </a:p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Severe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312536"/>
                  </a:ext>
                </a:extLst>
              </a:tr>
              <a:tr h="5330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Severe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45786"/>
                  </a:ext>
                </a:extLst>
              </a:tr>
              <a:tr h="48768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3C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030531"/>
                  </a:ext>
                </a:extLst>
              </a:tr>
              <a:tr h="5670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IN" sz="1300" b="1" i="0" u="none" strike="noStrike">
                          <a:solidFill>
                            <a:srgbClr val="FCE4D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708198"/>
                  </a:ext>
                </a:extLst>
              </a:tr>
              <a:tr h="5103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IN" sz="1300" b="1" i="0" u="none" strike="noStrike">
                          <a:solidFill>
                            <a:srgbClr val="FCE4D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54432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1E780431-85BD-49CE-AA96-1F42B35E4308}"/>
              </a:ext>
            </a:extLst>
          </p:cNvPr>
          <p:cNvSpPr txBox="1"/>
          <p:nvPr/>
        </p:nvSpPr>
        <p:spPr>
          <a:xfrm>
            <a:off x="8760346" y="4696655"/>
            <a:ext cx="255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0</a:t>
            </a:r>
            <a:endParaRPr lang="en-IN" sz="1200" b="1" dirty="0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DF7821-03D4-42E6-879D-C7588A7EE4AD}"/>
              </a:ext>
            </a:extLst>
          </p:cNvPr>
          <p:cNvSpPr txBox="1"/>
          <p:nvPr/>
        </p:nvSpPr>
        <p:spPr>
          <a:xfrm>
            <a:off x="9372909" y="4625817"/>
            <a:ext cx="484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0.25</a:t>
            </a:r>
            <a:endParaRPr lang="en-IN" sz="1200" b="1" dirty="0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D04576-5FA1-4E9B-A3CC-C9F90513A563}"/>
              </a:ext>
            </a:extLst>
          </p:cNvPr>
          <p:cNvSpPr txBox="1"/>
          <p:nvPr/>
        </p:nvSpPr>
        <p:spPr>
          <a:xfrm>
            <a:off x="10094377" y="4619932"/>
            <a:ext cx="425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0.4</a:t>
            </a:r>
            <a:endParaRPr lang="en-IN" sz="1200" b="1" dirty="0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3EF04C-F283-443E-9BDC-4C620BB55A4B}"/>
              </a:ext>
            </a:extLst>
          </p:cNvPr>
          <p:cNvSpPr txBox="1"/>
          <p:nvPr/>
        </p:nvSpPr>
        <p:spPr>
          <a:xfrm>
            <a:off x="10732087" y="4619932"/>
            <a:ext cx="425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0.6</a:t>
            </a:r>
            <a:endParaRPr lang="en-IN" sz="1200" b="1" dirty="0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4A4381-A3E1-4BBD-98C0-4337B03412E2}"/>
              </a:ext>
            </a:extLst>
          </p:cNvPr>
          <p:cNvSpPr txBox="1"/>
          <p:nvPr/>
        </p:nvSpPr>
        <p:spPr>
          <a:xfrm>
            <a:off x="11369333" y="4619932"/>
            <a:ext cx="425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0.9</a:t>
            </a:r>
            <a:endParaRPr lang="en-IN" sz="1200" b="1" dirty="0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EDFCB1-C8F9-4A6A-BEC0-0631642B62D9}"/>
              </a:ext>
            </a:extLst>
          </p:cNvPr>
          <p:cNvSpPr txBox="1"/>
          <p:nvPr/>
        </p:nvSpPr>
        <p:spPr>
          <a:xfrm>
            <a:off x="8623179" y="3989022"/>
            <a:ext cx="484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0.25</a:t>
            </a:r>
            <a:endParaRPr lang="en-IN" sz="1200" b="1" dirty="0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354F88-137A-4C93-8A90-25A3B23557CD}"/>
              </a:ext>
            </a:extLst>
          </p:cNvPr>
          <p:cNvSpPr txBox="1"/>
          <p:nvPr/>
        </p:nvSpPr>
        <p:spPr>
          <a:xfrm>
            <a:off x="8634477" y="3396853"/>
            <a:ext cx="425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0.4</a:t>
            </a:r>
            <a:endParaRPr lang="en-IN" sz="1200" b="1" dirty="0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12CAB9-0E4B-4541-827E-2188E7EF8D11}"/>
              </a:ext>
            </a:extLst>
          </p:cNvPr>
          <p:cNvSpPr txBox="1"/>
          <p:nvPr/>
        </p:nvSpPr>
        <p:spPr>
          <a:xfrm>
            <a:off x="8640570" y="2932079"/>
            <a:ext cx="425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0.6</a:t>
            </a:r>
            <a:endParaRPr lang="en-IN" sz="1200" b="1" dirty="0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3829EF-5897-47A4-B624-27FECDD1E389}"/>
              </a:ext>
            </a:extLst>
          </p:cNvPr>
          <p:cNvSpPr txBox="1"/>
          <p:nvPr/>
        </p:nvSpPr>
        <p:spPr>
          <a:xfrm>
            <a:off x="8617998" y="2385183"/>
            <a:ext cx="425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0.9</a:t>
            </a:r>
            <a:endParaRPr lang="en-IN" sz="1200" b="1" dirty="0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513A23-AD01-4945-8DF2-749D7855BA59}"/>
              </a:ext>
            </a:extLst>
          </p:cNvPr>
          <p:cNvSpPr txBox="1"/>
          <p:nvPr/>
        </p:nvSpPr>
        <p:spPr>
          <a:xfrm>
            <a:off x="10104040" y="4771750"/>
            <a:ext cx="963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Scarcity</a:t>
            </a:r>
            <a:endParaRPr lang="en-IN" sz="1400" b="1" dirty="0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0B1A8-624E-4618-B3D5-BD3FF3F36A71}"/>
              </a:ext>
            </a:extLst>
          </p:cNvPr>
          <p:cNvSpPr txBox="1"/>
          <p:nvPr/>
        </p:nvSpPr>
        <p:spPr>
          <a:xfrm rot="16200000">
            <a:off x="8230139" y="3294309"/>
            <a:ext cx="65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Risks</a:t>
            </a:r>
            <a:endParaRPr lang="en-IN" b="1" dirty="0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C6FD5B-FB85-4E2D-9AF6-F0296B98E1AB}"/>
              </a:ext>
            </a:extLst>
          </p:cNvPr>
          <p:cNvSpPr txBox="1"/>
          <p:nvPr/>
        </p:nvSpPr>
        <p:spPr>
          <a:xfrm>
            <a:off x="90211" y="972811"/>
            <a:ext cx="8321805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Water Security Framework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framework assesses and captures the dynamic nature of water security with measurable indicators on a scale of 0 to 1.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Assessment of water security comprises of assessing water scarcities (supply &amp; demand gap) and risks (probability) of meeting demand.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Delineate factory catchment area and identify co-dependants of the water source in the catchment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Assess current &amp; future requirements for all c</a:t>
            </a:r>
            <a:r>
              <a:rPr lang="en-A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hanging climate and socio-economic environments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</a:rPr>
              <a:t>Water Quality is assessed as separate parameter (Water Quality Index)</a:t>
            </a:r>
            <a:endParaRPr lang="en-A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Suggest interventions to improve water security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Capacity  Building: Annual workshop and 5 one to one sessions with state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03724-AE54-40CD-BB16-579580ACA938}"/>
              </a:ext>
            </a:extLst>
          </p:cNvPr>
          <p:cNvSpPr txBox="1"/>
          <p:nvPr/>
        </p:nvSpPr>
        <p:spPr>
          <a:xfrm>
            <a:off x="8375431" y="1531966"/>
            <a:ext cx="370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Water Security Framework</a:t>
            </a:r>
            <a:endParaRPr lang="en-IN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6446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442BD5B-B9A8-4423-B02F-9FED932680BB}"/>
              </a:ext>
            </a:extLst>
          </p:cNvPr>
          <p:cNvSpPr txBox="1">
            <a:spLocks/>
          </p:cNvSpPr>
          <p:nvPr/>
        </p:nvSpPr>
        <p:spPr>
          <a:xfrm>
            <a:off x="752876" y="786863"/>
            <a:ext cx="11059485" cy="57883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100" b="1" dirty="0">
                <a:solidFill>
                  <a:srgbClr val="002060"/>
                </a:solidFill>
                <a:latin typeface="Calibri"/>
                <a:ea typeface="+mn-ea"/>
                <a:cs typeface="+mn-cs"/>
              </a:rPr>
              <a:t>IWMI – ITC Workshop</a:t>
            </a:r>
            <a:endParaRPr lang="en-GB" sz="3100" b="1" dirty="0">
              <a:solidFill>
                <a:srgbClr val="00206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C6FD5B-FB85-4E2D-9AF6-F0296B98E1AB}"/>
              </a:ext>
            </a:extLst>
          </p:cNvPr>
          <p:cNvSpPr txBox="1"/>
          <p:nvPr/>
        </p:nvSpPr>
        <p:spPr>
          <a:xfrm>
            <a:off x="105708" y="1365702"/>
            <a:ext cx="8948526" cy="5446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National level virtual workshop on “Drought Proofing Agriculture and Water Security in Catchments” was organized to present the drought proofing framework + tool and water security framework to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practitioners, policy makers and professionals</a:t>
            </a:r>
            <a:endParaRPr lang="en-I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Workshop was attended by ~150 participants/experts from Central Water Commission, Central Groundwater Board, National Rainfed Area Authority and Indian Council of Agricultural Research, NITI Aayog, NGOs, donors, private sector, research institutes</a:t>
            </a:r>
            <a:r>
              <a:rPr lang="en-I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Experts/Participants showed keen interest on using the tool and framework.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Policy recommendation was developed based on the discussions and feedbacks from experts.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778D80A-8385-4A55-B9CC-2A0D45F98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745" y="2686050"/>
            <a:ext cx="3538255" cy="191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256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384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sudharsan m</dc:creator>
  <cp:lastModifiedBy>sudharsan m</cp:lastModifiedBy>
  <cp:revision>4</cp:revision>
  <dcterms:created xsi:type="dcterms:W3CDTF">2022-01-28T09:32:36Z</dcterms:created>
  <dcterms:modified xsi:type="dcterms:W3CDTF">2022-01-28T10:53:08Z</dcterms:modified>
</cp:coreProperties>
</file>