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74" r:id="rId2"/>
  </p:sldMasterIdLst>
  <p:notesMasterIdLst>
    <p:notesMasterId r:id="rId12"/>
  </p:notesMasterIdLst>
  <p:sldIdLst>
    <p:sldId id="256" r:id="rId3"/>
    <p:sldId id="257" r:id="rId4"/>
    <p:sldId id="258" r:id="rId5"/>
    <p:sldId id="261" r:id="rId6"/>
    <p:sldId id="259" r:id="rId7"/>
    <p:sldId id="260" r:id="rId8"/>
    <p:sldId id="262" r:id="rId9"/>
    <p:sldId id="264"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jamin Sturm" initials="BS" lastIdx="3" clrIdx="0">
    <p:extLst>
      <p:ext uri="{19B8F6BF-5375-455C-9EA6-DF929625EA0E}">
        <p15:presenceInfo xmlns:p15="http://schemas.microsoft.com/office/powerpoint/2012/main" userId="86a3e30d0afed26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78"/>
    <p:restoredTop sz="86129"/>
  </p:normalViewPr>
  <p:slideViewPr>
    <p:cSldViewPr snapToGrid="0" snapToObjects="1">
      <p:cViewPr>
        <p:scale>
          <a:sx n="80" d="100"/>
          <a:sy n="80" d="100"/>
        </p:scale>
        <p:origin x="1272" y="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64BEA2-6E7C-FA42-83A0-9188FCAFF19A}" type="datetimeFigureOut">
              <a:rPr lang="en-US" smtClean="0"/>
              <a:t>6/5/18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BBE67E-6E94-244F-86D4-F654E2B9449C}" type="slidenum">
              <a:rPr lang="en-US" smtClean="0"/>
              <a:t>‹#›</a:t>
            </a:fld>
            <a:endParaRPr lang="en-US"/>
          </a:p>
        </p:txBody>
      </p:sp>
    </p:spTree>
    <p:extLst>
      <p:ext uri="{BB962C8B-B14F-4D97-AF65-F5344CB8AC3E}">
        <p14:creationId xmlns:p14="http://schemas.microsoft.com/office/powerpoint/2010/main" val="3404437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BBE67E-6E94-244F-86D4-F654E2B9449C}" type="slidenum">
              <a:rPr lang="en-US" smtClean="0"/>
              <a:t>1</a:t>
            </a:fld>
            <a:endParaRPr lang="en-US"/>
          </a:p>
        </p:txBody>
      </p:sp>
    </p:spTree>
    <p:extLst>
      <p:ext uri="{BB962C8B-B14F-4D97-AF65-F5344CB8AC3E}">
        <p14:creationId xmlns:p14="http://schemas.microsoft.com/office/powerpoint/2010/main" val="2448574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4FBBE67E-6E94-244F-86D4-F654E2B9449C}" type="slidenum">
              <a:rPr lang="en-US" smtClean="0"/>
              <a:t>2</a:t>
            </a:fld>
            <a:endParaRPr lang="en-US"/>
          </a:p>
        </p:txBody>
      </p:sp>
    </p:spTree>
    <p:extLst>
      <p:ext uri="{BB962C8B-B14F-4D97-AF65-F5344CB8AC3E}">
        <p14:creationId xmlns:p14="http://schemas.microsoft.com/office/powerpoint/2010/main" val="3411961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Doctor </a:t>
            </a:r>
            <a:r>
              <a:rPr lang="en-US" dirty="0" err="1"/>
              <a:t>FootCare</a:t>
            </a:r>
            <a:r>
              <a:rPr lang="en-US" dirty="0"/>
              <a:t> checkout page, variant A in Figure 1 outperformed variant B by an order of magnitude. In reality, the site ―upgraded‖ from the A to B and lost 90% of their revenue. Most of the changes in the upgrade were positive, but the coupon code was the critical one: people started to think twice about whether they were paying too much because there are discount coupons out there that they do not have. By removing the discount code from the new version (B), conversion-rate increased 6.5% relative to the old version (A)</a:t>
            </a:r>
          </a:p>
        </p:txBody>
      </p:sp>
      <p:sp>
        <p:nvSpPr>
          <p:cNvPr id="4" name="Slide Number Placeholder 3"/>
          <p:cNvSpPr>
            <a:spLocks noGrp="1"/>
          </p:cNvSpPr>
          <p:nvPr>
            <p:ph type="sldNum" sz="quarter" idx="10"/>
          </p:nvPr>
        </p:nvSpPr>
        <p:spPr/>
        <p:txBody>
          <a:bodyPr/>
          <a:lstStyle/>
          <a:p>
            <a:fld id="{4FBBE67E-6E94-244F-86D4-F654E2B9449C}" type="slidenum">
              <a:rPr lang="en-US" smtClean="0"/>
              <a:t>4</a:t>
            </a:fld>
            <a:endParaRPr lang="en-US"/>
          </a:p>
        </p:txBody>
      </p:sp>
    </p:spTree>
    <p:extLst>
      <p:ext uri="{BB962C8B-B14F-4D97-AF65-F5344CB8AC3E}">
        <p14:creationId xmlns:p14="http://schemas.microsoft.com/office/powerpoint/2010/main" val="1912009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 measures our ability to detect a difference when it indeed exists.</a:t>
            </a:r>
          </a:p>
          <a:p>
            <a:endParaRPr lang="en-US" dirty="0"/>
          </a:p>
        </p:txBody>
      </p:sp>
      <p:sp>
        <p:nvSpPr>
          <p:cNvPr id="4" name="Slide Number Placeholder 3"/>
          <p:cNvSpPr>
            <a:spLocks noGrp="1"/>
          </p:cNvSpPr>
          <p:nvPr>
            <p:ph type="sldNum" sz="quarter" idx="10"/>
          </p:nvPr>
        </p:nvSpPr>
        <p:spPr/>
        <p:txBody>
          <a:bodyPr/>
          <a:lstStyle/>
          <a:p>
            <a:fld id="{4FBBE67E-6E94-244F-86D4-F654E2B9449C}" type="slidenum">
              <a:rPr lang="en-US" smtClean="0"/>
              <a:t>6</a:t>
            </a:fld>
            <a:endParaRPr lang="en-US"/>
          </a:p>
        </p:txBody>
      </p:sp>
    </p:spTree>
    <p:extLst>
      <p:ext uri="{BB962C8B-B14F-4D97-AF65-F5344CB8AC3E}">
        <p14:creationId xmlns:p14="http://schemas.microsoft.com/office/powerpoint/2010/main" val="1405683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25538" y="3886200"/>
            <a:ext cx="9237662" cy="1752600"/>
          </a:xfrm>
        </p:spPr>
        <p:txBody>
          <a:bodyPr/>
          <a:lstStyle>
            <a:lvl1pPr marL="0" indent="0" algn="l">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914400" y="6377522"/>
            <a:ext cx="2844800" cy="365125"/>
          </a:xfrm>
        </p:spPr>
        <p:txBody>
          <a:bodyPr/>
          <a:lstStyle/>
          <a:p>
            <a:fld id="{D922543D-A46D-DD47-9D46-45DA50D21A6B}" type="datetime1">
              <a:rPr lang="en-US" smtClean="0"/>
              <a:t>6/5/18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855200" y="6362704"/>
            <a:ext cx="1422400" cy="365125"/>
          </a:xfrm>
        </p:spPr>
        <p:txBody>
          <a:bodyPr/>
          <a:lstStyle>
            <a:lvl1pPr algn="r">
              <a:defRPr/>
            </a:lvl1pPr>
          </a:lstStyle>
          <a:p>
            <a:fld id="{393FEECB-4008-5E46-9EEC-BD7E66EAFAF0}" type="slidenum">
              <a:rPr lang="en-US" smtClean="0"/>
              <a:t>‹#›</a:t>
            </a:fld>
            <a:endParaRPr lang="en-US"/>
          </a:p>
        </p:txBody>
      </p:sp>
      <p:sp>
        <p:nvSpPr>
          <p:cNvPr id="12" name="Text Placeholder 11">
            <a:extLst>
              <a:ext uri="{FF2B5EF4-FFF2-40B4-BE49-F238E27FC236}">
                <a16:creationId xmlns:a16="http://schemas.microsoft.com/office/drawing/2014/main" id="{95A49EA8-8C38-5148-ACA3-3DC230D45D73}"/>
              </a:ext>
            </a:extLst>
          </p:cNvPr>
          <p:cNvSpPr>
            <a:spLocks noGrp="1"/>
          </p:cNvSpPr>
          <p:nvPr>
            <p:ph type="body" sz="quarter" idx="13"/>
          </p:nvPr>
        </p:nvSpPr>
        <p:spPr>
          <a:xfrm>
            <a:off x="1125538" y="2039938"/>
            <a:ext cx="10602912" cy="1677987"/>
          </a:xfrm>
        </p:spPr>
        <p:txBody>
          <a:bodyPr/>
          <a:lstStyle>
            <a:lvl1pPr>
              <a:defRPr sz="2800"/>
            </a:lvl1pPr>
            <a:lvl2pPr>
              <a:defRPr sz="2000"/>
            </a:lvl2pPr>
          </a:lstStyle>
          <a:p>
            <a:pPr lvl="0"/>
            <a:r>
              <a:rPr lang="en-US" dirty="0"/>
              <a:t>Edit Master text styles</a:t>
            </a:r>
          </a:p>
          <a:p>
            <a:pPr lvl="1"/>
            <a:endParaRPr lang="en-US" dirty="0"/>
          </a:p>
        </p:txBody>
      </p:sp>
    </p:spTree>
    <p:extLst>
      <p:ext uri="{BB962C8B-B14F-4D97-AF65-F5344CB8AC3E}">
        <p14:creationId xmlns:p14="http://schemas.microsoft.com/office/powerpoint/2010/main" val="2037003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5CD016ED-2560-714A-AA6C-1EA6E76C8542}" type="datetime1">
              <a:rPr lang="en-US" smtClean="0"/>
              <a:t>6/5/18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3FEECB-4008-5E46-9EEC-BD7E66EAFAF0}" type="slidenum">
              <a:rPr lang="en-US" smtClean="0"/>
              <a:t>‹#›</a:t>
            </a:fld>
            <a:endParaRPr lang="en-US"/>
          </a:p>
        </p:txBody>
      </p:sp>
    </p:spTree>
    <p:extLst>
      <p:ext uri="{BB962C8B-B14F-4D97-AF65-F5344CB8AC3E}">
        <p14:creationId xmlns:p14="http://schemas.microsoft.com/office/powerpoint/2010/main" val="3460215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FBF817-C259-5D47-93E3-3EDC5C8AFD4A}" type="datetime1">
              <a:rPr lang="en-US" smtClean="0"/>
              <a:t>6/5/18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3FEECB-4008-5E46-9EEC-BD7E66EAFAF0}" type="slidenum">
              <a:rPr lang="en-US" smtClean="0"/>
              <a:t>‹#›</a:t>
            </a:fld>
            <a:endParaRPr lang="en-US"/>
          </a:p>
        </p:txBody>
      </p:sp>
    </p:spTree>
    <p:extLst>
      <p:ext uri="{BB962C8B-B14F-4D97-AF65-F5344CB8AC3E}">
        <p14:creationId xmlns:p14="http://schemas.microsoft.com/office/powerpoint/2010/main" val="2929774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297360-FC71-784F-AED3-8DB764DD4B01}" type="datetime1">
              <a:rPr lang="en-US" smtClean="0"/>
              <a:t>6/5/18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3FEECB-4008-5E46-9EEC-BD7E66EAFAF0}" type="slidenum">
              <a:rPr lang="en-US" smtClean="0"/>
              <a:t>‹#›</a:t>
            </a:fld>
            <a:endParaRPr lang="en-US"/>
          </a:p>
        </p:txBody>
      </p:sp>
    </p:spTree>
    <p:extLst>
      <p:ext uri="{BB962C8B-B14F-4D97-AF65-F5344CB8AC3E}">
        <p14:creationId xmlns:p14="http://schemas.microsoft.com/office/powerpoint/2010/main" val="1236603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2677E2C-BCFF-ED45-91BB-2CA2ED812580}" type="datetime1">
              <a:rPr lang="en-US" smtClean="0"/>
              <a:t>6/5/18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3FEECB-4008-5E46-9EEC-BD7E66EAFAF0}" type="slidenum">
              <a:rPr lang="en-US" smtClean="0"/>
              <a:t>‹#›</a:t>
            </a:fld>
            <a:endParaRPr lang="en-US"/>
          </a:p>
        </p:txBody>
      </p:sp>
    </p:spTree>
    <p:extLst>
      <p:ext uri="{BB962C8B-B14F-4D97-AF65-F5344CB8AC3E}">
        <p14:creationId xmlns:p14="http://schemas.microsoft.com/office/powerpoint/2010/main" val="3675094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normAutofit/>
          </a:bodyPr>
          <a:lstStyle>
            <a:lvl1pPr algn="l">
              <a:defRPr sz="2800" b="1"/>
            </a:lvl1pPr>
          </a:lstStyle>
          <a:p>
            <a:r>
              <a:rPr lang="en-US" dirty="0"/>
              <a:t>Click to edit Master title style</a:t>
            </a:r>
          </a:p>
        </p:txBody>
      </p:sp>
      <p:sp>
        <p:nvSpPr>
          <p:cNvPr id="3" name="Subtitle 2"/>
          <p:cNvSpPr>
            <a:spLocks noGrp="1"/>
          </p:cNvSpPr>
          <p:nvPr>
            <p:ph type="subTitle" idx="1"/>
          </p:nvPr>
        </p:nvSpPr>
        <p:spPr>
          <a:xfrm>
            <a:off x="914400" y="3886200"/>
            <a:ext cx="9448800" cy="1752600"/>
          </a:xfrm>
        </p:spPr>
        <p:txBody>
          <a:bodyPr>
            <a:normAutofit/>
          </a:bodyPr>
          <a:lstStyle>
            <a:lvl1pPr marL="0" indent="0" algn="l">
              <a:buNone/>
              <a:defRPr sz="2000" b="1">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76AF19F1-6395-224F-A74F-DED8D4681DD7}" type="datetime1">
              <a:rPr lang="en-US" smtClean="0"/>
              <a:t>6/5/18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6E8CE-B7CE-43D4-84E6-9C93D37421A8}" type="slidenum">
              <a:rPr lang="en-US" smtClean="0"/>
              <a:t>‹#›</a:t>
            </a:fld>
            <a:endParaRPr lang="en-US"/>
          </a:p>
        </p:txBody>
      </p:sp>
    </p:spTree>
    <p:extLst>
      <p:ext uri="{BB962C8B-B14F-4D97-AF65-F5344CB8AC3E}">
        <p14:creationId xmlns:p14="http://schemas.microsoft.com/office/powerpoint/2010/main" val="3658315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03EC1C-F490-5A4E-9ACC-2492016D21D5}" type="datetime1">
              <a:rPr lang="en-US" smtClean="0"/>
              <a:t>6/5/18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6E8CE-B7CE-43D4-84E6-9C93D37421A8}" type="slidenum">
              <a:rPr lang="en-US" smtClean="0"/>
              <a:t>‹#›</a:t>
            </a:fld>
            <a:endParaRPr lang="en-US"/>
          </a:p>
        </p:txBody>
      </p:sp>
    </p:spTree>
    <p:extLst>
      <p:ext uri="{BB962C8B-B14F-4D97-AF65-F5344CB8AC3E}">
        <p14:creationId xmlns:p14="http://schemas.microsoft.com/office/powerpoint/2010/main" val="24221942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47C55F-B596-5841-8EC2-630748E46444}" type="datetime1">
              <a:rPr lang="en-US" smtClean="0"/>
              <a:t>6/5/18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6E8CE-B7CE-43D4-84E6-9C93D37421A8}" type="slidenum">
              <a:rPr lang="en-US" smtClean="0"/>
              <a:t>‹#›</a:t>
            </a:fld>
            <a:endParaRPr lang="en-US"/>
          </a:p>
        </p:txBody>
      </p:sp>
    </p:spTree>
    <p:extLst>
      <p:ext uri="{BB962C8B-B14F-4D97-AF65-F5344CB8AC3E}">
        <p14:creationId xmlns:p14="http://schemas.microsoft.com/office/powerpoint/2010/main" val="217303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D6D6404-F176-864B-AB44-25459A91DA1D}" type="datetime1">
              <a:rPr lang="en-US" smtClean="0"/>
              <a:t>6/5/18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86E8CE-B7CE-43D4-84E6-9C93D37421A8}" type="slidenum">
              <a:rPr lang="en-US" smtClean="0"/>
              <a:t>‹#›</a:t>
            </a:fld>
            <a:endParaRPr lang="en-US"/>
          </a:p>
        </p:txBody>
      </p:sp>
    </p:spTree>
    <p:extLst>
      <p:ext uri="{BB962C8B-B14F-4D97-AF65-F5344CB8AC3E}">
        <p14:creationId xmlns:p14="http://schemas.microsoft.com/office/powerpoint/2010/main" val="30452683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AE6F9C4-D3D5-BC47-9DD7-1130CC93EF78}" type="datetime1">
              <a:rPr lang="en-US" smtClean="0"/>
              <a:t>6/5/18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86E8CE-B7CE-43D4-84E6-9C93D37421A8}" type="slidenum">
              <a:rPr lang="en-US" smtClean="0"/>
              <a:t>‹#›</a:t>
            </a:fld>
            <a:endParaRPr lang="en-US"/>
          </a:p>
        </p:txBody>
      </p:sp>
    </p:spTree>
    <p:extLst>
      <p:ext uri="{BB962C8B-B14F-4D97-AF65-F5344CB8AC3E}">
        <p14:creationId xmlns:p14="http://schemas.microsoft.com/office/powerpoint/2010/main" val="16249638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678C1BC-D821-9A47-BF1A-AE2F0601C781}" type="datetime1">
              <a:rPr lang="en-US" smtClean="0"/>
              <a:t>6/5/18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86E8CE-B7CE-43D4-84E6-9C93D37421A8}" type="slidenum">
              <a:rPr lang="en-US" smtClean="0"/>
              <a:t>‹#›</a:t>
            </a:fld>
            <a:endParaRPr lang="en-US"/>
          </a:p>
        </p:txBody>
      </p:sp>
    </p:spTree>
    <p:extLst>
      <p:ext uri="{BB962C8B-B14F-4D97-AF65-F5344CB8AC3E}">
        <p14:creationId xmlns:p14="http://schemas.microsoft.com/office/powerpoint/2010/main" val="41233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E7B3DB4-562B-474A-9AAC-142670ECE7D9}" type="datetime1">
              <a:rPr lang="en-US" smtClean="0"/>
              <a:t>6/5/18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3FEECB-4008-5E46-9EEC-BD7E66EAFAF0}" type="slidenum">
              <a:rPr lang="en-US" smtClean="0"/>
              <a:t>‹#›</a:t>
            </a:fld>
            <a:endParaRPr lang="en-US"/>
          </a:p>
        </p:txBody>
      </p:sp>
    </p:spTree>
    <p:extLst>
      <p:ext uri="{BB962C8B-B14F-4D97-AF65-F5344CB8AC3E}">
        <p14:creationId xmlns:p14="http://schemas.microsoft.com/office/powerpoint/2010/main" val="25732533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55A92E-4FEA-7049-8F29-FE6C8CFEAB43}" type="datetime1">
              <a:rPr lang="en-US" smtClean="0"/>
              <a:t>6/5/18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86E8CE-B7CE-43D4-84E6-9C93D37421A8}" type="slidenum">
              <a:rPr lang="en-US" smtClean="0"/>
              <a:t>‹#›</a:t>
            </a:fld>
            <a:endParaRPr lang="en-US"/>
          </a:p>
        </p:txBody>
      </p:sp>
    </p:spTree>
    <p:extLst>
      <p:ext uri="{BB962C8B-B14F-4D97-AF65-F5344CB8AC3E}">
        <p14:creationId xmlns:p14="http://schemas.microsoft.com/office/powerpoint/2010/main" val="19915329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CE3DA13E-B04D-1B40-BC0F-B78D883B7995}" type="datetime1">
              <a:rPr lang="en-US" smtClean="0"/>
              <a:t>6/5/18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86E8CE-B7CE-43D4-84E6-9C93D37421A8}" type="slidenum">
              <a:rPr lang="en-US" smtClean="0"/>
              <a:t>‹#›</a:t>
            </a:fld>
            <a:endParaRPr lang="en-US"/>
          </a:p>
        </p:txBody>
      </p:sp>
    </p:spTree>
    <p:extLst>
      <p:ext uri="{BB962C8B-B14F-4D97-AF65-F5344CB8AC3E}">
        <p14:creationId xmlns:p14="http://schemas.microsoft.com/office/powerpoint/2010/main" val="36333709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451B2646-E8BC-EA4E-98C3-283879196D0A}" type="datetime1">
              <a:rPr lang="en-US" smtClean="0"/>
              <a:t>6/5/18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86E8CE-B7CE-43D4-84E6-9C93D37421A8}" type="slidenum">
              <a:rPr lang="en-US" smtClean="0"/>
              <a:t>‹#›</a:t>
            </a:fld>
            <a:endParaRPr lang="en-US"/>
          </a:p>
        </p:txBody>
      </p:sp>
    </p:spTree>
    <p:extLst>
      <p:ext uri="{BB962C8B-B14F-4D97-AF65-F5344CB8AC3E}">
        <p14:creationId xmlns:p14="http://schemas.microsoft.com/office/powerpoint/2010/main" val="18222862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BD63BF-D055-1D4E-ABC7-634052912548}" type="datetime1">
              <a:rPr lang="en-US" smtClean="0"/>
              <a:t>6/5/18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6E8CE-B7CE-43D4-84E6-9C93D37421A8}" type="slidenum">
              <a:rPr lang="en-US" smtClean="0"/>
              <a:t>‹#›</a:t>
            </a:fld>
            <a:endParaRPr lang="en-US"/>
          </a:p>
        </p:txBody>
      </p:sp>
    </p:spTree>
    <p:extLst>
      <p:ext uri="{BB962C8B-B14F-4D97-AF65-F5344CB8AC3E}">
        <p14:creationId xmlns:p14="http://schemas.microsoft.com/office/powerpoint/2010/main" val="27892410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37F5E3-B25E-8445-AC50-63EC3F7959F5}" type="datetime1">
              <a:rPr lang="en-US" smtClean="0"/>
              <a:t>6/5/18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6E8CE-B7CE-43D4-84E6-9C93D37421A8}" type="slidenum">
              <a:rPr lang="en-US" smtClean="0"/>
              <a:t>‹#›</a:t>
            </a:fld>
            <a:endParaRPr lang="en-US"/>
          </a:p>
        </p:txBody>
      </p:sp>
    </p:spTree>
    <p:extLst>
      <p:ext uri="{BB962C8B-B14F-4D97-AF65-F5344CB8AC3E}">
        <p14:creationId xmlns:p14="http://schemas.microsoft.com/office/powerpoint/2010/main" val="59669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F6B9D4-57E5-6C40-9AC6-1D9CD98EEEA1}" type="datetime1">
              <a:rPr lang="en-US" smtClean="0"/>
              <a:t>6/5/18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3FEECB-4008-5E46-9EEC-BD7E66EAFAF0}" type="slidenum">
              <a:rPr lang="en-US" smtClean="0"/>
              <a:t>‹#›</a:t>
            </a:fld>
            <a:endParaRPr lang="en-US"/>
          </a:p>
        </p:txBody>
      </p:sp>
    </p:spTree>
    <p:extLst>
      <p:ext uri="{BB962C8B-B14F-4D97-AF65-F5344CB8AC3E}">
        <p14:creationId xmlns:p14="http://schemas.microsoft.com/office/powerpoint/2010/main" val="1667079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0AC78A-1242-C842-A103-2C8B9D6CC632}" type="datetime1">
              <a:rPr lang="en-US" smtClean="0"/>
              <a:t>6/5/18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3FEECB-4008-5E46-9EEC-BD7E66EAFAF0}" type="slidenum">
              <a:rPr lang="en-US" smtClean="0"/>
              <a:t>‹#›</a:t>
            </a:fld>
            <a:endParaRPr lang="en-US"/>
          </a:p>
        </p:txBody>
      </p:sp>
      <p:sp>
        <p:nvSpPr>
          <p:cNvPr id="7" name="Rectangle 6"/>
          <p:cNvSpPr/>
          <p:nvPr/>
        </p:nvSpPr>
        <p:spPr>
          <a:xfrm>
            <a:off x="5181600" y="12700"/>
            <a:ext cx="1930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spcBef>
                <a:spcPct val="50000"/>
              </a:spcBef>
              <a:defRPr/>
            </a:pPr>
            <a:endParaRPr lang="en-US" sz="1800"/>
          </a:p>
        </p:txBody>
      </p:sp>
      <p:sp>
        <p:nvSpPr>
          <p:cNvPr id="8" name="Rectangle 7"/>
          <p:cNvSpPr/>
          <p:nvPr/>
        </p:nvSpPr>
        <p:spPr>
          <a:xfrm>
            <a:off x="33867" y="6616700"/>
            <a:ext cx="72136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spcBef>
                <a:spcPct val="50000"/>
              </a:spcBef>
              <a:defRPr/>
            </a:pPr>
            <a:endParaRPr lang="en-US" sz="1800"/>
          </a:p>
        </p:txBody>
      </p:sp>
    </p:spTree>
    <p:extLst>
      <p:ext uri="{BB962C8B-B14F-4D97-AF65-F5344CB8AC3E}">
        <p14:creationId xmlns:p14="http://schemas.microsoft.com/office/powerpoint/2010/main" val="395105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62206A4-BF9C-3641-B1F8-3292997807EA}" type="datetime1">
              <a:rPr lang="en-US" smtClean="0"/>
              <a:t>6/5/18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3FEECB-4008-5E46-9EEC-BD7E66EAFAF0}" type="slidenum">
              <a:rPr lang="en-US" smtClean="0"/>
              <a:t>‹#›</a:t>
            </a:fld>
            <a:endParaRPr lang="en-US"/>
          </a:p>
        </p:txBody>
      </p:sp>
    </p:spTree>
    <p:extLst>
      <p:ext uri="{BB962C8B-B14F-4D97-AF65-F5344CB8AC3E}">
        <p14:creationId xmlns:p14="http://schemas.microsoft.com/office/powerpoint/2010/main" val="3823996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FECA9C5-759D-3440-A9D6-6010A4F2B522}" type="datetime1">
              <a:rPr lang="en-US" smtClean="0"/>
              <a:t>6/5/18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3FEECB-4008-5E46-9EEC-BD7E66EAFAF0}" type="slidenum">
              <a:rPr lang="en-US" smtClean="0"/>
              <a:t>‹#›</a:t>
            </a:fld>
            <a:endParaRPr lang="en-US"/>
          </a:p>
        </p:txBody>
      </p:sp>
    </p:spTree>
    <p:extLst>
      <p:ext uri="{BB962C8B-B14F-4D97-AF65-F5344CB8AC3E}">
        <p14:creationId xmlns:p14="http://schemas.microsoft.com/office/powerpoint/2010/main" val="395094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51C8AC-A08E-7A48-B47B-9253D726845C}" type="datetime1">
              <a:rPr lang="en-US" smtClean="0"/>
              <a:t>6/5/18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3FEECB-4008-5E46-9EEC-BD7E66EAFAF0}" type="slidenum">
              <a:rPr lang="en-US" smtClean="0"/>
              <a:t>‹#›</a:t>
            </a:fld>
            <a:endParaRPr lang="en-US"/>
          </a:p>
        </p:txBody>
      </p:sp>
    </p:spTree>
    <p:extLst>
      <p:ext uri="{BB962C8B-B14F-4D97-AF65-F5344CB8AC3E}">
        <p14:creationId xmlns:p14="http://schemas.microsoft.com/office/powerpoint/2010/main" val="4105474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E3BEB6-C767-D740-B936-15271875789E}" type="datetime1">
              <a:rPr lang="en-US" smtClean="0"/>
              <a:t>6/5/18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3FEECB-4008-5E46-9EEC-BD7E66EAFAF0}" type="slidenum">
              <a:rPr lang="en-US" smtClean="0"/>
              <a:t>‹#›</a:t>
            </a:fld>
            <a:endParaRPr lang="en-US"/>
          </a:p>
        </p:txBody>
      </p:sp>
      <p:sp>
        <p:nvSpPr>
          <p:cNvPr id="5" name="Rectangle 4"/>
          <p:cNvSpPr/>
          <p:nvPr/>
        </p:nvSpPr>
        <p:spPr>
          <a:xfrm>
            <a:off x="0" y="6565900"/>
            <a:ext cx="7112000" cy="2746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spcBef>
                <a:spcPct val="50000"/>
              </a:spcBef>
              <a:defRPr/>
            </a:pPr>
            <a:endParaRPr lang="en-US" sz="1800"/>
          </a:p>
        </p:txBody>
      </p:sp>
    </p:spTree>
    <p:extLst>
      <p:ext uri="{BB962C8B-B14F-4D97-AF65-F5344CB8AC3E}">
        <p14:creationId xmlns:p14="http://schemas.microsoft.com/office/powerpoint/2010/main" val="3398361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FDA9813-38BB-0049-BA28-46F65FE7F46A}" type="datetime1">
              <a:rPr lang="en-US" smtClean="0"/>
              <a:t>6/5/18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3FEECB-4008-5E46-9EEC-BD7E66EAFAF0}" type="slidenum">
              <a:rPr lang="en-US" smtClean="0"/>
              <a:t>‹#›</a:t>
            </a:fld>
            <a:endParaRPr lang="en-US"/>
          </a:p>
        </p:txBody>
      </p:sp>
    </p:spTree>
    <p:extLst>
      <p:ext uri="{BB962C8B-B14F-4D97-AF65-F5344CB8AC3E}">
        <p14:creationId xmlns:p14="http://schemas.microsoft.com/office/powerpoint/2010/main" val="3683201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889907"/>
          </a:xfrm>
          <a:prstGeom prst="rect">
            <a:avLst/>
          </a:prstGeom>
          <a:solidFill>
            <a:srgbClr val="002164"/>
          </a:solidFill>
          <a:ln>
            <a:solidFill>
              <a:srgbClr val="0039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395A"/>
                </a:solidFill>
              </a:ln>
            </a:endParaRPr>
          </a:p>
        </p:txBody>
      </p:sp>
      <p:sp>
        <p:nvSpPr>
          <p:cNvPr id="2" name="Title Placeholder 1"/>
          <p:cNvSpPr>
            <a:spLocks noGrp="1"/>
          </p:cNvSpPr>
          <p:nvPr>
            <p:ph type="title"/>
          </p:nvPr>
        </p:nvSpPr>
        <p:spPr>
          <a:xfrm>
            <a:off x="609600" y="119512"/>
            <a:ext cx="10972800" cy="77039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208315"/>
            <a:ext cx="10972800" cy="491785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66F1BBF-F12A-8B40-AE96-7C241B692E6B}" type="datetime1">
              <a:rPr lang="en-US" smtClean="0"/>
              <a:t>6/5/18</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160000" y="6345772"/>
            <a:ext cx="1422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93FEECB-4008-5E46-9EEC-BD7E66EAFAF0}" type="slidenum">
              <a:rPr lang="en-US" smtClean="0"/>
              <a:t>‹#›</a:t>
            </a:fld>
            <a:endParaRPr lang="en-US"/>
          </a:p>
        </p:txBody>
      </p:sp>
      <p:sp>
        <p:nvSpPr>
          <p:cNvPr id="7" name="Rectangle 1"/>
          <p:cNvSpPr>
            <a:spLocks noChangeArrowheads="1"/>
          </p:cNvSpPr>
          <p:nvPr/>
        </p:nvSpPr>
        <p:spPr bwMode="auto">
          <a:xfrm>
            <a:off x="0" y="-138500"/>
            <a:ext cx="18659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n-US" altLang="en-US" sz="1350" b="0" i="0" u="none" strike="noStrike" cap="none" normalizeH="0" baseline="0" dirty="0">
                <a:ln>
                  <a:noFill/>
                </a:ln>
                <a:solidFill>
                  <a:schemeClr val="tx1"/>
                </a:solidFill>
                <a:effectLst/>
                <a:latin typeface="Arial" charset="0"/>
                <a:cs typeface="Arial" charset="0"/>
              </a:rPr>
              <a:t> </a:t>
            </a:r>
          </a:p>
        </p:txBody>
      </p:sp>
    </p:spTree>
    <p:extLst>
      <p:ext uri="{BB962C8B-B14F-4D97-AF65-F5344CB8AC3E}">
        <p14:creationId xmlns:p14="http://schemas.microsoft.com/office/powerpoint/2010/main" val="18116858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685800" rtl="0" eaLnBrk="1" latinLnBrk="0" hangingPunct="1">
        <a:spcBef>
          <a:spcPct val="0"/>
        </a:spcBef>
        <a:buNone/>
        <a:defRPr sz="2800" b="1" kern="1200">
          <a:solidFill>
            <a:schemeClr val="bg1"/>
          </a:solidFill>
          <a:latin typeface="+mj-lt"/>
          <a:ea typeface="+mj-ea"/>
          <a:cs typeface="+mj-cs"/>
        </a:defRPr>
      </a:lvl1pPr>
    </p:titleStyle>
    <p:bodyStyle>
      <a:lvl1pPr marL="0" indent="0" algn="l" defTabSz="6858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1pPr>
      <a:lvl2pPr marL="342900" indent="0" algn="l" defTabSz="685800" rtl="0" eaLnBrk="1" latinLnBrk="0" hangingPunct="1">
        <a:spcBef>
          <a:spcPct val="20000"/>
        </a:spcBef>
        <a:buFont typeface="Arial" panose="020B0604020202020204" pitchFamily="34" charset="0"/>
        <a:buNone/>
        <a:defRPr sz="1800" b="1" kern="1200">
          <a:solidFill>
            <a:schemeClr val="tx1"/>
          </a:solidFill>
          <a:latin typeface="+mn-lt"/>
          <a:ea typeface="+mn-ea"/>
          <a:cs typeface="+mn-cs"/>
        </a:defRPr>
      </a:lvl2pPr>
      <a:lvl3pPr marL="685800" indent="0" algn="l" defTabSz="685800" rtl="0" eaLnBrk="1" latinLnBrk="0" hangingPunct="1">
        <a:spcBef>
          <a:spcPct val="20000"/>
        </a:spcBef>
        <a:buFont typeface="Arial" panose="020B0604020202020204" pitchFamily="34" charset="0"/>
        <a:buNone/>
        <a:defRPr sz="1400" b="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6BDB4F5-0B26-C642-98A7-E357D85C5642}" type="datetime1">
              <a:rPr lang="en-US" smtClean="0"/>
              <a:t>6/5/18</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6E8CE-B7CE-43D4-84E6-9C93D37421A8}" type="slidenum">
              <a:rPr lang="en-US" smtClean="0"/>
              <a:t>‹#›</a:t>
            </a:fld>
            <a:endParaRPr lang="en-US"/>
          </a:p>
        </p:txBody>
      </p:sp>
      <p:sp>
        <p:nvSpPr>
          <p:cNvPr id="8" name="Rectangle 7"/>
          <p:cNvSpPr/>
          <p:nvPr/>
        </p:nvSpPr>
        <p:spPr>
          <a:xfrm>
            <a:off x="0" y="0"/>
            <a:ext cx="12192000" cy="571500"/>
          </a:xfrm>
          <a:prstGeom prst="rect">
            <a:avLst/>
          </a:prstGeom>
          <a:solidFill>
            <a:srgbClr val="002164"/>
          </a:solidFill>
          <a:ln>
            <a:solidFill>
              <a:srgbClr val="0039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3602178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dt="0"/>
  <p:txStyles>
    <p:titleStyle>
      <a:lvl1pPr algn="l" defTabSz="685800" rtl="0" eaLnBrk="1" latinLnBrk="0" hangingPunct="1">
        <a:spcBef>
          <a:spcPct val="0"/>
        </a:spcBef>
        <a:buNone/>
        <a:defRPr sz="2800" b="1" kern="1200">
          <a:solidFill>
            <a:schemeClr val="tx1"/>
          </a:solidFill>
          <a:latin typeface="+mj-lt"/>
          <a:ea typeface="+mj-ea"/>
          <a:cs typeface="+mj-cs"/>
        </a:defRPr>
      </a:lvl1pPr>
    </p:titleStyle>
    <p:bodyStyle>
      <a:lvl1pPr marL="0" indent="0" algn="l" defTabSz="6858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1pPr>
      <a:lvl2pPr marL="342900" indent="0" algn="l" defTabSz="685800" rtl="0" eaLnBrk="1" latinLnBrk="0" hangingPunct="1">
        <a:spcBef>
          <a:spcPct val="20000"/>
        </a:spcBef>
        <a:buFont typeface="Arial" panose="020B0604020202020204" pitchFamily="34" charset="0"/>
        <a:buNone/>
        <a:defRPr sz="1800" b="1" kern="1200">
          <a:solidFill>
            <a:schemeClr val="tx1"/>
          </a:solidFill>
          <a:latin typeface="+mn-lt"/>
          <a:ea typeface="+mn-ea"/>
          <a:cs typeface="+mn-cs"/>
        </a:defRPr>
      </a:lvl2pPr>
      <a:lvl3pPr marL="685800" indent="0" algn="l" defTabSz="685800" rtl="0" eaLnBrk="1" latinLnBrk="0" hangingPunct="1">
        <a:spcBef>
          <a:spcPct val="20000"/>
        </a:spcBef>
        <a:buFont typeface="Arial" panose="020B0604020202020204" pitchFamily="34" charset="0"/>
        <a:buNone/>
        <a:defRPr sz="14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65ADBC-25EA-6647-829A-912B15E3B5CF}"/>
              </a:ext>
            </a:extLst>
          </p:cNvPr>
          <p:cNvSpPr>
            <a:spLocks noGrp="1"/>
          </p:cNvSpPr>
          <p:nvPr>
            <p:ph type="ctrTitle"/>
          </p:nvPr>
        </p:nvSpPr>
        <p:spPr>
          <a:xfrm>
            <a:off x="914400" y="934088"/>
            <a:ext cx="10363200" cy="1470025"/>
          </a:xfrm>
        </p:spPr>
        <p:txBody>
          <a:bodyPr>
            <a:normAutofit/>
          </a:bodyPr>
          <a:lstStyle/>
          <a:p>
            <a:r>
              <a:rPr lang="en-US" sz="3200" dirty="0"/>
              <a:t>An Introduction to A/B Testing</a:t>
            </a:r>
          </a:p>
        </p:txBody>
      </p:sp>
      <p:sp>
        <p:nvSpPr>
          <p:cNvPr id="5" name="Subtitle 4">
            <a:extLst>
              <a:ext uri="{FF2B5EF4-FFF2-40B4-BE49-F238E27FC236}">
                <a16:creationId xmlns:a16="http://schemas.microsoft.com/office/drawing/2014/main" id="{7B51C8A2-5708-DB4A-BCF0-0DBA681B48F6}"/>
              </a:ext>
            </a:extLst>
          </p:cNvPr>
          <p:cNvSpPr>
            <a:spLocks noGrp="1"/>
          </p:cNvSpPr>
          <p:nvPr>
            <p:ph type="subTitle" idx="1"/>
          </p:nvPr>
        </p:nvSpPr>
        <p:spPr>
          <a:xfrm>
            <a:off x="914400" y="3886200"/>
            <a:ext cx="4175760" cy="1752600"/>
          </a:xfrm>
        </p:spPr>
        <p:txBody>
          <a:bodyPr/>
          <a:lstStyle/>
          <a:p>
            <a:r>
              <a:rPr lang="en-US" dirty="0">
                <a:solidFill>
                  <a:schemeClr val="tx1">
                    <a:lumMod val="65000"/>
                    <a:lumOff val="35000"/>
                  </a:schemeClr>
                </a:solidFill>
              </a:rPr>
              <a:t>Benjamin W. Sturm</a:t>
            </a:r>
          </a:p>
          <a:p>
            <a:r>
              <a:rPr lang="en-US" dirty="0">
                <a:solidFill>
                  <a:schemeClr val="tx1">
                    <a:lumMod val="65000"/>
                    <a:lumOff val="35000"/>
                  </a:schemeClr>
                </a:solidFill>
              </a:rPr>
              <a:t>bwsturm@gmail.com</a:t>
            </a:r>
          </a:p>
          <a:p>
            <a:r>
              <a:rPr lang="en-US" dirty="0">
                <a:solidFill>
                  <a:schemeClr val="tx1">
                    <a:lumMod val="65000"/>
                    <a:lumOff val="35000"/>
                  </a:schemeClr>
                </a:solidFill>
              </a:rPr>
              <a:t>June 8, 2018</a:t>
            </a:r>
          </a:p>
        </p:txBody>
      </p:sp>
    </p:spTree>
    <p:extLst>
      <p:ext uri="{BB962C8B-B14F-4D97-AF65-F5344CB8AC3E}">
        <p14:creationId xmlns:p14="http://schemas.microsoft.com/office/powerpoint/2010/main" val="1239424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A8EB8C49-0FE7-8944-AB63-53381A73E5F7}"/>
              </a:ext>
            </a:extLst>
          </p:cNvPr>
          <p:cNvSpPr>
            <a:spLocks noGrp="1"/>
          </p:cNvSpPr>
          <p:nvPr>
            <p:ph type="title"/>
          </p:nvPr>
        </p:nvSpPr>
        <p:spPr/>
        <p:txBody>
          <a:bodyPr/>
          <a:lstStyle/>
          <a:p>
            <a:r>
              <a:rPr lang="en-US" dirty="0"/>
              <a:t>Introduction</a:t>
            </a:r>
          </a:p>
        </p:txBody>
      </p:sp>
      <p:sp>
        <p:nvSpPr>
          <p:cNvPr id="15" name="Content Placeholder 14">
            <a:extLst>
              <a:ext uri="{FF2B5EF4-FFF2-40B4-BE49-F238E27FC236}">
                <a16:creationId xmlns:a16="http://schemas.microsoft.com/office/drawing/2014/main" id="{EC6F6DE0-DF31-A744-94CC-C012C9ED7686}"/>
              </a:ext>
            </a:extLst>
          </p:cNvPr>
          <p:cNvSpPr>
            <a:spLocks noGrp="1"/>
          </p:cNvSpPr>
          <p:nvPr>
            <p:ph sz="half" idx="1"/>
          </p:nvPr>
        </p:nvSpPr>
        <p:spPr/>
        <p:txBody>
          <a:bodyPr>
            <a:normAutofit/>
          </a:bodyPr>
          <a:lstStyle/>
          <a:p>
            <a:r>
              <a:rPr lang="en-US" sz="2400" dirty="0"/>
              <a:t>One of the first controlled experiments was done in the 1700s</a:t>
            </a:r>
          </a:p>
          <a:p>
            <a:endParaRPr lang="en-US" sz="2400" dirty="0"/>
          </a:p>
          <a:p>
            <a:r>
              <a:rPr lang="en-US" sz="2400" dirty="0"/>
              <a:t>Dr. James Lind, a Scottish physician, believed that scurvy among sailors could be treated with citrus fruits</a:t>
            </a:r>
          </a:p>
          <a:p>
            <a:endParaRPr lang="en-US" sz="2400" dirty="0"/>
          </a:p>
          <a:p>
            <a:r>
              <a:rPr lang="en-US" sz="2400" dirty="0"/>
              <a:t>He suggested to Captain James Cook to give half his sailors lemons and limes and the other half their regular diet</a:t>
            </a:r>
          </a:p>
        </p:txBody>
      </p:sp>
      <p:pic>
        <p:nvPicPr>
          <p:cNvPr id="18" name="Content Placeholder 17">
            <a:extLst>
              <a:ext uri="{FF2B5EF4-FFF2-40B4-BE49-F238E27FC236}">
                <a16:creationId xmlns:a16="http://schemas.microsoft.com/office/drawing/2014/main" id="{04F1228C-3451-9B4A-B106-6CD4E37DDD09}"/>
              </a:ext>
            </a:extLst>
          </p:cNvPr>
          <p:cNvPicPr>
            <a:picLocks noGrp="1" noChangeAspect="1"/>
          </p:cNvPicPr>
          <p:nvPr>
            <p:ph sz="half" idx="2"/>
          </p:nvPr>
        </p:nvPicPr>
        <p:blipFill>
          <a:blip r:embed="rId3"/>
          <a:stretch>
            <a:fillRect/>
          </a:stretch>
        </p:blipFill>
        <p:spPr>
          <a:xfrm>
            <a:off x="7493000" y="2218531"/>
            <a:ext cx="2794000" cy="3289300"/>
          </a:xfrm>
        </p:spPr>
      </p:pic>
      <p:sp>
        <p:nvSpPr>
          <p:cNvPr id="4" name="Slide Number Placeholder 3">
            <a:extLst>
              <a:ext uri="{FF2B5EF4-FFF2-40B4-BE49-F238E27FC236}">
                <a16:creationId xmlns:a16="http://schemas.microsoft.com/office/drawing/2014/main" id="{F8DFA145-05C0-F446-9DF5-277E7C9D6B95}"/>
              </a:ext>
            </a:extLst>
          </p:cNvPr>
          <p:cNvSpPr>
            <a:spLocks noGrp="1"/>
          </p:cNvSpPr>
          <p:nvPr>
            <p:ph type="sldNum" sz="quarter" idx="12"/>
          </p:nvPr>
        </p:nvSpPr>
        <p:spPr/>
        <p:txBody>
          <a:bodyPr/>
          <a:lstStyle/>
          <a:p>
            <a:fld id="{1D86E8CE-B7CE-43D4-84E6-9C93D37421A8}" type="slidenum">
              <a:rPr lang="en-US" smtClean="0"/>
              <a:t>2</a:t>
            </a:fld>
            <a:endParaRPr lang="en-US"/>
          </a:p>
        </p:txBody>
      </p:sp>
      <p:sp>
        <p:nvSpPr>
          <p:cNvPr id="19" name="TextBox 18">
            <a:extLst>
              <a:ext uri="{FF2B5EF4-FFF2-40B4-BE49-F238E27FC236}">
                <a16:creationId xmlns:a16="http://schemas.microsoft.com/office/drawing/2014/main" id="{746EBC25-53E6-DE44-B947-B60487F8F124}"/>
              </a:ext>
            </a:extLst>
          </p:cNvPr>
          <p:cNvSpPr txBox="1"/>
          <p:nvPr/>
        </p:nvSpPr>
        <p:spPr>
          <a:xfrm>
            <a:off x="8278294" y="1792881"/>
            <a:ext cx="1223412" cy="369332"/>
          </a:xfrm>
          <a:prstGeom prst="rect">
            <a:avLst/>
          </a:prstGeom>
          <a:noFill/>
        </p:spPr>
        <p:txBody>
          <a:bodyPr wrap="none" rtlCol="0">
            <a:spAutoFit/>
          </a:bodyPr>
          <a:lstStyle/>
          <a:p>
            <a:r>
              <a:rPr lang="en-US" b="1" dirty="0"/>
              <a:t>James Lind</a:t>
            </a:r>
          </a:p>
        </p:txBody>
      </p:sp>
    </p:spTree>
    <p:extLst>
      <p:ext uri="{BB962C8B-B14F-4D97-AF65-F5344CB8AC3E}">
        <p14:creationId xmlns:p14="http://schemas.microsoft.com/office/powerpoint/2010/main" val="336643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9C58-E7C1-3B40-8F3E-220EA75B6632}"/>
              </a:ext>
            </a:extLst>
          </p:cNvPr>
          <p:cNvSpPr>
            <a:spLocks noGrp="1"/>
          </p:cNvSpPr>
          <p:nvPr>
            <p:ph type="title"/>
          </p:nvPr>
        </p:nvSpPr>
        <p:spPr/>
        <p:txBody>
          <a:bodyPr/>
          <a:lstStyle/>
          <a:p>
            <a:r>
              <a:rPr lang="en-US" dirty="0"/>
              <a:t>Some 300 years later…</a:t>
            </a:r>
          </a:p>
        </p:txBody>
      </p:sp>
      <p:sp>
        <p:nvSpPr>
          <p:cNvPr id="6" name="Content Placeholder 5">
            <a:extLst>
              <a:ext uri="{FF2B5EF4-FFF2-40B4-BE49-F238E27FC236}">
                <a16:creationId xmlns:a16="http://schemas.microsoft.com/office/drawing/2014/main" id="{27CB7F01-A0B3-C34C-B62F-83D3C1682E91}"/>
              </a:ext>
            </a:extLst>
          </p:cNvPr>
          <p:cNvSpPr>
            <a:spLocks noGrp="1"/>
          </p:cNvSpPr>
          <p:nvPr>
            <p:ph idx="1"/>
          </p:nvPr>
        </p:nvSpPr>
        <p:spPr/>
        <p:txBody>
          <a:bodyPr>
            <a:normAutofit/>
          </a:bodyPr>
          <a:lstStyle/>
          <a:p>
            <a:r>
              <a:rPr lang="en-US" sz="2400" dirty="0"/>
              <a:t>Greg Linden at Amazon created a prototype to show personalized recommendations based on items in the shopping cart</a:t>
            </a:r>
          </a:p>
          <a:p>
            <a:endParaRPr lang="en-US" sz="2400" dirty="0"/>
          </a:p>
          <a:p>
            <a:r>
              <a:rPr lang="en-US" sz="2400" dirty="0"/>
              <a:t>However, a marketing senior VP didn’t like the idea claiming it will distract people from checking out and Greg was ”forbidden to work on this any further”</a:t>
            </a:r>
          </a:p>
          <a:p>
            <a:endParaRPr lang="en-US" sz="2400" dirty="0"/>
          </a:p>
          <a:p>
            <a:r>
              <a:rPr lang="en-US" sz="2400" dirty="0"/>
              <a:t>Despite this, Greg ran a controlled experiment and he demonstrated that the feature improved sales by such a wide margin that not having it live was hurting business</a:t>
            </a:r>
          </a:p>
          <a:p>
            <a:endParaRPr lang="en-US" sz="2400" dirty="0"/>
          </a:p>
          <a:p>
            <a:r>
              <a:rPr lang="en-US" sz="2400" dirty="0"/>
              <a:t>With new urgency, shopping cart recommendations launched at Amazon, and many other online shopping sites followed suit</a:t>
            </a:r>
          </a:p>
        </p:txBody>
      </p:sp>
      <p:sp>
        <p:nvSpPr>
          <p:cNvPr id="5" name="Slide Number Placeholder 4">
            <a:extLst>
              <a:ext uri="{FF2B5EF4-FFF2-40B4-BE49-F238E27FC236}">
                <a16:creationId xmlns:a16="http://schemas.microsoft.com/office/drawing/2014/main" id="{714B7BD9-1172-DC41-B10D-C6F3DF10C1F5}"/>
              </a:ext>
            </a:extLst>
          </p:cNvPr>
          <p:cNvSpPr>
            <a:spLocks noGrp="1"/>
          </p:cNvSpPr>
          <p:nvPr>
            <p:ph type="sldNum" sz="quarter" idx="12"/>
          </p:nvPr>
        </p:nvSpPr>
        <p:spPr/>
        <p:txBody>
          <a:bodyPr/>
          <a:lstStyle/>
          <a:p>
            <a:fld id="{393FEECB-4008-5E46-9EEC-BD7E66EAFAF0}" type="slidenum">
              <a:rPr lang="en-US" smtClean="0"/>
              <a:t>3</a:t>
            </a:fld>
            <a:endParaRPr lang="en-US"/>
          </a:p>
        </p:txBody>
      </p:sp>
    </p:spTree>
    <p:extLst>
      <p:ext uri="{BB962C8B-B14F-4D97-AF65-F5344CB8AC3E}">
        <p14:creationId xmlns:p14="http://schemas.microsoft.com/office/powerpoint/2010/main" val="776996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C7C49-18A6-844B-A49B-F142D55B3085}"/>
              </a:ext>
            </a:extLst>
          </p:cNvPr>
          <p:cNvSpPr>
            <a:spLocks noGrp="1"/>
          </p:cNvSpPr>
          <p:nvPr>
            <p:ph type="title"/>
          </p:nvPr>
        </p:nvSpPr>
        <p:spPr/>
        <p:txBody>
          <a:bodyPr/>
          <a:lstStyle/>
          <a:p>
            <a:r>
              <a:rPr lang="en-US" dirty="0"/>
              <a:t>A motivating example</a:t>
            </a:r>
          </a:p>
        </p:txBody>
      </p:sp>
      <p:pic>
        <p:nvPicPr>
          <p:cNvPr id="6" name="Content Placeholder 5">
            <a:extLst>
              <a:ext uri="{FF2B5EF4-FFF2-40B4-BE49-F238E27FC236}">
                <a16:creationId xmlns:a16="http://schemas.microsoft.com/office/drawing/2014/main" id="{B334C8F1-C67F-8B44-9500-34F2D2C56BD0}"/>
              </a:ext>
            </a:extLst>
          </p:cNvPr>
          <p:cNvPicPr>
            <a:picLocks noGrp="1" noChangeAspect="1"/>
          </p:cNvPicPr>
          <p:nvPr>
            <p:ph idx="1"/>
          </p:nvPr>
        </p:nvPicPr>
        <p:blipFill>
          <a:blip r:embed="rId3"/>
          <a:stretch>
            <a:fillRect/>
          </a:stretch>
        </p:blipFill>
        <p:spPr>
          <a:xfrm>
            <a:off x="566651" y="1392772"/>
            <a:ext cx="11058699" cy="4953000"/>
          </a:xfrm>
        </p:spPr>
      </p:pic>
      <p:sp>
        <p:nvSpPr>
          <p:cNvPr id="4" name="Slide Number Placeholder 3">
            <a:extLst>
              <a:ext uri="{FF2B5EF4-FFF2-40B4-BE49-F238E27FC236}">
                <a16:creationId xmlns:a16="http://schemas.microsoft.com/office/drawing/2014/main" id="{F27E3158-5D58-E44D-BEBA-338F4DA9F00A}"/>
              </a:ext>
            </a:extLst>
          </p:cNvPr>
          <p:cNvSpPr>
            <a:spLocks noGrp="1"/>
          </p:cNvSpPr>
          <p:nvPr>
            <p:ph type="sldNum" sz="quarter" idx="12"/>
          </p:nvPr>
        </p:nvSpPr>
        <p:spPr/>
        <p:txBody>
          <a:bodyPr/>
          <a:lstStyle/>
          <a:p>
            <a:fld id="{393FEECB-4008-5E46-9EEC-BD7E66EAFAF0}" type="slidenum">
              <a:rPr lang="en-US" smtClean="0"/>
              <a:t>4</a:t>
            </a:fld>
            <a:endParaRPr lang="en-US"/>
          </a:p>
        </p:txBody>
      </p:sp>
    </p:spTree>
    <p:extLst>
      <p:ext uri="{BB962C8B-B14F-4D97-AF65-F5344CB8AC3E}">
        <p14:creationId xmlns:p14="http://schemas.microsoft.com/office/powerpoint/2010/main" val="3194266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86FE1-6E9C-8045-9C5C-5404A9F9F2E6}"/>
              </a:ext>
            </a:extLst>
          </p:cNvPr>
          <p:cNvSpPr>
            <a:spLocks noGrp="1"/>
          </p:cNvSpPr>
          <p:nvPr>
            <p:ph type="title"/>
          </p:nvPr>
        </p:nvSpPr>
        <p:spPr/>
        <p:txBody>
          <a:bodyPr/>
          <a:lstStyle/>
          <a:p>
            <a:r>
              <a:rPr lang="en-US" dirty="0"/>
              <a:t>How do you implement an A/B test?</a:t>
            </a:r>
          </a:p>
        </p:txBody>
      </p:sp>
      <p:sp>
        <p:nvSpPr>
          <p:cNvPr id="5" name="Content Placeholder 4">
            <a:extLst>
              <a:ext uri="{FF2B5EF4-FFF2-40B4-BE49-F238E27FC236}">
                <a16:creationId xmlns:a16="http://schemas.microsoft.com/office/drawing/2014/main" id="{5390C9D1-F694-794A-B2C8-15786D50688D}"/>
              </a:ext>
            </a:extLst>
          </p:cNvPr>
          <p:cNvSpPr>
            <a:spLocks noGrp="1"/>
          </p:cNvSpPr>
          <p:nvPr>
            <p:ph sz="half" idx="1"/>
          </p:nvPr>
        </p:nvSpPr>
        <p:spPr>
          <a:xfrm>
            <a:off x="609600" y="1502230"/>
            <a:ext cx="5384800" cy="4525963"/>
          </a:xfrm>
        </p:spPr>
        <p:txBody>
          <a:bodyPr>
            <a:normAutofit lnSpcReduction="10000"/>
          </a:bodyPr>
          <a:lstStyle/>
          <a:p>
            <a:r>
              <a:rPr lang="en-US" dirty="0"/>
              <a:t>For the simplest case, users are randomly exposed to one of two variants</a:t>
            </a:r>
          </a:p>
          <a:p>
            <a:pPr marL="514350" indent="-514350">
              <a:buFont typeface="+mj-lt"/>
              <a:buAutoNum type="romanLcPeriod"/>
            </a:pPr>
            <a:r>
              <a:rPr lang="en-US" dirty="0"/>
              <a:t>The Control, which is usually the existing version</a:t>
            </a:r>
          </a:p>
          <a:p>
            <a:pPr marL="514350" indent="-514350">
              <a:buFont typeface="+mj-lt"/>
              <a:buAutoNum type="romanLcPeriod"/>
            </a:pPr>
            <a:r>
              <a:rPr lang="en-US" dirty="0"/>
              <a:t>The Treatment, which is usually a new version being evaluated</a:t>
            </a:r>
          </a:p>
          <a:p>
            <a:endParaRPr lang="en-US" dirty="0"/>
          </a:p>
          <a:p>
            <a:r>
              <a:rPr lang="en-US" dirty="0"/>
              <a:t>Based on observations collected, an Overall Evaluation Criterion (OEC) is derived for each variant</a:t>
            </a:r>
          </a:p>
          <a:p>
            <a:endParaRPr lang="en-US" dirty="0"/>
          </a:p>
          <a:p>
            <a:r>
              <a:rPr lang="en-US" dirty="0"/>
              <a:t>OEC can be the conversion rate, units purchased, revenue, profit, expected lifetime value, or some weighted combination of these</a:t>
            </a:r>
          </a:p>
        </p:txBody>
      </p:sp>
      <p:pic>
        <p:nvPicPr>
          <p:cNvPr id="8" name="Content Placeholder 7">
            <a:extLst>
              <a:ext uri="{FF2B5EF4-FFF2-40B4-BE49-F238E27FC236}">
                <a16:creationId xmlns:a16="http://schemas.microsoft.com/office/drawing/2014/main" id="{BB4EDEA7-3E07-EE4A-852F-1482B50B8D8B}"/>
              </a:ext>
            </a:extLst>
          </p:cNvPr>
          <p:cNvPicPr>
            <a:picLocks noGrp="1" noChangeAspect="1"/>
          </p:cNvPicPr>
          <p:nvPr>
            <p:ph sz="half" idx="2"/>
          </p:nvPr>
        </p:nvPicPr>
        <p:blipFill>
          <a:blip r:embed="rId2"/>
          <a:stretch>
            <a:fillRect/>
          </a:stretch>
        </p:blipFill>
        <p:spPr>
          <a:xfrm>
            <a:off x="6263568" y="1502231"/>
            <a:ext cx="5318832" cy="4525963"/>
          </a:xfrm>
        </p:spPr>
      </p:pic>
      <p:sp>
        <p:nvSpPr>
          <p:cNvPr id="4" name="Slide Number Placeholder 3">
            <a:extLst>
              <a:ext uri="{FF2B5EF4-FFF2-40B4-BE49-F238E27FC236}">
                <a16:creationId xmlns:a16="http://schemas.microsoft.com/office/drawing/2014/main" id="{403C52A2-322A-FF4C-85D6-6D7B95FF409E}"/>
              </a:ext>
            </a:extLst>
          </p:cNvPr>
          <p:cNvSpPr>
            <a:spLocks noGrp="1"/>
          </p:cNvSpPr>
          <p:nvPr>
            <p:ph type="sldNum" sz="quarter" idx="12"/>
          </p:nvPr>
        </p:nvSpPr>
        <p:spPr/>
        <p:txBody>
          <a:bodyPr/>
          <a:lstStyle/>
          <a:p>
            <a:fld id="{393FEECB-4008-5E46-9EEC-BD7E66EAFAF0}" type="slidenum">
              <a:rPr lang="en-US" smtClean="0"/>
              <a:t>5</a:t>
            </a:fld>
            <a:endParaRPr lang="en-US"/>
          </a:p>
        </p:txBody>
      </p:sp>
    </p:spTree>
    <p:extLst>
      <p:ext uri="{BB962C8B-B14F-4D97-AF65-F5344CB8AC3E}">
        <p14:creationId xmlns:p14="http://schemas.microsoft.com/office/powerpoint/2010/main" val="1616517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21965-C4B8-3247-BE6F-901796499675}"/>
              </a:ext>
            </a:extLst>
          </p:cNvPr>
          <p:cNvSpPr>
            <a:spLocks noGrp="1"/>
          </p:cNvSpPr>
          <p:nvPr>
            <p:ph type="title"/>
          </p:nvPr>
        </p:nvSpPr>
        <p:spPr/>
        <p:txBody>
          <a:bodyPr/>
          <a:lstStyle/>
          <a:p>
            <a:r>
              <a:rPr lang="en-US" dirty="0"/>
              <a:t>Why sample size is important</a:t>
            </a:r>
          </a:p>
        </p:txBody>
      </p:sp>
      <p:sp>
        <p:nvSpPr>
          <p:cNvPr id="6" name="Text Placeholder 5">
            <a:extLst>
              <a:ext uri="{FF2B5EF4-FFF2-40B4-BE49-F238E27FC236}">
                <a16:creationId xmlns:a16="http://schemas.microsoft.com/office/drawing/2014/main" id="{238C9BA0-7705-1142-AB4C-5BEE70093AE1}"/>
              </a:ext>
            </a:extLst>
          </p:cNvPr>
          <p:cNvSpPr>
            <a:spLocks noGrp="1"/>
          </p:cNvSpPr>
          <p:nvPr>
            <p:ph type="body" idx="1"/>
          </p:nvPr>
        </p:nvSpPr>
        <p:spPr>
          <a:xfrm>
            <a:off x="609600" y="1336333"/>
            <a:ext cx="5386917" cy="639762"/>
          </a:xfrm>
        </p:spPr>
        <p:txBody>
          <a:bodyPr>
            <a:normAutofit/>
          </a:bodyPr>
          <a:lstStyle/>
          <a:p>
            <a:r>
              <a:rPr lang="en-US" sz="2400" dirty="0"/>
              <a:t>Hypothesis Testing Terminology</a:t>
            </a:r>
          </a:p>
        </p:txBody>
      </p:sp>
      <mc:AlternateContent xmlns:mc="http://schemas.openxmlformats.org/markup-compatibility/2006">
        <mc:Choice xmlns:a14="http://schemas.microsoft.com/office/drawing/2010/main" Requires="a14">
          <p:sp>
            <p:nvSpPr>
              <p:cNvPr id="7" name="Content Placeholder 6">
                <a:extLst>
                  <a:ext uri="{FF2B5EF4-FFF2-40B4-BE49-F238E27FC236}">
                    <a16:creationId xmlns:a16="http://schemas.microsoft.com/office/drawing/2014/main" id="{2CC9E7A9-031A-5B4A-A408-E332F2274070}"/>
                  </a:ext>
                </a:extLst>
              </p:cNvPr>
              <p:cNvSpPr>
                <a:spLocks noGrp="1"/>
              </p:cNvSpPr>
              <p:nvPr>
                <p:ph sz="half" idx="2"/>
              </p:nvPr>
            </p:nvSpPr>
            <p:spPr/>
            <p:txBody>
              <a:bodyPr/>
              <a:lstStyle/>
              <a:p>
                <a:r>
                  <a:rPr lang="en-US" dirty="0"/>
                  <a:t>Confidence Level – Commonly set to 95%. ﻿The probability of failing to reject (i.e., retaining) the null hypothesis when it is true</a:t>
                </a:r>
              </a:p>
              <a:p>
                <a:endParaRPr lang="en-US" dirty="0"/>
              </a:p>
              <a:p>
                <a:r>
                  <a:rPr lang="en-US" dirty="0"/>
                  <a:t>Power – Commonly desired to be 80-95%. ﻿The probability of correctly rejecting the null hypothesis, H0, when it is false. </a:t>
                </a:r>
              </a:p>
              <a:p>
                <a:endParaRPr lang="en-US" dirty="0"/>
              </a:p>
              <a:p>
                <a:r>
                  <a:rPr lang="en-US" dirty="0"/>
                  <a:t>Standard Error – The smaller the standard error, the more powerful the test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𝝈</m:t>
                        </m:r>
                      </m:e>
                      <m:sub>
                        <m:acc>
                          <m:accPr>
                            <m:chr m:val="̅"/>
                            <m:ctrlPr>
                              <a:rPr lang="en-US" i="1" smtClean="0">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𝒙</m:t>
                            </m:r>
                          </m:e>
                        </m:acc>
                      </m:sub>
                    </m:sSub>
                    <m:r>
                      <a:rPr lang="en-US" dirty="0"/>
                      <m:t>=</m:t>
                    </m:r>
                    <m:f>
                      <m:fPr>
                        <m:ctrlPr>
                          <a:rPr lang="en-US" i="1" dirty="0" smtClean="0">
                            <a:latin typeface="Cambria Math" panose="02040503050406030204" pitchFamily="18" charset="0"/>
                          </a:rPr>
                        </m:ctrlPr>
                      </m:fPr>
                      <m:num>
                        <m:r>
                          <a:rPr lang="en-US" i="1" dirty="0" smtClean="0">
                            <a:latin typeface="Cambria Math" panose="02040503050406030204" pitchFamily="18" charset="0"/>
                            <a:ea typeface="Cambria Math" panose="02040503050406030204" pitchFamily="18" charset="0"/>
                          </a:rPr>
                          <m:t>𝝈</m:t>
                        </m:r>
                      </m:num>
                      <m:den>
                        <m:rad>
                          <m:radPr>
                            <m:degHide m:val="on"/>
                            <m:ctrlPr>
                              <a:rPr lang="en-US" i="1" dirty="0" smtClean="0">
                                <a:latin typeface="Cambria Math" panose="02040503050406030204" pitchFamily="18" charset="0"/>
                              </a:rPr>
                            </m:ctrlPr>
                          </m:radPr>
                          <m:deg/>
                          <m:e>
                            <m:r>
                              <a:rPr lang="en-US" b="1" i="1" dirty="0" smtClean="0">
                                <a:latin typeface="Cambria Math" panose="02040503050406030204" pitchFamily="18" charset="0"/>
                              </a:rPr>
                              <m:t>𝒏</m:t>
                            </m:r>
                          </m:e>
                        </m:rad>
                      </m:den>
                    </m:f>
                  </m:oMath>
                </a14:m>
                <a:r>
                  <a:rPr lang="en-US" dirty="0"/>
                  <a:t>)</a:t>
                </a:r>
              </a:p>
            </p:txBody>
          </p:sp>
        </mc:Choice>
        <mc:Fallback>
          <p:sp>
            <p:nvSpPr>
              <p:cNvPr id="7" name="Content Placeholder 6">
                <a:extLst>
                  <a:ext uri="{FF2B5EF4-FFF2-40B4-BE49-F238E27FC236}">
                    <a16:creationId xmlns:a16="http://schemas.microsoft.com/office/drawing/2014/main" id="{2CC9E7A9-031A-5B4A-A408-E332F2274070}"/>
                  </a:ext>
                </a:extLst>
              </p:cNvPr>
              <p:cNvSpPr>
                <a:spLocks noGrp="1" noRot="1" noChangeAspect="1" noMove="1" noResize="1" noEditPoints="1" noAdjustHandles="1" noChangeArrowheads="1" noChangeShapeType="1" noTextEdit="1"/>
              </p:cNvSpPr>
              <p:nvPr>
                <p:ph sz="half" idx="2"/>
              </p:nvPr>
            </p:nvSpPr>
            <p:spPr>
              <a:blipFill>
                <a:blip r:embed="rId3"/>
                <a:stretch>
                  <a:fillRect l="-943" t="-641"/>
                </a:stretch>
              </a:blipFill>
            </p:spPr>
            <p:txBody>
              <a:bodyPr/>
              <a:lstStyle/>
              <a:p>
                <a:r>
                  <a:rPr lang="en-US">
                    <a:noFill/>
                  </a:rPr>
                  <a:t> </a:t>
                </a:r>
              </a:p>
            </p:txBody>
          </p:sp>
        </mc:Fallback>
      </mc:AlternateContent>
      <p:sp>
        <p:nvSpPr>
          <p:cNvPr id="8" name="Text Placeholder 7">
            <a:extLst>
              <a:ext uri="{FF2B5EF4-FFF2-40B4-BE49-F238E27FC236}">
                <a16:creationId xmlns:a16="http://schemas.microsoft.com/office/drawing/2014/main" id="{E436DD05-A69A-0C47-B29C-4ED7D9F29D06}"/>
              </a:ext>
            </a:extLst>
          </p:cNvPr>
          <p:cNvSpPr>
            <a:spLocks noGrp="1"/>
          </p:cNvSpPr>
          <p:nvPr>
            <p:ph type="body" sz="quarter" idx="3"/>
          </p:nvPr>
        </p:nvSpPr>
        <p:spPr>
          <a:xfrm>
            <a:off x="6193369" y="1336333"/>
            <a:ext cx="5389033" cy="639762"/>
          </a:xfrm>
        </p:spPr>
        <p:txBody>
          <a:bodyPr>
            <a:normAutofit/>
          </a:bodyPr>
          <a:lstStyle/>
          <a:p>
            <a:r>
              <a:rPr lang="en-US" sz="2400" dirty="0"/>
              <a:t>A Useful Equation</a:t>
            </a: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6C304676-3E4A-754D-B348-8B2489624076}"/>
                  </a:ext>
                </a:extLst>
              </p:cNvPr>
              <p:cNvSpPr>
                <a:spLocks noGrp="1"/>
              </p:cNvSpPr>
              <p:nvPr>
                <p:ph sz="quarter" idx="4"/>
              </p:nvPr>
            </p:nvSpPr>
            <p:spPr/>
            <p:txBody>
              <a:bodyPr/>
              <a:lstStyle/>
              <a:p>
                <a:r>
                  <a:rPr lang="en-US" dirty="0"/>
                  <a:t>The following formula approximates the desired sample size, assuming the desired confidence level is 95% and the desired power is 90%</a:t>
                </a:r>
              </a:p>
              <a:p>
                <a:endParaRPr lang="en-US" dirty="0"/>
              </a:p>
              <a:p>
                <a14:m>
                  <m:oMathPara xmlns:m="http://schemas.openxmlformats.org/officeDocument/2006/math">
                    <m:oMathParaPr>
                      <m:jc m:val="centerGroup"/>
                    </m:oMathParaPr>
                    <m:oMath xmlns:m="http://schemas.openxmlformats.org/officeDocument/2006/math">
                      <m:sSup>
                        <m:sSupPr>
                          <m:ctrlPr>
                            <a:rPr lang="en-US" b="1" i="1" smtClean="0">
                              <a:latin typeface="Cambria Math" panose="02040503050406030204" pitchFamily="18" charset="0"/>
                            </a:rPr>
                          </m:ctrlPr>
                        </m:sSupPr>
                        <m:e>
                          <m:r>
                            <a:rPr lang="en-US" i="1">
                              <a:latin typeface="Cambria Math" panose="02040503050406030204" pitchFamily="18" charset="0"/>
                            </a:rPr>
                            <m:t>𝒏</m:t>
                          </m:r>
                          <m:r>
                            <a:rPr lang="en-US" i="1">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rPr>
                                    <m:t>𝟒</m:t>
                                  </m:r>
                                  <m:r>
                                    <a:rPr lang="en-US" i="1">
                                      <a:latin typeface="Cambria Math" panose="02040503050406030204" pitchFamily="18" charset="0"/>
                                    </a:rPr>
                                    <m:t>𝒓</m:t>
                                  </m:r>
                                  <m:r>
                                    <a:rPr lang="en-US" i="1">
                                      <a:latin typeface="Cambria Math" panose="02040503050406030204" pitchFamily="18" charset="0"/>
                                      <a:ea typeface="Cambria Math" panose="02040503050406030204" pitchFamily="18" charset="0"/>
                                    </a:rPr>
                                    <m:t>𝝈</m:t>
                                  </m:r>
                                </m:num>
                                <m:den>
                                  <m:r>
                                    <a:rPr lang="en-US" i="1">
                                      <a:latin typeface="Cambria Math" panose="02040503050406030204" pitchFamily="18" charset="0"/>
                                      <a:ea typeface="Cambria Math" panose="02040503050406030204" pitchFamily="18" charset="0"/>
                                    </a:rPr>
                                    <m:t>∆</m:t>
                                  </m:r>
                                </m:den>
                              </m:f>
                            </m:e>
                          </m:d>
                        </m:e>
                        <m:sup>
                          <m:r>
                            <a:rPr lang="en-US" b="1" i="1" smtClean="0">
                              <a:latin typeface="Cambria Math" panose="02040503050406030204" pitchFamily="18" charset="0"/>
                            </a:rPr>
                            <m:t>𝟐</m:t>
                          </m:r>
                        </m:sup>
                      </m:sSup>
                    </m:oMath>
                  </m:oMathPara>
                </a14:m>
                <a:endParaRPr lang="en-US" dirty="0"/>
              </a:p>
              <a:p>
                <a:endParaRPr lang="en-US" dirty="0"/>
              </a:p>
              <a:p>
                <a:r>
                  <a:rPr lang="en-US" i="1" dirty="0">
                    <a:latin typeface="Cambria Math" panose="02040503050406030204" pitchFamily="18" charset="0"/>
                    <a:ea typeface="Cambria Math" panose="02040503050406030204" pitchFamily="18" charset="0"/>
                  </a:rPr>
                  <a:t>n: sample size</a:t>
                </a:r>
              </a:p>
              <a:p>
                <a:r>
                  <a:rPr lang="en-US" i="1" dirty="0">
                    <a:latin typeface="Cambria Math" panose="02040503050406030204" pitchFamily="18" charset="0"/>
                    <a:ea typeface="Cambria Math" panose="02040503050406030204" pitchFamily="18" charset="0"/>
                  </a:rPr>
                  <a:t>r: the number of variants </a:t>
                </a:r>
              </a:p>
              <a:p>
                <a:r>
                  <a:rPr lang="en-US" i="1" dirty="0">
                    <a:latin typeface="Cambria Math" panose="02040503050406030204" pitchFamily="18" charset="0"/>
                    <a:ea typeface="Cambria Math" panose="02040503050406030204" pitchFamily="18" charset="0"/>
                  </a:rPr>
                  <a:t>𝜎: the </a:t>
                </a:r>
                <a:r>
                  <a:rPr lang="en-US" i="1" dirty="0" err="1">
                    <a:latin typeface="Cambria Math" panose="02040503050406030204" pitchFamily="18" charset="0"/>
                    <a:ea typeface="Cambria Math" panose="02040503050406030204" pitchFamily="18" charset="0"/>
                  </a:rPr>
                  <a:t>std</a:t>
                </a:r>
                <a:r>
                  <a:rPr lang="en-US" i="1" dirty="0">
                    <a:latin typeface="Cambria Math" panose="02040503050406030204" pitchFamily="18" charset="0"/>
                    <a:ea typeface="Cambria Math" panose="02040503050406030204" pitchFamily="18" charset="0"/>
                  </a:rPr>
                  <a:t>-dev of the OEC</a:t>
                </a:r>
              </a:p>
              <a:p>
                <a:r>
                  <a:rPr lang="en-US" i="1" dirty="0">
                    <a:latin typeface="Cambria Math" panose="02040503050406030204" pitchFamily="18" charset="0"/>
                    <a:ea typeface="Cambria Math" panose="02040503050406030204" pitchFamily="18" charset="0"/>
                  </a:rPr>
                  <a:t>𝛥: the minimum difference between the OECs</a:t>
                </a:r>
              </a:p>
            </p:txBody>
          </p:sp>
        </mc:Choice>
        <mc:Fallback>
          <p:sp>
            <p:nvSpPr>
              <p:cNvPr id="9" name="Content Placeholder 8">
                <a:extLst>
                  <a:ext uri="{FF2B5EF4-FFF2-40B4-BE49-F238E27FC236}">
                    <a16:creationId xmlns:a16="http://schemas.microsoft.com/office/drawing/2014/main" id="{6C304676-3E4A-754D-B348-8B2489624076}"/>
                  </a:ext>
                </a:extLst>
              </p:cNvPr>
              <p:cNvSpPr>
                <a:spLocks noGrp="1" noRot="1" noChangeAspect="1" noMove="1" noResize="1" noEditPoints="1" noAdjustHandles="1" noChangeArrowheads="1" noChangeShapeType="1" noTextEdit="1"/>
              </p:cNvSpPr>
              <p:nvPr>
                <p:ph sz="quarter" idx="4"/>
              </p:nvPr>
            </p:nvSpPr>
            <p:spPr>
              <a:blipFill>
                <a:blip r:embed="rId4"/>
                <a:stretch>
                  <a:fillRect l="-941" t="-641"/>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C99EE0CC-C70F-7B47-9FD2-186C221824FC}"/>
              </a:ext>
            </a:extLst>
          </p:cNvPr>
          <p:cNvSpPr>
            <a:spLocks noGrp="1"/>
          </p:cNvSpPr>
          <p:nvPr>
            <p:ph type="sldNum" sz="quarter" idx="12"/>
          </p:nvPr>
        </p:nvSpPr>
        <p:spPr/>
        <p:txBody>
          <a:bodyPr/>
          <a:lstStyle/>
          <a:p>
            <a:fld id="{393FEECB-4008-5E46-9EEC-BD7E66EAFAF0}" type="slidenum">
              <a:rPr lang="en-US" smtClean="0"/>
              <a:t>6</a:t>
            </a:fld>
            <a:endParaRPr lang="en-US"/>
          </a:p>
        </p:txBody>
      </p:sp>
    </p:spTree>
    <p:extLst>
      <p:ext uri="{BB962C8B-B14F-4D97-AF65-F5344CB8AC3E}">
        <p14:creationId xmlns:p14="http://schemas.microsoft.com/office/powerpoint/2010/main" val="1673158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88C7BBF-382C-974A-AC5C-92594E333942}"/>
              </a:ext>
            </a:extLst>
          </p:cNvPr>
          <p:cNvSpPr>
            <a:spLocks noGrp="1"/>
          </p:cNvSpPr>
          <p:nvPr>
            <p:ph type="title"/>
          </p:nvPr>
        </p:nvSpPr>
        <p:spPr/>
        <p:txBody>
          <a:bodyPr/>
          <a:lstStyle/>
          <a:p>
            <a:r>
              <a:rPr lang="en-US" dirty="0"/>
              <a:t>An example 	</a:t>
            </a:r>
          </a:p>
        </p:txBody>
      </p:sp>
      <p:sp>
        <p:nvSpPr>
          <p:cNvPr id="9" name="Content Placeholder 8">
            <a:extLst>
              <a:ext uri="{FF2B5EF4-FFF2-40B4-BE49-F238E27FC236}">
                <a16:creationId xmlns:a16="http://schemas.microsoft.com/office/drawing/2014/main" id="{2EEC2EB8-DBA9-034D-8C48-AD8318C6AD50}"/>
              </a:ext>
            </a:extLst>
          </p:cNvPr>
          <p:cNvSpPr>
            <a:spLocks noGrp="1"/>
          </p:cNvSpPr>
          <p:nvPr>
            <p:ph idx="1"/>
          </p:nvPr>
        </p:nvSpPr>
        <p:spPr/>
        <p:txBody>
          <a:bodyPr/>
          <a:lstStyle/>
          <a:p>
            <a:r>
              <a:rPr lang="en-US" dirty="0"/>
              <a:t>﻿Suppose you have an e-commerce site and 5% of users who visit during the experiment period end up purchasing. Those purchasing spend about $75. The average user therefore spends $3.75 (95% spend $0). Assume the standard deviation is $30. If you are running an A/B test and want to detect a 5% change to revenue, you will need over 1.6 million users to achieve the desired 90% power, based on the previous formula: 4 ∙ 2 ⋅ 30 / (3.75 ⋅ 0.05) </a:t>
            </a:r>
            <a:r>
              <a:rPr lang="en-US" baseline="30000" dirty="0"/>
              <a:t>2</a:t>
            </a:r>
            <a:endParaRPr lang="en-US" dirty="0"/>
          </a:p>
        </p:txBody>
      </p:sp>
      <p:sp>
        <p:nvSpPr>
          <p:cNvPr id="7" name="Slide Number Placeholder 6">
            <a:extLst>
              <a:ext uri="{FF2B5EF4-FFF2-40B4-BE49-F238E27FC236}">
                <a16:creationId xmlns:a16="http://schemas.microsoft.com/office/drawing/2014/main" id="{F4F7734A-BB18-3C41-AFF6-6916F114592A}"/>
              </a:ext>
            </a:extLst>
          </p:cNvPr>
          <p:cNvSpPr>
            <a:spLocks noGrp="1"/>
          </p:cNvSpPr>
          <p:nvPr>
            <p:ph type="sldNum" sz="quarter" idx="12"/>
          </p:nvPr>
        </p:nvSpPr>
        <p:spPr/>
        <p:txBody>
          <a:bodyPr/>
          <a:lstStyle/>
          <a:p>
            <a:fld id="{393FEECB-4008-5E46-9EEC-BD7E66EAFAF0}" type="slidenum">
              <a:rPr lang="en-US" smtClean="0"/>
              <a:t>7</a:t>
            </a:fld>
            <a:endParaRPr lang="en-US"/>
          </a:p>
        </p:txBody>
      </p:sp>
    </p:spTree>
    <p:extLst>
      <p:ext uri="{BB962C8B-B14F-4D97-AF65-F5344CB8AC3E}">
        <p14:creationId xmlns:p14="http://schemas.microsoft.com/office/powerpoint/2010/main" val="575440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E5B7D-FFA0-2A4B-A6E5-A688501E315A}"/>
              </a:ext>
            </a:extLst>
          </p:cNvPr>
          <p:cNvSpPr>
            <a:spLocks noGrp="1"/>
          </p:cNvSpPr>
          <p:nvPr>
            <p:ph type="title"/>
          </p:nvPr>
        </p:nvSpPr>
        <p:spPr/>
        <p:txBody>
          <a:bodyPr/>
          <a:lstStyle/>
          <a:p>
            <a:r>
              <a:rPr lang="en-US" dirty="0"/>
              <a:t>Other considerations</a:t>
            </a:r>
          </a:p>
        </p:txBody>
      </p:sp>
      <p:sp>
        <p:nvSpPr>
          <p:cNvPr id="3" name="Content Placeholder 2">
            <a:extLst>
              <a:ext uri="{FF2B5EF4-FFF2-40B4-BE49-F238E27FC236}">
                <a16:creationId xmlns:a16="http://schemas.microsoft.com/office/drawing/2014/main" id="{59C43A33-71BC-C743-915F-256C7AA6A926}"/>
              </a:ext>
            </a:extLst>
          </p:cNvPr>
          <p:cNvSpPr>
            <a:spLocks noGrp="1"/>
          </p:cNvSpPr>
          <p:nvPr>
            <p:ph idx="1"/>
          </p:nvPr>
        </p:nvSpPr>
        <p:spPr/>
        <p:txBody>
          <a:bodyPr/>
          <a:lstStyle/>
          <a:p>
            <a:r>
              <a:rPr lang="en-US" u="sng" dirty="0"/>
              <a:t>Treatment Ramp-Up</a:t>
            </a:r>
          </a:p>
          <a:p>
            <a:pPr lvl="1"/>
            <a:r>
              <a:rPr lang="en-US" dirty="0"/>
              <a:t>You might start with a 99.9%/0.1% split, then ramp up the Treatment from 0.1% to 0.5% to 2.5% to 10% to 50%</a:t>
            </a:r>
          </a:p>
          <a:p>
            <a:pPr lvl="1"/>
            <a:endParaRPr lang="en-US" dirty="0"/>
          </a:p>
          <a:p>
            <a:r>
              <a:rPr lang="en-US" u="sng" dirty="0"/>
              <a:t>Run Continuous A/A Tests</a:t>
            </a:r>
          </a:p>
          <a:p>
            <a:pPr lvl="1"/>
            <a:r>
              <a:rPr lang="en-US" dirty="0"/>
              <a:t>﻿An A/A test can be used to test the experimentation system (the Null hypothesis should be rejected about 5% of the time when a 95% confidence level is used)</a:t>
            </a:r>
          </a:p>
          <a:p>
            <a:pPr lvl="1"/>
            <a:endParaRPr lang="en-US" dirty="0"/>
          </a:p>
          <a:p>
            <a:r>
              <a:rPr lang="en-US" u="sng" dirty="0"/>
              <a:t>Randomization Algorithm</a:t>
            </a:r>
          </a:p>
          <a:p>
            <a:pPr lvl="1"/>
            <a:r>
              <a:rPr lang="en-US" dirty="0"/>
              <a:t>A good randomization algorithm is critical because the statistics of controlled experiments assume that each variant of the experiment has a random sample of users</a:t>
            </a:r>
          </a:p>
          <a:p>
            <a:pPr lvl="1"/>
            <a:endParaRPr lang="en-US" dirty="0"/>
          </a:p>
          <a:p>
            <a:pPr marL="971550" lvl="2" indent="-285750">
              <a:buFont typeface="Arial" panose="020B0604020202020204" pitchFamily="34" charset="0"/>
              <a:buChar char="•"/>
            </a:pPr>
            <a:r>
              <a:rPr lang="en-US" dirty="0"/>
              <a:t>Users must be equally likely to see each variant of an experiment (assuming a 50-50 split)</a:t>
            </a:r>
          </a:p>
          <a:p>
            <a:pPr marL="971550" lvl="2" indent="-285750">
              <a:buFont typeface="Arial" panose="020B0604020202020204" pitchFamily="34" charset="0"/>
              <a:buChar char="•"/>
            </a:pPr>
            <a:r>
              <a:rPr lang="en-US" dirty="0"/>
              <a:t>Repeat assignments of a single user must be consistent</a:t>
            </a:r>
          </a:p>
          <a:p>
            <a:pPr marL="971550" lvl="2" indent="-285750">
              <a:buFont typeface="Arial" panose="020B0604020202020204" pitchFamily="34" charset="0"/>
              <a:buChar char="•"/>
            </a:pPr>
            <a:r>
              <a:rPr lang="en-US" dirty="0"/>
              <a:t>When multiple experiments are run concurrently, there must be no correlation between experiments</a:t>
            </a:r>
          </a:p>
          <a:p>
            <a:pPr marL="971550" lvl="2" indent="-285750">
              <a:buFont typeface="Arial" panose="020B0604020202020204" pitchFamily="34" charset="0"/>
              <a:buChar char="•"/>
            </a:pPr>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8747E639-3191-074A-9930-A5006BBB4BEA}"/>
              </a:ext>
            </a:extLst>
          </p:cNvPr>
          <p:cNvSpPr>
            <a:spLocks noGrp="1"/>
          </p:cNvSpPr>
          <p:nvPr>
            <p:ph type="sldNum" sz="quarter" idx="12"/>
          </p:nvPr>
        </p:nvSpPr>
        <p:spPr/>
        <p:txBody>
          <a:bodyPr/>
          <a:lstStyle/>
          <a:p>
            <a:fld id="{393FEECB-4008-5E46-9EEC-BD7E66EAFAF0}" type="slidenum">
              <a:rPr lang="en-US" smtClean="0"/>
              <a:t>8</a:t>
            </a:fld>
            <a:endParaRPr lang="en-US"/>
          </a:p>
        </p:txBody>
      </p:sp>
    </p:spTree>
    <p:extLst>
      <p:ext uri="{BB962C8B-B14F-4D97-AF65-F5344CB8AC3E}">
        <p14:creationId xmlns:p14="http://schemas.microsoft.com/office/powerpoint/2010/main" val="3030352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D6C9B-A3BC-D940-9C3B-449F88834529}"/>
              </a:ext>
            </a:extLst>
          </p:cNvPr>
          <p:cNvSpPr>
            <a:spLocks noGrp="1"/>
          </p:cNvSpPr>
          <p:nvPr>
            <p:ph type="title"/>
          </p:nvPr>
        </p:nvSpPr>
        <p:spPr/>
        <p:txBody>
          <a:bodyPr/>
          <a:lstStyle/>
          <a:p>
            <a:r>
              <a:rPr lang="en-US" dirty="0"/>
              <a:t>An Awesome Reference</a:t>
            </a:r>
          </a:p>
        </p:txBody>
      </p:sp>
      <p:sp>
        <p:nvSpPr>
          <p:cNvPr id="3" name="Content Placeholder 2">
            <a:extLst>
              <a:ext uri="{FF2B5EF4-FFF2-40B4-BE49-F238E27FC236}">
                <a16:creationId xmlns:a16="http://schemas.microsoft.com/office/drawing/2014/main" id="{A50C192A-43D8-F348-BB98-639AA5761D7E}"/>
              </a:ext>
            </a:extLst>
          </p:cNvPr>
          <p:cNvSpPr>
            <a:spLocks noGrp="1"/>
          </p:cNvSpPr>
          <p:nvPr>
            <p:ph idx="1"/>
          </p:nvPr>
        </p:nvSpPr>
        <p:spPr/>
        <p:txBody>
          <a:bodyPr/>
          <a:lstStyle/>
          <a:p>
            <a:r>
              <a:rPr lang="en-US" dirty="0"/>
              <a:t>R. </a:t>
            </a:r>
            <a:r>
              <a:rPr lang="en-US" dirty="0" err="1"/>
              <a:t>Kohavi</a:t>
            </a:r>
            <a:r>
              <a:rPr lang="en-US" dirty="0"/>
              <a:t>, R. M. R. </a:t>
            </a:r>
            <a:r>
              <a:rPr lang="en-US" dirty="0" err="1"/>
              <a:t>Henne</a:t>
            </a:r>
            <a:r>
              <a:rPr lang="en-US" dirty="0"/>
              <a:t>, and D. </a:t>
            </a:r>
            <a:r>
              <a:rPr lang="en-US" dirty="0" err="1"/>
              <a:t>Sommerfield</a:t>
            </a:r>
            <a:r>
              <a:rPr lang="en-US" dirty="0"/>
              <a:t>, “Practical guide to controlled experiments on the web,” </a:t>
            </a:r>
            <a:r>
              <a:rPr lang="en-US" i="1" dirty="0"/>
              <a:t>Proc. 13th ACM SIGKDD Int. Conf. </a:t>
            </a:r>
            <a:r>
              <a:rPr lang="en-US" i="1" dirty="0" err="1"/>
              <a:t>Knowl</a:t>
            </a:r>
            <a:r>
              <a:rPr lang="en-US" i="1" dirty="0"/>
              <a:t>. </a:t>
            </a:r>
            <a:r>
              <a:rPr lang="en-US" i="1" dirty="0" err="1"/>
              <a:t>Discov</a:t>
            </a:r>
            <a:r>
              <a:rPr lang="en-US" i="1" dirty="0"/>
              <a:t>. data Min. - KDD ’07</a:t>
            </a:r>
            <a:r>
              <a:rPr lang="en-US" dirty="0"/>
              <a:t>, vol. 2007, pp. 959–967, 2007.</a:t>
            </a:r>
          </a:p>
          <a:p>
            <a:endParaRPr lang="en-US" dirty="0"/>
          </a:p>
        </p:txBody>
      </p:sp>
      <p:sp>
        <p:nvSpPr>
          <p:cNvPr id="4" name="Slide Number Placeholder 3">
            <a:extLst>
              <a:ext uri="{FF2B5EF4-FFF2-40B4-BE49-F238E27FC236}">
                <a16:creationId xmlns:a16="http://schemas.microsoft.com/office/drawing/2014/main" id="{084FBC22-6D41-6640-A086-569813C090E6}"/>
              </a:ext>
            </a:extLst>
          </p:cNvPr>
          <p:cNvSpPr>
            <a:spLocks noGrp="1"/>
          </p:cNvSpPr>
          <p:nvPr>
            <p:ph type="sldNum" sz="quarter" idx="12"/>
          </p:nvPr>
        </p:nvSpPr>
        <p:spPr/>
        <p:txBody>
          <a:bodyPr/>
          <a:lstStyle/>
          <a:p>
            <a:fld id="{393FEECB-4008-5E46-9EEC-BD7E66EAFAF0}" type="slidenum">
              <a:rPr lang="en-US" smtClean="0"/>
              <a:t>9</a:t>
            </a:fld>
            <a:endParaRPr lang="en-US"/>
          </a:p>
        </p:txBody>
      </p:sp>
    </p:spTree>
    <p:extLst>
      <p:ext uri="{BB962C8B-B14F-4D97-AF65-F5344CB8AC3E}">
        <p14:creationId xmlns:p14="http://schemas.microsoft.com/office/powerpoint/2010/main" val="3837889786"/>
      </p:ext>
    </p:extLst>
  </p:cSld>
  <p:clrMapOvr>
    <a:masterClrMapping/>
  </p:clrMapOvr>
</p:sld>
</file>

<file path=ppt/theme/theme1.xml><?xml version="1.0" encoding="utf-8"?>
<a:theme xmlns:a="http://schemas.openxmlformats.org/drawingml/2006/main" name="BSturm_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Sturm_theme1" id="{FE9364B0-8BD4-F945-B85C-14E13C5EDDEB}" vid="{4A4E479F-7DC1-7E4B-B77E-515434DDD108}"/>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WSturm_Sandia_seminar_ver1 (Read-Only)" id="{DE4169DE-C82E-BE46-BDA2-B2523C40466E}" vid="{7F20F83F-B19F-9A40-98BB-1D3DCDB693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BSturm_theme1</Template>
  <TotalTime>8679</TotalTime>
  <Words>571</Words>
  <Application>Microsoft Macintosh PowerPoint</Application>
  <PresentationFormat>Widescreen</PresentationFormat>
  <Paragraphs>76</Paragraphs>
  <Slides>9</Slides>
  <Notes>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Arial</vt:lpstr>
      <vt:lpstr>Calibri</vt:lpstr>
      <vt:lpstr>Cambria Math</vt:lpstr>
      <vt:lpstr>BSturm_theme1</vt:lpstr>
      <vt:lpstr>1_Custom Design</vt:lpstr>
      <vt:lpstr>An Introduction to A/B Testing</vt:lpstr>
      <vt:lpstr>Introduction</vt:lpstr>
      <vt:lpstr>Some 300 years later…</vt:lpstr>
      <vt:lpstr>A motivating example</vt:lpstr>
      <vt:lpstr>How do you implement an A/B test?</vt:lpstr>
      <vt:lpstr>Why sample size is important</vt:lpstr>
      <vt:lpstr>An example  </vt:lpstr>
      <vt:lpstr>Other considerations</vt:lpstr>
      <vt:lpstr>An Awesome Reference</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Benjamin Sturm</dc:creator>
  <cp:lastModifiedBy>Benjamin Sturm</cp:lastModifiedBy>
  <cp:revision>157</cp:revision>
  <cp:lastPrinted>2018-05-29T23:45:23Z</cp:lastPrinted>
  <dcterms:created xsi:type="dcterms:W3CDTF">2018-05-13T22:42:06Z</dcterms:created>
  <dcterms:modified xsi:type="dcterms:W3CDTF">2018-06-08T19:34:10Z</dcterms:modified>
</cp:coreProperties>
</file>