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1"/>
  </p:notesMasterIdLst>
  <p:handoutMasterIdLst>
    <p:handoutMasterId r:id="rId12"/>
  </p:handout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010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5" autoAdjust="0"/>
    <p:restoredTop sz="88056" autoAdjust="0"/>
  </p:normalViewPr>
  <p:slideViewPr>
    <p:cSldViewPr snapToGrid="0">
      <p:cViewPr varScale="1">
        <p:scale>
          <a:sx n="99" d="100"/>
          <a:sy n="99" d="100"/>
        </p:scale>
        <p:origin x="912" y="184"/>
      </p:cViewPr>
      <p:guideLst/>
    </p:cSldViewPr>
  </p:slideViewPr>
  <p:outlineViewPr>
    <p:cViewPr>
      <p:scale>
        <a:sx n="33" d="100"/>
        <a:sy n="33" d="100"/>
      </p:scale>
      <p:origin x="0" y="0"/>
    </p:cViewPr>
  </p:outlineViewPr>
  <p:notesTextViewPr>
    <p:cViewPr>
      <p:scale>
        <a:sx n="1" d="1"/>
        <a:sy n="1" d="1"/>
      </p:scale>
      <p:origin x="0" y="-1272"/>
    </p:cViewPr>
  </p:notesTextViewPr>
  <p:sorterViewPr>
    <p:cViewPr>
      <p:scale>
        <a:sx n="100" d="100"/>
        <a:sy n="100" d="100"/>
      </p:scale>
      <p:origin x="0" y="-5454"/>
    </p:cViewPr>
  </p:sorterViewPr>
  <p:notesViewPr>
    <p:cSldViewPr snapToGrid="0">
      <p:cViewPr varScale="1">
        <p:scale>
          <a:sx n="88" d="100"/>
          <a:sy n="88" d="100"/>
        </p:scale>
        <p:origin x="93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6DB527-D2C2-044C-AA42-4C2CA16B49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CA14C3-B770-B343-B2C0-364971C718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AF0A9-2175-754F-948A-18E77B92E333}" type="datetimeFigureOut">
              <a:rPr lang="en-US" smtClean="0"/>
              <a:t>6/23/18</a:t>
            </a:fld>
            <a:endParaRPr lang="en-US"/>
          </a:p>
        </p:txBody>
      </p:sp>
      <p:sp>
        <p:nvSpPr>
          <p:cNvPr id="4" name="Footer Placeholder 3">
            <a:extLst>
              <a:ext uri="{FF2B5EF4-FFF2-40B4-BE49-F238E27FC236}">
                <a16:creationId xmlns:a16="http://schemas.microsoft.com/office/drawing/2014/main" id="{C4C0862E-FD70-1A49-8DF4-AFA84C61CF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F46F9E-1756-5440-BAA1-A45A9A7563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74E78-0E04-7F4A-ADD7-9E7EA038243C}" type="slidenum">
              <a:rPr lang="en-US" smtClean="0"/>
              <a:t>‹#›</a:t>
            </a:fld>
            <a:endParaRPr lang="en-US"/>
          </a:p>
        </p:txBody>
      </p:sp>
    </p:spTree>
    <p:extLst>
      <p:ext uri="{BB962C8B-B14F-4D97-AF65-F5344CB8AC3E}">
        <p14:creationId xmlns:p14="http://schemas.microsoft.com/office/powerpoint/2010/main" val="18777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457200" marR="0" indent="0" algn="l" rtl="0">
              <a:lnSpc>
                <a:spcPct val="100000"/>
              </a:lnSpc>
              <a:spcBef>
                <a:spcPts val="0"/>
              </a:spcBef>
              <a:spcAft>
                <a:spcPts val="0"/>
              </a:spcAft>
              <a:buClr>
                <a:srgbClr val="000000"/>
              </a:buClr>
              <a:buFont typeface="Arial"/>
              <a:buNone/>
              <a:defRPr/>
            </a:lvl2pPr>
            <a:lvl3pPr marL="914400" marR="0" indent="0" algn="l" rtl="0">
              <a:lnSpc>
                <a:spcPct val="100000"/>
              </a:lnSpc>
              <a:spcBef>
                <a:spcPts val="0"/>
              </a:spcBef>
              <a:spcAft>
                <a:spcPts val="0"/>
              </a:spcAft>
              <a:buClr>
                <a:srgbClr val="000000"/>
              </a:buClr>
              <a:buFont typeface="Arial"/>
              <a:buNone/>
              <a:defRPr/>
            </a:lvl3pPr>
            <a:lvl4pPr marL="1371600" marR="0" indent="0" algn="l" rtl="0">
              <a:lnSpc>
                <a:spcPct val="100000"/>
              </a:lnSpc>
              <a:spcBef>
                <a:spcPts val="0"/>
              </a:spcBef>
              <a:spcAft>
                <a:spcPts val="0"/>
              </a:spcAft>
              <a:buClr>
                <a:srgbClr val="000000"/>
              </a:buClr>
              <a:buFont typeface="Arial"/>
              <a:buNone/>
              <a:defRPr/>
            </a:lvl4pPr>
            <a:lvl5pPr marL="1828800" marR="0" indent="0" algn="l" rtl="0">
              <a:lnSpc>
                <a:spcPct val="100000"/>
              </a:lnSpc>
              <a:spcBef>
                <a:spcPts val="0"/>
              </a:spcBef>
              <a:spcAft>
                <a:spcPts val="0"/>
              </a:spcAft>
              <a:buClr>
                <a:srgbClr val="000000"/>
              </a:buClr>
              <a:buFont typeface="Arial"/>
              <a:buNone/>
              <a:defRPr/>
            </a:lvl5pPr>
            <a:lvl6pPr marL="2286000" marR="0" indent="0" algn="l" rtl="0">
              <a:lnSpc>
                <a:spcPct val="100000"/>
              </a:lnSpc>
              <a:spcBef>
                <a:spcPts val="0"/>
              </a:spcBef>
              <a:spcAft>
                <a:spcPts val="0"/>
              </a:spcAft>
              <a:buClr>
                <a:srgbClr val="000000"/>
              </a:buClr>
              <a:buFont typeface="Arial"/>
              <a:buNone/>
              <a:defRPr/>
            </a:lvl6pPr>
            <a:lvl7pPr marL="2743200" marR="0" indent="0" algn="l" rtl="0">
              <a:lnSpc>
                <a:spcPct val="100000"/>
              </a:lnSpc>
              <a:spcBef>
                <a:spcPts val="0"/>
              </a:spcBef>
              <a:spcAft>
                <a:spcPts val="0"/>
              </a:spcAft>
              <a:buClr>
                <a:srgbClr val="000000"/>
              </a:buClr>
              <a:buFont typeface="Arial"/>
              <a:buNone/>
              <a:defRPr/>
            </a:lvl7pPr>
            <a:lvl8pPr marL="3200400" marR="0" indent="0" algn="l" rtl="0">
              <a:lnSpc>
                <a:spcPct val="100000"/>
              </a:lnSpc>
              <a:spcBef>
                <a:spcPts val="0"/>
              </a:spcBef>
              <a:spcAft>
                <a:spcPts val="0"/>
              </a:spcAft>
              <a:buClr>
                <a:srgbClr val="000000"/>
              </a:buClr>
              <a:buFont typeface="Arial"/>
              <a:buNone/>
              <a:defRPr/>
            </a:lvl8pPr>
            <a:lvl9pPr marL="3657600" marR="0" indent="0"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buClr>
                <a:srgbClr val="000000"/>
              </a:buClr>
              <a:buFont typeface="Arial"/>
              <a:buNone/>
              <a:defRPr/>
            </a:lvl1pPr>
            <a:lvl2pPr marL="457200" marR="0" indent="0" algn="l" rtl="0">
              <a:lnSpc>
                <a:spcPct val="100000"/>
              </a:lnSpc>
              <a:spcBef>
                <a:spcPts val="0"/>
              </a:spcBef>
              <a:spcAft>
                <a:spcPts val="0"/>
              </a:spcAft>
              <a:buClr>
                <a:srgbClr val="000000"/>
              </a:buClr>
              <a:buFont typeface="Arial"/>
              <a:buNone/>
              <a:defRPr/>
            </a:lvl2pPr>
            <a:lvl3pPr marL="914400" marR="0" indent="0" algn="l" rtl="0">
              <a:lnSpc>
                <a:spcPct val="100000"/>
              </a:lnSpc>
              <a:spcBef>
                <a:spcPts val="0"/>
              </a:spcBef>
              <a:spcAft>
                <a:spcPts val="0"/>
              </a:spcAft>
              <a:buClr>
                <a:srgbClr val="000000"/>
              </a:buClr>
              <a:buFont typeface="Arial"/>
              <a:buNone/>
              <a:defRPr/>
            </a:lvl3pPr>
            <a:lvl4pPr marL="1371600" marR="0" indent="0" algn="l" rtl="0">
              <a:lnSpc>
                <a:spcPct val="100000"/>
              </a:lnSpc>
              <a:spcBef>
                <a:spcPts val="0"/>
              </a:spcBef>
              <a:spcAft>
                <a:spcPts val="0"/>
              </a:spcAft>
              <a:buClr>
                <a:srgbClr val="000000"/>
              </a:buClr>
              <a:buFont typeface="Arial"/>
              <a:buNone/>
              <a:defRPr/>
            </a:lvl4pPr>
            <a:lvl5pPr marL="1828800" marR="0" indent="0" algn="l" rtl="0">
              <a:lnSpc>
                <a:spcPct val="100000"/>
              </a:lnSpc>
              <a:spcBef>
                <a:spcPts val="0"/>
              </a:spcBef>
              <a:spcAft>
                <a:spcPts val="0"/>
              </a:spcAft>
              <a:buClr>
                <a:srgbClr val="000000"/>
              </a:buClr>
              <a:buFont typeface="Arial"/>
              <a:buNone/>
              <a:defRPr/>
            </a:lvl5pPr>
            <a:lvl6pPr marL="2286000" marR="0" indent="0" algn="l" rtl="0">
              <a:lnSpc>
                <a:spcPct val="100000"/>
              </a:lnSpc>
              <a:spcBef>
                <a:spcPts val="0"/>
              </a:spcBef>
              <a:spcAft>
                <a:spcPts val="0"/>
              </a:spcAft>
              <a:buClr>
                <a:srgbClr val="000000"/>
              </a:buClr>
              <a:buFont typeface="Arial"/>
              <a:buNone/>
              <a:defRPr/>
            </a:lvl6pPr>
            <a:lvl7pPr marL="2743200" marR="0" indent="0" algn="l" rtl="0">
              <a:lnSpc>
                <a:spcPct val="100000"/>
              </a:lnSpc>
              <a:spcBef>
                <a:spcPts val="0"/>
              </a:spcBef>
              <a:spcAft>
                <a:spcPts val="0"/>
              </a:spcAft>
              <a:buClr>
                <a:srgbClr val="000000"/>
              </a:buClr>
              <a:buFont typeface="Arial"/>
              <a:buNone/>
              <a:defRPr/>
            </a:lvl7pPr>
            <a:lvl8pPr marL="3200400" marR="0" indent="0" algn="l" rtl="0">
              <a:lnSpc>
                <a:spcPct val="100000"/>
              </a:lnSpc>
              <a:spcBef>
                <a:spcPts val="0"/>
              </a:spcBef>
              <a:spcAft>
                <a:spcPts val="0"/>
              </a:spcAft>
              <a:buClr>
                <a:srgbClr val="000000"/>
              </a:buClr>
              <a:buFont typeface="Arial"/>
              <a:buNone/>
              <a:defRPr/>
            </a:lvl8pPr>
            <a:lvl9pPr marL="3657600" marR="0" indent="0"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000000"/>
              </a:buClr>
              <a:buFont typeface="Arial"/>
              <a:buNone/>
              <a:defRPr/>
            </a:lvl1pPr>
            <a:lvl2pPr marL="457200" marR="0" indent="0" algn="l" rtl="0">
              <a:lnSpc>
                <a:spcPct val="100000"/>
              </a:lnSpc>
              <a:spcBef>
                <a:spcPts val="0"/>
              </a:spcBef>
              <a:spcAft>
                <a:spcPts val="0"/>
              </a:spcAft>
              <a:buClr>
                <a:srgbClr val="000000"/>
              </a:buClr>
              <a:buFont typeface="Arial"/>
              <a:buNone/>
              <a:defRPr/>
            </a:lvl2pPr>
            <a:lvl3pPr marL="914400" marR="0" indent="0" algn="l" rtl="0">
              <a:lnSpc>
                <a:spcPct val="100000"/>
              </a:lnSpc>
              <a:spcBef>
                <a:spcPts val="0"/>
              </a:spcBef>
              <a:spcAft>
                <a:spcPts val="0"/>
              </a:spcAft>
              <a:buClr>
                <a:srgbClr val="000000"/>
              </a:buClr>
              <a:buFont typeface="Arial"/>
              <a:buNone/>
              <a:defRPr/>
            </a:lvl3pPr>
            <a:lvl4pPr marL="1371600" marR="0" indent="0" algn="l" rtl="0">
              <a:lnSpc>
                <a:spcPct val="100000"/>
              </a:lnSpc>
              <a:spcBef>
                <a:spcPts val="0"/>
              </a:spcBef>
              <a:spcAft>
                <a:spcPts val="0"/>
              </a:spcAft>
              <a:buClr>
                <a:srgbClr val="000000"/>
              </a:buClr>
              <a:buFont typeface="Arial"/>
              <a:buNone/>
              <a:defRPr/>
            </a:lvl4pPr>
            <a:lvl5pPr marL="1828800" marR="0" indent="0" algn="l" rtl="0">
              <a:lnSpc>
                <a:spcPct val="100000"/>
              </a:lnSpc>
              <a:spcBef>
                <a:spcPts val="0"/>
              </a:spcBef>
              <a:spcAft>
                <a:spcPts val="0"/>
              </a:spcAft>
              <a:buClr>
                <a:srgbClr val="000000"/>
              </a:buClr>
              <a:buFont typeface="Arial"/>
              <a:buNone/>
              <a:defRPr/>
            </a:lvl5pPr>
            <a:lvl6pPr marL="2286000" marR="0" indent="0" algn="l" rtl="0">
              <a:lnSpc>
                <a:spcPct val="100000"/>
              </a:lnSpc>
              <a:spcBef>
                <a:spcPts val="0"/>
              </a:spcBef>
              <a:spcAft>
                <a:spcPts val="0"/>
              </a:spcAft>
              <a:buClr>
                <a:srgbClr val="000000"/>
              </a:buClr>
              <a:buFont typeface="Arial"/>
              <a:buNone/>
              <a:defRPr/>
            </a:lvl6pPr>
            <a:lvl7pPr marL="2743200" marR="0" indent="0" algn="l" rtl="0">
              <a:lnSpc>
                <a:spcPct val="100000"/>
              </a:lnSpc>
              <a:spcBef>
                <a:spcPts val="0"/>
              </a:spcBef>
              <a:spcAft>
                <a:spcPts val="0"/>
              </a:spcAft>
              <a:buClr>
                <a:srgbClr val="000000"/>
              </a:buClr>
              <a:buFont typeface="Arial"/>
              <a:buNone/>
              <a:defRPr/>
            </a:lvl7pPr>
            <a:lvl8pPr marL="3200400" marR="0" indent="0" algn="l" rtl="0">
              <a:lnSpc>
                <a:spcPct val="100000"/>
              </a:lnSpc>
              <a:spcBef>
                <a:spcPts val="0"/>
              </a:spcBef>
              <a:spcAft>
                <a:spcPts val="0"/>
              </a:spcAft>
              <a:buClr>
                <a:srgbClr val="000000"/>
              </a:buClr>
              <a:buFont typeface="Arial"/>
              <a:buNone/>
              <a:defRPr/>
            </a:lvl8pPr>
            <a:lvl9pPr marL="3657600" marR="0" indent="0"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chemeClr val="dk1"/>
                </a:solidFill>
                <a:latin typeface="Calibri"/>
                <a:ea typeface="Calibri"/>
                <a:cs typeface="Calibri"/>
                <a:sym typeface="Calibri"/>
                <a:rtl val="0"/>
              </a:defRPr>
            </a:lvl1pPr>
          </a:lstStyle>
          <a:p>
            <a:pPr marL="0" lvl="0" indent="0">
              <a:spcBef>
                <a:spcPts val="0"/>
              </a:spcBef>
              <a:buClr>
                <a:schemeClr val="dk1"/>
              </a:buClr>
              <a:buSzPct val="25000"/>
              <a:buFont typeface="Calibri"/>
              <a:buNone/>
            </a:pPr>
            <a:fld id="{00000000-1234-1234-1234-123412341234}" type="slidenum">
              <a:rPr lang="en-US"/>
              <a:t>‹#›</a:t>
            </a:fld>
            <a:endParaRPr lang="en-US"/>
          </a:p>
        </p:txBody>
      </p:sp>
    </p:spTree>
    <p:extLst>
      <p:ext uri="{BB962C8B-B14F-4D97-AF65-F5344CB8AC3E}">
        <p14:creationId xmlns:p14="http://schemas.microsoft.com/office/powerpoint/2010/main" val="4190658444"/>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baseline="0">
                <a:solidFill>
                  <a:schemeClr val="dk1"/>
                </a:solidFill>
                <a:latin typeface="Calibri"/>
                <a:ea typeface="Calibri"/>
                <a:cs typeface="Calibri"/>
                <a:sym typeface="Calibri"/>
                <a:rtl val="0"/>
              </a:rPr>
              <a:t>1</a:t>
            </a:fld>
            <a:endParaRPr lang="en-US" sz="1200" b="0" i="0" u="none" strike="noStrike" cap="none" baseline="0">
              <a:solidFill>
                <a:schemeClr val="dk1"/>
              </a:solidFill>
              <a:latin typeface="Calibri"/>
              <a:ea typeface="Calibri"/>
              <a:cs typeface="Calibri"/>
              <a:sym typeface="Calibri"/>
              <a:rtl val="0"/>
            </a:endParaRPr>
          </a:p>
        </p:txBody>
      </p:sp>
      <p:sp>
        <p:nvSpPr>
          <p:cNvPr id="45" name="Shape 45"/>
          <p:cNvSpPr>
            <a:spLocks noGrp="1" noRot="1" noChangeAspect="1"/>
          </p:cNvSpPr>
          <p:nvPr>
            <p:ph type="sldImg" idx="2"/>
          </p:nvPr>
        </p:nvSpPr>
        <p:spPr>
          <a:xfrm>
            <a:off x="1160463" y="698500"/>
            <a:ext cx="4538662"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46" name="Shape 46"/>
          <p:cNvSpPr txBox="1">
            <a:spLocks noGrp="1"/>
          </p:cNvSpPr>
          <p:nvPr>
            <p:ph type="body" idx="1"/>
          </p:nvPr>
        </p:nvSpPr>
        <p:spPr>
          <a:xfrm>
            <a:off x="912812" y="4343400"/>
            <a:ext cx="5032374" cy="4113211"/>
          </a:xfrm>
          <a:prstGeom prst="rect">
            <a:avLst/>
          </a:prstGeom>
          <a:noFill/>
          <a:ln>
            <a:noFill/>
          </a:ln>
        </p:spPr>
        <p:txBody>
          <a:bodyPr lIns="90450" tIns="44425" rIns="90450" bIns="44425" anchor="t" anchorCtr="0">
            <a:noAutofit/>
          </a:bodyPr>
          <a:lstStyle/>
          <a:p>
            <a:pPr marL="0" marR="0" lvl="0" indent="0" algn="l" rtl="0">
              <a:spcBef>
                <a:spcPts val="0"/>
              </a:spcBef>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The title of my project is “What should we watch tonight?”: A movie recommender system.</a:t>
            </a:r>
          </a:p>
        </p:txBody>
      </p:sp>
    </p:spTree>
    <p:extLst>
      <p:ext uri="{BB962C8B-B14F-4D97-AF65-F5344CB8AC3E}">
        <p14:creationId xmlns:p14="http://schemas.microsoft.com/office/powerpoint/2010/main" val="84230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baseline="0">
                <a:solidFill>
                  <a:schemeClr val="dk1"/>
                </a:solidFill>
                <a:latin typeface="Calibri"/>
                <a:ea typeface="Calibri"/>
                <a:cs typeface="Calibri"/>
                <a:sym typeface="Calibri"/>
                <a:rtl val="0"/>
              </a:rPr>
              <a:t>2</a:t>
            </a:fld>
            <a:endParaRPr lang="en-US" sz="1200" b="0" i="0" u="none" strike="noStrike" cap="none" baseline="0">
              <a:solidFill>
                <a:schemeClr val="dk1"/>
              </a:solidFill>
              <a:latin typeface="Calibri"/>
              <a:ea typeface="Calibri"/>
              <a:cs typeface="Calibri"/>
              <a:sym typeface="Calibri"/>
              <a:rtl val="0"/>
            </a:endParaRPr>
          </a:p>
        </p:txBody>
      </p:sp>
      <p:sp>
        <p:nvSpPr>
          <p:cNvPr id="68" name="Shape 68"/>
          <p:cNvSpPr>
            <a:spLocks noGrp="1" noRot="1" noChangeAspect="1"/>
          </p:cNvSpPr>
          <p:nvPr>
            <p:ph type="sldImg" idx="2"/>
          </p:nvPr>
        </p:nvSpPr>
        <p:spPr>
          <a:xfrm>
            <a:off x="1160463" y="698500"/>
            <a:ext cx="4538662" cy="3403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69" name="Shape 69"/>
          <p:cNvSpPr txBox="1">
            <a:spLocks noGrp="1"/>
          </p:cNvSpPr>
          <p:nvPr>
            <p:ph type="body" idx="1"/>
          </p:nvPr>
        </p:nvSpPr>
        <p:spPr>
          <a:xfrm>
            <a:off x="912812" y="4343400"/>
            <a:ext cx="5032374" cy="4113211"/>
          </a:xfrm>
          <a:prstGeom prst="rect">
            <a:avLst/>
          </a:prstGeom>
          <a:noFill/>
          <a:ln>
            <a:noFill/>
          </a:ln>
        </p:spPr>
        <p:txBody>
          <a:bodyPr lIns="91400" tIns="45700" rIns="91400" bIns="45700" anchor="t" anchorCtr="0">
            <a:noAutofit/>
          </a:bodyPr>
          <a:lstStyle/>
          <a:p>
            <a:pPr marL="0" marR="0" lvl="0" indent="0" algn="l" rtl="0">
              <a:spcBef>
                <a:spcPts val="0"/>
              </a:spcBef>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My goal was to build a movie recommender system that would allow me to take control over the movies I watch and not depend on platforms such as Netflix or Amazon to feed me movie recommendations.</a:t>
            </a:r>
          </a:p>
          <a:p>
            <a:pPr marL="0" marR="0" lvl="0" indent="0" algn="l" rtl="0">
              <a:spcBef>
                <a:spcPts val="0"/>
              </a:spcBef>
              <a:buClr>
                <a:schemeClr val="dk1"/>
              </a:buClr>
              <a:buSzPct val="25000"/>
              <a:buFont typeface="Calibri"/>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I wanted to build a recommender that had certain capabilities.  These included:</a:t>
            </a:r>
          </a:p>
          <a:p>
            <a:pPr marL="171450" marR="0" lvl="0" indent="-171450" algn="l" rtl="0">
              <a:spcBef>
                <a:spcPts val="0"/>
              </a:spcBef>
              <a:buClr>
                <a:schemeClr val="dk1"/>
              </a:buClr>
              <a:buSzPct val="2500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Provide top recommended movies and a predicted score</a:t>
            </a:r>
          </a:p>
          <a:p>
            <a:pPr marL="171450" marR="0" lvl="0" indent="-171450" algn="l" rtl="0">
              <a:spcBef>
                <a:spcPts val="0"/>
              </a:spcBef>
              <a:buClr>
                <a:schemeClr val="dk1"/>
              </a:buClr>
              <a:buSzPct val="2500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Is able to make recommendations for a group of users.  For my case, I wanted it to provide recommendations for my better half and I to avoid the 10 minute debate in front of the TV over what to watch.</a:t>
            </a:r>
          </a:p>
          <a:p>
            <a:pPr marL="171450" marR="0" lvl="0" indent="-171450" algn="l" defTabSz="914400" rtl="0" eaLnBrk="1" fontAlgn="auto" latinLnBrk="0" hangingPunct="1">
              <a:lnSpc>
                <a:spcPct val="100000"/>
              </a:lnSpc>
              <a:spcBef>
                <a:spcPts val="0"/>
              </a:spcBef>
              <a:spcAft>
                <a:spcPts val="0"/>
              </a:spcAft>
              <a:buClr>
                <a:schemeClr val="dk1"/>
              </a:buClr>
              <a:buSzPct val="250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Uses collaborative filtering, which is a technique to recommend movies based on finding other user’s with similar taste. </a:t>
            </a:r>
          </a:p>
        </p:txBody>
      </p:sp>
    </p:spTree>
    <p:extLst>
      <p:ext uri="{BB962C8B-B14F-4D97-AF65-F5344CB8AC3E}">
        <p14:creationId xmlns:p14="http://schemas.microsoft.com/office/powerpoint/2010/main" val="322577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movie recommender system, I used the </a:t>
            </a:r>
            <a:r>
              <a:rPr lang="en-US" dirty="0" err="1"/>
              <a:t>MovieLens</a:t>
            </a:r>
            <a:r>
              <a:rPr lang="en-US" dirty="0"/>
              <a:t> 20 Million Dataset.</a:t>
            </a:r>
          </a:p>
          <a:p>
            <a:r>
              <a:rPr lang="en-US" dirty="0"/>
              <a:t>This dataset consists of 20 Million unique ratings from 138,000 users and 27,000 different movies.</a:t>
            </a:r>
          </a:p>
          <a:p>
            <a:r>
              <a:rPr lang="en-US" dirty="0"/>
              <a:t>The ratings all occurred between January 1995 and March 2015.</a:t>
            </a:r>
          </a:p>
          <a:p>
            <a:r>
              <a:rPr lang="en-US" dirty="0"/>
              <a:t>Here is a small sample of my ratings data</a:t>
            </a:r>
          </a:p>
          <a:p>
            <a:r>
              <a:rPr lang="en-US" dirty="0"/>
              <a:t>Here is a small sample of my movie data   </a:t>
            </a:r>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3</a:t>
            </a:fld>
            <a:endParaRPr lang="en-US"/>
          </a:p>
        </p:txBody>
      </p:sp>
    </p:spTree>
    <p:extLst>
      <p:ext uri="{BB962C8B-B14F-4D97-AF65-F5344CB8AC3E}">
        <p14:creationId xmlns:p14="http://schemas.microsoft.com/office/powerpoint/2010/main" val="200938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my collaborative filtering model, I used singular value decomposition or SVD.  </a:t>
            </a:r>
          </a:p>
          <a:p>
            <a:r>
              <a:rPr lang="en-US" dirty="0"/>
              <a:t>SVD is a technique to do matrix factorization in order to decompose a matrix into three smaller matrices with very specific properties.</a:t>
            </a:r>
          </a:p>
          <a:p>
            <a:r>
              <a:rPr lang="en-US" dirty="0"/>
              <a:t>One of the free parameters in SVD is k, which corresponds to the number of components.  By adjusting k, we can reduce the number of components used to describe a matrix to one with a lower rank.  This technique allows us to approximate our original matrix to one with fewer features.</a:t>
            </a:r>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4</a:t>
            </a:fld>
            <a:endParaRPr lang="en-US"/>
          </a:p>
        </p:txBody>
      </p:sp>
    </p:spTree>
    <p:extLst>
      <p:ext uri="{BB962C8B-B14F-4D97-AF65-F5344CB8AC3E}">
        <p14:creationId xmlns:p14="http://schemas.microsoft.com/office/powerpoint/2010/main" val="238018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tuning was accomplished by adjusting the number of components during the SVD step and calculating the resulting error scores.</a:t>
            </a:r>
          </a:p>
          <a:p>
            <a:r>
              <a:rPr lang="en-US" dirty="0"/>
              <a:t>The steps I took during model tuning include:</a:t>
            </a:r>
          </a:p>
          <a:p>
            <a:pPr marL="171450" indent="-171450">
              <a:buFont typeface="Arial" panose="020B0604020202020204" pitchFamily="34" charset="0"/>
              <a:buChar char="•"/>
            </a:pPr>
            <a:r>
              <a:rPr lang="en-US" dirty="0"/>
              <a:t>Splitting my data into training and test set</a:t>
            </a:r>
          </a:p>
          <a:p>
            <a:pPr marL="171450" indent="-171450">
              <a:buFont typeface="Arial" panose="020B0604020202020204" pitchFamily="34" charset="0"/>
              <a:buChar char="•"/>
            </a:pPr>
            <a:r>
              <a:rPr lang="en-US" dirty="0"/>
              <a:t>Implementing SVD on my training data</a:t>
            </a:r>
          </a:p>
          <a:p>
            <a:pPr marL="171450" indent="-171450">
              <a:buFont typeface="Arial" panose="020B0604020202020204" pitchFamily="34" charset="0"/>
              <a:buChar char="•"/>
            </a:pPr>
            <a:r>
              <a:rPr lang="en-US" dirty="0"/>
              <a:t>Generated a predicted movie rating on my test dataset</a:t>
            </a:r>
          </a:p>
          <a:p>
            <a:pPr marL="171450" indent="-171450">
              <a:buFont typeface="Arial" panose="020B0604020202020204" pitchFamily="34" charset="0"/>
              <a:buChar char="•"/>
            </a:pPr>
            <a:r>
              <a:rPr lang="en-US" dirty="0"/>
              <a:t>Calculated errors based on predicted and actual movie ratings</a:t>
            </a:r>
          </a:p>
          <a:p>
            <a:pPr marL="0" indent="0">
              <a:buFont typeface="Arial" panose="020B0604020202020204" pitchFamily="34" charset="0"/>
              <a:buNone/>
            </a:pPr>
            <a:r>
              <a:rPr lang="en-US" b="1" dirty="0"/>
              <a:t>-Click-</a:t>
            </a:r>
          </a:p>
          <a:p>
            <a:pPr marL="0" indent="0">
              <a:buFont typeface="Arial" panose="020B0604020202020204" pitchFamily="34" charset="0"/>
              <a:buNone/>
            </a:pPr>
            <a:r>
              <a:rPr lang="en-US" dirty="0"/>
              <a:t>The table on the right show the error scores I achieved with different values of k.  I tested out a few different values and found that k=15 was the best. </a:t>
            </a:r>
          </a:p>
          <a:p>
            <a:pPr marL="0" indent="0">
              <a:buFont typeface="Arial" panose="020B0604020202020204" pitchFamily="34" charset="0"/>
              <a:buNone/>
            </a:pPr>
            <a:r>
              <a:rPr lang="en-US" b="1" dirty="0"/>
              <a:t>-Click-</a:t>
            </a:r>
          </a:p>
          <a:p>
            <a:pPr marL="0" indent="0">
              <a:buFont typeface="Arial" panose="020B0604020202020204" pitchFamily="34" charset="0"/>
              <a:buNone/>
            </a:pPr>
            <a:r>
              <a:rPr lang="en-US" dirty="0"/>
              <a:t>This result agrees with a paper that I cited here.</a:t>
            </a:r>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5</a:t>
            </a:fld>
            <a:endParaRPr lang="en-US"/>
          </a:p>
        </p:txBody>
      </p:sp>
    </p:spTree>
    <p:extLst>
      <p:ext uri="{BB962C8B-B14F-4D97-AF65-F5344CB8AC3E}">
        <p14:creationId xmlns:p14="http://schemas.microsoft.com/office/powerpoint/2010/main" val="384050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discuss some results of my recommender.  </a:t>
            </a:r>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6</a:t>
            </a:fld>
            <a:endParaRPr lang="en-US"/>
          </a:p>
        </p:txBody>
      </p:sp>
    </p:spTree>
    <p:extLst>
      <p:ext uri="{BB962C8B-B14F-4D97-AF65-F5344CB8AC3E}">
        <p14:creationId xmlns:p14="http://schemas.microsoft.com/office/powerpoint/2010/main" val="303691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topic I wanted to address is, How do we effectively recommend movies for a group of users?</a:t>
            </a:r>
          </a:p>
          <a:p>
            <a:r>
              <a:rPr lang="en-US" dirty="0"/>
              <a:t>Basically, there are two main ways to do this.</a:t>
            </a:r>
          </a:p>
          <a:p>
            <a:pPr marL="228600" indent="-228600">
              <a:buFont typeface="+mj-lt"/>
              <a:buAutoNum type="arabicPeriod"/>
            </a:pPr>
            <a:r>
              <a:rPr lang="en-US" dirty="0"/>
              <a:t>Create a pseudo-user that merges the ratings of multiple users and provides recommendations for that pseudo user.</a:t>
            </a:r>
          </a:p>
          <a:p>
            <a:pPr marL="228600" indent="-228600">
              <a:buFont typeface="+mj-lt"/>
              <a:buAutoNum type="arabicPeriod"/>
            </a:pPr>
            <a:r>
              <a:rPr lang="en-US" dirty="0"/>
              <a:t>Generate separate recommendation lists for each user and merge those lists in an ad hoc fashion.</a:t>
            </a:r>
          </a:p>
          <a:p>
            <a:pPr marL="0" indent="0">
              <a:buFont typeface="+mj-lt"/>
              <a:buNone/>
            </a:pPr>
            <a:r>
              <a:rPr lang="en-US" b="1" dirty="0"/>
              <a:t>-Click-</a:t>
            </a:r>
          </a:p>
          <a:p>
            <a:pPr marL="0" indent="0">
              <a:buFont typeface="+mj-lt"/>
              <a:buNone/>
            </a:pPr>
            <a:r>
              <a:rPr lang="en-US" dirty="0"/>
              <a:t>I selected method 2 for my group recommender system and I used the following weighting scheme to determine a group rating for each movie.  This scheme is specific to the case when the group is of size 2.  </a:t>
            </a:r>
          </a:p>
          <a:p>
            <a:pPr marL="0" indent="0">
              <a:buFont typeface="+mj-lt"/>
              <a:buNone/>
            </a:pPr>
            <a:r>
              <a:rPr lang="en-US" dirty="0"/>
              <a:t>For very selfish reasons, I input my own movie ratings of 20 different movies as one user.  Separately, I input the movie ratings of my better half as another user.  Then, I had the group recommender recommend some movies.  </a:t>
            </a:r>
          </a:p>
          <a:p>
            <a:pPr marL="0" indent="0">
              <a:buFont typeface="+mj-lt"/>
              <a:buNone/>
            </a:pPr>
            <a:r>
              <a:rPr lang="en-US" b="1" dirty="0"/>
              <a:t>-Click-</a:t>
            </a:r>
          </a:p>
          <a:p>
            <a:pPr marL="0" indent="0">
              <a:buFont typeface="+mj-lt"/>
              <a:buNone/>
            </a:pPr>
            <a:r>
              <a:rPr lang="en-US" dirty="0"/>
              <a:t>Here are the results.  The good thing is that many of these movies were ones we have actually seen and also would have rated very high.  So, it looks like in the near future we will be watching</a:t>
            </a:r>
          </a:p>
          <a:p>
            <a:pPr marL="0" indent="0">
              <a:buFont typeface="+mj-lt"/>
              <a:buNone/>
            </a:pPr>
            <a:r>
              <a:rPr lang="en-US" b="1" dirty="0"/>
              <a:t>-Click-</a:t>
            </a:r>
          </a:p>
          <a:p>
            <a:pPr marL="0" indent="0">
              <a:buFont typeface="+mj-lt"/>
              <a:buNone/>
            </a:pPr>
            <a:r>
              <a:rPr lang="en-US" b="1" dirty="0"/>
              <a:t>…</a:t>
            </a:r>
          </a:p>
          <a:p>
            <a:pPr marL="0" indent="0">
              <a:buFont typeface="+mj-lt"/>
              <a:buNone/>
            </a:pPr>
            <a:endParaRPr lang="en-US" dirty="0"/>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8</a:t>
            </a:fld>
            <a:endParaRPr lang="en-US"/>
          </a:p>
        </p:txBody>
      </p:sp>
    </p:spTree>
    <p:extLst>
      <p:ext uri="{BB962C8B-B14F-4D97-AF65-F5344CB8AC3E}">
        <p14:creationId xmlns:p14="http://schemas.microsoft.com/office/powerpoint/2010/main" val="2961871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I successfully built a collaborative filtering recommender as well as a group recommender.</a:t>
            </a:r>
          </a:p>
          <a:p>
            <a:r>
              <a:rPr lang="en-US" b="1" dirty="0"/>
              <a:t>-Click-</a:t>
            </a:r>
          </a:p>
          <a:p>
            <a:r>
              <a:rPr lang="en-US" dirty="0"/>
              <a:t>There are many ways that I would like to extend this work in the future.  </a:t>
            </a:r>
          </a:p>
          <a:p>
            <a:r>
              <a:rPr lang="en-US" dirty="0"/>
              <a:t>For starters, I would make use of another dataset that has user specified tags for each movie and do some topic modeling on these tags.</a:t>
            </a:r>
          </a:p>
          <a:p>
            <a:r>
              <a:rPr lang="en-US" dirty="0"/>
              <a:t>With these topics, I could then incorporate some content-based features in order to build a hybrid model.</a:t>
            </a:r>
          </a:p>
          <a:p>
            <a:r>
              <a:rPr lang="en-US" dirty="0"/>
              <a:t>Lastly, I would like to build a web application (likely with Flask) to allow anybody who is interested to upload their own unique ratings and see their list of recommended movies.  </a:t>
            </a:r>
          </a:p>
        </p:txBody>
      </p:sp>
      <p:sp>
        <p:nvSpPr>
          <p:cNvPr id="4" name="Slide Number Placeholder 3"/>
          <p:cNvSpPr>
            <a:spLocks noGrp="1"/>
          </p:cNvSpPr>
          <p:nvPr>
            <p:ph type="sldNum" idx="10"/>
          </p:nvPr>
        </p:nvSpPr>
        <p:spPr/>
        <p:txBody>
          <a:bodyPr/>
          <a:lstStyle/>
          <a:p>
            <a:pPr marL="0" lvl="0" indent="0">
              <a:spcBef>
                <a:spcPts val="0"/>
              </a:spcBef>
              <a:buClr>
                <a:schemeClr val="dk1"/>
              </a:buClr>
              <a:buSzPct val="25000"/>
              <a:buFont typeface="Calibri"/>
              <a:buNone/>
            </a:pPr>
            <a:fld id="{00000000-1234-1234-1234-123412341234}" type="slidenum">
              <a:rPr lang="en-US" smtClean="0"/>
              <a:t>9</a:t>
            </a:fld>
            <a:endParaRPr lang="en-US"/>
          </a:p>
        </p:txBody>
      </p:sp>
    </p:spTree>
    <p:extLst>
      <p:ext uri="{BB962C8B-B14F-4D97-AF65-F5344CB8AC3E}">
        <p14:creationId xmlns:p14="http://schemas.microsoft.com/office/powerpoint/2010/main" val="119551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Shape 17"/>
        <p:cNvGrpSpPr/>
        <p:nvPr/>
      </p:nvGrpSpPr>
      <p:grpSpPr>
        <a:xfrm>
          <a:off x="0" y="0"/>
          <a:ext cx="0" cy="0"/>
          <a:chOff x="0" y="0"/>
          <a:chExt cx="0" cy="0"/>
        </a:xfrm>
      </p:grpSpPr>
      <p:sp>
        <p:nvSpPr>
          <p:cNvPr id="18" name="Shape 18"/>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400" b="0" i="0" u="none" strike="noStrike" cap="none" baseline="0">
                <a:solidFill>
                  <a:schemeClr val="lt1"/>
                </a:solidFill>
                <a:latin typeface="Calibri" panose="020F0502020204030204" pitchFamily="34" charset="0"/>
                <a:ea typeface="Calibri" panose="020F0502020204030204" pitchFamily="34" charset="0"/>
                <a:cs typeface="Arial"/>
                <a:sym typeface="Arial"/>
                <a:rtl val="0"/>
              </a:defRPr>
            </a:lvl1pPr>
          </a:lstStyle>
          <a:p>
            <a:pPr>
              <a:buClr>
                <a:schemeClr val="lt1"/>
              </a:buClr>
              <a:buSzPct val="25000"/>
              <a:buFont typeface="Arial"/>
              <a:buNone/>
            </a:pPr>
            <a:fld id="{00000000-1234-1234-1234-123412341234}" type="slidenum">
              <a:rPr lang="en-US" smtClean="0"/>
              <a:pPr>
                <a:buClr>
                  <a:schemeClr val="lt1"/>
                </a:buClr>
                <a:buSzPct val="25000"/>
                <a:buFont typeface="Arial"/>
                <a:buNone/>
              </a:pPr>
              <a:t>‹#›</a:t>
            </a:fld>
            <a:endParaRPr lang="en-US" dirty="0"/>
          </a:p>
        </p:txBody>
      </p:sp>
      <p:sp>
        <p:nvSpPr>
          <p:cNvPr id="19" name="Shape 19"/>
          <p:cNvSpPr txBox="1"/>
          <p:nvPr/>
        </p:nvSpPr>
        <p:spPr>
          <a:xfrm>
            <a:off x="2360075" y="1298233"/>
            <a:ext cx="1269899" cy="451499"/>
          </a:xfrm>
          <a:prstGeom prst="rect">
            <a:avLst/>
          </a:prstGeom>
          <a:noFill/>
          <a:ln>
            <a:noFill/>
          </a:ln>
        </p:spPr>
        <p:txBody>
          <a:bodyPr lIns="91425" tIns="91425" rIns="91425" bIns="91425" anchor="t" anchorCtr="0">
            <a:noAutofit/>
          </a:bodyPr>
          <a:lstStyle/>
          <a:p>
            <a:pPr>
              <a:spcBef>
                <a:spcPts val="0"/>
              </a:spcBef>
              <a:buNone/>
            </a:pPr>
            <a:endParaRPr sz="2400">
              <a:solidFill>
                <a:srgbClr val="F3F3F3"/>
              </a:solidFill>
              <a:latin typeface="Calibri"/>
              <a:ea typeface="Calibri"/>
              <a:cs typeface="Calibri"/>
              <a:sym typeface="Calibri"/>
            </a:endParaRPr>
          </a:p>
        </p:txBody>
      </p:sp>
      <p:sp>
        <p:nvSpPr>
          <p:cNvPr id="4" name="Title 1">
            <a:extLst>
              <a:ext uri="{FF2B5EF4-FFF2-40B4-BE49-F238E27FC236}">
                <a16:creationId xmlns:a16="http://schemas.microsoft.com/office/drawing/2014/main" id="{4FEEC3C4-DBBE-864C-B8B7-01C7AD531F12}"/>
              </a:ext>
            </a:extLst>
          </p:cNvPr>
          <p:cNvSpPr>
            <a:spLocks noGrp="1"/>
          </p:cNvSpPr>
          <p:nvPr>
            <p:ph type="title" hasCustomPrompt="1"/>
          </p:nvPr>
        </p:nvSpPr>
        <p:spPr>
          <a:xfrm>
            <a:off x="188926" y="73152"/>
            <a:ext cx="8745176" cy="430887"/>
          </a:xfrm>
          <a:prstGeom prst="rect">
            <a:avLst/>
          </a:prstGeom>
        </p:spPr>
        <p:txBody>
          <a:bodyPr wrap="square" lIns="0" tIns="0" rIns="0" bIns="0">
            <a:spAutoFit/>
          </a:bodyPr>
          <a:lstStyle>
            <a:lvl1pPr>
              <a:defRPr sz="2800" b="1" baseline="0">
                <a:solidFill>
                  <a:schemeClr val="bg1"/>
                </a:solidFill>
                <a:latin typeface="Calibri" panose="020F0502020204030204" pitchFamily="34" charset="0"/>
              </a:defRPr>
            </a:lvl1pPr>
          </a:lstStyle>
          <a:p>
            <a:r>
              <a:rPr lang="en-US" dirty="0"/>
              <a:t>Insert assertion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sertion Evid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926" y="73152"/>
            <a:ext cx="8745176" cy="430887"/>
          </a:xfrm>
          <a:prstGeom prst="rect">
            <a:avLst/>
          </a:prstGeom>
        </p:spPr>
        <p:txBody>
          <a:bodyPr wrap="square" lIns="0" tIns="0" rIns="0" bIns="0">
            <a:spAutoFit/>
          </a:bodyPr>
          <a:lstStyle>
            <a:lvl1pPr>
              <a:defRPr sz="2800" b="1" baseline="0">
                <a:solidFill>
                  <a:schemeClr val="bg1"/>
                </a:solidFill>
                <a:latin typeface="Calibri" panose="020F0502020204030204" pitchFamily="34" charset="0"/>
              </a:defRPr>
            </a:lvl1pPr>
          </a:lstStyle>
          <a:p>
            <a:r>
              <a:rPr lang="en-US" dirty="0"/>
              <a:t>Insert assertion here</a:t>
            </a:r>
          </a:p>
        </p:txBody>
      </p:sp>
      <p:sp>
        <p:nvSpPr>
          <p:cNvPr id="5" name="Text Placeholder 4"/>
          <p:cNvSpPr>
            <a:spLocks noGrp="1"/>
          </p:cNvSpPr>
          <p:nvPr>
            <p:ph type="body" sz="quarter" idx="11" hasCustomPrompt="1"/>
          </p:nvPr>
        </p:nvSpPr>
        <p:spPr>
          <a:xfrm>
            <a:off x="957613" y="2433675"/>
            <a:ext cx="2044788" cy="369332"/>
          </a:xfrm>
          <a:prstGeom prst="rect">
            <a:avLst/>
          </a:prstGeom>
        </p:spPr>
        <p:txBody>
          <a:bodyPr wrap="square" lIns="0" tIns="0" rIns="0" bIns="0">
            <a:spAutoFit/>
          </a:bodyPr>
          <a:lstStyle>
            <a:lvl1pPr>
              <a:defRPr sz="2400" b="1" baseline="0">
                <a:solidFill>
                  <a:schemeClr val="bg1"/>
                </a:solidFill>
                <a:latin typeface="Calibri" panose="020F0502020204030204" pitchFamily="34" charset="0"/>
              </a:defRPr>
            </a:lvl1pPr>
          </a:lstStyle>
          <a:p>
            <a:pPr lvl="0"/>
            <a:r>
              <a:rPr lang="en-US" b="1" dirty="0">
                <a:latin typeface="Calibri" panose="020F0502020204030204" pitchFamily="34" charset="0"/>
              </a:rPr>
              <a:t>Insert text here</a:t>
            </a:r>
            <a:endParaRPr lang="en-US" dirty="0"/>
          </a:p>
        </p:txBody>
      </p:sp>
      <p:sp>
        <p:nvSpPr>
          <p:cNvPr id="6" name="Shape 18"/>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400" b="0" i="0" u="none" strike="noStrike" cap="none" baseline="0">
                <a:solidFill>
                  <a:schemeClr val="lt1"/>
                </a:solidFill>
                <a:latin typeface="Calibri" panose="020F0502020204030204" pitchFamily="34" charset="0"/>
                <a:ea typeface="Calibri" panose="020F0502020204030204" pitchFamily="34" charset="0"/>
                <a:cs typeface="Arial"/>
                <a:sym typeface="Arial"/>
                <a:rtl val="0"/>
              </a:defRPr>
            </a:lvl1pPr>
          </a:lstStyle>
          <a:p>
            <a:pPr>
              <a:buClr>
                <a:schemeClr val="lt1"/>
              </a:buClr>
              <a:buSzPct val="25000"/>
              <a:buFont typeface="Arial"/>
              <a:buNone/>
            </a:pPr>
            <a:fld id="{00000000-1234-1234-1234-123412341234}" type="slidenum">
              <a:rPr lang="en-US" smtClean="0"/>
              <a:pPr>
                <a:buClr>
                  <a:schemeClr val="lt1"/>
                </a:buClr>
                <a:buSzPct val="25000"/>
                <a:buFont typeface="Arial"/>
                <a:buNone/>
              </a:pPr>
              <a:t>‹#›</a:t>
            </a:fld>
            <a:endParaRPr lang="en-US" dirty="0"/>
          </a:p>
        </p:txBody>
      </p:sp>
    </p:spTree>
    <p:extLst>
      <p:ext uri="{BB962C8B-B14F-4D97-AF65-F5344CB8AC3E}">
        <p14:creationId xmlns:p14="http://schemas.microsoft.com/office/powerpoint/2010/main" val="3237470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0057"/>
        </a:solidFill>
        <a:effectLst/>
      </p:bgPr>
    </p:bg>
    <p:spTree>
      <p:nvGrpSpPr>
        <p:cNvPr id="1" name="Shape 8"/>
        <p:cNvGrpSpPr/>
        <p:nvPr/>
      </p:nvGrpSpPr>
      <p:grpSpPr>
        <a:xfrm>
          <a:off x="0" y="0"/>
          <a:ext cx="0" cy="0"/>
          <a:chOff x="0" y="0"/>
          <a:chExt cx="0" cy="0"/>
        </a:xfrm>
      </p:grpSpPr>
      <p:sp>
        <p:nvSpPr>
          <p:cNvPr id="11" name="Shape 11"/>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400" b="0" i="0" u="none" strike="noStrike" cap="none" baseline="0">
                <a:solidFill>
                  <a:schemeClr val="lt1"/>
                </a:solidFill>
                <a:latin typeface="Calibri"/>
                <a:ea typeface="Calibri"/>
                <a:cs typeface="Calibri"/>
                <a:sym typeface="Calibri"/>
                <a:rtl val="0"/>
              </a:defRPr>
            </a:lvl1pPr>
          </a:lstStyle>
          <a:p>
            <a:pPr>
              <a:buClr>
                <a:schemeClr val="lt1"/>
              </a:buClr>
              <a:buSzPct val="25000"/>
              <a:buFont typeface="Arial"/>
              <a:buNone/>
            </a:pPr>
            <a:fld id="{00000000-1234-1234-1234-123412341234}" type="slidenum">
              <a:rPr lang="en-US" smtClean="0"/>
              <a:pPr>
                <a:buClr>
                  <a:schemeClr val="lt1"/>
                </a:buClr>
                <a:buSzPct val="25000"/>
                <a:buFont typeface="Arial"/>
                <a:buNone/>
              </a:pPr>
              <a:t>‹#›</a:t>
            </a:fld>
            <a:endParaRPr lang="en-US"/>
          </a:p>
        </p:txBody>
      </p:sp>
      <p:sp>
        <p:nvSpPr>
          <p:cNvPr id="13" name="Shape 13"/>
          <p:cNvSpPr txBox="1"/>
          <p:nvPr/>
        </p:nvSpPr>
        <p:spPr>
          <a:xfrm>
            <a:off x="4773075" y="2681133"/>
            <a:ext cx="1862699" cy="677100"/>
          </a:xfrm>
          <a:prstGeom prst="rect">
            <a:avLst/>
          </a:prstGeom>
          <a:noFill/>
          <a:ln>
            <a:noFill/>
          </a:ln>
        </p:spPr>
        <p:txBody>
          <a:bodyPr lIns="91425" tIns="91425" rIns="91425" bIns="91425" anchor="t" anchorCtr="0">
            <a:noAutofit/>
          </a:bodyPr>
          <a:lstStyle/>
          <a:p>
            <a:pPr>
              <a:spcBef>
                <a:spcPts val="0"/>
              </a:spcBef>
              <a:buNone/>
            </a:pPr>
            <a:endParaRPr sz="2400">
              <a:solidFill>
                <a:srgbClr val="F3F3F3"/>
              </a:solidFill>
              <a:latin typeface="Calibri"/>
              <a:ea typeface="Calibri"/>
              <a:cs typeface="Calibri"/>
              <a:sym typeface="Calibri"/>
            </a:endParaRPr>
          </a:p>
        </p:txBody>
      </p:sp>
      <p:sp>
        <p:nvSpPr>
          <p:cNvPr id="14" name="Shape 14"/>
          <p:cNvSpPr txBox="1"/>
          <p:nvPr/>
        </p:nvSpPr>
        <p:spPr>
          <a:xfrm>
            <a:off x="3751625" y="2257133"/>
            <a:ext cx="5309399" cy="825899"/>
          </a:xfrm>
          <a:prstGeom prst="rect">
            <a:avLst/>
          </a:prstGeom>
          <a:noFill/>
          <a:ln>
            <a:noFill/>
          </a:ln>
        </p:spPr>
        <p:txBody>
          <a:bodyPr lIns="91425" tIns="91425" rIns="91425" bIns="91425" anchor="t" anchorCtr="0">
            <a:noAutofit/>
          </a:bodyPr>
          <a:lstStyle/>
          <a:p>
            <a:pPr rtl="0">
              <a:spcBef>
                <a:spcPts val="0"/>
              </a:spcBef>
              <a:buNone/>
            </a:pPr>
            <a:endParaRPr sz="2400">
              <a:solidFill>
                <a:srgbClr val="FFFFFF"/>
              </a:solidFill>
              <a:latin typeface="Calibri"/>
              <a:ea typeface="Calibri"/>
              <a:cs typeface="Calibri"/>
              <a:sym typeface="Calibri"/>
            </a:endParaRPr>
          </a:p>
          <a:p>
            <a:pPr>
              <a:spcBef>
                <a:spcPts val="0"/>
              </a:spcBef>
              <a:buNone/>
            </a:pPr>
            <a:endParaRPr sz="2400">
              <a:solidFill>
                <a:srgbClr val="FFFFFF"/>
              </a:solidFill>
              <a:latin typeface="Calibri"/>
              <a:ea typeface="Calibri"/>
              <a:cs typeface="Calibri"/>
              <a:sym typeface="Calibri"/>
            </a:endParaRPr>
          </a:p>
        </p:txBody>
      </p:sp>
      <p:sp>
        <p:nvSpPr>
          <p:cNvPr id="15" name="Shape 15"/>
          <p:cNvSpPr txBox="1"/>
          <p:nvPr/>
        </p:nvSpPr>
        <p:spPr>
          <a:xfrm>
            <a:off x="3714750" y="2330866"/>
            <a:ext cx="5309399" cy="825899"/>
          </a:xfrm>
          <a:prstGeom prst="rect">
            <a:avLst/>
          </a:prstGeom>
          <a:noFill/>
          <a:ln>
            <a:noFill/>
          </a:ln>
        </p:spPr>
        <p:txBody>
          <a:bodyPr lIns="91425" tIns="91425" rIns="91425" bIns="91425" anchor="t" anchorCtr="0">
            <a:noAutofit/>
          </a:bodyPr>
          <a:lstStyle/>
          <a:p>
            <a:pPr rtl="0">
              <a:spcBef>
                <a:spcPts val="0"/>
              </a:spcBef>
              <a:buNone/>
            </a:pPr>
            <a:endParaRPr sz="2400" b="1">
              <a:latin typeface="Calibri"/>
              <a:ea typeface="Calibri"/>
              <a:cs typeface="Calibri"/>
              <a:sym typeface="Calibri"/>
            </a:endParaRPr>
          </a:p>
          <a:p>
            <a:pPr>
              <a:spcBef>
                <a:spcPts val="0"/>
              </a:spcBef>
              <a:buNone/>
            </a:pPr>
            <a:endParaRPr sz="2400" b="1">
              <a:latin typeface="Calibri"/>
              <a:ea typeface="Calibri"/>
              <a:cs typeface="Calibri"/>
              <a:sym typeface="Calibri"/>
            </a:endParaRPr>
          </a:p>
        </p:txBody>
      </p:sp>
      <p:sp>
        <p:nvSpPr>
          <p:cNvPr id="16" name="Shape 16"/>
          <p:cNvSpPr txBox="1"/>
          <p:nvPr/>
        </p:nvSpPr>
        <p:spPr>
          <a:xfrm>
            <a:off x="4341550" y="2908500"/>
            <a:ext cx="5309399" cy="825899"/>
          </a:xfrm>
          <a:prstGeom prst="rect">
            <a:avLst/>
          </a:prstGeom>
          <a:noFill/>
          <a:ln>
            <a:noFill/>
          </a:ln>
        </p:spPr>
        <p:txBody>
          <a:bodyPr lIns="91425" tIns="91425" rIns="91425" bIns="91425" anchor="t" anchorCtr="0">
            <a:noAutofit/>
          </a:bodyPr>
          <a:lstStyle/>
          <a:p>
            <a:pPr>
              <a:spcBef>
                <a:spcPts val="0"/>
              </a:spcBef>
              <a:buNone/>
            </a:pPr>
            <a:endParaRPr sz="2400" b="1">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4.png"/><Relationship Id="rId7"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7.jp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2" name="Shape 42"/>
          <p:cNvSpPr txBox="1"/>
          <p:nvPr/>
        </p:nvSpPr>
        <p:spPr>
          <a:xfrm>
            <a:off x="170687" y="76200"/>
            <a:ext cx="7424263" cy="1107996"/>
          </a:xfrm>
          <a:prstGeom prst="rect">
            <a:avLst/>
          </a:prstGeom>
          <a:noFill/>
          <a:ln>
            <a:noFill/>
          </a:ln>
        </p:spPr>
        <p:txBody>
          <a:bodyPr wrap="square" lIns="0" tIns="0" rIns="0" bIns="0" anchor="t" anchorCtr="0">
            <a:spAutoFit/>
          </a:bodyPr>
          <a:lstStyle/>
          <a:p>
            <a:pPr marL="0" marR="0" lvl="0" indent="0" algn="l" rtl="0">
              <a:lnSpc>
                <a:spcPct val="100000"/>
              </a:lnSpc>
              <a:spcBef>
                <a:spcPts val="0"/>
              </a:spcBef>
              <a:spcAft>
                <a:spcPts val="0"/>
              </a:spcAft>
              <a:buClr>
                <a:srgbClr val="FFFFFF"/>
              </a:buClr>
              <a:buSzPct val="25000"/>
              <a:buFont typeface="Calibri"/>
              <a:buNone/>
            </a:pPr>
            <a:r>
              <a:rPr lang="en-US" sz="3600" b="1" i="0" u="none" strike="noStrike" cap="none" baseline="0" dirty="0">
                <a:solidFill>
                  <a:srgbClr val="FFFFFF"/>
                </a:solidFill>
                <a:latin typeface="Calibri"/>
                <a:ea typeface="Calibri"/>
                <a:cs typeface="Calibri"/>
                <a:sym typeface="Calibri"/>
                <a:rtl val="0"/>
              </a:rPr>
              <a:t>What should we watch tonight? : </a:t>
            </a:r>
          </a:p>
          <a:p>
            <a:pPr marL="0" marR="0" lvl="0" indent="0" algn="l" rtl="0">
              <a:lnSpc>
                <a:spcPct val="100000"/>
              </a:lnSpc>
              <a:spcBef>
                <a:spcPts val="0"/>
              </a:spcBef>
              <a:spcAft>
                <a:spcPts val="0"/>
              </a:spcAft>
              <a:buClr>
                <a:srgbClr val="FFFFFF"/>
              </a:buClr>
              <a:buSzPct val="25000"/>
              <a:buFont typeface="Calibri"/>
              <a:buNone/>
            </a:pPr>
            <a:r>
              <a:rPr lang="en-US" sz="3600" b="1" i="0" u="none" strike="noStrike" cap="none" baseline="0" dirty="0">
                <a:solidFill>
                  <a:srgbClr val="FFFFFF"/>
                </a:solidFill>
                <a:latin typeface="Calibri"/>
                <a:ea typeface="Calibri"/>
                <a:cs typeface="Calibri"/>
                <a:sym typeface="Calibri"/>
                <a:rtl val="0"/>
              </a:rPr>
              <a:t>A Movie Recommender System</a:t>
            </a:r>
          </a:p>
        </p:txBody>
      </p:sp>
      <p:sp>
        <p:nvSpPr>
          <p:cNvPr id="2" name="TextBox 1"/>
          <p:cNvSpPr txBox="1"/>
          <p:nvPr/>
        </p:nvSpPr>
        <p:spPr>
          <a:xfrm>
            <a:off x="788670" y="2446020"/>
            <a:ext cx="184731" cy="369332"/>
          </a:xfrm>
          <a:prstGeom prst="rect">
            <a:avLst/>
          </a:prstGeom>
          <a:noFill/>
        </p:spPr>
        <p:txBody>
          <a:bodyPr wrap="none" rtlCol="0">
            <a:spAutoFit/>
          </a:bodyPr>
          <a:lstStyle/>
          <a:p>
            <a:endParaRPr lang="en-US" sz="1800" dirty="0"/>
          </a:p>
        </p:txBody>
      </p:sp>
      <p:sp>
        <p:nvSpPr>
          <p:cNvPr id="3" name="TextBox 2">
            <a:extLst>
              <a:ext uri="{FF2B5EF4-FFF2-40B4-BE49-F238E27FC236}">
                <a16:creationId xmlns:a16="http://schemas.microsoft.com/office/drawing/2014/main" id="{63077D36-5912-194E-88B6-0382F2F41CEC}"/>
              </a:ext>
            </a:extLst>
          </p:cNvPr>
          <p:cNvSpPr txBox="1"/>
          <p:nvPr/>
        </p:nvSpPr>
        <p:spPr>
          <a:xfrm>
            <a:off x="170688" y="3883100"/>
            <a:ext cx="2974848" cy="1015663"/>
          </a:xfrm>
          <a:prstGeom prst="rect">
            <a:avLst/>
          </a:prstGeom>
          <a:noFill/>
        </p:spPr>
        <p:txBody>
          <a:bodyPr wrap="square" rtlCol="0">
            <a:spAutoFit/>
          </a:bodyPr>
          <a:lstStyle/>
          <a:p>
            <a:r>
              <a:rPr lang="en-US" sz="2400" b="1" dirty="0">
                <a:solidFill>
                  <a:schemeClr val="bg1"/>
                </a:solidFill>
                <a:latin typeface="Calibri" panose="020F0502020204030204" pitchFamily="34" charset="0"/>
              </a:rPr>
              <a:t>Benjamin W. Sturm</a:t>
            </a:r>
          </a:p>
          <a:p>
            <a:r>
              <a:rPr lang="en-US" sz="1800" b="1" dirty="0">
                <a:solidFill>
                  <a:schemeClr val="bg1"/>
                </a:solidFill>
                <a:latin typeface="Calibri" panose="020F0502020204030204" pitchFamily="34" charset="0"/>
              </a:rPr>
              <a:t>bwsturm@gmail.com</a:t>
            </a:r>
          </a:p>
          <a:p>
            <a:r>
              <a:rPr lang="en-US" sz="1800" b="1" dirty="0">
                <a:solidFill>
                  <a:schemeClr val="bg1"/>
                </a:solidFill>
                <a:latin typeface="Calibri" panose="020F0502020204030204" pitchFamily="34" charset="0"/>
              </a:rPr>
              <a:t>June 25, 2018</a:t>
            </a:r>
          </a:p>
        </p:txBody>
      </p:sp>
      <p:pic>
        <p:nvPicPr>
          <p:cNvPr id="7" name="Picture 6">
            <a:extLst>
              <a:ext uri="{FF2B5EF4-FFF2-40B4-BE49-F238E27FC236}">
                <a16:creationId xmlns:a16="http://schemas.microsoft.com/office/drawing/2014/main" id="{A2910AC1-47BD-3143-A191-2696716D21D1}"/>
              </a:ext>
            </a:extLst>
          </p:cNvPr>
          <p:cNvPicPr>
            <a:picLocks noChangeAspect="1"/>
          </p:cNvPicPr>
          <p:nvPr/>
        </p:nvPicPr>
        <p:blipFill>
          <a:blip r:embed="rId3"/>
          <a:stretch>
            <a:fillRect/>
          </a:stretch>
        </p:blipFill>
        <p:spPr>
          <a:xfrm>
            <a:off x="6561583" y="2249372"/>
            <a:ext cx="2298159" cy="3429000"/>
          </a:xfrm>
          <a:prstGeom prst="rect">
            <a:avLst/>
          </a:prstGeom>
        </p:spPr>
      </p:pic>
      <p:pic>
        <p:nvPicPr>
          <p:cNvPr id="10" name="Picture 9">
            <a:extLst>
              <a:ext uri="{FF2B5EF4-FFF2-40B4-BE49-F238E27FC236}">
                <a16:creationId xmlns:a16="http://schemas.microsoft.com/office/drawing/2014/main" id="{B4F00224-F19B-5046-AE7A-8FA2C8944EB8}"/>
              </a:ext>
            </a:extLst>
          </p:cNvPr>
          <p:cNvPicPr>
            <a:picLocks noChangeAspect="1"/>
          </p:cNvPicPr>
          <p:nvPr/>
        </p:nvPicPr>
        <p:blipFill>
          <a:blip r:embed="rId4"/>
          <a:stretch>
            <a:fillRect/>
          </a:stretch>
        </p:blipFill>
        <p:spPr>
          <a:xfrm>
            <a:off x="3619120" y="2249372"/>
            <a:ext cx="2314575" cy="3429000"/>
          </a:xfrm>
          <a:prstGeom prst="rect">
            <a:avLst/>
          </a:prstGeom>
        </p:spPr>
      </p:pic>
      <p:sp>
        <p:nvSpPr>
          <p:cNvPr id="11" name="TextBox 10">
            <a:extLst>
              <a:ext uri="{FF2B5EF4-FFF2-40B4-BE49-F238E27FC236}">
                <a16:creationId xmlns:a16="http://schemas.microsoft.com/office/drawing/2014/main" id="{99415DC6-B75D-CD4A-9D9A-34FCD7CE29E3}"/>
              </a:ext>
            </a:extLst>
          </p:cNvPr>
          <p:cNvSpPr txBox="1"/>
          <p:nvPr/>
        </p:nvSpPr>
        <p:spPr>
          <a:xfrm>
            <a:off x="2324359" y="5876544"/>
            <a:ext cx="6535383" cy="369332"/>
          </a:xfrm>
          <a:prstGeom prst="rect">
            <a:avLst/>
          </a:prstGeom>
          <a:noFill/>
        </p:spPr>
        <p:txBody>
          <a:bodyPr wrap="square" rtlCol="0">
            <a:spAutoFit/>
          </a:bodyPr>
          <a:lstStyle/>
          <a:p>
            <a:r>
              <a:rPr lang="en-US" sz="1800" b="1" dirty="0">
                <a:solidFill>
                  <a:schemeClr val="bg1"/>
                </a:solidFill>
                <a:latin typeface="Calibri" panose="020F0502020204030204" pitchFamily="34" charset="0"/>
              </a:rPr>
              <a:t>Predicted scores:	      4.2			         4.5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itle 1">
            <a:extLst>
              <a:ext uri="{FF2B5EF4-FFF2-40B4-BE49-F238E27FC236}">
                <a16:creationId xmlns:a16="http://schemas.microsoft.com/office/drawing/2014/main" id="{5B4ABCA9-0ADB-4449-B1DC-C43FCF8AA112}"/>
              </a:ext>
            </a:extLst>
          </p:cNvPr>
          <p:cNvSpPr>
            <a:spLocks noGrp="1"/>
          </p:cNvSpPr>
          <p:nvPr>
            <p:ph type="title"/>
          </p:nvPr>
        </p:nvSpPr>
        <p:spPr>
          <a:xfrm>
            <a:off x="181232" y="73152"/>
            <a:ext cx="8752869" cy="861774"/>
          </a:xfrm>
        </p:spPr>
        <p:txBody>
          <a:bodyPr/>
          <a:lstStyle/>
          <a:p>
            <a:r>
              <a:rPr lang="en-US" dirty="0"/>
              <a:t>My goal was to build a movie recommender system that would allow me to regain control over the movies I watch </a:t>
            </a:r>
          </a:p>
        </p:txBody>
      </p:sp>
      <p:sp>
        <p:nvSpPr>
          <p:cNvPr id="3" name="Text Placeholder 2">
            <a:extLst>
              <a:ext uri="{FF2B5EF4-FFF2-40B4-BE49-F238E27FC236}">
                <a16:creationId xmlns:a16="http://schemas.microsoft.com/office/drawing/2014/main" id="{E5834B74-96F0-5649-9566-747B5D056889}"/>
              </a:ext>
            </a:extLst>
          </p:cNvPr>
          <p:cNvSpPr>
            <a:spLocks noGrp="1"/>
          </p:cNvSpPr>
          <p:nvPr>
            <p:ph type="body" sz="quarter" idx="11"/>
          </p:nvPr>
        </p:nvSpPr>
        <p:spPr>
          <a:xfrm>
            <a:off x="560832" y="1470507"/>
            <a:ext cx="7815072" cy="2954655"/>
          </a:xfrm>
        </p:spPr>
        <p:txBody>
          <a:bodyPr/>
          <a:lstStyle/>
          <a:p>
            <a:r>
              <a:rPr lang="en-US" u="sng" dirty="0"/>
              <a:t>Recommender System Capabilities:</a:t>
            </a:r>
          </a:p>
          <a:p>
            <a:endParaRPr lang="en-US" dirty="0"/>
          </a:p>
          <a:p>
            <a:r>
              <a:rPr lang="en-US" dirty="0"/>
              <a:t>Provides top recommended movies and a predicted score</a:t>
            </a:r>
          </a:p>
          <a:p>
            <a:endParaRPr lang="en-US" dirty="0"/>
          </a:p>
          <a:p>
            <a:r>
              <a:rPr lang="en-US" dirty="0"/>
              <a:t>Is able to make recommendations for a group of users</a:t>
            </a:r>
          </a:p>
          <a:p>
            <a:endParaRPr lang="en-US" dirty="0"/>
          </a:p>
          <a:p>
            <a:r>
              <a:rPr lang="en-US" dirty="0"/>
              <a:t>Can achieve all this through a collaborative filtering technique</a:t>
            </a:r>
          </a:p>
        </p:txBody>
      </p:sp>
      <p:sp>
        <p:nvSpPr>
          <p:cNvPr id="9" name="Slide Number Placeholder 4"/>
          <p:cNvSpPr>
            <a:spLocks noGrp="1"/>
          </p:cNvSpPr>
          <p:nvPr>
            <p:ph type="sldNum" idx="12"/>
          </p:nvPr>
        </p:nvSpPr>
        <p:spPr/>
        <p:txBody>
          <a:bodyPr/>
          <a:lstStyle/>
          <a:p>
            <a:pPr>
              <a:buClr>
                <a:schemeClr val="lt1"/>
              </a:buClr>
              <a:buSzPct val="25000"/>
              <a:buFont typeface="Arial"/>
              <a:buNone/>
            </a:pPr>
            <a:r>
              <a:rPr lang="en-US" dirty="0"/>
              <a:t>2</a:t>
            </a:r>
            <a:endParaRPr lang="en-US" dirty="0">
              <a:latin typeface="Calibri" panose="020F0502020204030204" pitchFamily="34" charset="0"/>
            </a:endParaRPr>
          </a:p>
        </p:txBody>
      </p:sp>
      <p:sp>
        <p:nvSpPr>
          <p:cNvPr id="4" name="TextBox 3">
            <a:extLst>
              <a:ext uri="{FF2B5EF4-FFF2-40B4-BE49-F238E27FC236}">
                <a16:creationId xmlns:a16="http://schemas.microsoft.com/office/drawing/2014/main" id="{61F69796-3779-2C41-98A3-B24C94789A1D}"/>
              </a:ext>
            </a:extLst>
          </p:cNvPr>
          <p:cNvSpPr txBox="1"/>
          <p:nvPr/>
        </p:nvSpPr>
        <p:spPr>
          <a:xfrm>
            <a:off x="5705856" y="4852416"/>
            <a:ext cx="184731" cy="461665"/>
          </a:xfrm>
          <a:prstGeom prst="rect">
            <a:avLst/>
          </a:prstGeom>
          <a:noFill/>
        </p:spPr>
        <p:txBody>
          <a:bodyPr wrap="none" rtlCol="0">
            <a:spAutoFit/>
          </a:bodyPr>
          <a:lstStyle/>
          <a:p>
            <a:endParaRPr lang="en-US" sz="2400" b="1" dirty="0" err="1">
              <a:solidFill>
                <a:schemeClr val="bg1"/>
              </a:solidFill>
              <a:latin typeface="Calibri" panose="020F0502020204030204" pitchFamily="34" charset="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4A48-7763-D04C-93F1-B72F16E78B6A}"/>
              </a:ext>
            </a:extLst>
          </p:cNvPr>
          <p:cNvSpPr>
            <a:spLocks noGrp="1"/>
          </p:cNvSpPr>
          <p:nvPr>
            <p:ph type="title"/>
          </p:nvPr>
        </p:nvSpPr>
        <p:spPr>
          <a:xfrm>
            <a:off x="230658" y="73152"/>
            <a:ext cx="8703443" cy="861774"/>
          </a:xfrm>
        </p:spPr>
        <p:txBody>
          <a:bodyPr/>
          <a:lstStyle/>
          <a:p>
            <a:r>
              <a:rPr lang="en-US" dirty="0"/>
              <a:t>For my movie recommender system, I used the </a:t>
            </a:r>
            <a:r>
              <a:rPr lang="en-US" dirty="0" err="1"/>
              <a:t>MovieLens</a:t>
            </a:r>
            <a:r>
              <a:rPr lang="en-US" dirty="0"/>
              <a:t> 20 Million Dataset</a:t>
            </a:r>
          </a:p>
        </p:txBody>
      </p:sp>
      <p:sp>
        <p:nvSpPr>
          <p:cNvPr id="3" name="Text Placeholder 2">
            <a:extLst>
              <a:ext uri="{FF2B5EF4-FFF2-40B4-BE49-F238E27FC236}">
                <a16:creationId xmlns:a16="http://schemas.microsoft.com/office/drawing/2014/main" id="{F7FABDD9-035F-A94A-8127-0F9ED1980C70}"/>
              </a:ext>
            </a:extLst>
          </p:cNvPr>
          <p:cNvSpPr>
            <a:spLocks noGrp="1"/>
          </p:cNvSpPr>
          <p:nvPr>
            <p:ph type="body" sz="quarter" idx="11"/>
          </p:nvPr>
        </p:nvSpPr>
        <p:spPr>
          <a:xfrm>
            <a:off x="356251" y="1354519"/>
            <a:ext cx="4223988" cy="3139321"/>
          </a:xfrm>
        </p:spPr>
        <p:txBody>
          <a:bodyPr/>
          <a:lstStyle/>
          <a:p>
            <a:r>
              <a:rPr lang="en-US" u="sng" dirty="0"/>
              <a:t>Data Summary</a:t>
            </a:r>
          </a:p>
          <a:p>
            <a:pPr indent="228600"/>
            <a:endParaRPr lang="en-US" sz="2000" dirty="0"/>
          </a:p>
          <a:p>
            <a:pPr indent="7938"/>
            <a:r>
              <a:rPr lang="en-US" sz="2000" dirty="0"/>
              <a:t>Dataset consists of 20 million ratings</a:t>
            </a:r>
          </a:p>
          <a:p>
            <a:pPr indent="228600"/>
            <a:endParaRPr lang="en-US" sz="2000" dirty="0"/>
          </a:p>
          <a:p>
            <a:pPr indent="7938"/>
            <a:r>
              <a:rPr lang="en-US" sz="2000" dirty="0"/>
              <a:t>Total number of users: 138,000</a:t>
            </a:r>
          </a:p>
          <a:p>
            <a:pPr indent="7938"/>
            <a:endParaRPr lang="en-US" sz="2000" dirty="0"/>
          </a:p>
          <a:p>
            <a:pPr indent="7938"/>
            <a:r>
              <a:rPr lang="en-US" sz="2000" dirty="0"/>
              <a:t>Total number of movies: 27,000</a:t>
            </a:r>
          </a:p>
          <a:p>
            <a:pPr indent="228600"/>
            <a:endParaRPr lang="en-US" sz="2000" dirty="0"/>
          </a:p>
          <a:p>
            <a:pPr marL="12700" indent="-12700"/>
            <a:r>
              <a:rPr lang="en-US" sz="2000" dirty="0"/>
              <a:t>The ratings occurred between     January 1995 and March 2015</a:t>
            </a:r>
            <a:endParaRPr lang="en-US" dirty="0"/>
          </a:p>
        </p:txBody>
      </p:sp>
      <p:sp>
        <p:nvSpPr>
          <p:cNvPr id="4" name="Slide Number Placeholder 3">
            <a:extLst>
              <a:ext uri="{FF2B5EF4-FFF2-40B4-BE49-F238E27FC236}">
                <a16:creationId xmlns:a16="http://schemas.microsoft.com/office/drawing/2014/main" id="{FC8419B3-AD89-624D-9516-CD0DAE4173BA}"/>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3</a:t>
            </a:fld>
            <a:endParaRPr lang="en-US" dirty="0"/>
          </a:p>
        </p:txBody>
      </p:sp>
      <p:pic>
        <p:nvPicPr>
          <p:cNvPr id="6" name="Picture 5">
            <a:extLst>
              <a:ext uri="{FF2B5EF4-FFF2-40B4-BE49-F238E27FC236}">
                <a16:creationId xmlns:a16="http://schemas.microsoft.com/office/drawing/2014/main" id="{98B8C4CB-0038-EC44-9D94-7E5D069AFDA9}"/>
              </a:ext>
            </a:extLst>
          </p:cNvPr>
          <p:cNvPicPr>
            <a:picLocks noChangeAspect="1"/>
          </p:cNvPicPr>
          <p:nvPr/>
        </p:nvPicPr>
        <p:blipFill>
          <a:blip r:embed="rId3"/>
          <a:stretch>
            <a:fillRect/>
          </a:stretch>
        </p:blipFill>
        <p:spPr>
          <a:xfrm>
            <a:off x="5458727" y="1864256"/>
            <a:ext cx="2648291" cy="1289802"/>
          </a:xfrm>
          <a:prstGeom prst="rect">
            <a:avLst/>
          </a:prstGeom>
        </p:spPr>
      </p:pic>
      <p:pic>
        <p:nvPicPr>
          <p:cNvPr id="8" name="Picture 7">
            <a:extLst>
              <a:ext uri="{FF2B5EF4-FFF2-40B4-BE49-F238E27FC236}">
                <a16:creationId xmlns:a16="http://schemas.microsoft.com/office/drawing/2014/main" id="{252DD28D-EDC6-0B45-AB5B-3F8328DE6397}"/>
              </a:ext>
            </a:extLst>
          </p:cNvPr>
          <p:cNvPicPr>
            <a:picLocks noChangeAspect="1"/>
          </p:cNvPicPr>
          <p:nvPr/>
        </p:nvPicPr>
        <p:blipFill>
          <a:blip r:embed="rId4"/>
          <a:stretch>
            <a:fillRect/>
          </a:stretch>
        </p:blipFill>
        <p:spPr>
          <a:xfrm>
            <a:off x="4734607" y="4080278"/>
            <a:ext cx="4096532" cy="1326635"/>
          </a:xfrm>
          <a:prstGeom prst="rect">
            <a:avLst/>
          </a:prstGeom>
        </p:spPr>
      </p:pic>
      <p:sp>
        <p:nvSpPr>
          <p:cNvPr id="9" name="TextBox 8">
            <a:extLst>
              <a:ext uri="{FF2B5EF4-FFF2-40B4-BE49-F238E27FC236}">
                <a16:creationId xmlns:a16="http://schemas.microsoft.com/office/drawing/2014/main" id="{7E6C8DDD-6C80-5341-98C0-3EF9C9EB5C92}"/>
              </a:ext>
            </a:extLst>
          </p:cNvPr>
          <p:cNvSpPr txBox="1"/>
          <p:nvPr/>
        </p:nvSpPr>
        <p:spPr>
          <a:xfrm>
            <a:off x="4983892" y="1354519"/>
            <a:ext cx="1459054"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Ratings Data:</a:t>
            </a:r>
          </a:p>
        </p:txBody>
      </p:sp>
      <p:sp>
        <p:nvSpPr>
          <p:cNvPr id="10" name="TextBox 9">
            <a:extLst>
              <a:ext uri="{FF2B5EF4-FFF2-40B4-BE49-F238E27FC236}">
                <a16:creationId xmlns:a16="http://schemas.microsoft.com/office/drawing/2014/main" id="{D47DAE57-781B-9148-9DCC-E7C6E425C2BB}"/>
              </a:ext>
            </a:extLst>
          </p:cNvPr>
          <p:cNvSpPr txBox="1"/>
          <p:nvPr/>
        </p:nvSpPr>
        <p:spPr>
          <a:xfrm>
            <a:off x="4983892" y="3632282"/>
            <a:ext cx="1361270"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Movie Data:</a:t>
            </a:r>
          </a:p>
        </p:txBody>
      </p:sp>
    </p:spTree>
    <p:extLst>
      <p:ext uri="{BB962C8B-B14F-4D97-AF65-F5344CB8AC3E}">
        <p14:creationId xmlns:p14="http://schemas.microsoft.com/office/powerpoint/2010/main" val="326181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219E-3C5D-D343-857A-28D74C6DE6C1}"/>
              </a:ext>
            </a:extLst>
          </p:cNvPr>
          <p:cNvSpPr>
            <a:spLocks noGrp="1"/>
          </p:cNvSpPr>
          <p:nvPr>
            <p:ph type="title"/>
          </p:nvPr>
        </p:nvSpPr>
        <p:spPr>
          <a:xfrm>
            <a:off x="214184" y="73152"/>
            <a:ext cx="8719918" cy="861774"/>
          </a:xfrm>
        </p:spPr>
        <p:txBody>
          <a:bodyPr/>
          <a:lstStyle/>
          <a:p>
            <a:r>
              <a:rPr lang="en-US" dirty="0"/>
              <a:t>I used singular value decomposition (SVD) to build my collaborative filtering model</a:t>
            </a:r>
          </a:p>
        </p:txBody>
      </p:sp>
      <p:sp>
        <p:nvSpPr>
          <p:cNvPr id="3" name="Text Placeholder 2">
            <a:extLst>
              <a:ext uri="{FF2B5EF4-FFF2-40B4-BE49-F238E27FC236}">
                <a16:creationId xmlns:a16="http://schemas.microsoft.com/office/drawing/2014/main" id="{57546E25-F59F-9C4E-A672-32DE93BB1665}"/>
              </a:ext>
            </a:extLst>
          </p:cNvPr>
          <p:cNvSpPr>
            <a:spLocks noGrp="1"/>
          </p:cNvSpPr>
          <p:nvPr>
            <p:ph type="body" sz="quarter" idx="11"/>
          </p:nvPr>
        </p:nvSpPr>
        <p:spPr>
          <a:xfrm>
            <a:off x="288324" y="4886818"/>
            <a:ext cx="8336692" cy="1846659"/>
          </a:xfrm>
        </p:spPr>
        <p:txBody>
          <a:bodyPr/>
          <a:lstStyle/>
          <a:p>
            <a:r>
              <a:rPr lang="en-US" sz="2000" dirty="0"/>
              <a:t>SVD is a powerful technique to achieve dimensionality reduction on a large matrix.</a:t>
            </a:r>
          </a:p>
          <a:p>
            <a:endParaRPr lang="en-US" sz="2000" dirty="0"/>
          </a:p>
          <a:p>
            <a:r>
              <a:rPr lang="en-US" sz="2000" dirty="0"/>
              <a:t>We can reduce a matrix with a large number of features to one with a smaller subset of features that allows us to approximate the original matrix</a:t>
            </a:r>
          </a:p>
          <a:p>
            <a:r>
              <a:rPr lang="en-US" sz="2000" dirty="0"/>
              <a:t>  </a:t>
            </a:r>
          </a:p>
        </p:txBody>
      </p:sp>
      <p:sp>
        <p:nvSpPr>
          <p:cNvPr id="4" name="Slide Number Placeholder 3">
            <a:extLst>
              <a:ext uri="{FF2B5EF4-FFF2-40B4-BE49-F238E27FC236}">
                <a16:creationId xmlns:a16="http://schemas.microsoft.com/office/drawing/2014/main" id="{65133F1E-6DBA-2C44-ABBD-0E4E6466AB93}"/>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4</a:t>
            </a:fld>
            <a:endParaRPr lang="en-US" dirty="0"/>
          </a:p>
        </p:txBody>
      </p:sp>
      <p:sp>
        <p:nvSpPr>
          <p:cNvPr id="5" name="Rectangle 4">
            <a:extLst>
              <a:ext uri="{FF2B5EF4-FFF2-40B4-BE49-F238E27FC236}">
                <a16:creationId xmlns:a16="http://schemas.microsoft.com/office/drawing/2014/main" id="{D14B1C38-A5C5-F347-B4DC-6C55E7F76EA5}"/>
              </a:ext>
            </a:extLst>
          </p:cNvPr>
          <p:cNvSpPr/>
          <p:nvPr/>
        </p:nvSpPr>
        <p:spPr>
          <a:xfrm>
            <a:off x="858173" y="2142980"/>
            <a:ext cx="1692584" cy="1491049"/>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Movie Ratings</a:t>
            </a:r>
          </a:p>
          <a:p>
            <a:pPr algn="ctr"/>
            <a:r>
              <a:rPr lang="en-US" b="1" dirty="0"/>
              <a:t>matrix</a:t>
            </a:r>
          </a:p>
        </p:txBody>
      </p:sp>
      <p:sp>
        <p:nvSpPr>
          <p:cNvPr id="6" name="TextBox 5">
            <a:extLst>
              <a:ext uri="{FF2B5EF4-FFF2-40B4-BE49-F238E27FC236}">
                <a16:creationId xmlns:a16="http://schemas.microsoft.com/office/drawing/2014/main" id="{3A9DA6EF-8533-7048-8AE7-675E3C4A4457}"/>
              </a:ext>
            </a:extLst>
          </p:cNvPr>
          <p:cNvSpPr txBox="1"/>
          <p:nvPr/>
        </p:nvSpPr>
        <p:spPr>
          <a:xfrm rot="16200000">
            <a:off x="329502" y="2703837"/>
            <a:ext cx="688009"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users</a:t>
            </a:r>
          </a:p>
        </p:txBody>
      </p:sp>
      <p:sp>
        <p:nvSpPr>
          <p:cNvPr id="7" name="TextBox 6">
            <a:extLst>
              <a:ext uri="{FF2B5EF4-FFF2-40B4-BE49-F238E27FC236}">
                <a16:creationId xmlns:a16="http://schemas.microsoft.com/office/drawing/2014/main" id="{14EA21AE-507A-BD4A-8C2A-45F45897C2FB}"/>
              </a:ext>
            </a:extLst>
          </p:cNvPr>
          <p:cNvSpPr txBox="1"/>
          <p:nvPr/>
        </p:nvSpPr>
        <p:spPr>
          <a:xfrm>
            <a:off x="1270692" y="1748223"/>
            <a:ext cx="867545"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movies</a:t>
            </a:r>
          </a:p>
        </p:txBody>
      </p:sp>
      <p:sp>
        <p:nvSpPr>
          <p:cNvPr id="8" name="TextBox 7">
            <a:extLst>
              <a:ext uri="{FF2B5EF4-FFF2-40B4-BE49-F238E27FC236}">
                <a16:creationId xmlns:a16="http://schemas.microsoft.com/office/drawing/2014/main" id="{E40A7AFA-63F0-A549-8C54-4452433FD7BB}"/>
              </a:ext>
            </a:extLst>
          </p:cNvPr>
          <p:cNvSpPr txBox="1"/>
          <p:nvPr/>
        </p:nvSpPr>
        <p:spPr>
          <a:xfrm>
            <a:off x="2660237" y="2657670"/>
            <a:ext cx="338554" cy="461665"/>
          </a:xfrm>
          <a:prstGeom prst="rect">
            <a:avLst/>
          </a:prstGeom>
          <a:noFill/>
        </p:spPr>
        <p:txBody>
          <a:bodyPr wrap="none" rtlCol="0">
            <a:spAutoFit/>
          </a:bodyPr>
          <a:lstStyle/>
          <a:p>
            <a:r>
              <a:rPr lang="en-US" sz="2400" b="1" dirty="0">
                <a:solidFill>
                  <a:schemeClr val="bg1"/>
                </a:solidFill>
                <a:latin typeface="Calibri" panose="020F0502020204030204" pitchFamily="34" charset="0"/>
              </a:rPr>
              <a:t>=</a:t>
            </a:r>
          </a:p>
        </p:txBody>
      </p:sp>
      <p:sp>
        <p:nvSpPr>
          <p:cNvPr id="9" name="Rectangle 8">
            <a:extLst>
              <a:ext uri="{FF2B5EF4-FFF2-40B4-BE49-F238E27FC236}">
                <a16:creationId xmlns:a16="http://schemas.microsoft.com/office/drawing/2014/main" id="{4CE7F2C8-0BFE-154D-AE2B-4ADC07E82035}"/>
              </a:ext>
            </a:extLst>
          </p:cNvPr>
          <p:cNvSpPr/>
          <p:nvPr/>
        </p:nvSpPr>
        <p:spPr>
          <a:xfrm>
            <a:off x="3294551" y="2142980"/>
            <a:ext cx="873210" cy="1491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 matrix</a:t>
            </a:r>
          </a:p>
        </p:txBody>
      </p:sp>
      <p:sp>
        <p:nvSpPr>
          <p:cNvPr id="10" name="TextBox 9">
            <a:extLst>
              <a:ext uri="{FF2B5EF4-FFF2-40B4-BE49-F238E27FC236}">
                <a16:creationId xmlns:a16="http://schemas.microsoft.com/office/drawing/2014/main" id="{4363E9D1-AFBF-7D4C-9640-FF6F6581D1A2}"/>
              </a:ext>
            </a:extLst>
          </p:cNvPr>
          <p:cNvSpPr txBox="1"/>
          <p:nvPr/>
        </p:nvSpPr>
        <p:spPr>
          <a:xfrm rot="16200000">
            <a:off x="2760752" y="2703838"/>
            <a:ext cx="688009"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users</a:t>
            </a:r>
          </a:p>
        </p:txBody>
      </p:sp>
      <p:sp>
        <p:nvSpPr>
          <p:cNvPr id="11" name="TextBox 10">
            <a:extLst>
              <a:ext uri="{FF2B5EF4-FFF2-40B4-BE49-F238E27FC236}">
                <a16:creationId xmlns:a16="http://schemas.microsoft.com/office/drawing/2014/main" id="{87863811-612A-BC40-B841-3044D630F4B3}"/>
              </a:ext>
            </a:extLst>
          </p:cNvPr>
          <p:cNvSpPr txBox="1"/>
          <p:nvPr/>
        </p:nvSpPr>
        <p:spPr>
          <a:xfrm>
            <a:off x="3583519" y="1748223"/>
            <a:ext cx="295274"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k</a:t>
            </a:r>
          </a:p>
        </p:txBody>
      </p:sp>
      <p:sp>
        <p:nvSpPr>
          <p:cNvPr id="12" name="TextBox 11">
            <a:extLst>
              <a:ext uri="{FF2B5EF4-FFF2-40B4-BE49-F238E27FC236}">
                <a16:creationId xmlns:a16="http://schemas.microsoft.com/office/drawing/2014/main" id="{7B2AB90E-6811-0C4F-A78F-2AE7C0D599D9}"/>
              </a:ext>
            </a:extLst>
          </p:cNvPr>
          <p:cNvSpPr txBox="1"/>
          <p:nvPr/>
        </p:nvSpPr>
        <p:spPr>
          <a:xfrm>
            <a:off x="4274853" y="2657669"/>
            <a:ext cx="266420" cy="461665"/>
          </a:xfrm>
          <a:prstGeom prst="rect">
            <a:avLst/>
          </a:prstGeom>
          <a:noFill/>
        </p:spPr>
        <p:txBody>
          <a:bodyPr wrap="none" rtlCol="0">
            <a:spAutoFit/>
          </a:bodyPr>
          <a:lstStyle/>
          <a:p>
            <a:r>
              <a:rPr lang="en-US" sz="2400" b="1" dirty="0">
                <a:solidFill>
                  <a:schemeClr val="bg1"/>
                </a:solidFill>
                <a:latin typeface="Calibri" panose="020F0502020204030204" pitchFamily="34" charset="0"/>
              </a:rPr>
              <a:t>·</a:t>
            </a:r>
          </a:p>
        </p:txBody>
      </p:sp>
      <p:sp>
        <p:nvSpPr>
          <p:cNvPr id="13" name="Rectangle 12">
            <a:extLst>
              <a:ext uri="{FF2B5EF4-FFF2-40B4-BE49-F238E27FC236}">
                <a16:creationId xmlns:a16="http://schemas.microsoft.com/office/drawing/2014/main" id="{80F1AB73-7AB4-1046-B0C3-87B53C9A64F6}"/>
              </a:ext>
            </a:extLst>
          </p:cNvPr>
          <p:cNvSpPr/>
          <p:nvPr/>
        </p:nvSpPr>
        <p:spPr>
          <a:xfrm>
            <a:off x="4876216" y="2544498"/>
            <a:ext cx="922638" cy="841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weights</a:t>
            </a:r>
          </a:p>
        </p:txBody>
      </p:sp>
      <p:sp>
        <p:nvSpPr>
          <p:cNvPr id="14" name="TextBox 13">
            <a:extLst>
              <a:ext uri="{FF2B5EF4-FFF2-40B4-BE49-F238E27FC236}">
                <a16:creationId xmlns:a16="http://schemas.microsoft.com/office/drawing/2014/main" id="{43116156-3ABF-3F4B-BCC3-8D4A9EB65628}"/>
              </a:ext>
            </a:extLst>
          </p:cNvPr>
          <p:cNvSpPr txBox="1"/>
          <p:nvPr/>
        </p:nvSpPr>
        <p:spPr>
          <a:xfrm>
            <a:off x="4552151" y="2703835"/>
            <a:ext cx="295274"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k</a:t>
            </a:r>
          </a:p>
        </p:txBody>
      </p:sp>
      <p:sp>
        <p:nvSpPr>
          <p:cNvPr id="15" name="TextBox 14">
            <a:extLst>
              <a:ext uri="{FF2B5EF4-FFF2-40B4-BE49-F238E27FC236}">
                <a16:creationId xmlns:a16="http://schemas.microsoft.com/office/drawing/2014/main" id="{AAA9C75D-C472-B94D-8ED6-EAD8023AF934}"/>
              </a:ext>
            </a:extLst>
          </p:cNvPr>
          <p:cNvSpPr txBox="1"/>
          <p:nvPr/>
        </p:nvSpPr>
        <p:spPr>
          <a:xfrm>
            <a:off x="5189898" y="2117555"/>
            <a:ext cx="295274"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k</a:t>
            </a:r>
          </a:p>
        </p:txBody>
      </p:sp>
      <p:sp>
        <p:nvSpPr>
          <p:cNvPr id="16" name="Rectangle 15">
            <a:extLst>
              <a:ext uri="{FF2B5EF4-FFF2-40B4-BE49-F238E27FC236}">
                <a16:creationId xmlns:a16="http://schemas.microsoft.com/office/drawing/2014/main" id="{16E2AC99-563E-3149-8FE9-F544C8A9A1BF}"/>
              </a:ext>
            </a:extLst>
          </p:cNvPr>
          <p:cNvSpPr/>
          <p:nvPr/>
        </p:nvSpPr>
        <p:spPr>
          <a:xfrm>
            <a:off x="6606162" y="2544498"/>
            <a:ext cx="1713470" cy="841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Movies </a:t>
            </a:r>
          </a:p>
          <a:p>
            <a:pPr algn="ctr"/>
            <a:r>
              <a:rPr lang="en-US" b="1" dirty="0"/>
              <a:t>matrix</a:t>
            </a:r>
          </a:p>
        </p:txBody>
      </p:sp>
      <p:sp>
        <p:nvSpPr>
          <p:cNvPr id="17" name="TextBox 16">
            <a:extLst>
              <a:ext uri="{FF2B5EF4-FFF2-40B4-BE49-F238E27FC236}">
                <a16:creationId xmlns:a16="http://schemas.microsoft.com/office/drawing/2014/main" id="{39BA27AE-C7B0-724A-ACBA-A18B51DD6BBF}"/>
              </a:ext>
            </a:extLst>
          </p:cNvPr>
          <p:cNvSpPr txBox="1"/>
          <p:nvPr/>
        </p:nvSpPr>
        <p:spPr>
          <a:xfrm>
            <a:off x="5981488" y="2657669"/>
            <a:ext cx="221020"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rPr>
              <a:t>·</a:t>
            </a:r>
          </a:p>
        </p:txBody>
      </p:sp>
      <p:sp>
        <p:nvSpPr>
          <p:cNvPr id="18" name="TextBox 17">
            <a:extLst>
              <a:ext uri="{FF2B5EF4-FFF2-40B4-BE49-F238E27FC236}">
                <a16:creationId xmlns:a16="http://schemas.microsoft.com/office/drawing/2014/main" id="{4938AA53-E802-BA41-AE2C-100C2A58C561}"/>
              </a:ext>
            </a:extLst>
          </p:cNvPr>
          <p:cNvSpPr txBox="1"/>
          <p:nvPr/>
        </p:nvSpPr>
        <p:spPr>
          <a:xfrm>
            <a:off x="6310888" y="2703835"/>
            <a:ext cx="295274" cy="369332"/>
          </a:xfrm>
          <a:prstGeom prst="rect">
            <a:avLst/>
          </a:prstGeom>
          <a:noFill/>
        </p:spPr>
        <p:txBody>
          <a:bodyPr wrap="none" rtlCol="0">
            <a:spAutoFit/>
          </a:bodyPr>
          <a:lstStyle/>
          <a:p>
            <a:r>
              <a:rPr lang="en-US" sz="1800" b="1" dirty="0">
                <a:solidFill>
                  <a:schemeClr val="bg1"/>
                </a:solidFill>
                <a:latin typeface="Calibri" panose="020F0502020204030204" pitchFamily="34" charset="0"/>
              </a:rPr>
              <a:t>k</a:t>
            </a:r>
          </a:p>
        </p:txBody>
      </p:sp>
      <p:sp>
        <p:nvSpPr>
          <p:cNvPr id="19" name="TextBox 18">
            <a:extLst>
              <a:ext uri="{FF2B5EF4-FFF2-40B4-BE49-F238E27FC236}">
                <a16:creationId xmlns:a16="http://schemas.microsoft.com/office/drawing/2014/main" id="{00BF8290-3967-4D41-B066-39F87327645A}"/>
              </a:ext>
            </a:extLst>
          </p:cNvPr>
          <p:cNvSpPr txBox="1"/>
          <p:nvPr/>
        </p:nvSpPr>
        <p:spPr>
          <a:xfrm>
            <a:off x="6957354" y="2184546"/>
            <a:ext cx="1362278" cy="369332"/>
          </a:xfrm>
          <a:prstGeom prst="rect">
            <a:avLst/>
          </a:prstGeom>
          <a:noFill/>
        </p:spPr>
        <p:txBody>
          <a:bodyPr wrap="square" rtlCol="0">
            <a:spAutoFit/>
          </a:bodyPr>
          <a:lstStyle/>
          <a:p>
            <a:r>
              <a:rPr lang="en-US" sz="1800" b="1" dirty="0">
                <a:solidFill>
                  <a:schemeClr val="bg1"/>
                </a:solidFill>
                <a:latin typeface="Calibri" panose="020F0502020204030204" pitchFamily="34" charset="0"/>
              </a:rPr>
              <a:t>movies</a:t>
            </a:r>
          </a:p>
        </p:txBody>
      </p:sp>
    </p:spTree>
    <p:extLst>
      <p:ext uri="{BB962C8B-B14F-4D97-AF65-F5344CB8AC3E}">
        <p14:creationId xmlns:p14="http://schemas.microsoft.com/office/powerpoint/2010/main" val="294860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4644-56A0-064A-A1FD-218D6F73E67E}"/>
              </a:ext>
            </a:extLst>
          </p:cNvPr>
          <p:cNvSpPr>
            <a:spLocks noGrp="1"/>
          </p:cNvSpPr>
          <p:nvPr>
            <p:ph type="title"/>
          </p:nvPr>
        </p:nvSpPr>
        <p:spPr>
          <a:xfrm>
            <a:off x="188926" y="73152"/>
            <a:ext cx="8745176" cy="861774"/>
          </a:xfrm>
        </p:spPr>
        <p:txBody>
          <a:bodyPr/>
          <a:lstStyle/>
          <a:p>
            <a:r>
              <a:rPr lang="en-US" dirty="0"/>
              <a:t>Model tuning was accomplished by adjusting the number of components (k) and calculating error scores</a:t>
            </a:r>
          </a:p>
        </p:txBody>
      </p:sp>
      <p:sp>
        <p:nvSpPr>
          <p:cNvPr id="3" name="Text Placeholder 2">
            <a:extLst>
              <a:ext uri="{FF2B5EF4-FFF2-40B4-BE49-F238E27FC236}">
                <a16:creationId xmlns:a16="http://schemas.microsoft.com/office/drawing/2014/main" id="{5A988EF2-E0EC-554A-AD28-2FE4C7213227}"/>
              </a:ext>
            </a:extLst>
          </p:cNvPr>
          <p:cNvSpPr>
            <a:spLocks noGrp="1"/>
          </p:cNvSpPr>
          <p:nvPr>
            <p:ph type="body" sz="quarter" idx="11"/>
          </p:nvPr>
        </p:nvSpPr>
        <p:spPr>
          <a:xfrm>
            <a:off x="306822" y="1354518"/>
            <a:ext cx="3976853" cy="4247317"/>
          </a:xfrm>
        </p:spPr>
        <p:txBody>
          <a:bodyPr/>
          <a:lstStyle/>
          <a:p>
            <a:r>
              <a:rPr lang="en-US" u="sng" dirty="0"/>
              <a:t>Steps for tuning:</a:t>
            </a:r>
          </a:p>
          <a:p>
            <a:endParaRPr lang="en-US" u="sng" dirty="0"/>
          </a:p>
          <a:p>
            <a:r>
              <a:rPr lang="en-US" sz="2000" dirty="0"/>
              <a:t>Did 80/20 train-test split of my data</a:t>
            </a:r>
          </a:p>
          <a:p>
            <a:endParaRPr lang="en-US" sz="2000" dirty="0"/>
          </a:p>
          <a:p>
            <a:r>
              <a:rPr lang="en-US" sz="2000" dirty="0"/>
              <a:t>Implement SVD on my training data</a:t>
            </a:r>
          </a:p>
          <a:p>
            <a:endParaRPr lang="en-US" sz="2000" dirty="0"/>
          </a:p>
          <a:p>
            <a:r>
              <a:rPr lang="en-US" sz="2000" dirty="0"/>
              <a:t>Generated a predicted movie rating on my test dataset</a:t>
            </a:r>
          </a:p>
          <a:p>
            <a:endParaRPr lang="en-US" sz="2000" dirty="0"/>
          </a:p>
          <a:p>
            <a:r>
              <a:rPr lang="en-US" sz="2000" dirty="0"/>
              <a:t>Calculated errors based on predicted and actual movie ratings</a:t>
            </a:r>
          </a:p>
          <a:p>
            <a:endParaRPr lang="en-US" dirty="0"/>
          </a:p>
          <a:p>
            <a:endParaRPr lang="en-US" dirty="0"/>
          </a:p>
        </p:txBody>
      </p:sp>
      <p:sp>
        <p:nvSpPr>
          <p:cNvPr id="4" name="Slide Number Placeholder 3">
            <a:extLst>
              <a:ext uri="{FF2B5EF4-FFF2-40B4-BE49-F238E27FC236}">
                <a16:creationId xmlns:a16="http://schemas.microsoft.com/office/drawing/2014/main" id="{DCA8FE8C-5AD4-244B-8C31-687266C84E08}"/>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5</a:t>
            </a:fld>
            <a:endParaRPr lang="en-US" dirty="0"/>
          </a:p>
        </p:txBody>
      </p:sp>
      <p:graphicFrame>
        <p:nvGraphicFramePr>
          <p:cNvPr id="9" name="Table 8">
            <a:extLst>
              <a:ext uri="{FF2B5EF4-FFF2-40B4-BE49-F238E27FC236}">
                <a16:creationId xmlns:a16="http://schemas.microsoft.com/office/drawing/2014/main" id="{AD73F6EE-00E8-0C48-A50E-54EDF3AE90FF}"/>
              </a:ext>
            </a:extLst>
          </p:cNvPr>
          <p:cNvGraphicFramePr>
            <a:graphicFrameLocks noGrp="1"/>
          </p:cNvGraphicFramePr>
          <p:nvPr>
            <p:extLst>
              <p:ext uri="{D42A27DB-BD31-4B8C-83A1-F6EECF244321}">
                <p14:modId xmlns:p14="http://schemas.microsoft.com/office/powerpoint/2010/main" val="182483108"/>
              </p:ext>
            </p:extLst>
          </p:nvPr>
        </p:nvGraphicFramePr>
        <p:xfrm>
          <a:off x="4967415" y="2548169"/>
          <a:ext cx="3410463" cy="1085860"/>
        </p:xfrm>
        <a:graphic>
          <a:graphicData uri="http://schemas.openxmlformats.org/drawingml/2006/table">
            <a:tbl>
              <a:tblPr firstRow="1" bandRow="1">
                <a:tableStyleId>{7DF18680-E054-41AD-8BC1-D1AEF772440D}</a:tableStyleId>
              </a:tblPr>
              <a:tblGrid>
                <a:gridCol w="1136821">
                  <a:extLst>
                    <a:ext uri="{9D8B030D-6E8A-4147-A177-3AD203B41FA5}">
                      <a16:colId xmlns:a16="http://schemas.microsoft.com/office/drawing/2014/main" val="2831291867"/>
                    </a:ext>
                  </a:extLst>
                </a:gridCol>
                <a:gridCol w="1136821">
                  <a:extLst>
                    <a:ext uri="{9D8B030D-6E8A-4147-A177-3AD203B41FA5}">
                      <a16:colId xmlns:a16="http://schemas.microsoft.com/office/drawing/2014/main" val="1709413496"/>
                    </a:ext>
                  </a:extLst>
                </a:gridCol>
                <a:gridCol w="1136821">
                  <a:extLst>
                    <a:ext uri="{9D8B030D-6E8A-4147-A177-3AD203B41FA5}">
                      <a16:colId xmlns:a16="http://schemas.microsoft.com/office/drawing/2014/main" val="929106841"/>
                    </a:ext>
                  </a:extLst>
                </a:gridCol>
              </a:tblGrid>
              <a:tr h="271465">
                <a:tc>
                  <a:txBody>
                    <a:bodyPr/>
                    <a:lstStyle/>
                    <a:p>
                      <a:pPr algn="ctr" fontAlgn="b"/>
                      <a:r>
                        <a:rPr lang="en-US" sz="1600" u="none" strike="noStrike" dirty="0">
                          <a:effectLst/>
                        </a:rPr>
                        <a:t>k</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MAE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RMSE</a:t>
                      </a:r>
                      <a:endParaRPr lang="en-US"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574694"/>
                  </a:ext>
                </a:extLst>
              </a:tr>
              <a:tr h="271465">
                <a:tc>
                  <a:txBody>
                    <a:bodyPr/>
                    <a:lstStyle/>
                    <a:p>
                      <a:pPr algn="ct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0.744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0.958</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5548348"/>
                  </a:ext>
                </a:extLst>
              </a:tr>
              <a:tr h="271465">
                <a:tc>
                  <a:txBody>
                    <a:bodyPr/>
                    <a:lstStyle/>
                    <a:p>
                      <a:pPr algn="ctr" fontAlgn="b"/>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0.742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0.958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8450395"/>
                  </a:ext>
                </a:extLst>
              </a:tr>
              <a:tr h="271465">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0.737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0.946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6863548"/>
                  </a:ext>
                </a:extLst>
              </a:tr>
            </a:tbl>
          </a:graphicData>
        </a:graphic>
      </p:graphicFrame>
      <p:sp>
        <p:nvSpPr>
          <p:cNvPr id="10" name="Rectangle 9">
            <a:extLst>
              <a:ext uri="{FF2B5EF4-FFF2-40B4-BE49-F238E27FC236}">
                <a16:creationId xmlns:a16="http://schemas.microsoft.com/office/drawing/2014/main" id="{76419C31-8F7F-B548-9360-4CC43F5BCEEB}"/>
              </a:ext>
            </a:extLst>
          </p:cNvPr>
          <p:cNvSpPr/>
          <p:nvPr/>
        </p:nvSpPr>
        <p:spPr>
          <a:xfrm>
            <a:off x="4802659" y="3352800"/>
            <a:ext cx="3754131" cy="281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BC8A075-DD06-D241-A9A6-02A3E6F44D86}"/>
              </a:ext>
            </a:extLst>
          </p:cNvPr>
          <p:cNvSpPr txBox="1"/>
          <p:nvPr/>
        </p:nvSpPr>
        <p:spPr>
          <a:xfrm>
            <a:off x="4967415" y="4108361"/>
            <a:ext cx="3738703" cy="707886"/>
          </a:xfrm>
          <a:prstGeom prst="rect">
            <a:avLst/>
          </a:prstGeom>
          <a:noFill/>
        </p:spPr>
        <p:txBody>
          <a:bodyPr wrap="square" rtlCol="0">
            <a:spAutoFit/>
          </a:bodyPr>
          <a:lstStyle/>
          <a:p>
            <a:r>
              <a:rPr lang="en-US" sz="2000" b="1" dirty="0">
                <a:solidFill>
                  <a:schemeClr val="bg1"/>
                </a:solidFill>
                <a:latin typeface="Calibri" panose="020F0502020204030204" pitchFamily="34" charset="0"/>
              </a:rPr>
              <a:t>MAE: Mean Absolute Error</a:t>
            </a:r>
          </a:p>
          <a:p>
            <a:r>
              <a:rPr lang="en-US" sz="2000" b="1" dirty="0">
                <a:solidFill>
                  <a:schemeClr val="bg1"/>
                </a:solidFill>
                <a:latin typeface="Calibri" panose="020F0502020204030204" pitchFamily="34" charset="0"/>
              </a:rPr>
              <a:t>RMSE: Root Mean Squared Error</a:t>
            </a:r>
          </a:p>
        </p:txBody>
      </p:sp>
      <p:sp>
        <p:nvSpPr>
          <p:cNvPr id="12" name="TextBox 11">
            <a:extLst>
              <a:ext uri="{FF2B5EF4-FFF2-40B4-BE49-F238E27FC236}">
                <a16:creationId xmlns:a16="http://schemas.microsoft.com/office/drawing/2014/main" id="{0F14FB44-DE0C-BB42-B85A-C840BBA7048D}"/>
              </a:ext>
            </a:extLst>
          </p:cNvPr>
          <p:cNvSpPr txBox="1"/>
          <p:nvPr/>
        </p:nvSpPr>
        <p:spPr>
          <a:xfrm>
            <a:off x="4967415" y="1905603"/>
            <a:ext cx="1742478" cy="476519"/>
          </a:xfrm>
          <a:prstGeom prst="rect">
            <a:avLst/>
          </a:prstGeom>
          <a:noFill/>
        </p:spPr>
        <p:txBody>
          <a:bodyPr wrap="square" rtlCol="0">
            <a:spAutoFit/>
          </a:bodyPr>
          <a:lstStyle/>
          <a:p>
            <a:r>
              <a:rPr lang="en-US" sz="2400" b="1" dirty="0">
                <a:solidFill>
                  <a:schemeClr val="bg1"/>
                </a:solidFill>
                <a:latin typeface="Calibri" panose="020F0502020204030204" pitchFamily="34" charset="0"/>
              </a:rPr>
              <a:t>Error scores</a:t>
            </a:r>
          </a:p>
        </p:txBody>
      </p:sp>
      <p:sp>
        <p:nvSpPr>
          <p:cNvPr id="13" name="Rectangle 12">
            <a:extLst>
              <a:ext uri="{FF2B5EF4-FFF2-40B4-BE49-F238E27FC236}">
                <a16:creationId xmlns:a16="http://schemas.microsoft.com/office/drawing/2014/main" id="{3EA89F29-75E7-A748-8AD2-3C9BCDA3A0DD}"/>
              </a:ext>
            </a:extLst>
          </p:cNvPr>
          <p:cNvSpPr/>
          <p:nvPr/>
        </p:nvSpPr>
        <p:spPr>
          <a:xfrm>
            <a:off x="188926" y="6021427"/>
            <a:ext cx="8637767" cy="307777"/>
          </a:xfrm>
          <a:prstGeom prst="rect">
            <a:avLst/>
          </a:prstGeom>
        </p:spPr>
        <p:txBody>
          <a:bodyPr wrap="square">
            <a:spAutoFit/>
          </a:bodyPr>
          <a:lstStyle/>
          <a:p>
            <a:r>
              <a:rPr lang="en-US" dirty="0">
                <a:solidFill>
                  <a:schemeClr val="bg1"/>
                </a:solidFill>
                <a:latin typeface="Calibri" panose="020F0502020204030204" pitchFamily="34" charset="0"/>
                <a:ea typeface="Calibri" panose="020F0502020204030204" pitchFamily="34" charset="0"/>
              </a:rPr>
              <a:t>P. </a:t>
            </a:r>
            <a:r>
              <a:rPr lang="en-US" dirty="0" err="1">
                <a:solidFill>
                  <a:schemeClr val="bg1"/>
                </a:solidFill>
                <a:latin typeface="Calibri" panose="020F0502020204030204" pitchFamily="34" charset="0"/>
                <a:ea typeface="Calibri" panose="020F0502020204030204" pitchFamily="34" charset="0"/>
              </a:rPr>
              <a:t>Cremonesi</a:t>
            </a:r>
            <a:r>
              <a:rPr lang="en-US" dirty="0">
                <a:solidFill>
                  <a:schemeClr val="bg1"/>
                </a:solidFill>
                <a:latin typeface="Calibri" panose="020F0502020204030204" pitchFamily="34" charset="0"/>
                <a:ea typeface="Calibri" panose="020F0502020204030204" pitchFamily="34" charset="0"/>
              </a:rPr>
              <a:t>, R. </a:t>
            </a:r>
            <a:r>
              <a:rPr lang="en-US" dirty="0" err="1">
                <a:solidFill>
                  <a:schemeClr val="bg1"/>
                </a:solidFill>
                <a:latin typeface="Calibri" panose="020F0502020204030204" pitchFamily="34" charset="0"/>
                <a:ea typeface="Calibri" panose="020F0502020204030204" pitchFamily="34" charset="0"/>
              </a:rPr>
              <a:t>Turrin</a:t>
            </a:r>
            <a:r>
              <a:rPr lang="en-US" dirty="0">
                <a:solidFill>
                  <a:schemeClr val="bg1"/>
                </a:solidFill>
                <a:latin typeface="Calibri" panose="020F0502020204030204" pitchFamily="34" charset="0"/>
                <a:ea typeface="Calibri" panose="020F0502020204030204" pitchFamily="34" charset="0"/>
              </a:rPr>
              <a:t>, E. </a:t>
            </a:r>
            <a:r>
              <a:rPr lang="en-US" dirty="0" err="1">
                <a:solidFill>
                  <a:schemeClr val="bg1"/>
                </a:solidFill>
                <a:latin typeface="Calibri" panose="020F0502020204030204" pitchFamily="34" charset="0"/>
                <a:ea typeface="Calibri" panose="020F0502020204030204" pitchFamily="34" charset="0"/>
              </a:rPr>
              <a:t>Lentini</a:t>
            </a:r>
            <a:r>
              <a:rPr lang="en-US" dirty="0">
                <a:solidFill>
                  <a:schemeClr val="bg1"/>
                </a:solidFill>
                <a:latin typeface="Calibri" panose="020F0502020204030204" pitchFamily="34" charset="0"/>
                <a:ea typeface="Calibri" panose="020F0502020204030204" pitchFamily="34" charset="0"/>
              </a:rPr>
              <a:t>, and M. </a:t>
            </a:r>
            <a:r>
              <a:rPr lang="en-US" dirty="0" err="1">
                <a:solidFill>
                  <a:schemeClr val="bg1"/>
                </a:solidFill>
                <a:latin typeface="Calibri" panose="020F0502020204030204" pitchFamily="34" charset="0"/>
                <a:ea typeface="Calibri" panose="020F0502020204030204" pitchFamily="34" charset="0"/>
              </a:rPr>
              <a:t>Matteucci</a:t>
            </a:r>
            <a:r>
              <a:rPr lang="en-US" dirty="0">
                <a:solidFill>
                  <a:schemeClr val="bg1"/>
                </a:solidFill>
                <a:latin typeface="Calibri" panose="020F0502020204030204" pitchFamily="34" charset="0"/>
                <a:ea typeface="Calibri" panose="020F0502020204030204" pitchFamily="34" charset="0"/>
              </a:rPr>
              <a:t>, “An evaluation methodology for recommender systems,” 2008.</a:t>
            </a:r>
            <a:r>
              <a:rPr lang="en-US" dirty="0">
                <a:solidFill>
                  <a:schemeClr val="bg1"/>
                </a:solidFill>
              </a:rPr>
              <a:t> </a:t>
            </a:r>
          </a:p>
        </p:txBody>
      </p:sp>
    </p:spTree>
    <p:extLst>
      <p:ext uri="{BB962C8B-B14F-4D97-AF65-F5344CB8AC3E}">
        <p14:creationId xmlns:p14="http://schemas.microsoft.com/office/powerpoint/2010/main" val="401688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A330-D646-5843-82C2-B79E85C1E40C}"/>
              </a:ext>
            </a:extLst>
          </p:cNvPr>
          <p:cNvSpPr>
            <a:spLocks noGrp="1"/>
          </p:cNvSpPr>
          <p:nvPr>
            <p:ph type="title"/>
          </p:nvPr>
        </p:nvSpPr>
        <p:spPr>
          <a:xfrm>
            <a:off x="188926" y="73152"/>
            <a:ext cx="8745176" cy="430887"/>
          </a:xfrm>
        </p:spPr>
        <p:txBody>
          <a:bodyPr/>
          <a:lstStyle/>
          <a:p>
            <a:r>
              <a:rPr lang="en-US" dirty="0"/>
              <a:t>Top recommendations for a user that tends to Thrillers</a:t>
            </a:r>
          </a:p>
        </p:txBody>
      </p:sp>
      <p:sp>
        <p:nvSpPr>
          <p:cNvPr id="4" name="Slide Number Placeholder 3">
            <a:extLst>
              <a:ext uri="{FF2B5EF4-FFF2-40B4-BE49-F238E27FC236}">
                <a16:creationId xmlns:a16="http://schemas.microsoft.com/office/drawing/2014/main" id="{6FB6D369-C13D-6F48-B1FD-89889F8C1B97}"/>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6</a:t>
            </a:fld>
            <a:endParaRPr lang="en-US" dirty="0"/>
          </a:p>
        </p:txBody>
      </p:sp>
      <p:pic>
        <p:nvPicPr>
          <p:cNvPr id="9" name="Picture 8">
            <a:extLst>
              <a:ext uri="{FF2B5EF4-FFF2-40B4-BE49-F238E27FC236}">
                <a16:creationId xmlns:a16="http://schemas.microsoft.com/office/drawing/2014/main" id="{96343F62-F555-BF44-A011-EC714C5E1B50}"/>
              </a:ext>
            </a:extLst>
          </p:cNvPr>
          <p:cNvPicPr>
            <a:picLocks noChangeAspect="1"/>
          </p:cNvPicPr>
          <p:nvPr/>
        </p:nvPicPr>
        <p:blipFill>
          <a:blip r:embed="rId3"/>
          <a:stretch>
            <a:fillRect/>
          </a:stretch>
        </p:blipFill>
        <p:spPr>
          <a:xfrm>
            <a:off x="255371" y="1026965"/>
            <a:ext cx="5445211" cy="2330998"/>
          </a:xfrm>
          <a:prstGeom prst="rect">
            <a:avLst/>
          </a:prstGeom>
        </p:spPr>
      </p:pic>
      <p:pic>
        <p:nvPicPr>
          <p:cNvPr id="11" name="Picture 10">
            <a:extLst>
              <a:ext uri="{FF2B5EF4-FFF2-40B4-BE49-F238E27FC236}">
                <a16:creationId xmlns:a16="http://schemas.microsoft.com/office/drawing/2014/main" id="{FC2FD226-4676-B044-AFD3-26982602D2F9}"/>
              </a:ext>
            </a:extLst>
          </p:cNvPr>
          <p:cNvPicPr>
            <a:picLocks noChangeAspect="1"/>
          </p:cNvPicPr>
          <p:nvPr/>
        </p:nvPicPr>
        <p:blipFill>
          <a:blip r:embed="rId4"/>
          <a:stretch>
            <a:fillRect/>
          </a:stretch>
        </p:blipFill>
        <p:spPr>
          <a:xfrm>
            <a:off x="255371" y="4196911"/>
            <a:ext cx="5445211" cy="2283877"/>
          </a:xfrm>
          <a:prstGeom prst="rect">
            <a:avLst/>
          </a:prstGeom>
        </p:spPr>
      </p:pic>
      <p:sp>
        <p:nvSpPr>
          <p:cNvPr id="12" name="TextBox 11">
            <a:extLst>
              <a:ext uri="{FF2B5EF4-FFF2-40B4-BE49-F238E27FC236}">
                <a16:creationId xmlns:a16="http://schemas.microsoft.com/office/drawing/2014/main" id="{B169B0C7-6AD9-5D4E-81F6-83FBCB2F30B9}"/>
              </a:ext>
            </a:extLst>
          </p:cNvPr>
          <p:cNvSpPr txBox="1"/>
          <p:nvPr/>
        </p:nvSpPr>
        <p:spPr>
          <a:xfrm>
            <a:off x="255371" y="626855"/>
            <a:ext cx="2478564" cy="400110"/>
          </a:xfrm>
          <a:prstGeom prst="rect">
            <a:avLst/>
          </a:prstGeom>
          <a:noFill/>
        </p:spPr>
        <p:txBody>
          <a:bodyPr wrap="none" rtlCol="0">
            <a:spAutoFit/>
          </a:bodyPr>
          <a:lstStyle/>
          <a:p>
            <a:r>
              <a:rPr lang="en-US" sz="2000" b="1" dirty="0">
                <a:solidFill>
                  <a:schemeClr val="bg1"/>
                </a:solidFill>
                <a:latin typeface="Calibri" panose="020F0502020204030204" pitchFamily="34" charset="0"/>
              </a:rPr>
              <a:t>User provided ratings</a:t>
            </a:r>
          </a:p>
        </p:txBody>
      </p:sp>
      <p:sp>
        <p:nvSpPr>
          <p:cNvPr id="13" name="TextBox 12">
            <a:extLst>
              <a:ext uri="{FF2B5EF4-FFF2-40B4-BE49-F238E27FC236}">
                <a16:creationId xmlns:a16="http://schemas.microsoft.com/office/drawing/2014/main" id="{37C66A34-7A0F-C247-8D5C-3558924E3819}"/>
              </a:ext>
            </a:extLst>
          </p:cNvPr>
          <p:cNvSpPr txBox="1"/>
          <p:nvPr/>
        </p:nvSpPr>
        <p:spPr>
          <a:xfrm>
            <a:off x="255371" y="3796801"/>
            <a:ext cx="2182008" cy="400110"/>
          </a:xfrm>
          <a:prstGeom prst="rect">
            <a:avLst/>
          </a:prstGeom>
          <a:noFill/>
        </p:spPr>
        <p:txBody>
          <a:bodyPr wrap="none" rtlCol="0">
            <a:spAutoFit/>
          </a:bodyPr>
          <a:lstStyle/>
          <a:p>
            <a:r>
              <a:rPr lang="en-US" sz="2000" b="1" dirty="0">
                <a:solidFill>
                  <a:schemeClr val="bg1"/>
                </a:solidFill>
                <a:latin typeface="Calibri" panose="020F0502020204030204" pitchFamily="34" charset="0"/>
              </a:rPr>
              <a:t>Recommendations</a:t>
            </a:r>
          </a:p>
        </p:txBody>
      </p:sp>
      <p:pic>
        <p:nvPicPr>
          <p:cNvPr id="15" name="Picture 14">
            <a:extLst>
              <a:ext uri="{FF2B5EF4-FFF2-40B4-BE49-F238E27FC236}">
                <a16:creationId xmlns:a16="http://schemas.microsoft.com/office/drawing/2014/main" id="{4E51D290-A626-9945-8205-17FDB103BB7C}"/>
              </a:ext>
            </a:extLst>
          </p:cNvPr>
          <p:cNvPicPr>
            <a:picLocks noChangeAspect="1"/>
          </p:cNvPicPr>
          <p:nvPr/>
        </p:nvPicPr>
        <p:blipFill>
          <a:blip r:embed="rId5"/>
          <a:stretch>
            <a:fillRect/>
          </a:stretch>
        </p:blipFill>
        <p:spPr>
          <a:xfrm>
            <a:off x="5895026" y="1026965"/>
            <a:ext cx="977311" cy="1463040"/>
          </a:xfrm>
          <a:prstGeom prst="rect">
            <a:avLst/>
          </a:prstGeom>
        </p:spPr>
      </p:pic>
      <p:pic>
        <p:nvPicPr>
          <p:cNvPr id="17" name="Picture 16">
            <a:extLst>
              <a:ext uri="{FF2B5EF4-FFF2-40B4-BE49-F238E27FC236}">
                <a16:creationId xmlns:a16="http://schemas.microsoft.com/office/drawing/2014/main" id="{7484739D-76C2-CE45-BB3B-733DE73453F5}"/>
              </a:ext>
            </a:extLst>
          </p:cNvPr>
          <p:cNvPicPr>
            <a:picLocks noChangeAspect="1"/>
          </p:cNvPicPr>
          <p:nvPr/>
        </p:nvPicPr>
        <p:blipFill>
          <a:blip r:embed="rId6"/>
          <a:stretch>
            <a:fillRect/>
          </a:stretch>
        </p:blipFill>
        <p:spPr>
          <a:xfrm>
            <a:off x="7990638" y="1946572"/>
            <a:ext cx="987401" cy="1463040"/>
          </a:xfrm>
          <a:prstGeom prst="rect">
            <a:avLst/>
          </a:prstGeom>
        </p:spPr>
      </p:pic>
      <p:pic>
        <p:nvPicPr>
          <p:cNvPr id="19" name="Picture 18">
            <a:extLst>
              <a:ext uri="{FF2B5EF4-FFF2-40B4-BE49-F238E27FC236}">
                <a16:creationId xmlns:a16="http://schemas.microsoft.com/office/drawing/2014/main" id="{0724D372-95D2-E64C-B802-54EB14A8A972}"/>
              </a:ext>
            </a:extLst>
          </p:cNvPr>
          <p:cNvPicPr>
            <a:picLocks noChangeAspect="1"/>
          </p:cNvPicPr>
          <p:nvPr/>
        </p:nvPicPr>
        <p:blipFill>
          <a:blip r:embed="rId7"/>
          <a:stretch>
            <a:fillRect/>
          </a:stretch>
        </p:blipFill>
        <p:spPr>
          <a:xfrm>
            <a:off x="6939622" y="1486896"/>
            <a:ext cx="984226" cy="1463040"/>
          </a:xfrm>
          <a:prstGeom prst="rect">
            <a:avLst/>
          </a:prstGeom>
        </p:spPr>
      </p:pic>
      <p:pic>
        <p:nvPicPr>
          <p:cNvPr id="21" name="Picture 20">
            <a:extLst>
              <a:ext uri="{FF2B5EF4-FFF2-40B4-BE49-F238E27FC236}">
                <a16:creationId xmlns:a16="http://schemas.microsoft.com/office/drawing/2014/main" id="{5EBB9974-7423-8D45-BA9C-FEA958446639}"/>
              </a:ext>
            </a:extLst>
          </p:cNvPr>
          <p:cNvPicPr>
            <a:picLocks noChangeAspect="1"/>
          </p:cNvPicPr>
          <p:nvPr/>
        </p:nvPicPr>
        <p:blipFill>
          <a:blip r:embed="rId8"/>
          <a:stretch>
            <a:fillRect/>
          </a:stretch>
        </p:blipFill>
        <p:spPr>
          <a:xfrm>
            <a:off x="5895026" y="4196911"/>
            <a:ext cx="975360" cy="1463040"/>
          </a:xfrm>
          <a:prstGeom prst="rect">
            <a:avLst/>
          </a:prstGeom>
        </p:spPr>
      </p:pic>
      <p:pic>
        <p:nvPicPr>
          <p:cNvPr id="23" name="Picture 22">
            <a:extLst>
              <a:ext uri="{FF2B5EF4-FFF2-40B4-BE49-F238E27FC236}">
                <a16:creationId xmlns:a16="http://schemas.microsoft.com/office/drawing/2014/main" id="{E8AF4018-0463-0548-BA89-92F6963CBC9C}"/>
              </a:ext>
            </a:extLst>
          </p:cNvPr>
          <p:cNvPicPr>
            <a:picLocks noChangeAspect="1"/>
          </p:cNvPicPr>
          <p:nvPr/>
        </p:nvPicPr>
        <p:blipFill>
          <a:blip r:embed="rId9"/>
          <a:stretch>
            <a:fillRect/>
          </a:stretch>
        </p:blipFill>
        <p:spPr>
          <a:xfrm>
            <a:off x="6939622" y="4563766"/>
            <a:ext cx="975360" cy="1463040"/>
          </a:xfrm>
          <a:prstGeom prst="rect">
            <a:avLst/>
          </a:prstGeom>
        </p:spPr>
      </p:pic>
      <p:pic>
        <p:nvPicPr>
          <p:cNvPr id="25" name="Picture 24">
            <a:extLst>
              <a:ext uri="{FF2B5EF4-FFF2-40B4-BE49-F238E27FC236}">
                <a16:creationId xmlns:a16="http://schemas.microsoft.com/office/drawing/2014/main" id="{5E74D6C3-AAFA-974E-913B-1095997C6C96}"/>
              </a:ext>
            </a:extLst>
          </p:cNvPr>
          <p:cNvPicPr>
            <a:picLocks noChangeAspect="1"/>
          </p:cNvPicPr>
          <p:nvPr/>
        </p:nvPicPr>
        <p:blipFill>
          <a:blip r:embed="rId10"/>
          <a:stretch>
            <a:fillRect/>
          </a:stretch>
        </p:blipFill>
        <p:spPr>
          <a:xfrm>
            <a:off x="7996658" y="5017748"/>
            <a:ext cx="975360" cy="1463040"/>
          </a:xfrm>
          <a:prstGeom prst="rect">
            <a:avLst/>
          </a:prstGeom>
        </p:spPr>
      </p:pic>
    </p:spTree>
    <p:extLst>
      <p:ext uri="{BB962C8B-B14F-4D97-AF65-F5344CB8AC3E}">
        <p14:creationId xmlns:p14="http://schemas.microsoft.com/office/powerpoint/2010/main" val="171872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E250-1884-B34A-A23B-AA41000ADFBD}"/>
              </a:ext>
            </a:extLst>
          </p:cNvPr>
          <p:cNvSpPr>
            <a:spLocks noGrp="1"/>
          </p:cNvSpPr>
          <p:nvPr>
            <p:ph type="title"/>
          </p:nvPr>
        </p:nvSpPr>
        <p:spPr/>
        <p:txBody>
          <a:bodyPr/>
          <a:lstStyle/>
          <a:p>
            <a:r>
              <a:rPr lang="en-US" dirty="0"/>
              <a:t>Top recommendations for a user that tends to Rom-coms</a:t>
            </a:r>
          </a:p>
        </p:txBody>
      </p:sp>
      <p:sp>
        <p:nvSpPr>
          <p:cNvPr id="4" name="Slide Number Placeholder 3">
            <a:extLst>
              <a:ext uri="{FF2B5EF4-FFF2-40B4-BE49-F238E27FC236}">
                <a16:creationId xmlns:a16="http://schemas.microsoft.com/office/drawing/2014/main" id="{9979BE48-7445-264F-B288-3BDF973254CB}"/>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7</a:t>
            </a:fld>
            <a:endParaRPr lang="en-US" dirty="0"/>
          </a:p>
        </p:txBody>
      </p:sp>
      <p:pic>
        <p:nvPicPr>
          <p:cNvPr id="8" name="Picture 7">
            <a:extLst>
              <a:ext uri="{FF2B5EF4-FFF2-40B4-BE49-F238E27FC236}">
                <a16:creationId xmlns:a16="http://schemas.microsoft.com/office/drawing/2014/main" id="{DA10E1EF-7F2D-EF48-BEF3-8650D41C8CD1}"/>
              </a:ext>
            </a:extLst>
          </p:cNvPr>
          <p:cNvPicPr>
            <a:picLocks noChangeAspect="1"/>
          </p:cNvPicPr>
          <p:nvPr/>
        </p:nvPicPr>
        <p:blipFill>
          <a:blip r:embed="rId2"/>
          <a:stretch>
            <a:fillRect/>
          </a:stretch>
        </p:blipFill>
        <p:spPr>
          <a:xfrm>
            <a:off x="533744" y="4119685"/>
            <a:ext cx="4489836" cy="2402918"/>
          </a:xfrm>
          <a:prstGeom prst="rect">
            <a:avLst/>
          </a:prstGeom>
        </p:spPr>
      </p:pic>
      <p:pic>
        <p:nvPicPr>
          <p:cNvPr id="10" name="Picture 9">
            <a:extLst>
              <a:ext uri="{FF2B5EF4-FFF2-40B4-BE49-F238E27FC236}">
                <a16:creationId xmlns:a16="http://schemas.microsoft.com/office/drawing/2014/main" id="{0E3D12D6-E392-8B44-8C51-3369274B0373}"/>
              </a:ext>
            </a:extLst>
          </p:cNvPr>
          <p:cNvPicPr>
            <a:picLocks noChangeAspect="1"/>
          </p:cNvPicPr>
          <p:nvPr/>
        </p:nvPicPr>
        <p:blipFill>
          <a:blip r:embed="rId3"/>
          <a:stretch>
            <a:fillRect/>
          </a:stretch>
        </p:blipFill>
        <p:spPr>
          <a:xfrm>
            <a:off x="533744" y="974553"/>
            <a:ext cx="4489836" cy="2397679"/>
          </a:xfrm>
          <a:prstGeom prst="rect">
            <a:avLst/>
          </a:prstGeom>
        </p:spPr>
      </p:pic>
      <p:sp>
        <p:nvSpPr>
          <p:cNvPr id="11" name="TextBox 10">
            <a:extLst>
              <a:ext uri="{FF2B5EF4-FFF2-40B4-BE49-F238E27FC236}">
                <a16:creationId xmlns:a16="http://schemas.microsoft.com/office/drawing/2014/main" id="{609CE5AC-E5F2-4442-8A30-1D73156913DB}"/>
              </a:ext>
            </a:extLst>
          </p:cNvPr>
          <p:cNvSpPr txBox="1"/>
          <p:nvPr/>
        </p:nvSpPr>
        <p:spPr>
          <a:xfrm>
            <a:off x="533744" y="574443"/>
            <a:ext cx="2478564" cy="400110"/>
          </a:xfrm>
          <a:prstGeom prst="rect">
            <a:avLst/>
          </a:prstGeom>
          <a:noFill/>
        </p:spPr>
        <p:txBody>
          <a:bodyPr wrap="none" rtlCol="0">
            <a:spAutoFit/>
          </a:bodyPr>
          <a:lstStyle/>
          <a:p>
            <a:r>
              <a:rPr lang="en-US" sz="2000" b="1" dirty="0">
                <a:solidFill>
                  <a:schemeClr val="bg1"/>
                </a:solidFill>
                <a:latin typeface="Calibri" panose="020F0502020204030204" pitchFamily="34" charset="0"/>
              </a:rPr>
              <a:t>User provided ratings</a:t>
            </a:r>
          </a:p>
        </p:txBody>
      </p:sp>
      <p:sp>
        <p:nvSpPr>
          <p:cNvPr id="12" name="TextBox 11">
            <a:extLst>
              <a:ext uri="{FF2B5EF4-FFF2-40B4-BE49-F238E27FC236}">
                <a16:creationId xmlns:a16="http://schemas.microsoft.com/office/drawing/2014/main" id="{B1C341CB-5279-3B40-B597-B67DED74423C}"/>
              </a:ext>
            </a:extLst>
          </p:cNvPr>
          <p:cNvSpPr txBox="1"/>
          <p:nvPr/>
        </p:nvSpPr>
        <p:spPr>
          <a:xfrm>
            <a:off x="533744" y="3744389"/>
            <a:ext cx="2182008" cy="400110"/>
          </a:xfrm>
          <a:prstGeom prst="rect">
            <a:avLst/>
          </a:prstGeom>
          <a:noFill/>
        </p:spPr>
        <p:txBody>
          <a:bodyPr wrap="none" rtlCol="0">
            <a:spAutoFit/>
          </a:bodyPr>
          <a:lstStyle/>
          <a:p>
            <a:r>
              <a:rPr lang="en-US" sz="2000" b="1" dirty="0">
                <a:solidFill>
                  <a:schemeClr val="bg1"/>
                </a:solidFill>
                <a:latin typeface="Calibri" panose="020F0502020204030204" pitchFamily="34" charset="0"/>
              </a:rPr>
              <a:t>Recommendations</a:t>
            </a:r>
          </a:p>
        </p:txBody>
      </p:sp>
      <p:pic>
        <p:nvPicPr>
          <p:cNvPr id="14" name="Picture 13">
            <a:extLst>
              <a:ext uri="{FF2B5EF4-FFF2-40B4-BE49-F238E27FC236}">
                <a16:creationId xmlns:a16="http://schemas.microsoft.com/office/drawing/2014/main" id="{A2E639D7-6B0A-6C45-86F4-4FDD54AE4C50}"/>
              </a:ext>
            </a:extLst>
          </p:cNvPr>
          <p:cNvPicPr>
            <a:picLocks noChangeAspect="1"/>
          </p:cNvPicPr>
          <p:nvPr/>
        </p:nvPicPr>
        <p:blipFill>
          <a:blip r:embed="rId4"/>
          <a:stretch>
            <a:fillRect/>
          </a:stretch>
        </p:blipFill>
        <p:spPr>
          <a:xfrm>
            <a:off x="5241957" y="974553"/>
            <a:ext cx="975360" cy="1463040"/>
          </a:xfrm>
          <a:prstGeom prst="rect">
            <a:avLst/>
          </a:prstGeom>
        </p:spPr>
      </p:pic>
      <p:pic>
        <p:nvPicPr>
          <p:cNvPr id="16" name="Picture 15">
            <a:extLst>
              <a:ext uri="{FF2B5EF4-FFF2-40B4-BE49-F238E27FC236}">
                <a16:creationId xmlns:a16="http://schemas.microsoft.com/office/drawing/2014/main" id="{26FC18A1-A713-6848-8198-DA67E5428F5B}"/>
              </a:ext>
            </a:extLst>
          </p:cNvPr>
          <p:cNvPicPr>
            <a:picLocks noChangeAspect="1"/>
          </p:cNvPicPr>
          <p:nvPr/>
        </p:nvPicPr>
        <p:blipFill>
          <a:blip r:embed="rId5"/>
          <a:stretch>
            <a:fillRect/>
          </a:stretch>
        </p:blipFill>
        <p:spPr>
          <a:xfrm>
            <a:off x="6411693" y="1392694"/>
            <a:ext cx="975360" cy="1463040"/>
          </a:xfrm>
          <a:prstGeom prst="rect">
            <a:avLst/>
          </a:prstGeom>
        </p:spPr>
      </p:pic>
      <p:pic>
        <p:nvPicPr>
          <p:cNvPr id="18" name="Picture 17">
            <a:extLst>
              <a:ext uri="{FF2B5EF4-FFF2-40B4-BE49-F238E27FC236}">
                <a16:creationId xmlns:a16="http://schemas.microsoft.com/office/drawing/2014/main" id="{751C5CA6-C6E3-DC48-8374-A959E4339804}"/>
              </a:ext>
            </a:extLst>
          </p:cNvPr>
          <p:cNvPicPr>
            <a:picLocks noChangeAspect="1"/>
          </p:cNvPicPr>
          <p:nvPr/>
        </p:nvPicPr>
        <p:blipFill>
          <a:blip r:embed="rId6"/>
          <a:stretch>
            <a:fillRect/>
          </a:stretch>
        </p:blipFill>
        <p:spPr>
          <a:xfrm>
            <a:off x="7605430" y="1909192"/>
            <a:ext cx="975360" cy="1463040"/>
          </a:xfrm>
          <a:prstGeom prst="rect">
            <a:avLst/>
          </a:prstGeom>
        </p:spPr>
      </p:pic>
      <p:pic>
        <p:nvPicPr>
          <p:cNvPr id="19" name="Picture 18">
            <a:extLst>
              <a:ext uri="{FF2B5EF4-FFF2-40B4-BE49-F238E27FC236}">
                <a16:creationId xmlns:a16="http://schemas.microsoft.com/office/drawing/2014/main" id="{41CEB60D-1366-F549-B2F6-164B564D6162}"/>
              </a:ext>
            </a:extLst>
          </p:cNvPr>
          <p:cNvPicPr>
            <a:picLocks noChangeAspect="1"/>
          </p:cNvPicPr>
          <p:nvPr/>
        </p:nvPicPr>
        <p:blipFill>
          <a:blip r:embed="rId7"/>
          <a:stretch>
            <a:fillRect/>
          </a:stretch>
        </p:blipFill>
        <p:spPr>
          <a:xfrm>
            <a:off x="5241957" y="4119685"/>
            <a:ext cx="975360" cy="1463040"/>
          </a:xfrm>
          <a:prstGeom prst="rect">
            <a:avLst/>
          </a:prstGeom>
        </p:spPr>
      </p:pic>
      <p:pic>
        <p:nvPicPr>
          <p:cNvPr id="21" name="Picture 20">
            <a:extLst>
              <a:ext uri="{FF2B5EF4-FFF2-40B4-BE49-F238E27FC236}">
                <a16:creationId xmlns:a16="http://schemas.microsoft.com/office/drawing/2014/main" id="{675CC727-658B-A946-8C64-8022BA440E35}"/>
              </a:ext>
            </a:extLst>
          </p:cNvPr>
          <p:cNvPicPr>
            <a:picLocks noChangeAspect="1"/>
          </p:cNvPicPr>
          <p:nvPr/>
        </p:nvPicPr>
        <p:blipFill>
          <a:blip r:embed="rId8"/>
          <a:stretch>
            <a:fillRect/>
          </a:stretch>
        </p:blipFill>
        <p:spPr>
          <a:xfrm>
            <a:off x="6411693" y="4589624"/>
            <a:ext cx="988152" cy="1463040"/>
          </a:xfrm>
          <a:prstGeom prst="rect">
            <a:avLst/>
          </a:prstGeom>
        </p:spPr>
      </p:pic>
      <p:pic>
        <p:nvPicPr>
          <p:cNvPr id="23" name="Picture 22">
            <a:extLst>
              <a:ext uri="{FF2B5EF4-FFF2-40B4-BE49-F238E27FC236}">
                <a16:creationId xmlns:a16="http://schemas.microsoft.com/office/drawing/2014/main" id="{546F9AEB-091F-8345-91CE-2E554B85ABE5}"/>
              </a:ext>
            </a:extLst>
          </p:cNvPr>
          <p:cNvPicPr>
            <a:picLocks noChangeAspect="1"/>
          </p:cNvPicPr>
          <p:nvPr/>
        </p:nvPicPr>
        <p:blipFill>
          <a:blip r:embed="rId9"/>
          <a:stretch>
            <a:fillRect/>
          </a:stretch>
        </p:blipFill>
        <p:spPr>
          <a:xfrm>
            <a:off x="7594221" y="5059563"/>
            <a:ext cx="1011588" cy="1463040"/>
          </a:xfrm>
          <a:prstGeom prst="rect">
            <a:avLst/>
          </a:prstGeom>
        </p:spPr>
      </p:pic>
    </p:spTree>
    <p:extLst>
      <p:ext uri="{BB962C8B-B14F-4D97-AF65-F5344CB8AC3E}">
        <p14:creationId xmlns:p14="http://schemas.microsoft.com/office/powerpoint/2010/main" val="387877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240-CAA1-2F47-AF29-B8FBECF96635}"/>
              </a:ext>
            </a:extLst>
          </p:cNvPr>
          <p:cNvSpPr>
            <a:spLocks noGrp="1"/>
          </p:cNvSpPr>
          <p:nvPr>
            <p:ph type="title"/>
          </p:nvPr>
        </p:nvSpPr>
        <p:spPr>
          <a:xfrm>
            <a:off x="188926" y="73152"/>
            <a:ext cx="8745176" cy="861774"/>
          </a:xfrm>
        </p:spPr>
        <p:txBody>
          <a:bodyPr/>
          <a:lstStyle/>
          <a:p>
            <a:r>
              <a:rPr lang="en-US" dirty="0"/>
              <a:t>How do we effectively recommend movies for a group of users?</a:t>
            </a:r>
          </a:p>
        </p:txBody>
      </p:sp>
      <p:sp>
        <p:nvSpPr>
          <p:cNvPr id="3" name="Text Placeholder 2">
            <a:extLst>
              <a:ext uri="{FF2B5EF4-FFF2-40B4-BE49-F238E27FC236}">
                <a16:creationId xmlns:a16="http://schemas.microsoft.com/office/drawing/2014/main" id="{6175CB91-B3B8-9E4F-AA18-1957D741143E}"/>
              </a:ext>
            </a:extLst>
          </p:cNvPr>
          <p:cNvSpPr>
            <a:spLocks noGrp="1"/>
          </p:cNvSpPr>
          <p:nvPr>
            <p:ph type="body" sz="quarter" idx="11"/>
          </p:nvPr>
        </p:nvSpPr>
        <p:spPr>
          <a:xfrm>
            <a:off x="315061" y="1181524"/>
            <a:ext cx="3754431" cy="2893100"/>
          </a:xfrm>
        </p:spPr>
        <p:txBody>
          <a:bodyPr/>
          <a:lstStyle/>
          <a:p>
            <a:r>
              <a:rPr lang="en-US" u="sng" dirty="0"/>
              <a:t>Two main ways:</a:t>
            </a:r>
          </a:p>
          <a:p>
            <a:endParaRPr lang="en-US" dirty="0"/>
          </a:p>
          <a:p>
            <a:pPr marL="457200" indent="-457200">
              <a:buFont typeface="+mj-lt"/>
              <a:buAutoNum type="arabicPeriod"/>
            </a:pPr>
            <a:r>
              <a:rPr lang="en-US" sz="2000" dirty="0"/>
              <a:t>Create a pseudo-user that merges multiple user’s ratings</a:t>
            </a:r>
          </a:p>
          <a:p>
            <a:pPr marL="457200" indent="-457200">
              <a:buFont typeface="+mj-lt"/>
              <a:buAutoNum type="arabicPeriod"/>
            </a:pPr>
            <a:endParaRPr lang="en-US" sz="2000" dirty="0"/>
          </a:p>
          <a:p>
            <a:pPr marL="457200" indent="-457200">
              <a:buFont typeface="+mj-lt"/>
              <a:buAutoNum type="arabicPeriod"/>
            </a:pPr>
            <a:r>
              <a:rPr lang="en-US" sz="2000" dirty="0"/>
              <a:t>Generate separate recommendation lists for each user and merge those lists afterwards</a:t>
            </a:r>
          </a:p>
        </p:txBody>
      </p:sp>
      <p:sp>
        <p:nvSpPr>
          <p:cNvPr id="4" name="Slide Number Placeholder 3">
            <a:extLst>
              <a:ext uri="{FF2B5EF4-FFF2-40B4-BE49-F238E27FC236}">
                <a16:creationId xmlns:a16="http://schemas.microsoft.com/office/drawing/2014/main" id="{78F267F4-76FE-0145-AC7C-DEAE0C64D422}"/>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8</a:t>
            </a:fld>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0C7FD65-F30E-8D49-9DD1-F65389EDAF37}"/>
                  </a:ext>
                </a:extLst>
              </p:cNvPr>
              <p:cNvSpPr txBox="1"/>
              <p:nvPr/>
            </p:nvSpPr>
            <p:spPr>
              <a:xfrm>
                <a:off x="188926" y="4448432"/>
                <a:ext cx="4086513" cy="1945789"/>
              </a:xfrm>
              <a:prstGeom prst="rect">
                <a:avLst/>
              </a:prstGeom>
              <a:noFill/>
            </p:spPr>
            <p:txBody>
              <a:bodyPr wrap="square" rtlCol="0">
                <a:spAutoFit/>
              </a:bodyPr>
              <a:lstStyle/>
              <a:p>
                <a:r>
                  <a:rPr lang="en-US" sz="2000" b="1" dirty="0">
                    <a:solidFill>
                      <a:schemeClr val="bg1"/>
                    </a:solidFill>
                    <a:latin typeface="Calibri" panose="020F0502020204030204" pitchFamily="34" charset="0"/>
                  </a:rPr>
                  <a:t>I chose method 2 and applied a weighting function to determine the group rating </a:t>
                </a:r>
                <a14:m>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a:solidFill>
                              <a:schemeClr val="bg1"/>
                            </a:solidFill>
                            <a:latin typeface="Cambria Math" panose="02040503050406030204" pitchFamily="18" charset="0"/>
                          </a:rPr>
                          <m:t>𝑹</m:t>
                        </m:r>
                      </m:e>
                      <m:sub>
                        <m:r>
                          <a:rPr lang="en-US" sz="2000" b="1" i="1" smtClean="0">
                            <a:solidFill>
                              <a:schemeClr val="bg1"/>
                            </a:solidFill>
                            <a:latin typeface="Cambria Math" panose="02040503050406030204" pitchFamily="18" charset="0"/>
                          </a:rPr>
                          <m:t>𝑮</m:t>
                        </m:r>
                      </m:sub>
                    </m:sSub>
                  </m:oMath>
                </a14:m>
                <a:r>
                  <a:rPr lang="en-US" sz="2000" b="1" dirty="0">
                    <a:solidFill>
                      <a:schemeClr val="bg1"/>
                    </a:solidFill>
                    <a:latin typeface="Calibri" panose="020F0502020204030204" pitchFamily="34" charset="0"/>
                  </a:rPr>
                  <a:t> </a:t>
                </a:r>
              </a:p>
              <a:p>
                <a:endParaRPr lang="en-US" sz="2000" b="1" dirty="0">
                  <a:solidFill>
                    <a:schemeClr val="bg1"/>
                  </a:solidFill>
                  <a:latin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𝑹</m:t>
                          </m:r>
                        </m:e>
                        <m:sub>
                          <m:r>
                            <a:rPr lang="en-US" sz="1800" b="1" i="1" smtClean="0">
                              <a:solidFill>
                                <a:schemeClr val="bg1"/>
                              </a:solidFill>
                              <a:latin typeface="Cambria Math" panose="02040503050406030204" pitchFamily="18" charset="0"/>
                            </a:rPr>
                            <m:t>𝑮</m:t>
                          </m:r>
                        </m:sub>
                      </m:sSub>
                      <m:r>
                        <a:rPr lang="en-US" sz="1800" b="1" i="1" smtClean="0">
                          <a:solidFill>
                            <a:schemeClr val="bg1"/>
                          </a:solidFill>
                          <a:latin typeface="Cambria Math" panose="02040503050406030204" pitchFamily="18" charset="0"/>
                        </a:rPr>
                        <m:t>=</m:t>
                      </m:r>
                      <m:d>
                        <m:dPr>
                          <m:ctrlPr>
                            <a:rPr lang="en-US" sz="1800" b="1" i="1" smtClean="0">
                              <a:solidFill>
                                <a:schemeClr val="bg1"/>
                              </a:solidFill>
                              <a:latin typeface="Cambria Math" panose="02040503050406030204" pitchFamily="18" charset="0"/>
                            </a:rPr>
                          </m:ctrlPr>
                        </m:dPr>
                        <m:e>
                          <m:f>
                            <m:fPr>
                              <m:ctrlPr>
                                <a:rPr lang="en-US" sz="1800" b="1" i="1" smtClean="0">
                                  <a:solidFill>
                                    <a:schemeClr val="bg1"/>
                                  </a:solidFill>
                                  <a:latin typeface="Cambria Math" panose="02040503050406030204" pitchFamily="18" charset="0"/>
                                </a:rPr>
                              </m:ctrlPr>
                            </m:fPr>
                            <m:num>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𝑹</m:t>
                                  </m:r>
                                </m:e>
                                <m:sub>
                                  <m:r>
                                    <a:rPr lang="en-US" sz="1800" b="1" i="1" smtClean="0">
                                      <a:solidFill>
                                        <a:schemeClr val="bg1"/>
                                      </a:solidFill>
                                      <a:latin typeface="Cambria Math" panose="02040503050406030204" pitchFamily="18" charset="0"/>
                                    </a:rPr>
                                    <m:t>𝟏</m:t>
                                  </m:r>
                                </m:sub>
                              </m:sSub>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𝑹</m:t>
                                  </m:r>
                                </m:e>
                                <m:sub>
                                  <m:r>
                                    <a:rPr lang="en-US" sz="1800" b="1" i="1" smtClean="0">
                                      <a:solidFill>
                                        <a:schemeClr val="bg1"/>
                                      </a:solidFill>
                                      <a:latin typeface="Cambria Math" panose="02040503050406030204" pitchFamily="18" charset="0"/>
                                    </a:rPr>
                                    <m:t>𝟐</m:t>
                                  </m:r>
                                </m:sub>
                              </m:sSub>
                            </m:num>
                            <m:den>
                              <m:r>
                                <a:rPr lang="en-US" sz="1800" b="1" i="1" smtClean="0">
                                  <a:solidFill>
                                    <a:schemeClr val="bg1"/>
                                  </a:solidFill>
                                  <a:latin typeface="Cambria Math" panose="02040503050406030204" pitchFamily="18" charset="0"/>
                                </a:rPr>
                                <m:t>𝟐</m:t>
                              </m:r>
                            </m:den>
                          </m:f>
                        </m:e>
                      </m:d>
                      <m:r>
                        <a:rPr lang="en-US" sz="1800" b="1" i="1" smtClean="0">
                          <a:solidFill>
                            <a:schemeClr val="bg1"/>
                          </a:solidFill>
                          <a:latin typeface="Cambria Math" panose="02040503050406030204" pitchFamily="18" charset="0"/>
                          <a:ea typeface="Cambria Math" panose="02040503050406030204" pitchFamily="18" charset="0"/>
                        </a:rPr>
                        <m:t>×</m:t>
                      </m:r>
                      <m:d>
                        <m:dPr>
                          <m:ctrlPr>
                            <a:rPr lang="en-US" sz="1800" b="1" i="1" smtClean="0">
                              <a:solidFill>
                                <a:schemeClr val="bg1"/>
                              </a:solidFill>
                              <a:latin typeface="Cambria Math" panose="02040503050406030204" pitchFamily="18" charset="0"/>
                              <a:ea typeface="Cambria Math" panose="02040503050406030204" pitchFamily="18" charset="0"/>
                            </a:rPr>
                          </m:ctrlPr>
                        </m:dPr>
                        <m:e>
                          <m:f>
                            <m:fPr>
                              <m:ctrlPr>
                                <a:rPr lang="en-US" sz="1800" b="1" i="1" smtClean="0">
                                  <a:solidFill>
                                    <a:schemeClr val="bg1"/>
                                  </a:solidFill>
                                  <a:latin typeface="Cambria Math" panose="02040503050406030204" pitchFamily="18" charset="0"/>
                                  <a:ea typeface="Cambria Math" panose="02040503050406030204" pitchFamily="18" charset="0"/>
                                </a:rPr>
                              </m:ctrlPr>
                            </m:fPr>
                            <m:num>
                              <m:d>
                                <m:dPr>
                                  <m:begChr m:val="|"/>
                                  <m:endChr m:val="|"/>
                                  <m:ctrlPr>
                                    <a:rPr lang="en-US" sz="1800" b="1" i="1" smtClean="0">
                                      <a:solidFill>
                                        <a:schemeClr val="bg1"/>
                                      </a:solidFill>
                                      <a:latin typeface="Cambria Math" panose="02040503050406030204" pitchFamily="18" charset="0"/>
                                      <a:ea typeface="Cambria Math" panose="02040503050406030204" pitchFamily="18" charset="0"/>
                                    </a:rPr>
                                  </m:ctrlPr>
                                </m:dPr>
                                <m:e>
                                  <m:sSub>
                                    <m:sSubPr>
                                      <m:ctrlPr>
                                        <a:rPr lang="en-US" sz="1800" b="1" i="1" smtClean="0">
                                          <a:solidFill>
                                            <a:schemeClr val="bg1"/>
                                          </a:solidFill>
                                          <a:latin typeface="Cambria Math" panose="02040503050406030204" pitchFamily="18" charset="0"/>
                                          <a:ea typeface="Cambria Math" panose="02040503050406030204" pitchFamily="18" charset="0"/>
                                        </a:rPr>
                                      </m:ctrlPr>
                                    </m:sSubPr>
                                    <m:e>
                                      <m:r>
                                        <a:rPr lang="en-US" sz="1800" b="1" i="1" smtClean="0">
                                          <a:solidFill>
                                            <a:schemeClr val="bg1"/>
                                          </a:solidFill>
                                          <a:latin typeface="Cambria Math" panose="02040503050406030204" pitchFamily="18" charset="0"/>
                                          <a:ea typeface="Cambria Math" panose="02040503050406030204" pitchFamily="18" charset="0"/>
                                        </a:rPr>
                                        <m:t>𝑹</m:t>
                                      </m:r>
                                    </m:e>
                                    <m:sub>
                                      <m:r>
                                        <a:rPr lang="en-US" sz="1800" b="1" i="1" smtClean="0">
                                          <a:solidFill>
                                            <a:schemeClr val="bg1"/>
                                          </a:solidFill>
                                          <a:latin typeface="Cambria Math" panose="02040503050406030204" pitchFamily="18" charset="0"/>
                                          <a:ea typeface="Cambria Math" panose="02040503050406030204" pitchFamily="18" charset="0"/>
                                        </a:rPr>
                                        <m:t>𝟏</m:t>
                                      </m:r>
                                    </m:sub>
                                  </m:sSub>
                                  <m:r>
                                    <a:rPr lang="en-US" sz="1800" b="1" i="1" smtClean="0">
                                      <a:solidFill>
                                        <a:schemeClr val="bg1"/>
                                      </a:solidFill>
                                      <a:latin typeface="Cambria Math" panose="02040503050406030204" pitchFamily="18" charset="0"/>
                                      <a:ea typeface="Cambria Math" panose="02040503050406030204" pitchFamily="18" charset="0"/>
                                    </a:rPr>
                                    <m:t>−</m:t>
                                  </m:r>
                                  <m:sSub>
                                    <m:sSubPr>
                                      <m:ctrlPr>
                                        <a:rPr lang="en-US" sz="1800" b="1" i="1" smtClean="0">
                                          <a:solidFill>
                                            <a:schemeClr val="bg1"/>
                                          </a:solidFill>
                                          <a:latin typeface="Cambria Math" panose="02040503050406030204" pitchFamily="18" charset="0"/>
                                          <a:ea typeface="Cambria Math" panose="02040503050406030204" pitchFamily="18" charset="0"/>
                                        </a:rPr>
                                      </m:ctrlPr>
                                    </m:sSubPr>
                                    <m:e>
                                      <m:r>
                                        <a:rPr lang="en-US" sz="1800" b="1" i="1" smtClean="0">
                                          <a:solidFill>
                                            <a:schemeClr val="bg1"/>
                                          </a:solidFill>
                                          <a:latin typeface="Cambria Math" panose="02040503050406030204" pitchFamily="18" charset="0"/>
                                          <a:ea typeface="Cambria Math" panose="02040503050406030204" pitchFamily="18" charset="0"/>
                                        </a:rPr>
                                        <m:t>𝑹</m:t>
                                      </m:r>
                                    </m:e>
                                    <m:sub>
                                      <m:r>
                                        <a:rPr lang="en-US" sz="1800" b="1" i="1" smtClean="0">
                                          <a:solidFill>
                                            <a:schemeClr val="bg1"/>
                                          </a:solidFill>
                                          <a:latin typeface="Cambria Math" panose="02040503050406030204" pitchFamily="18" charset="0"/>
                                          <a:ea typeface="Cambria Math" panose="02040503050406030204" pitchFamily="18" charset="0"/>
                                        </a:rPr>
                                        <m:t>𝟐</m:t>
                                      </m:r>
                                    </m:sub>
                                  </m:sSub>
                                </m:e>
                              </m:d>
                            </m:num>
                            <m:den>
                              <m:r>
                                <a:rPr lang="en-US" sz="1800" b="1" i="1" smtClean="0">
                                  <a:solidFill>
                                    <a:schemeClr val="bg1"/>
                                  </a:solidFill>
                                  <a:latin typeface="Cambria Math" panose="02040503050406030204" pitchFamily="18" charset="0"/>
                                  <a:ea typeface="Cambria Math" panose="02040503050406030204" pitchFamily="18" charset="0"/>
                                </a:rPr>
                                <m:t>𝟓</m:t>
                              </m:r>
                            </m:den>
                          </m:f>
                        </m:e>
                      </m:d>
                    </m:oMath>
                  </m:oMathPara>
                </a14:m>
                <a:endParaRPr lang="en-US" sz="2000" b="1" dirty="0">
                  <a:solidFill>
                    <a:schemeClr val="bg1"/>
                  </a:solidFill>
                  <a:latin typeface="Calibri" panose="020F0502020204030204" pitchFamily="34" charset="0"/>
                </a:endParaRPr>
              </a:p>
            </p:txBody>
          </p:sp>
        </mc:Choice>
        <mc:Fallback>
          <p:sp>
            <p:nvSpPr>
              <p:cNvPr id="6" name="TextBox 5">
                <a:extLst>
                  <a:ext uri="{FF2B5EF4-FFF2-40B4-BE49-F238E27FC236}">
                    <a16:creationId xmlns:a16="http://schemas.microsoft.com/office/drawing/2014/main" id="{D0C7FD65-F30E-8D49-9DD1-F65389EDAF37}"/>
                  </a:ext>
                </a:extLst>
              </p:cNvPr>
              <p:cNvSpPr txBox="1">
                <a:spLocks noRot="1" noChangeAspect="1" noMove="1" noResize="1" noEditPoints="1" noAdjustHandles="1" noChangeArrowheads="1" noChangeShapeType="1" noTextEdit="1"/>
              </p:cNvSpPr>
              <p:nvPr/>
            </p:nvSpPr>
            <p:spPr>
              <a:xfrm>
                <a:off x="188926" y="4448432"/>
                <a:ext cx="4086513" cy="1945789"/>
              </a:xfrm>
              <a:prstGeom prst="rect">
                <a:avLst/>
              </a:prstGeom>
              <a:blipFill>
                <a:blip r:embed="rId3"/>
                <a:stretch>
                  <a:fillRect l="-1548" t="-1299" r="-92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E22547D-6C88-7843-AED3-8E7839F6B28A}"/>
              </a:ext>
            </a:extLst>
          </p:cNvPr>
          <p:cNvPicPr>
            <a:picLocks noChangeAspect="1"/>
          </p:cNvPicPr>
          <p:nvPr/>
        </p:nvPicPr>
        <p:blipFill>
          <a:blip r:embed="rId4"/>
          <a:stretch>
            <a:fillRect/>
          </a:stretch>
        </p:blipFill>
        <p:spPr>
          <a:xfrm>
            <a:off x="4275439" y="2062559"/>
            <a:ext cx="4824223" cy="2954283"/>
          </a:xfrm>
          <a:prstGeom prst="rect">
            <a:avLst/>
          </a:prstGeom>
        </p:spPr>
      </p:pic>
      <p:sp>
        <p:nvSpPr>
          <p:cNvPr id="9" name="TextBox 8">
            <a:extLst>
              <a:ext uri="{FF2B5EF4-FFF2-40B4-BE49-F238E27FC236}">
                <a16:creationId xmlns:a16="http://schemas.microsoft.com/office/drawing/2014/main" id="{071213F1-BD62-7149-AD60-5E5A875AD857}"/>
              </a:ext>
            </a:extLst>
          </p:cNvPr>
          <p:cNvSpPr txBox="1"/>
          <p:nvPr/>
        </p:nvSpPr>
        <p:spPr>
          <a:xfrm>
            <a:off x="4275439" y="1194392"/>
            <a:ext cx="4102442" cy="830997"/>
          </a:xfrm>
          <a:prstGeom prst="rect">
            <a:avLst/>
          </a:prstGeom>
          <a:noFill/>
        </p:spPr>
        <p:txBody>
          <a:bodyPr wrap="square" rtlCol="0">
            <a:spAutoFit/>
          </a:bodyPr>
          <a:lstStyle/>
          <a:p>
            <a:r>
              <a:rPr lang="en-US" sz="2400" b="1" dirty="0">
                <a:solidFill>
                  <a:schemeClr val="bg1"/>
                </a:solidFill>
                <a:latin typeface="Calibri" panose="020F0502020204030204" pitchFamily="34" charset="0"/>
              </a:rPr>
              <a:t>Recommendations for my better half and I</a:t>
            </a:r>
          </a:p>
        </p:txBody>
      </p:sp>
      <p:pic>
        <p:nvPicPr>
          <p:cNvPr id="10" name="Picture 9">
            <a:extLst>
              <a:ext uri="{FF2B5EF4-FFF2-40B4-BE49-F238E27FC236}">
                <a16:creationId xmlns:a16="http://schemas.microsoft.com/office/drawing/2014/main" id="{F3900910-976A-C14F-8806-2657FE28D3AF}"/>
              </a:ext>
            </a:extLst>
          </p:cNvPr>
          <p:cNvPicPr>
            <a:picLocks noChangeAspect="1"/>
          </p:cNvPicPr>
          <p:nvPr/>
        </p:nvPicPr>
        <p:blipFill>
          <a:blip r:embed="rId5"/>
          <a:stretch>
            <a:fillRect/>
          </a:stretch>
        </p:blipFill>
        <p:spPr>
          <a:xfrm>
            <a:off x="4626399" y="5132442"/>
            <a:ext cx="977311" cy="1463040"/>
          </a:xfrm>
          <a:prstGeom prst="rect">
            <a:avLst/>
          </a:prstGeom>
        </p:spPr>
      </p:pic>
      <p:pic>
        <p:nvPicPr>
          <p:cNvPr id="12" name="Picture 11">
            <a:extLst>
              <a:ext uri="{FF2B5EF4-FFF2-40B4-BE49-F238E27FC236}">
                <a16:creationId xmlns:a16="http://schemas.microsoft.com/office/drawing/2014/main" id="{D12A00F2-CB2E-304F-9A53-B5486A1DBEA8}"/>
              </a:ext>
            </a:extLst>
          </p:cNvPr>
          <p:cNvPicPr>
            <a:picLocks noChangeAspect="1"/>
          </p:cNvPicPr>
          <p:nvPr/>
        </p:nvPicPr>
        <p:blipFill>
          <a:blip r:embed="rId6"/>
          <a:stretch>
            <a:fillRect/>
          </a:stretch>
        </p:blipFill>
        <p:spPr>
          <a:xfrm>
            <a:off x="6185274" y="5135271"/>
            <a:ext cx="1004552" cy="1463040"/>
          </a:xfrm>
          <a:prstGeom prst="rect">
            <a:avLst/>
          </a:prstGeom>
        </p:spPr>
      </p:pic>
      <p:pic>
        <p:nvPicPr>
          <p:cNvPr id="14" name="Picture 13">
            <a:extLst>
              <a:ext uri="{FF2B5EF4-FFF2-40B4-BE49-F238E27FC236}">
                <a16:creationId xmlns:a16="http://schemas.microsoft.com/office/drawing/2014/main" id="{84C07177-9C89-ED4C-880D-EA9D12544332}"/>
              </a:ext>
            </a:extLst>
          </p:cNvPr>
          <p:cNvPicPr>
            <a:picLocks noChangeAspect="1"/>
          </p:cNvPicPr>
          <p:nvPr/>
        </p:nvPicPr>
        <p:blipFill>
          <a:blip r:embed="rId7"/>
          <a:stretch>
            <a:fillRect/>
          </a:stretch>
        </p:blipFill>
        <p:spPr>
          <a:xfrm>
            <a:off x="7771390" y="5143779"/>
            <a:ext cx="996498" cy="1463040"/>
          </a:xfrm>
          <a:prstGeom prst="rect">
            <a:avLst/>
          </a:prstGeom>
        </p:spPr>
      </p:pic>
    </p:spTree>
    <p:extLst>
      <p:ext uri="{BB962C8B-B14F-4D97-AF65-F5344CB8AC3E}">
        <p14:creationId xmlns:p14="http://schemas.microsoft.com/office/powerpoint/2010/main" val="383491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BDC-FDC0-4348-ADF9-F63FC40E4CFD}"/>
              </a:ext>
            </a:extLst>
          </p:cNvPr>
          <p:cNvSpPr>
            <a:spLocks noGrp="1"/>
          </p:cNvSpPr>
          <p:nvPr>
            <p:ph type="title"/>
          </p:nvPr>
        </p:nvSpPr>
        <p:spPr/>
        <p:txBody>
          <a:bodyPr/>
          <a:lstStyle/>
          <a:p>
            <a:r>
              <a:rPr lang="en-US" dirty="0"/>
              <a:t>Summary and Outlook</a:t>
            </a:r>
          </a:p>
        </p:txBody>
      </p:sp>
      <p:sp>
        <p:nvSpPr>
          <p:cNvPr id="3" name="Text Placeholder 2">
            <a:extLst>
              <a:ext uri="{FF2B5EF4-FFF2-40B4-BE49-F238E27FC236}">
                <a16:creationId xmlns:a16="http://schemas.microsoft.com/office/drawing/2014/main" id="{A9E21892-5C16-A24C-8A5A-D9EEEF22D6F8}"/>
              </a:ext>
            </a:extLst>
          </p:cNvPr>
          <p:cNvSpPr>
            <a:spLocks noGrp="1"/>
          </p:cNvSpPr>
          <p:nvPr>
            <p:ph type="body" sz="quarter" idx="11"/>
          </p:nvPr>
        </p:nvSpPr>
        <p:spPr>
          <a:xfrm>
            <a:off x="188926" y="926152"/>
            <a:ext cx="8625560" cy="1693224"/>
          </a:xfrm>
        </p:spPr>
        <p:txBody>
          <a:bodyPr/>
          <a:lstStyle/>
          <a:p>
            <a:r>
              <a:rPr lang="en-US" sz="2000" dirty="0"/>
              <a:t>Built a collaborative filtering recommender that provides the top recommended movies along with a predicted score</a:t>
            </a:r>
          </a:p>
          <a:p>
            <a:endParaRPr lang="en-US" sz="2000" dirty="0"/>
          </a:p>
          <a:p>
            <a:r>
              <a:rPr lang="en-US" sz="2000" dirty="0"/>
              <a:t>Also built a group recommender that can make recommendations for 2 users watching together</a:t>
            </a:r>
          </a:p>
          <a:p>
            <a:endParaRPr lang="en-US" sz="2000" dirty="0"/>
          </a:p>
        </p:txBody>
      </p:sp>
      <p:sp>
        <p:nvSpPr>
          <p:cNvPr id="4" name="Slide Number Placeholder 3">
            <a:extLst>
              <a:ext uri="{FF2B5EF4-FFF2-40B4-BE49-F238E27FC236}">
                <a16:creationId xmlns:a16="http://schemas.microsoft.com/office/drawing/2014/main" id="{3A1C5602-97C3-A24D-AF08-629EA5277555}"/>
              </a:ext>
            </a:extLst>
          </p:cNvPr>
          <p:cNvSpPr>
            <a:spLocks noGrp="1"/>
          </p:cNvSpPr>
          <p:nvPr>
            <p:ph type="sldNum" idx="12"/>
          </p:nvPr>
        </p:nvSpPr>
        <p:spPr/>
        <p:txBody>
          <a:bodyPr/>
          <a:lstStyle/>
          <a:p>
            <a:pPr>
              <a:buClr>
                <a:schemeClr val="lt1"/>
              </a:buClr>
              <a:buSzPct val="25000"/>
              <a:buFont typeface="Arial"/>
              <a:buNone/>
            </a:pPr>
            <a:fld id="{00000000-1234-1234-1234-123412341234}" type="slidenum">
              <a:rPr lang="en-US" smtClean="0"/>
              <a:pPr>
                <a:buClr>
                  <a:schemeClr val="lt1"/>
                </a:buClr>
                <a:buSzPct val="25000"/>
                <a:buFont typeface="Arial"/>
                <a:buNone/>
              </a:pPr>
              <a:t>9</a:t>
            </a:fld>
            <a:endParaRPr lang="en-US" dirty="0"/>
          </a:p>
        </p:txBody>
      </p:sp>
      <p:sp>
        <p:nvSpPr>
          <p:cNvPr id="5" name="Text Placeholder 2">
            <a:extLst>
              <a:ext uri="{FF2B5EF4-FFF2-40B4-BE49-F238E27FC236}">
                <a16:creationId xmlns:a16="http://schemas.microsoft.com/office/drawing/2014/main" id="{C465D96A-0000-6B4D-BA8A-DE9ED5A1DB01}"/>
              </a:ext>
            </a:extLst>
          </p:cNvPr>
          <p:cNvSpPr txBox="1">
            <a:spLocks/>
          </p:cNvSpPr>
          <p:nvPr/>
        </p:nvSpPr>
        <p:spPr>
          <a:xfrm>
            <a:off x="188926" y="2936714"/>
            <a:ext cx="8625560" cy="3077766"/>
          </a:xfrm>
          <a:prstGeom prst="rect">
            <a:avLst/>
          </a:prstGeom>
        </p:spPr>
        <p:txBody>
          <a:bodyPr wrap="square" lIns="0" tIns="0" rIns="0" bIns="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2400" b="1" i="0" u="none" strike="noStrike" cap="none" baseline="0">
                <a:solidFill>
                  <a:schemeClr val="bg1"/>
                </a:solidFill>
                <a:latin typeface="Calibri" panose="020F0502020204030204" pitchFamily="34" charset="0"/>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000" u="sng" dirty="0"/>
              <a:t>Outlook for future work:</a:t>
            </a:r>
          </a:p>
          <a:p>
            <a:endParaRPr lang="en-US" sz="2000" dirty="0"/>
          </a:p>
          <a:p>
            <a:r>
              <a:rPr lang="en-US" sz="2000" dirty="0"/>
              <a:t>Do topic modeling on movie tags dataset to identify movies based on topic</a:t>
            </a:r>
          </a:p>
          <a:p>
            <a:endParaRPr lang="en-US" sz="2000" dirty="0"/>
          </a:p>
          <a:p>
            <a:r>
              <a:rPr lang="en-US" sz="2000" dirty="0"/>
              <a:t>Incorporate topic data into a hybrid model that combines content-based and collaborative filtering</a:t>
            </a:r>
          </a:p>
          <a:p>
            <a:endParaRPr lang="en-US" sz="2000" dirty="0"/>
          </a:p>
          <a:p>
            <a:r>
              <a:rPr lang="en-US" sz="2000" dirty="0"/>
              <a:t>Build a Flask App to allow users to upload their movie rankings and see their list of recommendations</a:t>
            </a:r>
          </a:p>
          <a:p>
            <a:endParaRPr lang="en-US" sz="2000" dirty="0"/>
          </a:p>
        </p:txBody>
      </p:sp>
      <p:sp>
        <p:nvSpPr>
          <p:cNvPr id="6" name="TextBox 5">
            <a:extLst>
              <a:ext uri="{FF2B5EF4-FFF2-40B4-BE49-F238E27FC236}">
                <a16:creationId xmlns:a16="http://schemas.microsoft.com/office/drawing/2014/main" id="{49D6EAC9-5E2F-7843-8995-CCEC24018153}"/>
              </a:ext>
            </a:extLst>
          </p:cNvPr>
          <p:cNvSpPr txBox="1"/>
          <p:nvPr/>
        </p:nvSpPr>
        <p:spPr>
          <a:xfrm>
            <a:off x="3921617" y="6027314"/>
            <a:ext cx="1300766"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rPr>
              <a:t>Thanks!</a:t>
            </a:r>
          </a:p>
        </p:txBody>
      </p:sp>
    </p:spTree>
    <p:extLst>
      <p:ext uri="{BB962C8B-B14F-4D97-AF65-F5344CB8AC3E}">
        <p14:creationId xmlns:p14="http://schemas.microsoft.com/office/powerpoint/2010/main" val="321430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b="1" dirty="0" err="1" smtClean="0">
            <a:solidFill>
              <a:schemeClr val="bg1"/>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1228</Words>
  <Application>Microsoft Macintosh PowerPoint</Application>
  <PresentationFormat>On-screen Show (4:3)</PresentationFormat>
  <Paragraphs>161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simple-dark</vt:lpstr>
      <vt:lpstr>PowerPoint Presentation</vt:lpstr>
      <vt:lpstr>My goal was to build a movie recommender system that would allow me to regain control over the movies I watch </vt:lpstr>
      <vt:lpstr>For my movie recommender system, I used the MovieLens 20 Million Dataset</vt:lpstr>
      <vt:lpstr>I used singular value decomposition (SVD) to build my collaborative filtering model</vt:lpstr>
      <vt:lpstr>Model tuning was accomplished by adjusting the number of components (k) and calculating error scores</vt:lpstr>
      <vt:lpstr>Top recommendations for a user that tends to Thrillers</vt:lpstr>
      <vt:lpstr>Top recommendations for a user that tends to Rom-coms</vt:lpstr>
      <vt:lpstr>How do we effectively recommend movies for a group of users?</vt:lpstr>
      <vt:lpstr>Summary and Outlook</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Siroka</dc:creator>
  <cp:lastModifiedBy>Benjamin Sturm</cp:lastModifiedBy>
  <cp:revision>78</cp:revision>
  <dcterms:modified xsi:type="dcterms:W3CDTF">2018-06-25T21:31:51Z</dcterms:modified>
</cp:coreProperties>
</file>