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97" r:id="rId3"/>
    <p:sldId id="261" r:id="rId4"/>
    <p:sldId id="286" r:id="rId5"/>
    <p:sldId id="287" r:id="rId6"/>
    <p:sldId id="290" r:id="rId7"/>
    <p:sldId id="293" r:id="rId8"/>
    <p:sldId id="294" r:id="rId9"/>
    <p:sldId id="295" r:id="rId10"/>
    <p:sldId id="296" r:id="rId11"/>
    <p:sldId id="291" r:id="rId12"/>
  </p:sldIdLst>
  <p:sldSz cx="9144000" cy="5143500" type="screen16x9"/>
  <p:notesSz cx="6858000" cy="9144000"/>
  <p:embeddedFontLst>
    <p:embeddedFont>
      <p:font typeface="Karla" pitchFamily="2" charset="0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0DD29B-1BF8-442C-B7C5-2CFDCDF0ABA4}">
  <a:tblStyle styleId="{250DD29B-1BF8-442C-B7C5-2CFDCDF0AB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7"/>
  </p:normalViewPr>
  <p:slideViewPr>
    <p:cSldViewPr snapToGrid="0" snapToObjects="1">
      <p:cViewPr varScale="1">
        <p:scale>
          <a:sx n="120" d="100"/>
          <a:sy n="120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47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23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76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 Bike in NYC</a:t>
            </a:r>
            <a:endParaRPr dirty="0"/>
          </a:p>
        </p:txBody>
      </p:sp>
      <p:grpSp>
        <p:nvGrpSpPr>
          <p:cNvPr id="11" name="Shape 854">
            <a:extLst>
              <a:ext uri="{FF2B5EF4-FFF2-40B4-BE49-F238E27FC236}">
                <a16:creationId xmlns:a16="http://schemas.microsoft.com/office/drawing/2014/main" id="{F6CAE237-B3FB-984C-BE7C-F46FDC11394F}"/>
              </a:ext>
            </a:extLst>
          </p:cNvPr>
          <p:cNvGrpSpPr/>
          <p:nvPr/>
        </p:nvGrpSpPr>
        <p:grpSpPr>
          <a:xfrm>
            <a:off x="299620" y="4390239"/>
            <a:ext cx="375662" cy="246182"/>
            <a:chOff x="531800" y="5071350"/>
            <a:chExt cx="446950" cy="292900"/>
          </a:xfrm>
        </p:grpSpPr>
        <p:sp>
          <p:nvSpPr>
            <p:cNvPr id="12" name="Shape 855">
              <a:extLst>
                <a:ext uri="{FF2B5EF4-FFF2-40B4-BE49-F238E27FC236}">
                  <a16:creationId xmlns:a16="http://schemas.microsoft.com/office/drawing/2014/main" id="{3DAF0DB7-349B-F14B-B5B7-749FFC1E9EF9}"/>
                </a:ext>
              </a:extLst>
            </p:cNvPr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56">
              <a:extLst>
                <a:ext uri="{FF2B5EF4-FFF2-40B4-BE49-F238E27FC236}">
                  <a16:creationId xmlns:a16="http://schemas.microsoft.com/office/drawing/2014/main" id="{4A314506-0372-6242-9FB5-77444146AE6E}"/>
                </a:ext>
              </a:extLst>
            </p:cNvPr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57">
              <a:extLst>
                <a:ext uri="{FF2B5EF4-FFF2-40B4-BE49-F238E27FC236}">
                  <a16:creationId xmlns:a16="http://schemas.microsoft.com/office/drawing/2014/main" id="{14A9A976-55B2-E44A-A568-D75193DF27DC}"/>
                </a:ext>
              </a:extLst>
            </p:cNvPr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59">
              <a:extLst>
                <a:ext uri="{FF2B5EF4-FFF2-40B4-BE49-F238E27FC236}">
                  <a16:creationId xmlns:a16="http://schemas.microsoft.com/office/drawing/2014/main" id="{DE08A367-EF0A-8545-8044-6EDABBE85C49}"/>
                </a:ext>
              </a:extLst>
            </p:cNvPr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860">
              <a:extLst>
                <a:ext uri="{FF2B5EF4-FFF2-40B4-BE49-F238E27FC236}">
                  <a16:creationId xmlns:a16="http://schemas.microsoft.com/office/drawing/2014/main" id="{A8BC9A44-9428-B249-A8BF-544CE41CC2C1}"/>
                </a:ext>
              </a:extLst>
            </p:cNvPr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861">
              <a:extLst>
                <a:ext uri="{FF2B5EF4-FFF2-40B4-BE49-F238E27FC236}">
                  <a16:creationId xmlns:a16="http://schemas.microsoft.com/office/drawing/2014/main" id="{2C9D0434-A156-5E4E-AF63-6A5FA98C25CD}"/>
                </a:ext>
              </a:extLst>
            </p:cNvPr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58CE5F4-0C7D-A94E-83BA-3CEA702A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121" y="1765005"/>
            <a:ext cx="1958789" cy="1137620"/>
          </a:xfrm>
          <a:prstGeom prst="rect">
            <a:avLst/>
          </a:prstGeom>
        </p:spPr>
      </p:pic>
      <p:sp>
        <p:nvSpPr>
          <p:cNvPr id="20" name="Shape 65">
            <a:extLst>
              <a:ext uri="{FF2B5EF4-FFF2-40B4-BE49-F238E27FC236}">
                <a16:creationId xmlns:a16="http://schemas.microsoft.com/office/drawing/2014/main" id="{9BAD8A30-4A6B-944A-B8C7-7CB19F03C123}"/>
              </a:ext>
            </a:extLst>
          </p:cNvPr>
          <p:cNvSpPr txBox="1">
            <a:spLocks/>
          </p:cNvSpPr>
          <p:nvPr/>
        </p:nvSpPr>
        <p:spPr>
          <a:xfrm>
            <a:off x="690600" y="4275642"/>
            <a:ext cx="4229100" cy="39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500" dirty="0">
                <a:solidFill>
                  <a:schemeClr val="tx2"/>
                </a:solidFill>
              </a:rPr>
              <a:t>Abed, Owen, Ben, Filippo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3EED-CDDF-FF4C-87C1-A01406C3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IV – </a:t>
            </a:r>
            <a:br>
              <a:rPr lang="en-US" dirty="0"/>
            </a:br>
            <a:r>
              <a:rPr lang="en-US" dirty="0"/>
              <a:t>Target Commuters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6252-6671-6546-B272-3EC57CCE8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029-6EF0-DD44-9C64-8771D4751AA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B9D4B-13BE-4142-AC30-1D845C5A466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AB108-A7D3-554E-9C33-86D91DCC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9" y="1379200"/>
            <a:ext cx="6602818" cy="35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6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44336"/>
                </a:solidFill>
              </a:rPr>
              <a:t>Next Steps</a:t>
            </a:r>
            <a:endParaRPr dirty="0">
              <a:solidFill>
                <a:srgbClr val="F44336"/>
              </a:solidFill>
            </a:endParaRP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dirty="0"/>
              <a:t>Incorporate Citi &amp; Super Bike ridership data</a:t>
            </a:r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dirty="0"/>
              <a:t>Evaluate station cluster density</a:t>
            </a:r>
          </a:p>
          <a:p>
            <a:pPr indent="-317500">
              <a:lnSpc>
                <a:spcPct val="115000"/>
              </a:lnSpc>
              <a:buSzPts val="1400"/>
            </a:pPr>
            <a:r>
              <a:rPr lang="en" dirty="0"/>
              <a:t>Add public park usage data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349679" y="869068"/>
            <a:ext cx="449033" cy="449033"/>
            <a:chOff x="2594050" y="1631825"/>
            <a:chExt cx="439625" cy="439625"/>
          </a:xfrm>
        </p:grpSpPr>
        <p:sp>
          <p:nvSpPr>
            <p:cNvPr id="405" name="Shape 4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210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4882-3A0E-B944-B667-F4D00DB3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DCEE-1F38-1044-9891-538650E58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21BF1-F3C9-824D-A02D-916BC160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61" y="0"/>
            <a:ext cx="9211475" cy="61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dirty="0"/>
              <a:t>Motivation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US" dirty="0"/>
              <a:t>Proposal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US" dirty="0"/>
              <a:t>Findings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US" dirty="0"/>
              <a:t>Next Steps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Shape 66">
            <a:extLst>
              <a:ext uri="{FF2B5EF4-FFF2-40B4-BE49-F238E27FC236}">
                <a16:creationId xmlns:a16="http://schemas.microsoft.com/office/drawing/2014/main" id="{08429A59-36A7-3246-B22C-2BCC876322A5}"/>
              </a:ext>
            </a:extLst>
          </p:cNvPr>
          <p:cNvGrpSpPr/>
          <p:nvPr/>
        </p:nvGrpSpPr>
        <p:grpSpPr>
          <a:xfrm>
            <a:off x="3248987" y="893500"/>
            <a:ext cx="502625" cy="446586"/>
            <a:chOff x="5292575" y="3681900"/>
            <a:chExt cx="420150" cy="373275"/>
          </a:xfrm>
        </p:grpSpPr>
        <p:sp>
          <p:nvSpPr>
            <p:cNvPr id="12" name="Shape 67">
              <a:extLst>
                <a:ext uri="{FF2B5EF4-FFF2-40B4-BE49-F238E27FC236}">
                  <a16:creationId xmlns:a16="http://schemas.microsoft.com/office/drawing/2014/main" id="{E61F0CF6-5118-2548-97A1-B66548DEE4DA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68">
              <a:extLst>
                <a:ext uri="{FF2B5EF4-FFF2-40B4-BE49-F238E27FC236}">
                  <a16:creationId xmlns:a16="http://schemas.microsoft.com/office/drawing/2014/main" id="{89706147-3DFB-6B41-86F5-DBB23A69A808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69">
              <a:extLst>
                <a:ext uri="{FF2B5EF4-FFF2-40B4-BE49-F238E27FC236}">
                  <a16:creationId xmlns:a16="http://schemas.microsoft.com/office/drawing/2014/main" id="{2788A661-B55C-E44D-BC45-FAAFE697B004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70">
              <a:extLst>
                <a:ext uri="{FF2B5EF4-FFF2-40B4-BE49-F238E27FC236}">
                  <a16:creationId xmlns:a16="http://schemas.microsoft.com/office/drawing/2014/main" id="{23F38D83-9C76-3A48-A3FC-28132B673C06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71">
              <a:extLst>
                <a:ext uri="{FF2B5EF4-FFF2-40B4-BE49-F238E27FC236}">
                  <a16:creationId xmlns:a16="http://schemas.microsoft.com/office/drawing/2014/main" id="{A7CCC99C-1304-FC42-AECE-430682D843B6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72">
              <a:extLst>
                <a:ext uri="{FF2B5EF4-FFF2-40B4-BE49-F238E27FC236}">
                  <a16:creationId xmlns:a16="http://schemas.microsoft.com/office/drawing/2014/main" id="{9B6FB199-DBB9-624C-89CD-2A89B6A56EE0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73">
              <a:extLst>
                <a:ext uri="{FF2B5EF4-FFF2-40B4-BE49-F238E27FC236}">
                  <a16:creationId xmlns:a16="http://schemas.microsoft.com/office/drawing/2014/main" id="{D0C2A493-965E-1C49-ABFE-2CB3D5B746BA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41000" y="1578025"/>
            <a:ext cx="5134497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/>
              <a:t>24 % of adult New Yorkers (1.6M) ride a bike at least once a year</a:t>
            </a:r>
          </a:p>
          <a:p>
            <a:pPr marL="342900" indent="-342900"/>
            <a:r>
              <a:rPr lang="en-US" dirty="0"/>
              <a:t>460k cycling trips/day</a:t>
            </a:r>
          </a:p>
          <a:p>
            <a:pPr marL="342900" indent="-342900"/>
            <a:r>
              <a:rPr lang="en-US" dirty="0"/>
              <a:t>MTA opportunities!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06A70-D8DD-5E44-96B2-555A45D3F4F1}"/>
              </a:ext>
            </a:extLst>
          </p:cNvPr>
          <p:cNvSpPr txBox="1"/>
          <p:nvPr/>
        </p:nvSpPr>
        <p:spPr>
          <a:xfrm>
            <a:off x="841000" y="4678327"/>
            <a:ext cx="3935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**http://</a:t>
            </a:r>
            <a:r>
              <a:rPr lang="en-US" sz="1000" dirty="0" err="1">
                <a:solidFill>
                  <a:schemeClr val="tx2"/>
                </a:solidFill>
              </a:rPr>
              <a:t>www.nyc.gov</a:t>
            </a:r>
            <a:r>
              <a:rPr lang="en-US" sz="1000" dirty="0">
                <a:solidFill>
                  <a:schemeClr val="tx2"/>
                </a:solidFill>
              </a:rPr>
              <a:t>/html/dot/downloads/pdf/cycling-in-the-</a:t>
            </a:r>
            <a:r>
              <a:rPr lang="en-US" sz="1000" dirty="0" err="1">
                <a:solidFill>
                  <a:schemeClr val="tx2"/>
                </a:solidFill>
              </a:rPr>
              <a:t>city.pdf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Shape 137">
            <a:extLst>
              <a:ext uri="{FF2B5EF4-FFF2-40B4-BE49-F238E27FC236}">
                <a16:creationId xmlns:a16="http://schemas.microsoft.com/office/drawing/2014/main" id="{967A8436-13E7-1A42-A5CC-6FF3EBD15D4F}"/>
              </a:ext>
            </a:extLst>
          </p:cNvPr>
          <p:cNvSpPr txBox="1">
            <a:spLocks/>
          </p:cNvSpPr>
          <p:nvPr/>
        </p:nvSpPr>
        <p:spPr>
          <a:xfrm>
            <a:off x="4593265" y="457694"/>
            <a:ext cx="5134497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049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29B1-2B6F-C243-88D5-DF7B6765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E2228-A142-DC40-B72F-559CD5129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Efficiently allocate bikes throughout the city</a:t>
            </a:r>
          </a:p>
          <a:p>
            <a:r>
              <a:rPr lang="en-US" dirty="0"/>
              <a:t>Increase customer satisfaction</a:t>
            </a:r>
          </a:p>
          <a:p>
            <a:r>
              <a:rPr lang="en-US" dirty="0"/>
              <a:t>Support Super Bike’s mission encouraging public transit use</a:t>
            </a:r>
          </a:p>
        </p:txBody>
      </p:sp>
    </p:spTree>
    <p:extLst>
      <p:ext uri="{BB962C8B-B14F-4D97-AF65-F5344CB8AC3E}">
        <p14:creationId xmlns:p14="http://schemas.microsoft.com/office/powerpoint/2010/main" val="35193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I – </a:t>
            </a:r>
            <a:br>
              <a:rPr lang="en" dirty="0"/>
            </a:br>
            <a:r>
              <a:rPr lang="en" dirty="0"/>
              <a:t>Penn Station/34 St Highest Exits</a:t>
            </a:r>
            <a:endParaRPr dirty="0">
              <a:solidFill>
                <a:srgbClr val="9C27B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23A8B0-A32B-E440-9368-88BEFA2C2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716" y="1379200"/>
            <a:ext cx="4918787" cy="325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7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0C98-F835-7F49-A748-78562DB8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Findings II – </a:t>
            </a:r>
            <a:br>
              <a:rPr lang="en" dirty="0"/>
            </a:br>
            <a:r>
              <a:rPr lang="en" dirty="0"/>
              <a:t>Highest Density through Manhattan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E980C-6EA4-DD48-9934-403642416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9B771-2CF5-E549-89BC-B5A965A76EB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AB945-57DB-4441-9A53-FDD47E73687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A6C3A4-138F-244D-9D84-A6CEACDF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2" y="1481152"/>
            <a:ext cx="2480792" cy="2650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4F4883-C553-6142-94F3-AE3450C1C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621" y="1600975"/>
            <a:ext cx="2315443" cy="2460692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FA72A49F-A855-5F44-82EA-D2EAE2E66773}"/>
              </a:ext>
            </a:extLst>
          </p:cNvPr>
          <p:cNvSpPr/>
          <p:nvPr/>
        </p:nvSpPr>
        <p:spPr>
          <a:xfrm>
            <a:off x="1403498" y="1945758"/>
            <a:ext cx="1297172" cy="171184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95A4BB-38C6-914E-83A6-58EC2D3BC914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2510704" y="1597044"/>
            <a:ext cx="1147917" cy="5994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935C7A-3969-D74A-B9F5-224D8CB066B8}"/>
              </a:ext>
            </a:extLst>
          </p:cNvPr>
          <p:cNvCxnSpPr>
            <a:cxnSpLocks/>
          </p:cNvCxnSpPr>
          <p:nvPr/>
        </p:nvCxnSpPr>
        <p:spPr>
          <a:xfrm>
            <a:off x="2402958" y="3540642"/>
            <a:ext cx="1255663" cy="4708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1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4310-DA1C-1F48-907D-29F885C6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III – </a:t>
            </a:r>
            <a:br>
              <a:rPr lang="en-US" dirty="0"/>
            </a:br>
            <a:r>
              <a:rPr lang="en-US" dirty="0"/>
              <a:t>Consistent Ridership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58826-B34B-7640-BF4F-F2EDE4204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5CDD6-603B-9744-8DBC-467E8862A51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F2EF5-3827-384D-B12E-DF337999725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F4112-000F-624F-93CF-06293770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00" y="1379200"/>
            <a:ext cx="6241312" cy="33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3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8198-0F3A-ED45-8FF4-053D5223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III – </a:t>
            </a:r>
            <a:br>
              <a:rPr lang="en-US" dirty="0"/>
            </a:br>
            <a:r>
              <a:rPr lang="en-US" dirty="0"/>
              <a:t>Consistent Ridership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CAE04-C6F5-5243-82BF-C9084CBF5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3E8FA-911E-5440-8926-FBE4356A31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626E3-B867-2042-8705-21B0CAEF190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081AC-A9EB-DC48-BD2C-419874B8D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07" y="1379200"/>
            <a:ext cx="6235975" cy="33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81152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114</Words>
  <Application>Microsoft Macintosh PowerPoint</Application>
  <PresentationFormat>On-screen Show (16:9)</PresentationFormat>
  <Paragraphs>25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Karla</vt:lpstr>
      <vt:lpstr>Montserrat</vt:lpstr>
      <vt:lpstr>Arial</vt:lpstr>
      <vt:lpstr>Arvirargus template</vt:lpstr>
      <vt:lpstr>Super Bike in NYC</vt:lpstr>
      <vt:lpstr>PowerPoint Presentation</vt:lpstr>
      <vt:lpstr>Agenda</vt:lpstr>
      <vt:lpstr>Motivation</vt:lpstr>
      <vt:lpstr>Proposal</vt:lpstr>
      <vt:lpstr>Findings I –  Penn Station/34 St Highest Exits</vt:lpstr>
      <vt:lpstr>Findings II –  Highest Density through Manhattan</vt:lpstr>
      <vt:lpstr>Findings III –  Consistent Ridership</vt:lpstr>
      <vt:lpstr>Findings III –  Consistent Ridership </vt:lpstr>
      <vt:lpstr>Findings IV –  Target Commuters</vt:lpstr>
      <vt:lpstr>Next Steps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Bike in NYC</dc:title>
  <cp:lastModifiedBy>Abdul Rahman El Husseini</cp:lastModifiedBy>
  <cp:revision>19</cp:revision>
  <dcterms:modified xsi:type="dcterms:W3CDTF">2018-04-13T17:53:23Z</dcterms:modified>
</cp:coreProperties>
</file>