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4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Sturm" initials="BS" lastIdx="3" clrIdx="0">
    <p:extLst>
      <p:ext uri="{19B8F6BF-5375-455C-9EA6-DF929625EA0E}">
        <p15:presenceInfo xmlns:p15="http://schemas.microsoft.com/office/powerpoint/2012/main" userId="86a3e30d0afed2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/>
    <p:restoredTop sz="86008"/>
  </p:normalViewPr>
  <p:slideViewPr>
    <p:cSldViewPr snapToGrid="0" snapToObjects="1">
      <p:cViewPr varScale="1">
        <p:scale>
          <a:sx n="139" d="100"/>
          <a:sy n="139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4BEA2-6E7C-FA42-83A0-9188FCAFF19A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BE67E-6E94-244F-86D4-F654E2B9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E67E-6E94-244F-86D4-F654E2B944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E67E-6E94-244F-86D4-F654E2B94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6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538" y="3886200"/>
            <a:ext cx="9237662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77522"/>
            <a:ext cx="2844800" cy="365125"/>
          </a:xfrm>
        </p:spPr>
        <p:txBody>
          <a:bodyPr/>
          <a:lstStyle/>
          <a:p>
            <a:fld id="{D922543D-A46D-DD47-9D46-45DA50D21A6B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55200" y="6362704"/>
            <a:ext cx="1422400" cy="365125"/>
          </a:xfrm>
        </p:spPr>
        <p:txBody>
          <a:bodyPr/>
          <a:lstStyle>
            <a:lvl1pPr algn="r">
              <a:defRPr/>
            </a:lvl1pPr>
          </a:lstStyle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A49EA8-8C38-5148-ACA3-3DC230D45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5538" y="2039938"/>
            <a:ext cx="10602912" cy="1677987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0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16ED-2560-714A-AA6C-1EA6E76C8542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F817-C259-5D47-93E3-3EDC5C8AFD4A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7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7360-FC71-784F-AED3-8DB764DD4B01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7E2C-BCFF-ED45-91BB-2CA2ED812580}" type="datetime1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9448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19F1-6395-224F-A74F-DED8D4681DD7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5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EC1C-F490-5A4E-9ACC-2492016D21D5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C55F-B596-5841-8EC2-630748E46444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6404-F176-864B-AB44-25459A91DA1D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8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F9C4-D3D5-BC47-9DD7-1130CC93EF78}" type="datetime1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63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C1BC-D821-9A47-BF1A-AE2F0601C781}" type="datetime1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DB4-562B-474A-9AAC-142670ECE7D9}" type="datetime1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53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A92E-4FEA-7049-8F29-FE6C8CFEAB43}" type="datetime1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2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A13E-B04D-1B40-BC0F-B78D883B7995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0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2646-E8BC-EA4E-98C3-283879196D0A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6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63BF-D055-1D4E-ABC7-634052912548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1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5E3-B25E-8445-AC50-63EC3F7959F5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B9D4-57E5-6C40-9AC6-1D9CD98EEEA1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78A-1242-C842-A103-2C8B9D6CC632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12700"/>
            <a:ext cx="1930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33867" y="6616700"/>
            <a:ext cx="7213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51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06A4-BF9C-3641-B1F8-3292997807EA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9C5-759D-3440-A9D6-6010A4F2B522}" type="datetime1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C8AC-A08E-7A48-B47B-9253D726845C}" type="datetime1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BEB6-C767-D740-B936-15271875789E}" type="datetime1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65900"/>
            <a:ext cx="7112000" cy="274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9836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9813-38BB-0049-BA28-46F65FE7F46A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907"/>
          </a:xfrm>
          <a:prstGeom prst="rect">
            <a:avLst/>
          </a:prstGeom>
          <a:solidFill>
            <a:srgbClr val="002164"/>
          </a:solidFill>
          <a:ln>
            <a:solidFill>
              <a:srgbClr val="003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solidFill>
                  <a:srgbClr val="00395A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19512"/>
            <a:ext cx="10972800" cy="770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8315"/>
            <a:ext cx="10972800" cy="491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1BBF-F12A-8B40-AE96-7C241B692E6B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6345772"/>
            <a:ext cx="142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38500"/>
            <a:ext cx="1865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68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B4F5-0B26-C642-98A7-E357D85C5642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rgbClr val="002164"/>
          </a:solidFill>
          <a:ln>
            <a:solidFill>
              <a:srgbClr val="003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60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5ADBC-25EA-6647-829A-912B15E3B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34088"/>
            <a:ext cx="10363200" cy="1470025"/>
          </a:xfrm>
        </p:spPr>
        <p:txBody>
          <a:bodyPr/>
          <a:lstStyle/>
          <a:p>
            <a:r>
              <a:rPr lang="en-US" dirty="0"/>
              <a:t>An Examination of Recipes from Around the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51C8A2-5708-DB4A-BCF0-0DBA681B4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4175760" cy="1752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Benjamin W. Sturm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bwsturm@gmail.com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June 1,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90013-84A7-2D46-AD83-FF660F44C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160" y="2470150"/>
            <a:ext cx="5612130" cy="37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2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3A0295-6C8A-024E-A13F-94CB6C6D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goal of my project was to use data science to gain insights of cuisines from around the world.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22BBE1-0AFA-0C43-BCEC-11FCDB7B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29373"/>
            <a:ext cx="5386917" cy="639762"/>
          </a:xfrm>
        </p:spPr>
        <p:txBody>
          <a:bodyPr>
            <a:normAutofit/>
          </a:bodyPr>
          <a:lstStyle/>
          <a:p>
            <a:r>
              <a:rPr lang="en-US" sz="2400" dirty="0"/>
              <a:t>Questions I wanted to explore: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B8560E-B1E2-0C4D-9B17-A938D59A74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/>
              <a:t>Which cuisines are most similar and which are most different?</a:t>
            </a:r>
          </a:p>
          <a:p>
            <a:endParaRPr lang="en-US" sz="2200" dirty="0"/>
          </a:p>
          <a:p>
            <a:r>
              <a:rPr lang="en-US" sz="2200" dirty="0"/>
              <a:t>Are there any unexpected relationships?</a:t>
            </a:r>
          </a:p>
          <a:p>
            <a:endParaRPr lang="en-US" sz="2200" dirty="0"/>
          </a:p>
          <a:p>
            <a:r>
              <a:rPr lang="en-US" sz="2200" dirty="0"/>
              <a:t>Can we use topic modeling to separate out different cuisines?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FA145-05C0-F446-9DF5-277E7C9D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2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E8259E-FBB8-8345-BB1D-00F9563E402F}"/>
              </a:ext>
            </a:extLst>
          </p:cNvPr>
          <p:cNvCxnSpPr>
            <a:cxnSpLocks/>
          </p:cNvCxnSpPr>
          <p:nvPr/>
        </p:nvCxnSpPr>
        <p:spPr>
          <a:xfrm flipV="1">
            <a:off x="6929180" y="1746504"/>
            <a:ext cx="0" cy="4008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E20497-DE02-C546-A001-BA7748BA6E26}"/>
              </a:ext>
            </a:extLst>
          </p:cNvPr>
          <p:cNvCxnSpPr>
            <a:cxnSpLocks/>
          </p:cNvCxnSpPr>
          <p:nvPr/>
        </p:nvCxnSpPr>
        <p:spPr>
          <a:xfrm>
            <a:off x="6929180" y="5755341"/>
            <a:ext cx="465322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73191E-F51B-1742-A404-CADEC843D0E7}"/>
              </a:ext>
            </a:extLst>
          </p:cNvPr>
          <p:cNvSpPr txBox="1"/>
          <p:nvPr/>
        </p:nvSpPr>
        <p:spPr>
          <a:xfrm>
            <a:off x="10195560" y="5865891"/>
            <a:ext cx="98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spicy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88314-9AD4-1245-9FB8-A8F1D185978A}"/>
              </a:ext>
            </a:extLst>
          </p:cNvPr>
          <p:cNvSpPr txBox="1"/>
          <p:nvPr/>
        </p:nvSpPr>
        <p:spPr>
          <a:xfrm rot="16200000">
            <a:off x="6065353" y="2537364"/>
            <a:ext cx="98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savory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DD885D-5EF2-C54A-A984-EE68F286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549" y="2378897"/>
            <a:ext cx="936325" cy="6247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E3C242-091D-994C-BCEC-B7D5C51C7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566" y="2325783"/>
            <a:ext cx="806546" cy="8065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EC01B1-6BAE-054C-80CE-50E9692C1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377" y="3072262"/>
            <a:ext cx="1049626" cy="6677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0F2293-EC84-BA47-9A9E-EE4B42141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8579" y="4956395"/>
            <a:ext cx="1027459" cy="68839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06E0FCE-DE98-1745-B9EB-ED44402F3749}"/>
              </a:ext>
            </a:extLst>
          </p:cNvPr>
          <p:cNvSpPr txBox="1"/>
          <p:nvPr/>
        </p:nvSpPr>
        <p:spPr>
          <a:xfrm>
            <a:off x="7176482" y="2126707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Fish and chips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A1D29D-65BE-B940-B925-02E1673994D2}"/>
              </a:ext>
            </a:extLst>
          </p:cNvPr>
          <p:cNvSpPr txBox="1"/>
          <p:nvPr/>
        </p:nvSpPr>
        <p:spPr>
          <a:xfrm>
            <a:off x="9015594" y="2808389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Tacos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411283-D47A-1E40-92D6-57765696423E}"/>
              </a:ext>
            </a:extLst>
          </p:cNvPr>
          <p:cNvSpPr txBox="1"/>
          <p:nvPr/>
        </p:nvSpPr>
        <p:spPr>
          <a:xfrm>
            <a:off x="10376566" y="1925673"/>
            <a:ext cx="106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Spicy chicken curry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0871A7-5510-064B-9756-8EBC9D48526D}"/>
              </a:ext>
            </a:extLst>
          </p:cNvPr>
          <p:cNvSpPr txBox="1"/>
          <p:nvPr/>
        </p:nvSpPr>
        <p:spPr>
          <a:xfrm>
            <a:off x="7147734" y="4730506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Crème </a:t>
            </a:r>
            <a:r>
              <a:rPr lang="en-US" sz="1000" b="1" dirty="0" err="1"/>
              <a:t>brulle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66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0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6A5C-04B0-B848-BD4E-E636AD40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explore this topic, I decided to use recipe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C7BE-25F3-2448-BC1F-34DD98A2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29323"/>
            <a:ext cx="5386917" cy="639762"/>
          </a:xfrm>
        </p:spPr>
        <p:txBody>
          <a:bodyPr>
            <a:normAutofit/>
          </a:bodyPr>
          <a:lstStyle/>
          <a:p>
            <a:r>
              <a:rPr lang="en-US" sz="2400" dirty="0" err="1"/>
              <a:t>Yummly.com</a:t>
            </a:r>
            <a:r>
              <a:rPr lang="en-US" sz="2400" dirty="0"/>
              <a:t> API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35D872-706B-FA41-B9D1-0884176A1D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0120" y="1660525"/>
            <a:ext cx="4343399" cy="499815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8501F-949D-8E4E-AE4C-403666890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929323"/>
            <a:ext cx="5389033" cy="639762"/>
          </a:xfrm>
        </p:spPr>
        <p:txBody>
          <a:bodyPr>
            <a:normAutofit/>
          </a:bodyPr>
          <a:lstStyle/>
          <a:p>
            <a:r>
              <a:rPr lang="en-US" sz="2400" dirty="0"/>
              <a:t>Data Description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B3EC1EA-EFBE-1941-A9F5-7657304EEAB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23574184"/>
              </p:ext>
            </p:extLst>
          </p:nvPr>
        </p:nvGraphicFramePr>
        <p:xfrm>
          <a:off x="6192838" y="1782763"/>
          <a:ext cx="5389563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21">
                  <a:extLst>
                    <a:ext uri="{9D8B030D-6E8A-4147-A177-3AD203B41FA5}">
                      <a16:colId xmlns:a16="http://schemas.microsoft.com/office/drawing/2014/main" val="271228895"/>
                    </a:ext>
                  </a:extLst>
                </a:gridCol>
                <a:gridCol w="1796521">
                  <a:extLst>
                    <a:ext uri="{9D8B030D-6E8A-4147-A177-3AD203B41FA5}">
                      <a16:colId xmlns:a16="http://schemas.microsoft.com/office/drawing/2014/main" val="156349115"/>
                    </a:ext>
                  </a:extLst>
                </a:gridCol>
                <a:gridCol w="1796521">
                  <a:extLst>
                    <a:ext uri="{9D8B030D-6E8A-4147-A177-3AD203B41FA5}">
                      <a16:colId xmlns:a16="http://schemas.microsoft.com/office/drawing/2014/main" val="393894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b="1" dirty="0">
                          <a:effectLst/>
                          <a:latin typeface="Calibri" panose="020F0502020204030204" pitchFamily="34" charset="0"/>
                        </a:rPr>
                        <a:t>Name </a:t>
                      </a:r>
                      <a:endParaRPr lang="en-U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Calibri" panose="020F0502020204030204" pitchFamily="34" charset="0"/>
                        </a:rPr>
                        <a:t>Type 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Calibri" panose="020F0502020204030204" pitchFamily="34" charset="0"/>
                        </a:rPr>
                        <a:t>Description 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0218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Calibri" panose="020F0502020204030204" pitchFamily="34" charset="0"/>
                        </a:rPr>
                        <a:t>Cuisine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e.g. </a:t>
                      </a:r>
                      <a:r>
                        <a:rPr lang="en-US" dirty="0" err="1">
                          <a:effectLst/>
                          <a:latin typeface="Calibri" panose="020F0502020204030204" pitchFamily="34" charset="0"/>
                        </a:rPr>
                        <a:t>italian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Calibri" panose="020F0502020204030204" pitchFamily="34" charset="0"/>
                        </a:rPr>
                        <a:t>mexican</a:t>
                      </a:r>
                      <a:endParaRPr lang="en-U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72902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Calibri" panose="020F0502020204030204" pitchFamily="34" charset="0"/>
                        </a:rPr>
                        <a:t>Course </a:t>
                      </a:r>
                      <a:endParaRPr lang="en-U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String 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e.g. Lunch, Main Dish </a:t>
                      </a: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425421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Calibri" panose="020F0502020204030204" pitchFamily="34" charset="0"/>
                        </a:rPr>
                        <a:t>Flavors </a:t>
                      </a:r>
                      <a:endParaRPr lang="en-U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Dict 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e.g. {sour: float, salty: float, sweet: float} </a:t>
                      </a: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75568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Calibri" panose="020F0502020204030204" pitchFamily="34" charset="0"/>
                        </a:rPr>
                        <a:t>Ingredients 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List of Strings 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e.g. [bow-tie pasta, bacon slices] </a:t>
                      </a: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6719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Calibri" panose="020F0502020204030204" pitchFamily="34" charset="0"/>
                        </a:rPr>
                        <a:t>Rating 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Int 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Rating from 1-5 </a:t>
                      </a: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85135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Calibri" panose="020F0502020204030204" pitchFamily="34" charset="0"/>
                        </a:rPr>
                        <a:t>RecipeName 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String 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e.g. ‘Lemon Chicken Pasta’ </a:t>
                      </a: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77083318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BBB1C-80AB-284C-8908-98E77BF3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2CC38-FE1D-9049-8774-3C6904A5DBAE}"/>
              </a:ext>
            </a:extLst>
          </p:cNvPr>
          <p:cNvSpPr txBox="1"/>
          <p:nvPr/>
        </p:nvSpPr>
        <p:spPr>
          <a:xfrm>
            <a:off x="6192838" y="4776112"/>
            <a:ext cx="47571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Size of data:</a:t>
            </a:r>
            <a:endParaRPr lang="en-US" b="1" u="sng" dirty="0"/>
          </a:p>
          <a:p>
            <a:r>
              <a:rPr lang="en-US" b="1" dirty="0"/>
              <a:t>Total number of recipes downloaded: 12,492</a:t>
            </a:r>
          </a:p>
          <a:p>
            <a:r>
              <a:rPr lang="en-US" b="1" dirty="0"/>
              <a:t>Total number of cuisines: 25</a:t>
            </a:r>
          </a:p>
          <a:p>
            <a:r>
              <a:rPr lang="en-US" b="1" dirty="0"/>
              <a:t>Number of recipes / cuisine: ~500</a:t>
            </a:r>
          </a:p>
        </p:txBody>
      </p:sp>
    </p:spTree>
    <p:extLst>
      <p:ext uri="{BB962C8B-B14F-4D97-AF65-F5344CB8AC3E}">
        <p14:creationId xmlns:p14="http://schemas.microsoft.com/office/powerpoint/2010/main" val="300901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84C865-C738-4C42-B45A-D4490640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I began to do machine learning, there were a number of preprocessing steps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F58E0-34BA-3345-8ACF-F5F752A6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4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993E56B-C779-CA49-996A-BFAF53557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340" y="1082715"/>
            <a:ext cx="9799320" cy="2982826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A547F4-2F0E-9B4A-961C-70E851A73D89}"/>
              </a:ext>
            </a:extLst>
          </p:cNvPr>
          <p:cNvSpPr txBox="1"/>
          <p:nvPr/>
        </p:nvSpPr>
        <p:spPr>
          <a:xfrm>
            <a:off x="697230" y="4229100"/>
            <a:ext cx="1074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Description of cleaning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120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763F-EF57-E74F-9207-E05DF91C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45EB-AAE6-D648-A652-89454105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0A9A-1CC7-6F45-BBE2-E791D2EB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654F-9D33-C749-B83C-D801E5CA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BF37-6F11-1B4A-B3FE-3AC67A6C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A3DBF-6867-1740-A201-B0E6B27A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0B9C-D470-5945-8D63-6135FFB0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1DAE-A5F9-D64E-9D77-BC0E365C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9BA92-A4DF-3544-8334-A5A095DE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661"/>
      </p:ext>
    </p:extLst>
  </p:cSld>
  <p:clrMapOvr>
    <a:masterClrMapping/>
  </p:clrMapOvr>
</p:sld>
</file>

<file path=ppt/theme/theme1.xml><?xml version="1.0" encoding="utf-8"?>
<a:theme xmlns:a="http://schemas.openxmlformats.org/drawingml/2006/main" name="BSturm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turm_theme1" id="{FE9364B0-8BD4-F945-B85C-14E13C5EDDEB}" vid="{4A4E479F-7DC1-7E4B-B77E-515434DDD108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WSturm_Sandia_seminar_ver1 (Read-Only)" id="{DE4169DE-C82E-BE46-BDA2-B2523C40466E}" vid="{7F20F83F-B19F-9A40-98BB-1D3DCDB693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BSturm_theme1</Template>
  <TotalTime>4069</TotalTime>
  <Words>238</Words>
  <Application>Microsoft Macintosh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BSturm_theme1</vt:lpstr>
      <vt:lpstr>1_Custom Design</vt:lpstr>
      <vt:lpstr>An Examination of Recipes from Around the World</vt:lpstr>
      <vt:lpstr>The goal of my project was to use data science to gain insights of cuisines from around the world.</vt:lpstr>
      <vt:lpstr>In order to explore this topic, I decided to use recipe data </vt:lpstr>
      <vt:lpstr>Before I began to do machine learning, there were a number of preprocessing steps</vt:lpstr>
      <vt:lpstr>Results slide 1</vt:lpstr>
      <vt:lpstr>Results slide 2</vt:lpstr>
      <vt:lpstr>Conclusions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Sturm</dc:creator>
  <cp:lastModifiedBy>Benjamin Sturm</cp:lastModifiedBy>
  <cp:revision>102</cp:revision>
  <cp:lastPrinted>2018-05-29T23:45:23Z</cp:lastPrinted>
  <dcterms:created xsi:type="dcterms:W3CDTF">2018-05-13T22:42:06Z</dcterms:created>
  <dcterms:modified xsi:type="dcterms:W3CDTF">2018-05-31T22:26:37Z</dcterms:modified>
</cp:coreProperties>
</file>