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3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923C-B65B-407D-90B1-7D09A0807ACB}"/>
              </a:ext>
            </a:extLst>
          </p:cNvPr>
          <p:cNvSpPr>
            <a:spLocks noGrp="1"/>
          </p:cNvSpPr>
          <p:nvPr>
            <p:ph type="title"/>
          </p:nvPr>
        </p:nvSpPr>
        <p:spPr/>
        <p:txBody>
          <a:bodyPr>
            <a:normAutofit fontScale="90000"/>
          </a:bodyPr>
          <a:lstStyle/>
          <a:p>
            <a:r>
              <a:rPr lang="en-US" b="1" u="sng" dirty="0">
                <a:solidFill>
                  <a:schemeClr val="bg1"/>
                </a:solidFill>
              </a:rPr>
              <a:t>HISTORY AND EVOLUTION OF ARTIFICIAL INTELLIGENCE(AI)</a:t>
            </a:r>
            <a:endParaRPr lang="en-TZ" b="1" u="sng" dirty="0">
              <a:solidFill>
                <a:schemeClr val="bg1"/>
              </a:solidFill>
            </a:endParaRPr>
          </a:p>
        </p:txBody>
      </p:sp>
      <p:pic>
        <p:nvPicPr>
          <p:cNvPr id="4" name="Picture 3">
            <a:extLst>
              <a:ext uri="{FF2B5EF4-FFF2-40B4-BE49-F238E27FC236}">
                <a16:creationId xmlns:a16="http://schemas.microsoft.com/office/drawing/2014/main" id="{26C5822A-979B-478D-B38D-D5F1B8B73865}"/>
              </a:ext>
            </a:extLst>
          </p:cNvPr>
          <p:cNvPicPr>
            <a:picLocks noChangeAspect="1"/>
          </p:cNvPicPr>
          <p:nvPr/>
        </p:nvPicPr>
        <p:blipFill>
          <a:blip r:embed="rId2"/>
          <a:stretch>
            <a:fillRect/>
          </a:stretch>
        </p:blipFill>
        <p:spPr>
          <a:xfrm>
            <a:off x="188686" y="3190784"/>
            <a:ext cx="4920344" cy="3067231"/>
          </a:xfrm>
          <a:prstGeom prst="rect">
            <a:avLst/>
          </a:prstGeom>
        </p:spPr>
      </p:pic>
      <p:sp>
        <p:nvSpPr>
          <p:cNvPr id="5" name="TextBox 4">
            <a:extLst>
              <a:ext uri="{FF2B5EF4-FFF2-40B4-BE49-F238E27FC236}">
                <a16:creationId xmlns:a16="http://schemas.microsoft.com/office/drawing/2014/main" id="{D21CB5EF-737D-4F10-AA2D-BD7E47D9E1BF}"/>
              </a:ext>
            </a:extLst>
          </p:cNvPr>
          <p:cNvSpPr txBox="1"/>
          <p:nvPr/>
        </p:nvSpPr>
        <p:spPr>
          <a:xfrm>
            <a:off x="188686" y="6386286"/>
            <a:ext cx="3889828" cy="369332"/>
          </a:xfrm>
          <a:prstGeom prst="rect">
            <a:avLst/>
          </a:prstGeom>
          <a:noFill/>
        </p:spPr>
        <p:txBody>
          <a:bodyPr wrap="square" rtlCol="0">
            <a:spAutoFit/>
          </a:bodyPr>
          <a:lstStyle/>
          <a:p>
            <a:r>
              <a:rPr lang="en-US" dirty="0">
                <a:solidFill>
                  <a:schemeClr val="bg1"/>
                </a:solidFill>
              </a:rPr>
              <a:t>PRESENTER:MSONGERA R JUMA</a:t>
            </a:r>
            <a:endParaRPr lang="en-TZ" dirty="0">
              <a:solidFill>
                <a:schemeClr val="bg1"/>
              </a:solidFill>
            </a:endParaRPr>
          </a:p>
        </p:txBody>
      </p:sp>
    </p:spTree>
    <p:extLst>
      <p:ext uri="{BB962C8B-B14F-4D97-AF65-F5344CB8AC3E}">
        <p14:creationId xmlns:p14="http://schemas.microsoft.com/office/powerpoint/2010/main" val="68031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a:t>
            </a:r>
            <a:r>
              <a:rPr lang="en-US" b="1" u="sng" dirty="0">
                <a:solidFill>
                  <a:schemeClr val="bg1"/>
                </a:solidFill>
              </a:rPr>
              <a:t>Ghana</a:t>
            </a:r>
            <a:endParaRPr b="1" u="sng" dirty="0">
              <a:solidFill>
                <a:schemeClr val="bg1"/>
              </a:solidFill>
            </a:endParaRPr>
          </a:p>
        </p:txBody>
      </p:sp>
      <p:sp>
        <p:nvSpPr>
          <p:cNvPr id="3" name="Content Placeholder 2"/>
          <p:cNvSpPr>
            <a:spLocks noGrp="1"/>
          </p:cNvSpPr>
          <p:nvPr>
            <p:ph idx="1"/>
          </p:nvPr>
        </p:nvSpPr>
        <p:spPr/>
        <p:txBody>
          <a:bodyPr/>
          <a:lstStyle/>
          <a:p>
            <a:r>
              <a:rPr lang="en-US" b="1" dirty="0"/>
              <a:t>Case Study: </a:t>
            </a:r>
            <a:r>
              <a:rPr lang="en-US" b="1" dirty="0" err="1"/>
              <a:t>mPharma</a:t>
            </a:r>
            <a:endParaRPr lang="en-US" dirty="0"/>
          </a:p>
          <a:p>
            <a:r>
              <a:rPr lang="en-US" b="1" dirty="0"/>
              <a:t>Application</a:t>
            </a:r>
            <a:r>
              <a:rPr lang="en-US" dirty="0"/>
              <a:t>: Healthcare</a:t>
            </a:r>
          </a:p>
          <a:p>
            <a:r>
              <a:rPr lang="en-US" b="1" dirty="0"/>
              <a:t>Description</a:t>
            </a:r>
            <a:r>
              <a:rPr lang="en-US" dirty="0"/>
              <a:t>: </a:t>
            </a:r>
            <a:r>
              <a:rPr lang="en-US" dirty="0" err="1"/>
              <a:t>mPharma</a:t>
            </a:r>
            <a:r>
              <a:rPr lang="en-US" dirty="0"/>
              <a:t> uses AI to manage pharmaceutical inventory and ensure the availability of essential medicines in pharmacies and hospitals</a:t>
            </a:r>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a:t>
            </a:r>
            <a:r>
              <a:rPr lang="en-US" b="1" u="sng" dirty="0">
                <a:solidFill>
                  <a:schemeClr val="bg1"/>
                </a:solidFill>
              </a:rPr>
              <a:t>South Africa</a:t>
            </a:r>
            <a:endParaRPr b="1" u="sng" dirty="0">
              <a:solidFill>
                <a:schemeClr val="bg1"/>
              </a:solidFill>
            </a:endParaRPr>
          </a:p>
        </p:txBody>
      </p:sp>
      <p:sp>
        <p:nvSpPr>
          <p:cNvPr id="3" name="Content Placeholder 2"/>
          <p:cNvSpPr>
            <a:spLocks noGrp="1"/>
          </p:cNvSpPr>
          <p:nvPr>
            <p:ph idx="1"/>
          </p:nvPr>
        </p:nvSpPr>
        <p:spPr/>
        <p:txBody>
          <a:bodyPr/>
          <a:lstStyle/>
          <a:p>
            <a:r>
              <a:rPr lang="en-US" b="1" dirty="0"/>
              <a:t>Case Study: </a:t>
            </a:r>
            <a:r>
              <a:rPr lang="en-US" b="1" dirty="0" err="1"/>
              <a:t>Clevva</a:t>
            </a:r>
            <a:endParaRPr lang="en-US" dirty="0"/>
          </a:p>
          <a:p>
            <a:r>
              <a:rPr lang="en-US" b="1" dirty="0"/>
              <a:t>Application</a:t>
            </a:r>
            <a:r>
              <a:rPr lang="en-US" dirty="0"/>
              <a:t>: Customer Service</a:t>
            </a:r>
          </a:p>
          <a:p>
            <a:r>
              <a:rPr lang="en-US" b="1" dirty="0"/>
              <a:t>Description</a:t>
            </a:r>
            <a:r>
              <a:rPr lang="en-US" dirty="0"/>
              <a:t>: </a:t>
            </a:r>
            <a:r>
              <a:rPr lang="en-US" dirty="0" err="1"/>
              <a:t>Clevva</a:t>
            </a:r>
            <a:r>
              <a:rPr lang="en-US" dirty="0"/>
              <a:t> uses AI-driven virtual assistants to enhance customer service across various industries, providing automated and efficient support.</a:t>
            </a:r>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a:t>
            </a:r>
            <a:r>
              <a:rPr lang="en-US" b="1" u="sng" dirty="0">
                <a:solidFill>
                  <a:schemeClr val="bg1"/>
                </a:solidFill>
              </a:rPr>
              <a:t>Nigeria</a:t>
            </a:r>
            <a:endParaRPr b="1" u="sng" dirty="0">
              <a:solidFill>
                <a:schemeClr val="bg1"/>
              </a:solidFill>
            </a:endParaRPr>
          </a:p>
        </p:txBody>
      </p:sp>
      <p:sp>
        <p:nvSpPr>
          <p:cNvPr id="3" name="Content Placeholder 2"/>
          <p:cNvSpPr>
            <a:spLocks noGrp="1"/>
          </p:cNvSpPr>
          <p:nvPr>
            <p:ph idx="1"/>
          </p:nvPr>
        </p:nvSpPr>
        <p:spPr/>
        <p:txBody>
          <a:bodyPr/>
          <a:lstStyle/>
          <a:p>
            <a:r>
              <a:rPr lang="en-US" b="1" dirty="0"/>
              <a:t>Case Study: Hello Tractor</a:t>
            </a:r>
            <a:endParaRPr lang="en-US" dirty="0"/>
          </a:p>
          <a:p>
            <a:r>
              <a:rPr lang="en-US" b="1" dirty="0"/>
              <a:t>Application</a:t>
            </a:r>
            <a:r>
              <a:rPr lang="en-US" dirty="0"/>
              <a:t>: Agriculture</a:t>
            </a:r>
          </a:p>
          <a:p>
            <a:r>
              <a:rPr lang="en-US" b="1" dirty="0"/>
              <a:t>Description</a:t>
            </a:r>
            <a:r>
              <a:rPr lang="en-US" dirty="0"/>
              <a:t>: An AI-powered platform connects tractor owners with smallholder farmers, improving access to mechanized farming and boosting productivity.</a:t>
            </a:r>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in </a:t>
            </a:r>
            <a:r>
              <a:rPr lang="en-US" b="1" u="sng" dirty="0">
                <a:solidFill>
                  <a:schemeClr val="bg1"/>
                </a:solidFill>
              </a:rPr>
              <a:t>Egypt</a:t>
            </a:r>
            <a:endParaRPr b="1" u="sng" dirty="0">
              <a:solidFill>
                <a:schemeClr val="bg1"/>
              </a:solidFill>
            </a:endParaRPr>
          </a:p>
        </p:txBody>
      </p:sp>
      <p:sp>
        <p:nvSpPr>
          <p:cNvPr id="3" name="Content Placeholder 2"/>
          <p:cNvSpPr>
            <a:spLocks noGrp="1"/>
          </p:cNvSpPr>
          <p:nvPr>
            <p:ph idx="1"/>
          </p:nvPr>
        </p:nvSpPr>
        <p:spPr/>
        <p:txBody>
          <a:bodyPr/>
          <a:lstStyle/>
          <a:p>
            <a:r>
              <a:rPr lang="en-US" b="1" dirty="0"/>
              <a:t>Case Study: </a:t>
            </a:r>
            <a:r>
              <a:rPr lang="en-US" b="1" dirty="0" err="1"/>
              <a:t>Affectiva</a:t>
            </a:r>
            <a:endParaRPr lang="en-US" dirty="0"/>
          </a:p>
          <a:p>
            <a:r>
              <a:rPr lang="en-US" b="1" dirty="0"/>
              <a:t>Application</a:t>
            </a:r>
            <a:r>
              <a:rPr lang="en-US" dirty="0"/>
              <a:t>: Automotive</a:t>
            </a:r>
          </a:p>
          <a:p>
            <a:r>
              <a:rPr lang="en-US" b="1" dirty="0"/>
              <a:t>Description</a:t>
            </a:r>
            <a:r>
              <a:rPr lang="en-US" dirty="0"/>
              <a:t>: </a:t>
            </a:r>
            <a:r>
              <a:rPr lang="en-US" dirty="0" err="1"/>
              <a:t>Affectiva</a:t>
            </a:r>
            <a:r>
              <a:rPr lang="en-US" dirty="0"/>
              <a:t>, co-founded by an Egyptian, uses AI to analyze drivers' emotions and behaviors, improving road safety and driver experience</a:t>
            </a:r>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AI </a:t>
            </a:r>
            <a:r>
              <a:rPr lang="en-US" b="1" u="sng" dirty="0">
                <a:solidFill>
                  <a:schemeClr val="bg1"/>
                </a:solidFill>
              </a:rPr>
              <a:t>in  Rwanda</a:t>
            </a:r>
            <a:endParaRPr b="1" u="sng" dirty="0">
              <a:solidFill>
                <a:schemeClr val="bg1"/>
              </a:solidFill>
            </a:endParaRPr>
          </a:p>
        </p:txBody>
      </p:sp>
      <p:sp>
        <p:nvSpPr>
          <p:cNvPr id="3" name="Content Placeholder 2"/>
          <p:cNvSpPr>
            <a:spLocks noGrp="1"/>
          </p:cNvSpPr>
          <p:nvPr>
            <p:ph idx="1"/>
          </p:nvPr>
        </p:nvSpPr>
        <p:spPr/>
        <p:txBody>
          <a:bodyPr/>
          <a:lstStyle/>
          <a:p>
            <a:r>
              <a:rPr lang="en-US" b="1" dirty="0"/>
              <a:t>Case Study: Zipline</a:t>
            </a:r>
            <a:endParaRPr lang="en-US" dirty="0"/>
          </a:p>
          <a:p>
            <a:r>
              <a:rPr lang="en-US" b="1" dirty="0"/>
              <a:t>Application</a:t>
            </a:r>
            <a:r>
              <a:rPr lang="en-US" dirty="0"/>
              <a:t>: Healthcare</a:t>
            </a:r>
          </a:p>
          <a:p>
            <a:r>
              <a:rPr lang="en-US" b="1" dirty="0"/>
              <a:t>Description</a:t>
            </a:r>
            <a:r>
              <a:rPr lang="en-US" dirty="0"/>
              <a:t>: Zipline employs AI to manage drone delivery of medical supplies to remote areas, ensuring timely access to blood and essential medicines.</a:t>
            </a:r>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u="sng" dirty="0">
                <a:solidFill>
                  <a:schemeClr val="bg1"/>
                </a:solidFill>
              </a:rPr>
              <a:t>Future of AI and Ethical Considerations</a:t>
            </a:r>
          </a:p>
        </p:txBody>
      </p:sp>
      <p:sp>
        <p:nvSpPr>
          <p:cNvPr id="3" name="Content Placeholder 2"/>
          <p:cNvSpPr>
            <a:spLocks noGrp="1"/>
          </p:cNvSpPr>
          <p:nvPr>
            <p:ph idx="1"/>
          </p:nvPr>
        </p:nvSpPr>
        <p:spPr/>
        <p:txBody>
          <a:bodyPr/>
          <a:lstStyle/>
          <a:p>
            <a:r>
              <a:rPr dirty="0"/>
              <a:t>Potential future advancements</a:t>
            </a:r>
          </a:p>
          <a:p>
            <a:r>
              <a:rPr dirty="0"/>
              <a:t>Ethical concerns: Job displacement, privacy, bias in AI systems</a:t>
            </a:r>
          </a:p>
          <a:p>
            <a:r>
              <a:rPr dirty="0"/>
              <a:t>Importance of responsible AI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Conclusion </a:t>
            </a:r>
          </a:p>
        </p:txBody>
      </p:sp>
      <p:sp>
        <p:nvSpPr>
          <p:cNvPr id="3" name="Content Placeholder 2"/>
          <p:cNvSpPr>
            <a:spLocks noGrp="1"/>
          </p:cNvSpPr>
          <p:nvPr>
            <p:ph idx="1"/>
          </p:nvPr>
        </p:nvSpPr>
        <p:spPr/>
        <p:txBody>
          <a:bodyPr/>
          <a:lstStyle/>
          <a:p>
            <a:pPr marL="0" indent="0">
              <a:buNone/>
            </a:pPr>
            <a:r>
              <a:rPr lang="en-US" dirty="0"/>
              <a:t>The future is on AI. the machine  can do  better than human being. AI can play a role in every sector.it has improving understanding of human reasoning and  the nature of intelligence in general. It providing new areas and rich challenges for future</a:t>
            </a:r>
            <a:endParaRPr dirty="0"/>
          </a:p>
          <a:p>
            <a:pPr marL="0" indent="0">
              <a:buNone/>
            </a:pPr>
            <a:endParaRPr dirty="0"/>
          </a:p>
        </p:txBody>
      </p:sp>
      <p:pic>
        <p:nvPicPr>
          <p:cNvPr id="5" name="Picture 4">
            <a:extLst>
              <a:ext uri="{FF2B5EF4-FFF2-40B4-BE49-F238E27FC236}">
                <a16:creationId xmlns:a16="http://schemas.microsoft.com/office/drawing/2014/main" id="{16E9360B-BB86-4B71-95E6-6BD784C68CFD}"/>
              </a:ext>
            </a:extLst>
          </p:cNvPr>
          <p:cNvPicPr>
            <a:picLocks noChangeAspect="1"/>
          </p:cNvPicPr>
          <p:nvPr/>
        </p:nvPicPr>
        <p:blipFill>
          <a:blip r:embed="rId2"/>
          <a:stretch>
            <a:fillRect/>
          </a:stretch>
        </p:blipFill>
        <p:spPr>
          <a:xfrm>
            <a:off x="457200" y="4657725"/>
            <a:ext cx="6191250" cy="20859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Introduction to AI</a:t>
            </a:r>
          </a:p>
        </p:txBody>
      </p:sp>
      <p:sp>
        <p:nvSpPr>
          <p:cNvPr id="3" name="Content Placeholder 2"/>
          <p:cNvSpPr>
            <a:spLocks noGrp="1"/>
          </p:cNvSpPr>
          <p:nvPr>
            <p:ph idx="1"/>
          </p:nvPr>
        </p:nvSpPr>
        <p:spPr/>
        <p:txBody>
          <a:bodyPr>
            <a:normAutofit fontScale="92500"/>
          </a:bodyPr>
          <a:lstStyle/>
          <a:p>
            <a:r>
              <a:rPr dirty="0"/>
              <a:t>Definition of Artificial Intelligence</a:t>
            </a:r>
            <a:endParaRPr lang="en-US" dirty="0"/>
          </a:p>
          <a:p>
            <a:r>
              <a:rPr lang="en-US" dirty="0"/>
              <a:t>A branch of computer science that uses computational models to perform tasks that previously required human intelligence</a:t>
            </a:r>
            <a:endParaRPr dirty="0"/>
          </a:p>
          <a:p>
            <a:r>
              <a:rPr lang="en-US" dirty="0"/>
              <a:t>AI is the basis for mimicking human intelligence processes through the creation and application of algorithms built into a dynamic computing </a:t>
            </a:r>
            <a:r>
              <a:rPr lang="en-US" dirty="0" err="1"/>
              <a:t>environment,hence</a:t>
            </a:r>
            <a:r>
              <a:rPr lang="en-US" dirty="0"/>
              <a:t> AI is trying to make computers think and act like humans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Early History of AI</a:t>
            </a:r>
          </a:p>
        </p:txBody>
      </p:sp>
      <p:sp>
        <p:nvSpPr>
          <p:cNvPr id="3" name="Content Placeholder 2"/>
          <p:cNvSpPr>
            <a:spLocks noGrp="1"/>
          </p:cNvSpPr>
          <p:nvPr>
            <p:ph idx="1"/>
          </p:nvPr>
        </p:nvSpPr>
        <p:spPr/>
        <p:txBody>
          <a:bodyPr>
            <a:normAutofit fontScale="92500" lnSpcReduction="20000"/>
          </a:bodyPr>
          <a:lstStyle/>
          <a:p>
            <a:r>
              <a:rPr dirty="0"/>
              <a:t>The concept of AI in ancient myths and early literature</a:t>
            </a:r>
            <a:endParaRPr lang="en-US" dirty="0"/>
          </a:p>
          <a:p>
            <a:r>
              <a:rPr lang="en-US" dirty="0"/>
              <a:t>Historians usually trace the idea of automata to the middle ages when the first self moving devices were invented but the concept of artificial or life like creatures dates to myths from 2700 years ago said by Adrienne Mayor a </a:t>
            </a:r>
            <a:r>
              <a:rPr lang="en-US" dirty="0" err="1"/>
              <a:t>scholor</a:t>
            </a:r>
            <a:r>
              <a:rPr lang="en-US" dirty="0"/>
              <a:t> in school of </a:t>
            </a:r>
            <a:r>
              <a:rPr lang="en-US" dirty="0" err="1"/>
              <a:t>Hummanities</a:t>
            </a:r>
            <a:r>
              <a:rPr lang="en-US" dirty="0"/>
              <a:t> and </a:t>
            </a:r>
            <a:r>
              <a:rPr lang="en-US" dirty="0" err="1"/>
              <a:t>science.these</a:t>
            </a:r>
            <a:r>
              <a:rPr lang="en-US" dirty="0"/>
              <a:t> ancient myths are subject of Mayor’s latest </a:t>
            </a:r>
            <a:r>
              <a:rPr lang="en-US" dirty="0" err="1"/>
              <a:t>book,Gods</a:t>
            </a:r>
            <a:r>
              <a:rPr lang="en-US" dirty="0"/>
              <a:t> and </a:t>
            </a:r>
            <a:r>
              <a:rPr lang="en-US" dirty="0" err="1"/>
              <a:t>Robot:Myths</a:t>
            </a:r>
            <a:r>
              <a:rPr lang="en-US" dirty="0"/>
              <a:t>, </a:t>
            </a:r>
            <a:r>
              <a:rPr lang="en-US" dirty="0" err="1"/>
              <a:t>Machines,and</a:t>
            </a:r>
            <a:r>
              <a:rPr lang="en-US" dirty="0"/>
              <a:t>  Ancient Dreams of Technology.</a:t>
            </a:r>
          </a:p>
          <a:p>
            <a:endParaRPr lang="en-US" dirty="0"/>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The Birth of AI (1950s-1960s)</a:t>
            </a:r>
          </a:p>
        </p:txBody>
      </p:sp>
      <p:sp>
        <p:nvSpPr>
          <p:cNvPr id="3" name="Content Placeholder 2"/>
          <p:cNvSpPr>
            <a:spLocks noGrp="1"/>
          </p:cNvSpPr>
          <p:nvPr>
            <p:ph idx="1"/>
          </p:nvPr>
        </p:nvSpPr>
        <p:spPr/>
        <p:txBody>
          <a:bodyPr>
            <a:normAutofit fontScale="92500" lnSpcReduction="20000"/>
          </a:bodyPr>
          <a:lstStyle/>
          <a:p>
            <a:r>
              <a:rPr dirty="0"/>
              <a:t>Dartmouth Conference (1956)</a:t>
            </a:r>
            <a:endParaRPr lang="en-US" dirty="0"/>
          </a:p>
          <a:p>
            <a:r>
              <a:rPr lang="en-US" dirty="0"/>
              <a:t>Date of note:1950-1956: the pioneer of AI Alan Turing </a:t>
            </a:r>
            <a:r>
              <a:rPr lang="en-US" dirty="0" err="1"/>
              <a:t>published”computer</a:t>
            </a:r>
            <a:r>
              <a:rPr lang="en-US" dirty="0"/>
              <a:t> machinery and intelligence” which proposed a test of machine intelligence called The Imitation Game.1952: A computer scientist named Arthur Samuel developed a program to play checkers which is the first to ever learn the game independently </a:t>
            </a:r>
          </a:p>
          <a:p>
            <a:r>
              <a:rPr dirty="0"/>
              <a:t>Early AI </a:t>
            </a:r>
            <a:r>
              <a:rPr dirty="0" err="1"/>
              <a:t>programs:</a:t>
            </a:r>
            <a:r>
              <a:rPr lang="en-US" dirty="0" err="1"/>
              <a:t>the</a:t>
            </a:r>
            <a:r>
              <a:rPr lang="en-US" dirty="0"/>
              <a:t> first program</a:t>
            </a:r>
            <a:r>
              <a:rPr dirty="0"/>
              <a:t> Logic Theorist</a:t>
            </a:r>
            <a:r>
              <a:rPr lang="en-US" dirty="0"/>
              <a:t> by Allen Newell though </a:t>
            </a:r>
            <a:r>
              <a:rPr lang="en-US" dirty="0" err="1"/>
              <a:t>Samuele’s</a:t>
            </a:r>
            <a:r>
              <a:rPr lang="en-US" dirty="0"/>
              <a:t> checkers also has strong reason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The First AI Winter (1970s)</a:t>
            </a:r>
          </a:p>
        </p:txBody>
      </p:sp>
      <p:sp>
        <p:nvSpPr>
          <p:cNvPr id="3" name="Content Placeholder 2"/>
          <p:cNvSpPr>
            <a:spLocks noGrp="1"/>
          </p:cNvSpPr>
          <p:nvPr>
            <p:ph idx="1"/>
          </p:nvPr>
        </p:nvSpPr>
        <p:spPr/>
        <p:txBody>
          <a:bodyPr/>
          <a:lstStyle/>
          <a:p>
            <a:r>
              <a:rPr dirty="0"/>
              <a:t>Decline in funding and interest</a:t>
            </a:r>
            <a:endParaRPr lang="en-US" dirty="0"/>
          </a:p>
          <a:p>
            <a:pPr marL="0" indent="0">
              <a:buNone/>
            </a:pPr>
            <a:r>
              <a:rPr lang="en-US" dirty="0"/>
              <a:t>The first AI  occurs as the capabilities of AI programs remain </a:t>
            </a:r>
            <a:r>
              <a:rPr lang="en-US" dirty="0" err="1"/>
              <a:t>limited,mostly</a:t>
            </a:r>
            <a:r>
              <a:rPr lang="en-US" dirty="0"/>
              <a:t> due to lack of computing power at the time</a:t>
            </a:r>
            <a:endParaRPr dirty="0"/>
          </a:p>
          <a:p>
            <a:r>
              <a:rPr dirty="0"/>
              <a:t>Causes: Limitations of early AI technology, overhyped expectations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u="sng" dirty="0">
                <a:solidFill>
                  <a:schemeClr val="bg1"/>
                </a:solidFill>
              </a:rPr>
              <a:t>Expert Systems and Renewed Interest (1980s)</a:t>
            </a:r>
          </a:p>
        </p:txBody>
      </p:sp>
      <p:sp>
        <p:nvSpPr>
          <p:cNvPr id="3" name="Content Placeholder 2"/>
          <p:cNvSpPr>
            <a:spLocks noGrp="1"/>
          </p:cNvSpPr>
          <p:nvPr>
            <p:ph idx="1"/>
          </p:nvPr>
        </p:nvSpPr>
        <p:spPr/>
        <p:txBody>
          <a:bodyPr>
            <a:normAutofit fontScale="92500"/>
          </a:bodyPr>
          <a:lstStyle/>
          <a:p>
            <a:r>
              <a:rPr dirty="0"/>
              <a:t>Development of expert systems</a:t>
            </a:r>
            <a:endParaRPr lang="en-US" dirty="0"/>
          </a:p>
          <a:p>
            <a:r>
              <a:rPr lang="en-US" dirty="0"/>
              <a:t>These were first truly successful forms of AI software </a:t>
            </a:r>
            <a:r>
              <a:rPr lang="en-US" dirty="0" err="1"/>
              <a:t>forexample</a:t>
            </a:r>
            <a:r>
              <a:rPr lang="en-US" dirty="0"/>
              <a:t> disease diagnosis expert  </a:t>
            </a:r>
            <a:r>
              <a:rPr lang="en-US" dirty="0" err="1"/>
              <a:t>system,MYCIN</a:t>
            </a:r>
            <a:r>
              <a:rPr lang="en-US" dirty="0"/>
              <a:t> to diagnose bacterial </a:t>
            </a:r>
            <a:r>
              <a:rPr lang="en-US" dirty="0" err="1"/>
              <a:t>infections,DENDRAL</a:t>
            </a:r>
            <a:r>
              <a:rPr lang="en-US" dirty="0"/>
              <a:t> for chemical </a:t>
            </a:r>
            <a:r>
              <a:rPr lang="en-US" dirty="0" err="1"/>
              <a:t>anlsis,XCON</a:t>
            </a:r>
            <a:r>
              <a:rPr lang="en-US" dirty="0"/>
              <a:t> used to </a:t>
            </a:r>
            <a:r>
              <a:rPr lang="en-US" dirty="0" err="1"/>
              <a:t>nfigure</a:t>
            </a:r>
            <a:r>
              <a:rPr lang="en-US" dirty="0"/>
              <a:t> computer VAX </a:t>
            </a:r>
            <a:r>
              <a:rPr lang="en-US" dirty="0" err="1"/>
              <a:t>system,PROSPECTOR</a:t>
            </a:r>
            <a:r>
              <a:rPr lang="en-US" dirty="0"/>
              <a:t> for geographical exploration</a:t>
            </a:r>
            <a:endParaRPr dirty="0"/>
          </a:p>
          <a:p>
            <a:r>
              <a:rPr lang="en-US" dirty="0"/>
              <a:t>Most of these systems were based on </a:t>
            </a:r>
            <a:r>
              <a:rPr dirty="0"/>
              <a:t>Commercial applications in medicine, finance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u="sng" dirty="0">
                <a:solidFill>
                  <a:schemeClr val="bg1"/>
                </a:solidFill>
              </a:rPr>
              <a:t>The Second AI Winter (Late 1980s-1990s)</a:t>
            </a:r>
          </a:p>
        </p:txBody>
      </p:sp>
      <p:sp>
        <p:nvSpPr>
          <p:cNvPr id="3" name="Content Placeholder 2"/>
          <p:cNvSpPr>
            <a:spLocks noGrp="1"/>
          </p:cNvSpPr>
          <p:nvPr>
            <p:ph idx="1"/>
          </p:nvPr>
        </p:nvSpPr>
        <p:spPr/>
        <p:txBody>
          <a:bodyPr/>
          <a:lstStyle/>
          <a:p>
            <a:r>
              <a:rPr dirty="0"/>
              <a:t>Again, decline due to high costs and limited capabilities</a:t>
            </a:r>
          </a:p>
          <a:p>
            <a:r>
              <a:rPr dirty="0"/>
              <a:t>Emergence of machine learning and neural networks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Modern AI (2000s-Present)</a:t>
            </a:r>
          </a:p>
        </p:txBody>
      </p:sp>
      <p:sp>
        <p:nvSpPr>
          <p:cNvPr id="3" name="Content Placeholder 2"/>
          <p:cNvSpPr>
            <a:spLocks noGrp="1"/>
          </p:cNvSpPr>
          <p:nvPr>
            <p:ph idx="1"/>
          </p:nvPr>
        </p:nvSpPr>
        <p:spPr/>
        <p:txBody>
          <a:bodyPr/>
          <a:lstStyle/>
          <a:p>
            <a:r>
              <a:rPr dirty="0"/>
              <a:t>Advancements in computational power and data availability</a:t>
            </a:r>
            <a:r>
              <a:rPr lang="en-US" dirty="0"/>
              <a:t> which can adapts to new inputs  and even perform  human like tasks</a:t>
            </a:r>
            <a:endParaRPr dirty="0"/>
          </a:p>
          <a:p>
            <a:r>
              <a:rPr dirty="0"/>
              <a:t>Breakthroughs: Deep Learning, AlphaGo, GPT-3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chemeClr val="bg1"/>
                </a:solidFill>
              </a:rPr>
              <a:t>Key Technologies in Modern AI</a:t>
            </a:r>
          </a:p>
        </p:txBody>
      </p:sp>
      <p:sp>
        <p:nvSpPr>
          <p:cNvPr id="3" name="Content Placeholder 2"/>
          <p:cNvSpPr>
            <a:spLocks noGrp="1"/>
          </p:cNvSpPr>
          <p:nvPr>
            <p:ph idx="1"/>
          </p:nvPr>
        </p:nvSpPr>
        <p:spPr/>
        <p:txBody>
          <a:bodyPr/>
          <a:lstStyle/>
          <a:p>
            <a:r>
              <a:rPr dirty="0"/>
              <a:t>Machine Learning</a:t>
            </a:r>
          </a:p>
          <a:p>
            <a:r>
              <a:rPr dirty="0"/>
              <a:t>Neural Networks</a:t>
            </a:r>
          </a:p>
          <a:p>
            <a:r>
              <a:rPr dirty="0"/>
              <a:t>Natural Language Processing</a:t>
            </a:r>
          </a:p>
          <a:p>
            <a:r>
              <a:rPr dirty="0"/>
              <a:t>Robotics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TotalTime>
  <Words>663</Words>
  <Application>Microsoft Office PowerPoint</Application>
  <PresentationFormat>On-screen Show (4:3)</PresentationFormat>
  <Paragraphs>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HISTORY AND EVOLUTION OF ARTIFICIAL INTELLIGENCE(AI)</vt:lpstr>
      <vt:lpstr>Introduction to AI</vt:lpstr>
      <vt:lpstr>Early History of AI</vt:lpstr>
      <vt:lpstr>The Birth of AI (1950s-1960s)</vt:lpstr>
      <vt:lpstr>The First AI Winter (1970s)</vt:lpstr>
      <vt:lpstr>Expert Systems and Renewed Interest (1980s)</vt:lpstr>
      <vt:lpstr>The Second AI Winter (Late 1980s-1990s)</vt:lpstr>
      <vt:lpstr>Modern AI (2000s-Present)</vt:lpstr>
      <vt:lpstr>Key Technologies in Modern AI</vt:lpstr>
      <vt:lpstr>AI in Ghana</vt:lpstr>
      <vt:lpstr>AI in South Africa</vt:lpstr>
      <vt:lpstr>AI in Nigeria</vt:lpstr>
      <vt:lpstr>AI in Egypt</vt:lpstr>
      <vt:lpstr>AI in  Rwanda</vt:lpstr>
      <vt:lpstr>Future of AI and Ethical Considerations</vt:lpstr>
      <vt:lpstr>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and Evolution of AI &amp; Its Applications Across Industries</dc:title>
  <dc:subject/>
  <dc:creator>soche</dc:creator>
  <cp:keywords/>
  <dc:description>generated using python-pptx</dc:description>
  <cp:lastModifiedBy>soche</cp:lastModifiedBy>
  <cp:revision>18</cp:revision>
  <dcterms:created xsi:type="dcterms:W3CDTF">2013-01-27T09:14:16Z</dcterms:created>
  <dcterms:modified xsi:type="dcterms:W3CDTF">2024-07-29T10:52:16Z</dcterms:modified>
  <cp:category/>
</cp:coreProperties>
</file>