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72"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66" d="100"/>
          <a:sy n="66" d="100"/>
        </p:scale>
        <p:origin x="96"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7/29/2024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7/29/2024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7/29/2024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7/29/2024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7/29/2024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7/29/2024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7/29/2024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7/29/2024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7/29/2024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63000"/>
            <a:lum/>
          </a:blip>
          <a:srcRect/>
          <a:stretch>
            <a:fillRect l="-17000" r="-17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7/29/2024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B923C-B65B-407D-90B1-7D09A0807ACB}"/>
              </a:ext>
            </a:extLst>
          </p:cNvPr>
          <p:cNvSpPr>
            <a:spLocks noGrp="1"/>
          </p:cNvSpPr>
          <p:nvPr>
            <p:ph type="title"/>
          </p:nvPr>
        </p:nvSpPr>
        <p:spPr/>
        <p:txBody>
          <a:bodyPr>
            <a:normAutofit fontScale="90000"/>
          </a:bodyPr>
          <a:lstStyle/>
          <a:p>
            <a:r>
              <a:rPr lang="en-US" b="1" u="sng" dirty="0">
                <a:solidFill>
                  <a:schemeClr val="bg1"/>
                </a:solidFill>
              </a:rPr>
              <a:t>HISTORY AND EVOLUTION OF ARTIFICIAL INTELLIGENCE(AI)</a:t>
            </a:r>
            <a:endParaRPr lang="en-TZ" b="1" u="sng" dirty="0">
              <a:solidFill>
                <a:schemeClr val="bg1"/>
              </a:solidFill>
            </a:endParaRPr>
          </a:p>
        </p:txBody>
      </p:sp>
      <p:pic>
        <p:nvPicPr>
          <p:cNvPr id="4" name="Picture 3">
            <a:extLst>
              <a:ext uri="{FF2B5EF4-FFF2-40B4-BE49-F238E27FC236}">
                <a16:creationId xmlns:a16="http://schemas.microsoft.com/office/drawing/2014/main" id="{26C5822A-979B-478D-B38D-D5F1B8B73865}"/>
              </a:ext>
            </a:extLst>
          </p:cNvPr>
          <p:cNvPicPr>
            <a:picLocks noChangeAspect="1"/>
          </p:cNvPicPr>
          <p:nvPr/>
        </p:nvPicPr>
        <p:blipFill>
          <a:blip r:embed="rId2"/>
          <a:stretch>
            <a:fillRect/>
          </a:stretch>
        </p:blipFill>
        <p:spPr>
          <a:xfrm>
            <a:off x="188686" y="3190784"/>
            <a:ext cx="4920344" cy="3067231"/>
          </a:xfrm>
          <a:prstGeom prst="rect">
            <a:avLst/>
          </a:prstGeom>
        </p:spPr>
      </p:pic>
      <p:sp>
        <p:nvSpPr>
          <p:cNvPr id="5" name="TextBox 4">
            <a:extLst>
              <a:ext uri="{FF2B5EF4-FFF2-40B4-BE49-F238E27FC236}">
                <a16:creationId xmlns:a16="http://schemas.microsoft.com/office/drawing/2014/main" id="{D21CB5EF-737D-4F10-AA2D-BD7E47D9E1BF}"/>
              </a:ext>
            </a:extLst>
          </p:cNvPr>
          <p:cNvSpPr txBox="1"/>
          <p:nvPr/>
        </p:nvSpPr>
        <p:spPr>
          <a:xfrm>
            <a:off x="188686" y="6386286"/>
            <a:ext cx="3889828" cy="369332"/>
          </a:xfrm>
          <a:prstGeom prst="rect">
            <a:avLst/>
          </a:prstGeom>
          <a:noFill/>
        </p:spPr>
        <p:txBody>
          <a:bodyPr wrap="square" rtlCol="0">
            <a:spAutoFit/>
          </a:bodyPr>
          <a:lstStyle/>
          <a:p>
            <a:r>
              <a:rPr lang="en-US" dirty="0">
                <a:solidFill>
                  <a:schemeClr val="bg1"/>
                </a:solidFill>
              </a:rPr>
              <a:t>PRESENTER:MSONGERA R JUMA</a:t>
            </a:r>
            <a:endParaRPr lang="en-TZ" dirty="0">
              <a:solidFill>
                <a:schemeClr val="bg1"/>
              </a:solidFill>
            </a:endParaRPr>
          </a:p>
        </p:txBody>
      </p:sp>
    </p:spTree>
    <p:extLst>
      <p:ext uri="{BB962C8B-B14F-4D97-AF65-F5344CB8AC3E}">
        <p14:creationId xmlns:p14="http://schemas.microsoft.com/office/powerpoint/2010/main" val="680317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500" fill="hold"/>
                                        <p:tgtEl>
                                          <p:spTgt spid="4"/>
                                        </p:tgtEl>
                                        <p:attrNameLst>
                                          <p:attrName>ppt_w</p:attrName>
                                        </p:attrNameLst>
                                      </p:cBhvr>
                                      <p:tavLst>
                                        <p:tav tm="0">
                                          <p:val>
                                            <p:fltVal val="0"/>
                                          </p:val>
                                        </p:tav>
                                        <p:tav tm="100000">
                                          <p:val>
                                            <p:strVal val="#ppt_w"/>
                                          </p:val>
                                        </p:tav>
                                      </p:tavLst>
                                    </p:anim>
                                    <p:anim calcmode="lin" valueType="num">
                                      <p:cBhvr>
                                        <p:cTn id="14" dur="500" fill="hold"/>
                                        <p:tgtEl>
                                          <p:spTgt spid="4"/>
                                        </p:tgtEl>
                                        <p:attrNameLst>
                                          <p:attrName>ppt_h</p:attrName>
                                        </p:attrNameLst>
                                      </p:cBhvr>
                                      <p:tavLst>
                                        <p:tav tm="0">
                                          <p:val>
                                            <p:flt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p:cTn id="19" dur="500" fill="hold"/>
                                        <p:tgtEl>
                                          <p:spTgt spid="5"/>
                                        </p:tgtEl>
                                        <p:attrNameLst>
                                          <p:attrName>ppt_w</p:attrName>
                                        </p:attrNameLst>
                                      </p:cBhvr>
                                      <p:tavLst>
                                        <p:tav tm="0">
                                          <p:val>
                                            <p:fltVal val="0"/>
                                          </p:val>
                                        </p:tav>
                                        <p:tav tm="100000">
                                          <p:val>
                                            <p:strVal val="#ppt_w"/>
                                          </p:val>
                                        </p:tav>
                                      </p:tavLst>
                                    </p:anim>
                                    <p:anim calcmode="lin" valueType="num">
                                      <p:cBhvr>
                                        <p:cTn id="20" dur="500" fill="hold"/>
                                        <p:tgtEl>
                                          <p:spTgt spid="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u="sng" dirty="0">
                <a:solidFill>
                  <a:schemeClr val="bg1"/>
                </a:solidFill>
              </a:rPr>
              <a:t>AI in Healthcare</a:t>
            </a:r>
          </a:p>
        </p:txBody>
      </p:sp>
      <p:sp>
        <p:nvSpPr>
          <p:cNvPr id="3" name="Content Placeholder 2"/>
          <p:cNvSpPr>
            <a:spLocks noGrp="1"/>
          </p:cNvSpPr>
          <p:nvPr>
            <p:ph idx="1"/>
          </p:nvPr>
        </p:nvSpPr>
        <p:spPr/>
        <p:txBody>
          <a:bodyPr/>
          <a:lstStyle/>
          <a:p>
            <a:r>
              <a:rPr dirty="0"/>
              <a:t>Case study: IBM Watson in oncology</a:t>
            </a:r>
            <a:endParaRPr lang="en-US" dirty="0"/>
          </a:p>
          <a:p>
            <a:r>
              <a:rPr lang="en-US" dirty="0"/>
              <a:t>Is a service developed by IBM Watson Health that uses AI to assist doctors  in diagnosing cancer and providing evidence based treatment options</a:t>
            </a:r>
            <a:endParaRPr dirty="0"/>
          </a:p>
          <a:p>
            <a:r>
              <a:rPr dirty="0"/>
              <a:t>Applications: Diagnostics, personalized medicine, robotic surgery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p:cTn id="13"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4" dur="500" fill="hold"/>
                                        <p:tgtEl>
                                          <p:spTgt spid="3">
                                            <p:txEl>
                                              <p:pRg st="1" end="1"/>
                                            </p:txEl>
                                          </p:spTgt>
                                        </p:tgtEl>
                                        <p:attrNameLst>
                                          <p:attrName>ppt_h</p:attrName>
                                        </p:attrNameLst>
                                      </p:cBhvr>
                                      <p:tavLst>
                                        <p:tav tm="0">
                                          <p:val>
                                            <p:flt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p:cTn id="19"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3">
                                            <p:txEl>
                                              <p:pRg st="2" end="2"/>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u="sng" dirty="0">
                <a:solidFill>
                  <a:schemeClr val="bg1"/>
                </a:solidFill>
              </a:rPr>
              <a:t>AI in Finance</a:t>
            </a:r>
          </a:p>
        </p:txBody>
      </p:sp>
      <p:sp>
        <p:nvSpPr>
          <p:cNvPr id="3" name="Content Placeholder 2"/>
          <p:cNvSpPr>
            <a:spLocks noGrp="1"/>
          </p:cNvSpPr>
          <p:nvPr>
            <p:ph idx="1"/>
          </p:nvPr>
        </p:nvSpPr>
        <p:spPr/>
        <p:txBody>
          <a:bodyPr/>
          <a:lstStyle/>
          <a:p>
            <a:r>
              <a:rPr dirty="0"/>
              <a:t>Case study: Algorithmic trading and fraud detection</a:t>
            </a:r>
          </a:p>
          <a:p>
            <a:r>
              <a:rPr dirty="0"/>
              <a:t>Applications: Risk management, customer service (chatbots), investment predictions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p:cTn id="13"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4" dur="500" fill="hold"/>
                                        <p:tgtEl>
                                          <p:spTgt spid="3">
                                            <p:txEl>
                                              <p:pRg st="1" end="1"/>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u="sng" dirty="0">
                <a:solidFill>
                  <a:schemeClr val="bg1"/>
                </a:solidFill>
              </a:rPr>
              <a:t>AI in Manufacturing</a:t>
            </a:r>
          </a:p>
        </p:txBody>
      </p:sp>
      <p:sp>
        <p:nvSpPr>
          <p:cNvPr id="3" name="Content Placeholder 2"/>
          <p:cNvSpPr>
            <a:spLocks noGrp="1"/>
          </p:cNvSpPr>
          <p:nvPr>
            <p:ph idx="1"/>
          </p:nvPr>
        </p:nvSpPr>
        <p:spPr/>
        <p:txBody>
          <a:bodyPr/>
          <a:lstStyle/>
          <a:p>
            <a:r>
              <a:rPr dirty="0"/>
              <a:t>Case study: Predictive maintenance and quality control</a:t>
            </a:r>
          </a:p>
          <a:p>
            <a:r>
              <a:rPr dirty="0"/>
              <a:t>Applications: Automation, supply chain optimization, smart factories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p:cTn id="13"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4" dur="500" fill="hold"/>
                                        <p:tgtEl>
                                          <p:spTgt spid="3">
                                            <p:txEl>
                                              <p:pRg st="1" end="1"/>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u="sng" dirty="0">
                <a:solidFill>
                  <a:schemeClr val="bg1"/>
                </a:solidFill>
              </a:rPr>
              <a:t>AI in Retail</a:t>
            </a:r>
          </a:p>
        </p:txBody>
      </p:sp>
      <p:sp>
        <p:nvSpPr>
          <p:cNvPr id="3" name="Content Placeholder 2"/>
          <p:cNvSpPr>
            <a:spLocks noGrp="1"/>
          </p:cNvSpPr>
          <p:nvPr>
            <p:ph idx="1"/>
          </p:nvPr>
        </p:nvSpPr>
        <p:spPr/>
        <p:txBody>
          <a:bodyPr/>
          <a:lstStyle/>
          <a:p>
            <a:r>
              <a:rPr dirty="0"/>
              <a:t>Case study: Amazon's recommendation systems</a:t>
            </a:r>
          </a:p>
          <a:p>
            <a:r>
              <a:rPr dirty="0"/>
              <a:t>Applications: Inventory management, personalized shopping experiences, customer service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p:cTn id="13"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4" dur="500" fill="hold"/>
                                        <p:tgtEl>
                                          <p:spTgt spid="3">
                                            <p:txEl>
                                              <p:pRg st="1" end="1"/>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u="sng" dirty="0">
                <a:solidFill>
                  <a:schemeClr val="bg1"/>
                </a:solidFill>
              </a:rPr>
              <a:t>AI in Transportation</a:t>
            </a:r>
          </a:p>
        </p:txBody>
      </p:sp>
      <p:sp>
        <p:nvSpPr>
          <p:cNvPr id="3" name="Content Placeholder 2"/>
          <p:cNvSpPr>
            <a:spLocks noGrp="1"/>
          </p:cNvSpPr>
          <p:nvPr>
            <p:ph idx="1"/>
          </p:nvPr>
        </p:nvSpPr>
        <p:spPr/>
        <p:txBody>
          <a:bodyPr/>
          <a:lstStyle/>
          <a:p>
            <a:r>
              <a:rPr dirty="0"/>
              <a:t>Case study: Self-driving cars (e.g., Waymo)</a:t>
            </a:r>
          </a:p>
          <a:p>
            <a:r>
              <a:rPr dirty="0"/>
              <a:t>Applications: Route optimization, autonomous vehicles, traffic management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p:cTn id="13"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4" dur="500" fill="hold"/>
                                        <p:tgtEl>
                                          <p:spTgt spid="3">
                                            <p:txEl>
                                              <p:pRg st="1" end="1"/>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b="1" u="sng" dirty="0">
                <a:solidFill>
                  <a:schemeClr val="bg1"/>
                </a:solidFill>
              </a:rPr>
              <a:t>Future of AI and Ethical Considerations</a:t>
            </a:r>
          </a:p>
        </p:txBody>
      </p:sp>
      <p:sp>
        <p:nvSpPr>
          <p:cNvPr id="3" name="Content Placeholder 2"/>
          <p:cNvSpPr>
            <a:spLocks noGrp="1"/>
          </p:cNvSpPr>
          <p:nvPr>
            <p:ph idx="1"/>
          </p:nvPr>
        </p:nvSpPr>
        <p:spPr/>
        <p:txBody>
          <a:bodyPr/>
          <a:lstStyle/>
          <a:p>
            <a:r>
              <a:rPr dirty="0"/>
              <a:t>Potential future advancements</a:t>
            </a:r>
          </a:p>
          <a:p>
            <a:r>
              <a:rPr dirty="0"/>
              <a:t>Ethical concerns: Job displacement, privacy, bias in AI systems</a:t>
            </a:r>
          </a:p>
          <a:p>
            <a:r>
              <a:rPr dirty="0"/>
              <a:t>Importance of responsible AI development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p:cTn id="13"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4" dur="500" fill="hold"/>
                                        <p:tgtEl>
                                          <p:spTgt spid="3">
                                            <p:txEl>
                                              <p:pRg st="1" end="1"/>
                                            </p:txEl>
                                          </p:spTgt>
                                        </p:tgtEl>
                                        <p:attrNameLst>
                                          <p:attrName>ppt_h</p:attrName>
                                        </p:attrNameLst>
                                      </p:cBhvr>
                                      <p:tavLst>
                                        <p:tav tm="0">
                                          <p:val>
                                            <p:flt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p:cTn id="19"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3">
                                            <p:txEl>
                                              <p:pRg st="2" end="2"/>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u="sng" dirty="0">
                <a:solidFill>
                  <a:schemeClr val="bg1"/>
                </a:solidFill>
              </a:rPr>
              <a:t>Conclusion </a:t>
            </a:r>
          </a:p>
        </p:txBody>
      </p:sp>
      <p:sp>
        <p:nvSpPr>
          <p:cNvPr id="3" name="Content Placeholder 2"/>
          <p:cNvSpPr>
            <a:spLocks noGrp="1"/>
          </p:cNvSpPr>
          <p:nvPr>
            <p:ph idx="1"/>
          </p:nvPr>
        </p:nvSpPr>
        <p:spPr/>
        <p:txBody>
          <a:bodyPr/>
          <a:lstStyle/>
          <a:p>
            <a:pPr marL="0" indent="0">
              <a:buNone/>
            </a:pPr>
            <a:r>
              <a:rPr lang="en-US" dirty="0"/>
              <a:t>The future is on AI. the machine  can do  better than human being. AI can play a role in every sector.it has improving understanding of human reasoning and  the nature of intelligence in general. It providing new areas and rich challenges for future</a:t>
            </a:r>
            <a:endParaRPr dirty="0"/>
          </a:p>
          <a:p>
            <a:pPr marL="0" indent="0">
              <a:buNone/>
            </a:pPr>
            <a:endParaRPr dirty="0"/>
          </a:p>
        </p:txBody>
      </p:sp>
      <p:pic>
        <p:nvPicPr>
          <p:cNvPr id="5" name="Picture 4">
            <a:extLst>
              <a:ext uri="{FF2B5EF4-FFF2-40B4-BE49-F238E27FC236}">
                <a16:creationId xmlns:a16="http://schemas.microsoft.com/office/drawing/2014/main" id="{16E9360B-BB86-4B71-95E6-6BD784C68CFD}"/>
              </a:ext>
            </a:extLst>
          </p:cNvPr>
          <p:cNvPicPr>
            <a:picLocks noChangeAspect="1"/>
          </p:cNvPicPr>
          <p:nvPr/>
        </p:nvPicPr>
        <p:blipFill>
          <a:blip r:embed="rId2"/>
          <a:stretch>
            <a:fillRect/>
          </a:stretch>
        </p:blipFill>
        <p:spPr>
          <a:xfrm>
            <a:off x="457200" y="4657725"/>
            <a:ext cx="6191250" cy="208597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500" fill="hold"/>
                                        <p:tgtEl>
                                          <p:spTgt spid="5"/>
                                        </p:tgtEl>
                                        <p:attrNameLst>
                                          <p:attrName>ppt_w</p:attrName>
                                        </p:attrNameLst>
                                      </p:cBhvr>
                                      <p:tavLst>
                                        <p:tav tm="0">
                                          <p:val>
                                            <p:fltVal val="0"/>
                                          </p:val>
                                        </p:tav>
                                        <p:tav tm="100000">
                                          <p:val>
                                            <p:strVal val="#ppt_w"/>
                                          </p:val>
                                        </p:tav>
                                      </p:tavLst>
                                    </p:anim>
                                    <p:anim calcmode="lin" valueType="num">
                                      <p:cBhvr>
                                        <p:cTn id="14" dur="500" fill="hold"/>
                                        <p:tgtEl>
                                          <p:spTgt spid="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u="sng" dirty="0">
                <a:solidFill>
                  <a:schemeClr val="bg1"/>
                </a:solidFill>
              </a:rPr>
              <a:t>Introduction to AI</a:t>
            </a:r>
          </a:p>
        </p:txBody>
      </p:sp>
      <p:sp>
        <p:nvSpPr>
          <p:cNvPr id="3" name="Content Placeholder 2"/>
          <p:cNvSpPr>
            <a:spLocks noGrp="1"/>
          </p:cNvSpPr>
          <p:nvPr>
            <p:ph idx="1"/>
          </p:nvPr>
        </p:nvSpPr>
        <p:spPr/>
        <p:txBody>
          <a:bodyPr>
            <a:normAutofit fontScale="92500"/>
          </a:bodyPr>
          <a:lstStyle/>
          <a:p>
            <a:r>
              <a:rPr dirty="0"/>
              <a:t>Definition of Artificial Intelligence</a:t>
            </a:r>
            <a:endParaRPr lang="en-US" dirty="0"/>
          </a:p>
          <a:p>
            <a:r>
              <a:rPr lang="en-US" dirty="0"/>
              <a:t>A branch of computer science that uses computational models to perform tasks that previously required human intelligence</a:t>
            </a:r>
            <a:endParaRPr dirty="0"/>
          </a:p>
          <a:p>
            <a:r>
              <a:rPr lang="en-US" dirty="0"/>
              <a:t>AI is the basis for mimicking human intelligence processes through the creation and application of algorithms built into a dynamic computing </a:t>
            </a:r>
            <a:r>
              <a:rPr lang="en-US" dirty="0" err="1"/>
              <a:t>environment,hence</a:t>
            </a:r>
            <a:r>
              <a:rPr lang="en-US" dirty="0"/>
              <a:t> AI is trying to make computers think and act like humans </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u="sng" dirty="0">
                <a:solidFill>
                  <a:schemeClr val="bg1"/>
                </a:solidFill>
              </a:rPr>
              <a:t>Early History of AI</a:t>
            </a:r>
          </a:p>
        </p:txBody>
      </p:sp>
      <p:sp>
        <p:nvSpPr>
          <p:cNvPr id="3" name="Content Placeholder 2"/>
          <p:cNvSpPr>
            <a:spLocks noGrp="1"/>
          </p:cNvSpPr>
          <p:nvPr>
            <p:ph idx="1"/>
          </p:nvPr>
        </p:nvSpPr>
        <p:spPr/>
        <p:txBody>
          <a:bodyPr>
            <a:normAutofit fontScale="92500" lnSpcReduction="20000"/>
          </a:bodyPr>
          <a:lstStyle/>
          <a:p>
            <a:r>
              <a:rPr dirty="0"/>
              <a:t>The concept of AI in ancient myths and early literature</a:t>
            </a:r>
            <a:endParaRPr lang="en-US" dirty="0"/>
          </a:p>
          <a:p>
            <a:r>
              <a:rPr lang="en-US" dirty="0"/>
              <a:t>Historians usually trace the idea of automata to the middle ages when the first self moving devices were invented but the concept of artificial or life like creatures dates to myths from 2700 years ago said by Adrienne Mayor a </a:t>
            </a:r>
            <a:r>
              <a:rPr lang="en-US" dirty="0" err="1"/>
              <a:t>scholor</a:t>
            </a:r>
            <a:r>
              <a:rPr lang="en-US" dirty="0"/>
              <a:t> in school of </a:t>
            </a:r>
            <a:r>
              <a:rPr lang="en-US" dirty="0" err="1"/>
              <a:t>Hummanities</a:t>
            </a:r>
            <a:r>
              <a:rPr lang="en-US" dirty="0"/>
              <a:t> and </a:t>
            </a:r>
            <a:r>
              <a:rPr lang="en-US" dirty="0" err="1"/>
              <a:t>science.these</a:t>
            </a:r>
            <a:r>
              <a:rPr lang="en-US" dirty="0"/>
              <a:t> ancient myths are subject of Mayor’s latest </a:t>
            </a:r>
            <a:r>
              <a:rPr lang="en-US" dirty="0" err="1"/>
              <a:t>book,Gods</a:t>
            </a:r>
            <a:r>
              <a:rPr lang="en-US" dirty="0"/>
              <a:t> and </a:t>
            </a:r>
            <a:r>
              <a:rPr lang="en-US" dirty="0" err="1"/>
              <a:t>Robot:Myths</a:t>
            </a:r>
            <a:r>
              <a:rPr lang="en-US" dirty="0"/>
              <a:t>, </a:t>
            </a:r>
            <a:r>
              <a:rPr lang="en-US" dirty="0" err="1"/>
              <a:t>Machines,and</a:t>
            </a:r>
            <a:r>
              <a:rPr lang="en-US" dirty="0"/>
              <a:t>  Ancient Dreams of Technology.</a:t>
            </a:r>
          </a:p>
          <a:p>
            <a:endParaRPr lang="en-US" dirty="0"/>
          </a:p>
          <a:p>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p:cTn id="13"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4" dur="500" fill="hold"/>
                                        <p:tgtEl>
                                          <p:spTgt spid="3">
                                            <p:txEl>
                                              <p:pRg st="1" end="1"/>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u="sng" dirty="0">
                <a:solidFill>
                  <a:schemeClr val="bg1"/>
                </a:solidFill>
              </a:rPr>
              <a:t>The Birth of AI (1950s-1960s)</a:t>
            </a:r>
          </a:p>
        </p:txBody>
      </p:sp>
      <p:sp>
        <p:nvSpPr>
          <p:cNvPr id="3" name="Content Placeholder 2"/>
          <p:cNvSpPr>
            <a:spLocks noGrp="1"/>
          </p:cNvSpPr>
          <p:nvPr>
            <p:ph idx="1"/>
          </p:nvPr>
        </p:nvSpPr>
        <p:spPr/>
        <p:txBody>
          <a:bodyPr>
            <a:normAutofit fontScale="92500" lnSpcReduction="20000"/>
          </a:bodyPr>
          <a:lstStyle/>
          <a:p>
            <a:r>
              <a:rPr dirty="0"/>
              <a:t>Dartmouth Conference (1956)</a:t>
            </a:r>
            <a:endParaRPr lang="en-US" dirty="0"/>
          </a:p>
          <a:p>
            <a:r>
              <a:rPr lang="en-US" dirty="0"/>
              <a:t>Date of note:1950-1956: the pioneer of AI Alan Turing </a:t>
            </a:r>
            <a:r>
              <a:rPr lang="en-US" dirty="0" err="1"/>
              <a:t>published”computer</a:t>
            </a:r>
            <a:r>
              <a:rPr lang="en-US" dirty="0"/>
              <a:t> machinery and intelligence” which proposed a test of machine intelligence called The Imitation Game.1952: A computer scientist named Arthur Samuel developed a program to play checkers which is the first to ever learn the game independently </a:t>
            </a:r>
          </a:p>
          <a:p>
            <a:r>
              <a:rPr dirty="0"/>
              <a:t>Early AI </a:t>
            </a:r>
            <a:r>
              <a:rPr dirty="0" err="1"/>
              <a:t>programs:</a:t>
            </a:r>
            <a:r>
              <a:rPr lang="en-US" dirty="0" err="1"/>
              <a:t>the</a:t>
            </a:r>
            <a:r>
              <a:rPr lang="en-US" dirty="0"/>
              <a:t> first program</a:t>
            </a:r>
            <a:r>
              <a:rPr dirty="0"/>
              <a:t> Logic Theorist</a:t>
            </a:r>
            <a:r>
              <a:rPr lang="en-US" dirty="0"/>
              <a:t> by Allen Newell though </a:t>
            </a:r>
            <a:r>
              <a:rPr lang="en-US" dirty="0" err="1"/>
              <a:t>Samuele’s</a:t>
            </a:r>
            <a:r>
              <a:rPr lang="en-US" dirty="0"/>
              <a:t> checkers also has strong reason</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p:cTn id="13"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4" dur="500" fill="hold"/>
                                        <p:tgtEl>
                                          <p:spTgt spid="3">
                                            <p:txEl>
                                              <p:pRg st="1" end="1"/>
                                            </p:txEl>
                                          </p:spTgt>
                                        </p:tgtEl>
                                        <p:attrNameLst>
                                          <p:attrName>ppt_h</p:attrName>
                                        </p:attrNameLst>
                                      </p:cBhvr>
                                      <p:tavLst>
                                        <p:tav tm="0">
                                          <p:val>
                                            <p:flt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p:cTn id="19"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3">
                                            <p:txEl>
                                              <p:pRg st="2" end="2"/>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u="sng" dirty="0">
                <a:solidFill>
                  <a:schemeClr val="bg1"/>
                </a:solidFill>
              </a:rPr>
              <a:t>The First AI Winter (1970s)</a:t>
            </a:r>
          </a:p>
        </p:txBody>
      </p:sp>
      <p:sp>
        <p:nvSpPr>
          <p:cNvPr id="3" name="Content Placeholder 2"/>
          <p:cNvSpPr>
            <a:spLocks noGrp="1"/>
          </p:cNvSpPr>
          <p:nvPr>
            <p:ph idx="1"/>
          </p:nvPr>
        </p:nvSpPr>
        <p:spPr/>
        <p:txBody>
          <a:bodyPr/>
          <a:lstStyle/>
          <a:p>
            <a:r>
              <a:rPr dirty="0"/>
              <a:t>Decline in funding and interest</a:t>
            </a:r>
            <a:endParaRPr lang="en-US" dirty="0"/>
          </a:p>
          <a:p>
            <a:pPr marL="0" indent="0">
              <a:buNone/>
            </a:pPr>
            <a:r>
              <a:rPr lang="en-US" dirty="0"/>
              <a:t>The first AI  occurs as the capabilities of AI programs remain </a:t>
            </a:r>
            <a:r>
              <a:rPr lang="en-US" dirty="0" err="1"/>
              <a:t>limited,mostly</a:t>
            </a:r>
            <a:r>
              <a:rPr lang="en-US" dirty="0"/>
              <a:t> due to lack of computing power at the time</a:t>
            </a:r>
            <a:endParaRPr dirty="0"/>
          </a:p>
          <a:p>
            <a:r>
              <a:rPr dirty="0"/>
              <a:t>Causes: Limitations of early AI technology, overhyped expectations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p:cTn id="13"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4" dur="500" fill="hold"/>
                                        <p:tgtEl>
                                          <p:spTgt spid="3">
                                            <p:txEl>
                                              <p:pRg st="1" end="1"/>
                                            </p:txEl>
                                          </p:spTgt>
                                        </p:tgtEl>
                                        <p:attrNameLst>
                                          <p:attrName>ppt_h</p:attrName>
                                        </p:attrNameLst>
                                      </p:cBhvr>
                                      <p:tavLst>
                                        <p:tav tm="0">
                                          <p:val>
                                            <p:flt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p:cTn id="19"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3">
                                            <p:txEl>
                                              <p:pRg st="2" end="2"/>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b="1" u="sng" dirty="0">
                <a:solidFill>
                  <a:schemeClr val="bg1"/>
                </a:solidFill>
              </a:rPr>
              <a:t>Expert Systems and Renewed Interest (1980s)</a:t>
            </a:r>
          </a:p>
        </p:txBody>
      </p:sp>
      <p:sp>
        <p:nvSpPr>
          <p:cNvPr id="3" name="Content Placeholder 2"/>
          <p:cNvSpPr>
            <a:spLocks noGrp="1"/>
          </p:cNvSpPr>
          <p:nvPr>
            <p:ph idx="1"/>
          </p:nvPr>
        </p:nvSpPr>
        <p:spPr/>
        <p:txBody>
          <a:bodyPr>
            <a:normAutofit fontScale="92500"/>
          </a:bodyPr>
          <a:lstStyle/>
          <a:p>
            <a:r>
              <a:rPr dirty="0"/>
              <a:t>Development of expert systems</a:t>
            </a:r>
            <a:endParaRPr lang="en-US" dirty="0"/>
          </a:p>
          <a:p>
            <a:r>
              <a:rPr lang="en-US" dirty="0"/>
              <a:t>These were first truly successful forms of AI software </a:t>
            </a:r>
            <a:r>
              <a:rPr lang="en-US" dirty="0" err="1"/>
              <a:t>forexample</a:t>
            </a:r>
            <a:r>
              <a:rPr lang="en-US" dirty="0"/>
              <a:t> disease diagnosis expert  </a:t>
            </a:r>
            <a:r>
              <a:rPr lang="en-US" dirty="0" err="1"/>
              <a:t>system,MYCIN</a:t>
            </a:r>
            <a:r>
              <a:rPr lang="en-US" dirty="0"/>
              <a:t> to diagnose bacterial </a:t>
            </a:r>
            <a:r>
              <a:rPr lang="en-US" dirty="0" err="1"/>
              <a:t>infections,DENDRAL</a:t>
            </a:r>
            <a:r>
              <a:rPr lang="en-US" dirty="0"/>
              <a:t> for chemical </a:t>
            </a:r>
            <a:r>
              <a:rPr lang="en-US" dirty="0" err="1"/>
              <a:t>anlsis,XCON</a:t>
            </a:r>
            <a:r>
              <a:rPr lang="en-US" dirty="0"/>
              <a:t> used to </a:t>
            </a:r>
            <a:r>
              <a:rPr lang="en-US" dirty="0" err="1"/>
              <a:t>nfigure</a:t>
            </a:r>
            <a:r>
              <a:rPr lang="en-US" dirty="0"/>
              <a:t> computer VAX </a:t>
            </a:r>
            <a:r>
              <a:rPr lang="en-US" dirty="0" err="1"/>
              <a:t>system,PROSPECTOR</a:t>
            </a:r>
            <a:r>
              <a:rPr lang="en-US" dirty="0"/>
              <a:t> for geographical exploration</a:t>
            </a:r>
            <a:endParaRPr dirty="0"/>
          </a:p>
          <a:p>
            <a:r>
              <a:rPr lang="en-US" dirty="0"/>
              <a:t>Most of these systems were based on </a:t>
            </a:r>
            <a:r>
              <a:rPr dirty="0"/>
              <a:t>Commercial applications in medicine, finance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p:cTn id="13"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4" dur="500" fill="hold"/>
                                        <p:tgtEl>
                                          <p:spTgt spid="3">
                                            <p:txEl>
                                              <p:pRg st="1" end="1"/>
                                            </p:txEl>
                                          </p:spTgt>
                                        </p:tgtEl>
                                        <p:attrNameLst>
                                          <p:attrName>ppt_h</p:attrName>
                                        </p:attrNameLst>
                                      </p:cBhvr>
                                      <p:tavLst>
                                        <p:tav tm="0">
                                          <p:val>
                                            <p:flt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p:cTn id="19"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3">
                                            <p:txEl>
                                              <p:pRg st="2" end="2"/>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b="1" u="sng" dirty="0">
                <a:solidFill>
                  <a:schemeClr val="bg1"/>
                </a:solidFill>
              </a:rPr>
              <a:t>The Second AI Winter (Late 1980s-1990s)</a:t>
            </a:r>
          </a:p>
        </p:txBody>
      </p:sp>
      <p:sp>
        <p:nvSpPr>
          <p:cNvPr id="3" name="Content Placeholder 2"/>
          <p:cNvSpPr>
            <a:spLocks noGrp="1"/>
          </p:cNvSpPr>
          <p:nvPr>
            <p:ph idx="1"/>
          </p:nvPr>
        </p:nvSpPr>
        <p:spPr/>
        <p:txBody>
          <a:bodyPr/>
          <a:lstStyle/>
          <a:p>
            <a:r>
              <a:rPr dirty="0"/>
              <a:t>Again, decline due to high costs and limited capabilities</a:t>
            </a:r>
          </a:p>
          <a:p>
            <a:r>
              <a:rPr dirty="0"/>
              <a:t>Emergence of machine learning and neural networks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p:cTn id="13"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4" dur="500" fill="hold"/>
                                        <p:tgtEl>
                                          <p:spTgt spid="3">
                                            <p:txEl>
                                              <p:pRg st="1" end="1"/>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u="sng" dirty="0">
                <a:solidFill>
                  <a:schemeClr val="bg1"/>
                </a:solidFill>
              </a:rPr>
              <a:t>Modern AI (2000s-Present)</a:t>
            </a:r>
          </a:p>
        </p:txBody>
      </p:sp>
      <p:sp>
        <p:nvSpPr>
          <p:cNvPr id="3" name="Content Placeholder 2"/>
          <p:cNvSpPr>
            <a:spLocks noGrp="1"/>
          </p:cNvSpPr>
          <p:nvPr>
            <p:ph idx="1"/>
          </p:nvPr>
        </p:nvSpPr>
        <p:spPr/>
        <p:txBody>
          <a:bodyPr/>
          <a:lstStyle/>
          <a:p>
            <a:r>
              <a:rPr dirty="0"/>
              <a:t>Advancements in computational power and data availability</a:t>
            </a:r>
            <a:r>
              <a:rPr lang="en-US" dirty="0"/>
              <a:t> which can adapts to new inputs  and even perform  human like tasks</a:t>
            </a:r>
            <a:endParaRPr dirty="0"/>
          </a:p>
          <a:p>
            <a:r>
              <a:rPr dirty="0"/>
              <a:t>Breakthroughs: Deep Learning, AlphaGo, GPT-3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p:cTn id="13"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4" dur="500" fill="hold"/>
                                        <p:tgtEl>
                                          <p:spTgt spid="3">
                                            <p:txEl>
                                              <p:pRg st="1" end="1"/>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u="sng" dirty="0">
                <a:solidFill>
                  <a:schemeClr val="bg1"/>
                </a:solidFill>
              </a:rPr>
              <a:t>Key Technologies in Modern AI</a:t>
            </a:r>
          </a:p>
        </p:txBody>
      </p:sp>
      <p:sp>
        <p:nvSpPr>
          <p:cNvPr id="3" name="Content Placeholder 2"/>
          <p:cNvSpPr>
            <a:spLocks noGrp="1"/>
          </p:cNvSpPr>
          <p:nvPr>
            <p:ph idx="1"/>
          </p:nvPr>
        </p:nvSpPr>
        <p:spPr/>
        <p:txBody>
          <a:bodyPr/>
          <a:lstStyle/>
          <a:p>
            <a:r>
              <a:rPr dirty="0"/>
              <a:t>Machine Learning</a:t>
            </a:r>
          </a:p>
          <a:p>
            <a:r>
              <a:rPr dirty="0"/>
              <a:t>Neural Networks</a:t>
            </a:r>
          </a:p>
          <a:p>
            <a:r>
              <a:rPr dirty="0"/>
              <a:t>Natural Language Processing</a:t>
            </a:r>
          </a:p>
          <a:p>
            <a:r>
              <a:rPr dirty="0"/>
              <a:t>Robotics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p:cTn id="13"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4" dur="500" fill="hold"/>
                                        <p:tgtEl>
                                          <p:spTgt spid="3">
                                            <p:txEl>
                                              <p:pRg st="1" end="1"/>
                                            </p:txEl>
                                          </p:spTgt>
                                        </p:tgtEl>
                                        <p:attrNameLst>
                                          <p:attrName>ppt_h</p:attrName>
                                        </p:attrNameLst>
                                      </p:cBhvr>
                                      <p:tavLst>
                                        <p:tav tm="0">
                                          <p:val>
                                            <p:flt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p:cTn id="19"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3">
                                            <p:txEl>
                                              <p:pRg st="2" end="2"/>
                                            </p:txEl>
                                          </p:spTgt>
                                        </p:tgtEl>
                                        <p:attrNameLst>
                                          <p:attrName>ppt_h</p:attrName>
                                        </p:attrNameLst>
                                      </p:cBhvr>
                                      <p:tavLst>
                                        <p:tav tm="0">
                                          <p:val>
                                            <p:fltVal val="0"/>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23" presetClass="entr" presetSubtype="16"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p:cTn id="25"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6" dur="500" fill="hold"/>
                                        <p:tgtEl>
                                          <p:spTgt spid="3">
                                            <p:txEl>
                                              <p:pRg st="3" end="3"/>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213</TotalTime>
  <Words>629</Words>
  <Application>Microsoft Office PowerPoint</Application>
  <PresentationFormat>On-screen Show (4:3)</PresentationFormat>
  <Paragraphs>54</Paragraphs>
  <Slides>16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Calibri</vt:lpstr>
      <vt:lpstr>Office Theme</vt:lpstr>
      <vt:lpstr>HISTORY AND EVOLUTION OF ARTIFICIAL INTELLIGENCE(AI)</vt:lpstr>
      <vt:lpstr>Introduction to AI</vt:lpstr>
      <vt:lpstr>Early History of AI</vt:lpstr>
      <vt:lpstr>The Birth of AI (1950s-1960s)</vt:lpstr>
      <vt:lpstr>The First AI Winter (1970s)</vt:lpstr>
      <vt:lpstr>Expert Systems and Renewed Interest (1980s)</vt:lpstr>
      <vt:lpstr>The Second AI Winter (Late 1980s-1990s)</vt:lpstr>
      <vt:lpstr>Modern AI (2000s-Present)</vt:lpstr>
      <vt:lpstr>Key Technologies in Modern AI</vt:lpstr>
      <vt:lpstr>AI in Healthcare</vt:lpstr>
      <vt:lpstr>AI in Finance</vt:lpstr>
      <vt:lpstr>AI in Manufacturing</vt:lpstr>
      <vt:lpstr>AI in Retail</vt:lpstr>
      <vt:lpstr>AI in Transportation</vt:lpstr>
      <vt:lpstr>Future of AI and Ethical Considerations</vt:lpstr>
      <vt:lpstr>Conclusion </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History and Evolution of AI &amp; Its Applications Across Industries</dc:title>
  <dc:subject/>
  <dc:creator>soche</dc:creator>
  <cp:keywords/>
  <dc:description>generated using python-pptx</dc:description>
  <cp:lastModifiedBy>soche</cp:lastModifiedBy>
  <cp:revision>16</cp:revision>
  <dcterms:created xsi:type="dcterms:W3CDTF">2013-01-27T09:14:16Z</dcterms:created>
  <dcterms:modified xsi:type="dcterms:W3CDTF">2024-07-29T07:16:38Z</dcterms:modified>
  <cp:category/>
</cp:coreProperties>
</file>