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ibre Franklin"/>
      <p:regular r:id="rId24"/>
      <p:bold r:id="rId25"/>
      <p:italic r:id="rId26"/>
      <p:boldItalic r:id="rId27"/>
    </p:embeddedFont>
    <p:embeddedFont>
      <p:font typeface="Libre Franklin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92A9B3-BCC2-4E3E-A2EA-DF729FBB18BB}">
  <a:tblStyle styleId="{6592A9B3-BCC2-4E3E-A2EA-DF729FBB1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6A2473B-843A-4599-8947-83FDA93840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ibreFranklin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Franklin-italic.fntdata"/><Relationship Id="rId25" Type="http://schemas.openxmlformats.org/officeDocument/2006/relationships/font" Target="fonts/LibreFranklin-bold.fntdata"/><Relationship Id="rId28" Type="http://schemas.openxmlformats.org/officeDocument/2006/relationships/font" Target="fonts/LibreFranklinMedium-regular.fntdata"/><Relationship Id="rId27" Type="http://schemas.openxmlformats.org/officeDocument/2006/relationships/font" Target="fonts/LibreFranklin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ibreFranklinMedium-boldItalic.fntdata"/><Relationship Id="rId30" Type="http://schemas.openxmlformats.org/officeDocument/2006/relationships/font" Target="fonts/LibreFranklin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f37e5cc9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f37e5cc9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37e5cc9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f37e5cc9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a4aebd9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a4aebd9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a4aebd9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a4aebd9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37e5cc9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f37e5cc9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1a4aebd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1a4aebd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6df47e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6df47e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6df47e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16df47e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a4aebd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a4aebd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6df47e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6df47e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6df47e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6df47e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6df47e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6df47e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a4aebd9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a4aebd9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a4aebd9b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a4aebd9b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37e5cc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37e5cc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f37e5cc9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f37e5cc9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hindawi.com/journals/ijae/2019/8916416/tab3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plastics.com/air-flow-die-cut-pallet-wrap.aspx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s://www.vectorstock.com/royalty-free-vector/rechargeable-battery-symbol-vector-19544972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ngineersedge.com/fluid_flow/oring_leak_rate_13605.htm" TargetMode="External"/><Relationship Id="rId4" Type="http://schemas.openxmlformats.org/officeDocument/2006/relationships/hyperlink" Target="https://www.engineersedge.com/fluid_flow/oring_leak_rate_13605.htm" TargetMode="External"/><Relationship Id="rId5" Type="http://schemas.openxmlformats.org/officeDocument/2006/relationships/hyperlink" Target="https://www.engineersedge.com/fluid_flow/oring_leak_rate_13605.htm" TargetMode="External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scholarworks.sjsu.edu/cgi/viewcontent.cgi?referer=&amp;httpsredir=1&amp;article=7740&amp;context=etd_theses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6350"/>
            <a:ext cx="8520600" cy="14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07C"/>
              </a:buClr>
              <a:buSzPts val="3300"/>
              <a:buFont typeface="Libre Franklin Medium"/>
              <a:buNone/>
            </a:pPr>
            <a:r>
              <a:rPr lang="en" sz="48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Tubesat CDR</a:t>
            </a:r>
            <a:endParaRPr sz="48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07C"/>
              </a:buClr>
              <a:buSzPts val="3300"/>
              <a:buFont typeface="Libre Franklin Medium"/>
              <a:buNone/>
            </a:pPr>
            <a:r>
              <a:rPr lang="en" sz="48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(COVID-19: Design Revisited)</a:t>
            </a:r>
            <a:endParaRPr sz="48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09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/>
              <a:t>Shawn Nase, Jimmy Oakes, Zach Cullen, Mark Bright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/>
              <a:t>Electrical Engineering Department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/>
              <a:t>Zoom University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205375" y="892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Transient thermal transfer over 42 min using air trajectory data from CFD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Simulation Initial Conditions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Heat flux at caddy/air and casing/air interfaces defined as 15 W/m^2 (Worst case scenario)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Casing and caddy rotated through several temperature differentials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Caddy or casing set as infinite heat source or bottomless heat sink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Results in data for worst case scenario</a:t>
            </a:r>
            <a:endParaRPr sz="1800"/>
          </a:p>
        </p:txBody>
      </p:sp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0" y="137350"/>
            <a:ext cx="80052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Thermal </a:t>
            </a: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Convection Simulation</a:t>
            </a:r>
            <a:endParaRPr sz="36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23"/>
          <p:cNvGraphicFramePr/>
          <p:nvPr/>
        </p:nvGraphicFramePr>
        <p:xfrm>
          <a:off x="2499075" y="213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{6592A9B3-BCC2-4E3E-A2EA-DF729FBB18BB}</a:tableStyleId>
              </a:tblPr>
              <a:tblGrid>
                <a:gridCol w="759950"/>
                <a:gridCol w="757100"/>
                <a:gridCol w="645900"/>
                <a:gridCol w="1545875"/>
                <a:gridCol w="8652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Casing T 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(F)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Caddy T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(F)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Time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(s)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Transfer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(J)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Direction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00"/>
                          </a:highlight>
                        </a:rPr>
                        <a:t>-100 L</a:t>
                      </a:r>
                      <a:endParaRPr b="1"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00"/>
                          </a:highlight>
                        </a:rPr>
                        <a:t>70 UL</a:t>
                      </a:r>
                      <a:endParaRPr b="1"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00"/>
                          </a:highlight>
                        </a:rPr>
                        <a:t>2520 s</a:t>
                      </a:r>
                      <a:endParaRPr b="1"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00"/>
                          </a:highlight>
                        </a:rPr>
                        <a:t>6.1608E-12 Joules</a:t>
                      </a:r>
                      <a:endParaRPr b="1"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00"/>
                          </a:highlight>
                        </a:rPr>
                        <a:t>Ca to CC</a:t>
                      </a:r>
                      <a:endParaRPr b="1"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-100 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30 UL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2520 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8.4621E-12 Joules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 to CC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-100 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-15 UL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2520 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1.5183E-12 Joules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 to CC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9900"/>
                          </a:highlight>
                        </a:rPr>
                        <a:t>70 L</a:t>
                      </a:r>
                      <a:endParaRPr b="1" sz="1100">
                        <a:highlight>
                          <a:srgbClr val="FF990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9900"/>
                          </a:highlight>
                        </a:rPr>
                        <a:t>-100 UL</a:t>
                      </a:r>
                      <a:endParaRPr b="1" sz="1100">
                        <a:highlight>
                          <a:srgbClr val="FF990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9900"/>
                          </a:highlight>
                        </a:rPr>
                        <a:t>2520 s</a:t>
                      </a:r>
                      <a:endParaRPr b="1" sz="1100">
                        <a:highlight>
                          <a:srgbClr val="FF990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9900"/>
                          </a:highlight>
                        </a:rPr>
                        <a:t>5.4865E-12 Joules</a:t>
                      </a:r>
                      <a:endParaRPr b="1" sz="1100">
                        <a:highlight>
                          <a:srgbClr val="FF990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9900"/>
                          </a:highlight>
                        </a:rPr>
                        <a:t>CC to Ca</a:t>
                      </a:r>
                      <a:endParaRPr b="1" sz="1100">
                        <a:highlight>
                          <a:srgbClr val="FF9900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30 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-100 UL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2520 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5.4865E-12 Joules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CC to Ca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-15 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-100 UL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2520 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5.4865E-12 Joules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CC to Ca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2" name="Google Shape;132;p23"/>
          <p:cNvSpPr txBox="1"/>
          <p:nvPr/>
        </p:nvSpPr>
        <p:spPr>
          <a:xfrm>
            <a:off x="483000" y="1186700"/>
            <a:ext cx="82203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</a:pPr>
            <a:r>
              <a:rPr lang="en" sz="2800">
                <a:solidFill>
                  <a:schemeClr val="dk2"/>
                </a:solidFill>
              </a:rPr>
              <a:t>Negligible</a:t>
            </a:r>
            <a:r>
              <a:rPr lang="en" sz="2800">
                <a:solidFill>
                  <a:schemeClr val="dk2"/>
                </a:solidFill>
              </a:rPr>
              <a:t> heat transfer, i.e. convection can be ignored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0" y="137350"/>
            <a:ext cx="80052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Thermal </a:t>
            </a: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Convection Results</a:t>
            </a:r>
            <a:endParaRPr sz="36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311700" y="137350"/>
            <a:ext cx="80052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Thermal </a:t>
            </a: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Conduction </a:t>
            </a: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Results</a:t>
            </a:r>
            <a:endParaRPr sz="36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104700" y="892150"/>
            <a:ext cx="8520600" cy="25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Caddy is </a:t>
            </a:r>
            <a:r>
              <a:rPr lang="en" sz="1800"/>
              <a:t>mechanically</a:t>
            </a:r>
            <a:r>
              <a:rPr lang="en" sz="1800"/>
              <a:t> installed into core casing spaced from casing interior walls via standoffs modeled as header pins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Pin material is brass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Casing material is Al 6061-T6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Ends of header pins contacting casing walls are sanded to a fine point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Resulting contacting surface area per pin is 0.20268347 mm^2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Energy transfer in joules analyzed at max temperature differential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 of energy transfer will be multiplied by 30                                              since 30 pins total standoff caddy from casing</a:t>
            </a:r>
            <a:br>
              <a:rPr lang="en" sz="1400"/>
            </a:br>
            <a:endParaRPr sz="14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900" y="3600775"/>
            <a:ext cx="3186699" cy="15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625" y="2941725"/>
            <a:ext cx="2502349" cy="22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" y="3078125"/>
            <a:ext cx="8995499" cy="19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219600" y="722325"/>
            <a:ext cx="8520600" cy="25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 hour thermal simulation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Max temperature differential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-100</a:t>
            </a:r>
            <a:r>
              <a:rPr lang="en" sz="1800"/>
              <a:t>°F to 70°F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0.547 Joules transferred through one standoff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16.41 Joules transferred through 30 standoffs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9.846 Joules transferred in shade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15.316 Joules transferred in sunlight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The net positive energy transfer will be preserved via peltier switching</a:t>
            </a:r>
            <a:br>
              <a:rPr lang="en" sz="1400"/>
            </a:br>
            <a:endParaRPr sz="14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694" y="74250"/>
            <a:ext cx="1946056" cy="199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3212" y="2138850"/>
            <a:ext cx="1687025" cy="6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type="ctrTitle"/>
          </p:nvPr>
        </p:nvSpPr>
        <p:spPr>
          <a:xfrm>
            <a:off x="219600" y="74250"/>
            <a:ext cx="73338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Thermal Conduction  Results</a:t>
            </a:r>
            <a:endParaRPr sz="36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473775" y="137525"/>
            <a:ext cx="88668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Power Budget</a:t>
            </a:r>
            <a:endParaRPr sz="36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50" y="811325"/>
            <a:ext cx="7354663" cy="402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457275" y="157425"/>
            <a:ext cx="81198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Power Budget</a:t>
            </a:r>
            <a:endParaRPr sz="360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75" y="793425"/>
            <a:ext cx="7580199" cy="40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ctrTitle"/>
          </p:nvPr>
        </p:nvSpPr>
        <p:spPr>
          <a:xfrm>
            <a:off x="311700" y="220300"/>
            <a:ext cx="80052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Power Budget</a:t>
            </a:r>
            <a:endParaRPr sz="36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aphicFrame>
        <p:nvGraphicFramePr>
          <p:cNvPr id="168" name="Google Shape;168;p28"/>
          <p:cNvGraphicFramePr/>
          <p:nvPr/>
        </p:nvGraphicFramePr>
        <p:xfrm>
          <a:off x="201825" y="89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{46A2473B-843A-4599-8947-83FDA9384031}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2785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Power Budget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Subsystem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Power Requirement (J/s)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Energy Consumed/Provided in Shade (J)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Energy Consumed/Provided in Sun (J)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Communications Power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-8400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-5400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PMC Power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-324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DPC Power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-319.2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r>
                        <a:rPr lang="en" sz="1000"/>
                        <a:t>205.2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Solar cell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r>
                        <a:rPr lang="en" sz="1000"/>
                        <a:t>12.5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42000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69" name="Google Shape;169;p28"/>
          <p:cNvSpPr txBox="1"/>
          <p:nvPr/>
        </p:nvSpPr>
        <p:spPr>
          <a:xfrm>
            <a:off x="242050" y="3290450"/>
            <a:ext cx="86187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Total energy consumed during 92 min orbit : 15152.4 J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Total energy provided during 92 min orbit: 42000 J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Energy left for additional applications: 26847.6 J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Can fit two more tubes within enclosure - ideally adds up to 133,056 J per pack, good for high impulse applications, however solar input remains the same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Example: COTS industrial camera draws max </a:t>
            </a:r>
            <a:r>
              <a:rPr lang="en" u="sng">
                <a:solidFill>
                  <a:schemeClr val="hlink"/>
                </a:solidFill>
                <a:hlinkClick r:id="rId3"/>
              </a:rPr>
              <a:t>5.1 W</a:t>
            </a:r>
            <a:r>
              <a:rPr lang="en">
                <a:solidFill>
                  <a:schemeClr val="dk2"/>
                </a:solidFill>
              </a:rPr>
              <a:t> (max energy consumption of 28152 J during orbit), should be fine for images, video must be limited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Questions?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3850"/>
            <a:ext cx="80052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Recap of the Tubesat</a:t>
            </a:r>
            <a:endParaRPr sz="36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680450"/>
            <a:ext cx="85206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source, low cost, modular satellite design using COTS components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COTS components are not space rated → Must shield against thermal, vacuum, and radiation </a:t>
            </a:r>
            <a:r>
              <a:rPr lang="en" sz="1800"/>
              <a:t>environment</a:t>
            </a:r>
            <a:r>
              <a:rPr lang="en" sz="1800"/>
              <a:t> of space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Batteries and electronic modules shielded within tube; power provided via solar cells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Original goal: continuously and synchronously blink an LED under simulated environmental conditions</a:t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0" y="3374363"/>
            <a:ext cx="2434925" cy="170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151" y="3236475"/>
            <a:ext cx="2512675" cy="18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6550" y="3664325"/>
            <a:ext cx="4029225" cy="14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481500" y="121875"/>
            <a:ext cx="8005200" cy="5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Technical Progress</a:t>
            </a:r>
            <a:r>
              <a:rPr lang="en" sz="48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endParaRPr sz="48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21250" y="672400"/>
            <a:ext cx="8701500" cy="3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Digital Processing Circuit (DPC) and Power Management Circuit (PMC) modeled in Multisim and Ultiboard to meet PCB sizing constraints imposed by housing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Vacuum and vibration testing arrangements were being made with space lab; had difficulties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Due to COVID-19, pivot to analysis and simulation based approach including: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Thermal Modeling and Simulation</a:t>
            </a:r>
            <a:endParaRPr b="1"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Leak Rate Calculations</a:t>
            </a:r>
            <a:endParaRPr b="1"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Power Budgeting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1" name="Google Shape;71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575" y="3323887"/>
            <a:ext cx="1701300" cy="14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attery symbol" id="72" name="Google Shape;72;p1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17291" l="16266" r="19868" t="8463"/>
          <a:stretch/>
        </p:blipFill>
        <p:spPr>
          <a:xfrm>
            <a:off x="6718167" y="2925599"/>
            <a:ext cx="1768533" cy="22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350" y="3230487"/>
            <a:ext cx="567000" cy="19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1100" y="1024788"/>
            <a:ext cx="50742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Leak Rate = 0.7*F*D*P*Q*(S^2)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" sz="1400"/>
              <a:t>Variables are permeability and Q-factor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" sz="1400"/>
              <a:t>Permeability of silicone directly proportional to temperature, Q-factor dependant on o-ring compression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Permeability of air through silicone o-ring found in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Permeability Table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Q-factor</a:t>
            </a:r>
            <a:r>
              <a:rPr lang="en" sz="1400"/>
              <a:t> is determined by the compression of the o-ring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" sz="1400"/>
              <a:t>Worst-case scenario: satellite at constant 72°F → air pressure inside casing roughly 75% of starting air pressure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" sz="1400"/>
              <a:t>Air pressure inside casing drops from 14.7 psi to 12.83 psi after six months, above our goal of 12 psi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0" y="4664900"/>
            <a:ext cx="5074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Site used to calculate leak rate: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https://www.engineersedge.com/fluid_flow/oring_leak_rate_13605.htm</a:t>
            </a:r>
            <a:endParaRPr sz="8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6">
            <a:alphaModFix/>
          </a:blip>
          <a:srcRect b="33285" l="24522" r="27375" t="20497"/>
          <a:stretch/>
        </p:blipFill>
        <p:spPr>
          <a:xfrm>
            <a:off x="5074200" y="629400"/>
            <a:ext cx="3950624" cy="415145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ctrTitle"/>
          </p:nvPr>
        </p:nvSpPr>
        <p:spPr>
          <a:xfrm>
            <a:off x="311700" y="183700"/>
            <a:ext cx="80052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Leak Rate</a:t>
            </a:r>
            <a:endParaRPr sz="48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183700"/>
            <a:ext cx="80052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Thermal Analysis</a:t>
            </a:r>
            <a:endParaRPr sz="48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0" y="735450"/>
            <a:ext cx="90525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Radiation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Why internal radiation can be ignored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External radiation calculations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Within core casing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Conduction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Contacts between caddy and core casing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313" y="2851300"/>
            <a:ext cx="4305874" cy="21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137350"/>
            <a:ext cx="80052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Internal </a:t>
            </a: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Thermal</a:t>
            </a: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Radiation</a:t>
            </a: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Transfer</a:t>
            </a:r>
            <a:endParaRPr sz="36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311700" y="815950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Thermal energy transfer via radiation within the scope of the 3 dimensional space between the satellite paneling, core casings, and caddies can be ignored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3562" l="7648" r="2261" t="4618"/>
          <a:stretch/>
        </p:blipFill>
        <p:spPr>
          <a:xfrm>
            <a:off x="2099075" y="1504825"/>
            <a:ext cx="4519844" cy="363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311700" y="137350"/>
            <a:ext cx="84651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Thermal </a:t>
            </a: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Radiation Transfer (External)</a:t>
            </a:r>
            <a:endParaRPr sz="36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700" y="892150"/>
            <a:ext cx="4622099" cy="14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0" y="4509000"/>
            <a:ext cx="9144000" cy="2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D. Dinh, “Thermal Modeling of Nanosat”, San Jose State University, San Jose, CA, USA, 2012.[Online]. Available: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https://scholarworks.sjsu.edu/cgi/viewcontent.cgi?referer=&amp;httpsredir=1&amp;article=7740&amp;context=etd_theses</a:t>
            </a:r>
            <a:endParaRPr sz="1000"/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892150"/>
            <a:ext cx="33288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Handling satellite as a black sphere with absorptivity and reflectivity equal to 1, the following equation can be used for satellite thermal energy in sunlight.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Asurface = 4*pi*r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Asolar = Aalbedo = Aplanetary= pi*(r^2)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 = 0 for no internal heating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 = ½ for spherical assumption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Value of 0.3 used for earth albedo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90775"/>
            <a:ext cx="46291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8850" y="3609600"/>
            <a:ext cx="55435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940850" y="2606575"/>
            <a:ext cx="42033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Satellite </a:t>
            </a:r>
            <a:r>
              <a:rPr lang="en">
                <a:solidFill>
                  <a:srgbClr val="FF0000"/>
                </a:solidFill>
              </a:rPr>
              <a:t>equilibrium</a:t>
            </a:r>
            <a:r>
              <a:rPr lang="en">
                <a:solidFill>
                  <a:srgbClr val="FF0000"/>
                </a:solidFill>
              </a:rPr>
              <a:t> temperature in sunlight: 24°C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Satellite </a:t>
            </a:r>
            <a:r>
              <a:rPr lang="en">
                <a:solidFill>
                  <a:srgbClr val="FF0000"/>
                </a:solidFill>
              </a:rPr>
              <a:t>equilibrium</a:t>
            </a:r>
            <a:r>
              <a:rPr lang="en">
                <a:solidFill>
                  <a:srgbClr val="FF0000"/>
                </a:solidFill>
              </a:rPr>
              <a:t> temperature in shade: -75°C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311700" y="137350"/>
            <a:ext cx="80052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Computational</a:t>
            </a: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Fluid Dynamics</a:t>
            </a:r>
            <a:endParaRPr sz="36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311700" y="892150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CFD analysis in Solidworks prior to convection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Assumption cylinders for caddy and core casing created</a:t>
            </a:r>
            <a:endParaRPr sz="1800"/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ABS plastic for caddy</a:t>
            </a:r>
            <a:endParaRPr sz="1800"/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6061-T6 Al for casing</a:t>
            </a:r>
            <a:endParaRPr sz="1800"/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Symmetrical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forced convection elements</a:t>
            </a:r>
            <a:endParaRPr sz="1800"/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“Natural convection” only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Exaggerated heat flow during CFD analysis</a:t>
            </a:r>
            <a:endParaRPr sz="1800"/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Wall heat transfer coefficient chosen to b</a:t>
            </a:r>
            <a:r>
              <a:rPr lang="en" sz="1800"/>
              <a:t>e 500 W/m^2*K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50" y="1732124"/>
            <a:ext cx="4868851" cy="329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775" y="1960350"/>
            <a:ext cx="3066125" cy="268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ctrTitle"/>
          </p:nvPr>
        </p:nvSpPr>
        <p:spPr>
          <a:xfrm>
            <a:off x="311700" y="137350"/>
            <a:ext cx="80052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407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CFD Analysis Results</a:t>
            </a:r>
            <a:endParaRPr sz="3600">
              <a:solidFill>
                <a:srgbClr val="1E407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311700" y="728425"/>
            <a:ext cx="86502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Velocity of air molecules in fluid subdomain between caddy assumption cylinder and casing assumption cylinder is</a:t>
            </a:r>
            <a:r>
              <a:rPr lang="en" sz="1800"/>
              <a:t> less than 0.75 in/s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Keep in mind this air velocity is based off exaggerated heat transfer coefficients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