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5" r:id="rId6"/>
    <p:sldId id="306" r:id="rId7"/>
    <p:sldId id="309" r:id="rId8"/>
    <p:sldId id="310" r:id="rId9"/>
    <p:sldId id="379" r:id="rId10"/>
    <p:sldId id="380" r:id="rId11"/>
    <p:sldId id="382" r:id="rId12"/>
    <p:sldId id="311" r:id="rId13"/>
    <p:sldId id="312" r:id="rId14"/>
    <p:sldId id="313" r:id="rId15"/>
    <p:sldId id="314" r:id="rId16"/>
    <p:sldId id="323" r:id="rId17"/>
    <p:sldId id="324" r:id="rId18"/>
    <p:sldId id="321" r:id="rId19"/>
    <p:sldId id="328" r:id="rId20"/>
    <p:sldId id="329" r:id="rId21"/>
    <p:sldId id="330" r:id="rId22"/>
    <p:sldId id="327" r:id="rId23"/>
    <p:sldId id="331" r:id="rId24"/>
    <p:sldId id="333" r:id="rId25"/>
    <p:sldId id="334" r:id="rId26"/>
    <p:sldId id="332" r:id="rId27"/>
    <p:sldId id="335" r:id="rId28"/>
    <p:sldId id="338" r:id="rId29"/>
    <p:sldId id="339" r:id="rId30"/>
    <p:sldId id="340" r:id="rId31"/>
    <p:sldId id="343" r:id="rId32"/>
    <p:sldId id="345" r:id="rId33"/>
    <p:sldId id="342" r:id="rId34"/>
    <p:sldId id="348" r:id="rId35"/>
    <p:sldId id="349" r:id="rId36"/>
    <p:sldId id="352" r:id="rId37"/>
    <p:sldId id="353" r:id="rId38"/>
    <p:sldId id="354" r:id="rId39"/>
    <p:sldId id="351" r:id="rId40"/>
    <p:sldId id="355" r:id="rId41"/>
    <p:sldId id="357" r:id="rId42"/>
    <p:sldId id="358" r:id="rId43"/>
    <p:sldId id="356" r:id="rId44"/>
    <p:sldId id="359" r:id="rId45"/>
    <p:sldId id="361" r:id="rId46"/>
    <p:sldId id="362" r:id="rId47"/>
    <p:sldId id="360" r:id="rId48"/>
    <p:sldId id="363" r:id="rId49"/>
    <p:sldId id="368" r:id="rId50"/>
    <p:sldId id="366" r:id="rId51"/>
    <p:sldId id="369" r:id="rId52"/>
    <p:sldId id="367" r:id="rId53"/>
    <p:sldId id="365" r:id="rId54"/>
    <p:sldId id="371" r:id="rId55"/>
    <p:sldId id="370" r:id="rId56"/>
    <p:sldId id="372" r:id="rId57"/>
    <p:sldId id="373" r:id="rId58"/>
    <p:sldId id="375" r:id="rId59"/>
    <p:sldId id="376" r:id="rId60"/>
    <p:sldId id="377" r:id="rId61"/>
    <p:sldId id="378" r:id="rId62"/>
    <p:sldId id="262" r:id="rId63"/>
    <p:sldId id="283" r:id="rId64"/>
  </p:sldIdLst>
  <p:sldSz cx="9144000" cy="5143500"/>
  <p:notesSz cx="6858000" cy="9144000"/>
  <p:embeddedFontLst>
    <p:embeddedFont>
      <p:font typeface="Orbitron"/>
      <p:regular r:id="rId68"/>
    </p:embeddedFont>
    <p:embeddedFont>
      <p:font typeface="Archivo Light"/>
      <p:regular r:id="rId69"/>
    </p:embeddedFont>
    <p:embeddedFont>
      <p:font typeface="PT Sans" panose="020B0503020203020204"/>
      <p:regular r:id="rId70"/>
    </p:embeddedFont>
    <p:embeddedFont>
      <p:font typeface="Archivo"/>
      <p:regular r:id="rId71"/>
      <p:bold r:id="rId72"/>
      <p:italic r:id="rId73"/>
      <p:boldItalic r:id="rId74"/>
    </p:embeddedFont>
    <p:embeddedFont>
      <p:font typeface="Consolas" panose="020B0609020204030204"/>
      <p:regular r:id="rId75"/>
      <p:bold r:id="rId76"/>
      <p:italic r:id="rId77"/>
      <p:boldItalic r:id="rId78"/>
    </p:embeddedFont>
    <p:embeddedFont>
      <p:font typeface="Consolas" panose="020B0609020204030204" charset="0"/>
      <p:regular r:id="rId79"/>
      <p:bold r:id="rId80"/>
      <p:italic r:id="rId81"/>
      <p:boldItalic r:id="rId82"/>
    </p:embeddedFont>
    <p:embeddedFont>
      <p:font typeface="Microsoft Sans Serif" panose="020B0604020202020204"/>
      <p:regular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232"/>
    <a:srgbClr val="006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font" Target="fonts/font16.fntdata"/><Relationship Id="rId82" Type="http://schemas.openxmlformats.org/officeDocument/2006/relationships/font" Target="fonts/font15.fntdata"/><Relationship Id="rId81" Type="http://schemas.openxmlformats.org/officeDocument/2006/relationships/font" Target="fonts/font14.fntdata"/><Relationship Id="rId80" Type="http://schemas.openxmlformats.org/officeDocument/2006/relationships/font" Target="fonts/font13.fntdata"/><Relationship Id="rId8" Type="http://schemas.openxmlformats.org/officeDocument/2006/relationships/slide" Target="slides/slide5.xml"/><Relationship Id="rId79" Type="http://schemas.openxmlformats.org/officeDocument/2006/relationships/font" Target="fonts/font12.fntdata"/><Relationship Id="rId78" Type="http://schemas.openxmlformats.org/officeDocument/2006/relationships/font" Target="fonts/font11.fntdata"/><Relationship Id="rId77" Type="http://schemas.openxmlformats.org/officeDocument/2006/relationships/font" Target="fonts/font10.fntdata"/><Relationship Id="rId76" Type="http://schemas.openxmlformats.org/officeDocument/2006/relationships/font" Target="fonts/font9.fntdata"/><Relationship Id="rId75" Type="http://schemas.openxmlformats.org/officeDocument/2006/relationships/font" Target="fonts/font8.fntdata"/><Relationship Id="rId74" Type="http://schemas.openxmlformats.org/officeDocument/2006/relationships/font" Target="fonts/font7.fntdata"/><Relationship Id="rId73" Type="http://schemas.openxmlformats.org/officeDocument/2006/relationships/font" Target="fonts/font6.fntdata"/><Relationship Id="rId72" Type="http://schemas.openxmlformats.org/officeDocument/2006/relationships/font" Target="fonts/font5.fntdata"/><Relationship Id="rId71" Type="http://schemas.openxmlformats.org/officeDocument/2006/relationships/font" Target="fonts/font4.fntdata"/><Relationship Id="rId70" Type="http://schemas.openxmlformats.org/officeDocument/2006/relationships/font" Target="fonts/font3.fntdata"/><Relationship Id="rId7" Type="http://schemas.openxmlformats.org/officeDocument/2006/relationships/slide" Target="slides/slide4.xml"/><Relationship Id="rId69" Type="http://schemas.openxmlformats.org/officeDocument/2006/relationships/font" Target="fonts/font2.fntdata"/><Relationship Id="rId68" Type="http://schemas.openxmlformats.org/officeDocument/2006/relationships/font" Target="fonts/font1.fntdata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4044692_0_6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4044692_0_6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d89ae380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d89ae380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7d89ae380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7d89ae380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f7d89ae380_1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f7d89ae380_1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41500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093" y="3526200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subTitle" idx="1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13"/>
          <p:cNvSpPr txBox="1"/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/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3"/>
          <p:cNvSpPr txBox="1"/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3"/>
          <p:cNvSpPr txBox="1"/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3"/>
          <p:cNvSpPr txBox="1"/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3"/>
          <p:cNvSpPr txBox="1"/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3"/>
          <p:cNvSpPr txBox="1"/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15"/>
          <p:cNvSpPr txBox="1"/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5188500" y="887938"/>
            <a:ext cx="3238200" cy="19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subTitle" idx="1"/>
          </p:nvPr>
        </p:nvSpPr>
        <p:spPr>
          <a:xfrm>
            <a:off x="5188500" y="2951462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20"/>
          <p:cNvSpPr txBox="1"/>
          <p:nvPr>
            <p:ph type="subTitle" idx="1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type="title" idx="2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20"/>
          <p:cNvSpPr txBox="1"/>
          <p:nvPr>
            <p:ph type="subTitle" idx="3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type="body" idx="1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type="body" idx="2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22"/>
          <p:cNvSpPr txBox="1"/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22"/>
          <p:cNvSpPr txBox="1"/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22"/>
          <p:cNvSpPr txBox="1"/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23"/>
          <p:cNvSpPr txBox="1"/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23"/>
          <p:cNvSpPr txBox="1"/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3"/>
          <p:cNvSpPr txBox="1"/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4"/>
          <p:cNvSpPr txBox="1"/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4"/>
          <p:cNvSpPr txBox="1"/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4"/>
          <p:cNvSpPr txBox="1"/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24"/>
          <p:cNvSpPr txBox="1"/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5"/>
          <p:cNvSpPr txBox="1"/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5"/>
          <p:cNvSpPr txBox="1"/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5"/>
          <p:cNvSpPr txBox="1"/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5"/>
          <p:cNvSpPr txBox="1"/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25"/>
          <p:cNvSpPr txBox="1"/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25"/>
          <p:cNvSpPr txBox="1"/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 hasCustomPrompt="1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/>
          <p:nvPr>
            <p:ph type="subTitle" idx="1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type="title" idx="2" hasCustomPrompt="1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/>
          <p:nvPr>
            <p:ph type="subTitle" idx="3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type="title" idx="4" hasCustomPrompt="1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7"/>
          <p:cNvSpPr txBox="1"/>
          <p:nvPr>
            <p:ph type="subTitle" idx="5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icons, infographics and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/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85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90" b="0" i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019182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type="subTitle" idx="1"/>
          </p:nvPr>
        </p:nvSpPr>
        <p:spPr>
          <a:xfrm>
            <a:off x="1019182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 panose="00000500000000000000"/>
              <a:buNone/>
              <a:defRPr sz="28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ctrTitle"/>
          </p:nvPr>
        </p:nvSpPr>
        <p:spPr>
          <a:xfrm>
            <a:off x="713105" y="697230"/>
            <a:ext cx="4639945" cy="1942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500">
                <a:solidFill>
                  <a:schemeClr val="accent1"/>
                </a:solidFill>
              </a:rPr>
              <a:t>Git &amp;</a:t>
            </a:r>
            <a:r>
              <a:rPr lang="en-GB" sz="4500">
                <a:solidFill>
                  <a:schemeClr val="accent1"/>
                </a:solidFill>
              </a:rPr>
              <a:t> </a:t>
            </a:r>
            <a:r>
              <a:rPr lang="en-US" altLang="en-GB" sz="4500"/>
              <a:t>GitHub</a:t>
            </a:r>
            <a:r>
              <a:rPr lang="en-GB" sz="3200">
                <a:solidFill>
                  <a:schemeClr val="accent1"/>
                </a:solidFill>
              </a:rPr>
              <a:t> </a:t>
            </a:r>
            <a:r>
              <a:rPr lang="en-US" altLang="en-GB" sz="2700">
                <a:solidFill>
                  <a:schemeClr val="accent1"/>
                </a:solidFill>
              </a:rPr>
              <a:t>TECHNICAL SESSION</a:t>
            </a:r>
            <a:endParaRPr lang="en-US" altLang="en-GB" sz="2700">
              <a:solidFill>
                <a:schemeClr val="accent1"/>
              </a:solidFill>
            </a:endParaRPr>
          </a:p>
        </p:txBody>
      </p:sp>
      <p:grpSp>
        <p:nvGrpSpPr>
          <p:cNvPr id="154" name="Google Shape;154;p32"/>
          <p:cNvGrpSpPr/>
          <p:nvPr/>
        </p:nvGrpSpPr>
        <p:grpSpPr>
          <a:xfrm>
            <a:off x="5101590" y="940435"/>
            <a:ext cx="3889375" cy="4180840"/>
            <a:chOff x="5063927" y="191833"/>
            <a:chExt cx="4239293" cy="4929688"/>
          </a:xfrm>
        </p:grpSpPr>
        <p:sp>
          <p:nvSpPr>
            <p:cNvPr id="155" name="Google Shape;155;p32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5" name="Google Shape;205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206" name="Google Shape;206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4" name="Google Shape;214;p32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GitHub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2957830"/>
            <a:ext cx="1535430" cy="864235"/>
          </a:xfrm>
          <a:prstGeom prst="rect">
            <a:avLst/>
          </a:prstGeom>
        </p:spPr>
      </p:pic>
      <p:pic>
        <p:nvPicPr>
          <p:cNvPr id="11" name="Picture 10" descr="1175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2894330"/>
            <a:ext cx="1178560" cy="109347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399780" y="123825"/>
            <a:ext cx="591185" cy="236855"/>
          </a:xfrm>
          <a:prstGeom prst="rect">
            <a:avLst/>
          </a:prstGeom>
        </p:spPr>
      </p:pic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13335" y="4846955"/>
            <a:ext cx="3776345" cy="273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ym typeface="+mn-ea"/>
              </a:rPr>
              <a:t>Mohamed Hesham Abdullah - Technical Training Co-Head</a:t>
            </a:r>
            <a:endParaRPr lang="en-US" sz="1000">
              <a:sym typeface="+mn-ea"/>
            </a:endParaRPr>
          </a:p>
        </p:txBody>
      </p:sp>
      <p:pic>
        <p:nvPicPr>
          <p:cNvPr id="14" name="Picture 13" descr="logo - trans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895" y="25400"/>
            <a:ext cx="467995" cy="4679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Synchronizes Code Between Different People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1413510" y="2211705"/>
            <a:ext cx="915035" cy="120840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2" name="Text Box 11"/>
          <p:cNvSpPr txBox="1"/>
          <p:nvPr/>
        </p:nvSpPr>
        <p:spPr>
          <a:xfrm>
            <a:off x="1471295" y="2429510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1066800" y="3620770"/>
            <a:ext cx="1608455" cy="10693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1" name="object 3"/>
          <p:cNvGrpSpPr/>
          <p:nvPr/>
        </p:nvGrpSpPr>
        <p:grpSpPr>
          <a:xfrm>
            <a:off x="6183630" y="2204720"/>
            <a:ext cx="915035" cy="1208405"/>
            <a:chOff x="1472882" y="3464610"/>
            <a:chExt cx="3743325" cy="4412615"/>
          </a:xfrm>
        </p:grpSpPr>
        <p:sp>
          <p:nvSpPr>
            <p:cNvPr id="32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3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4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5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6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7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8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8" name="Text Box 47"/>
          <p:cNvSpPr txBox="1"/>
          <p:nvPr/>
        </p:nvSpPr>
        <p:spPr>
          <a:xfrm>
            <a:off x="6241415" y="2422525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49" name="object 3"/>
          <p:cNvGrpSpPr/>
          <p:nvPr/>
        </p:nvGrpSpPr>
        <p:grpSpPr>
          <a:xfrm>
            <a:off x="5836920" y="3613785"/>
            <a:ext cx="1608455" cy="1069340"/>
            <a:chOff x="893937" y="7178769"/>
            <a:chExt cx="5356225" cy="3181985"/>
          </a:xfrm>
        </p:grpSpPr>
        <p:sp>
          <p:nvSpPr>
            <p:cNvPr id="50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1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2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4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5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56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67" name="object 3"/>
          <p:cNvGrpSpPr/>
          <p:nvPr/>
        </p:nvGrpSpPr>
        <p:grpSpPr>
          <a:xfrm>
            <a:off x="3829685" y="2441575"/>
            <a:ext cx="915035" cy="1208405"/>
            <a:chOff x="1472882" y="3464610"/>
            <a:chExt cx="3743325" cy="4412615"/>
          </a:xfrm>
        </p:grpSpPr>
        <p:sp>
          <p:nvSpPr>
            <p:cNvPr id="68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9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0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1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2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3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4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75" name="Text Box 74"/>
          <p:cNvSpPr txBox="1"/>
          <p:nvPr/>
        </p:nvSpPr>
        <p:spPr>
          <a:xfrm>
            <a:off x="3923030" y="2647315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3820160" y="1707515"/>
            <a:ext cx="840105" cy="639445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Synchronizes Code Between Different People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1413510" y="2211705"/>
            <a:ext cx="915035" cy="120840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2" name="Text Box 11"/>
          <p:cNvSpPr txBox="1"/>
          <p:nvPr/>
        </p:nvSpPr>
        <p:spPr>
          <a:xfrm>
            <a:off x="1471295" y="2429510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1066800" y="3620770"/>
            <a:ext cx="1608455" cy="10693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1" name="object 3"/>
          <p:cNvGrpSpPr/>
          <p:nvPr/>
        </p:nvGrpSpPr>
        <p:grpSpPr>
          <a:xfrm>
            <a:off x="6183630" y="2204720"/>
            <a:ext cx="915035" cy="1208405"/>
            <a:chOff x="1472882" y="3464610"/>
            <a:chExt cx="3743325" cy="4412615"/>
          </a:xfrm>
        </p:grpSpPr>
        <p:sp>
          <p:nvSpPr>
            <p:cNvPr id="32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3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4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5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6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7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8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8" name="Text Box 47"/>
          <p:cNvSpPr txBox="1"/>
          <p:nvPr/>
        </p:nvSpPr>
        <p:spPr>
          <a:xfrm>
            <a:off x="6241415" y="2422525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49" name="object 3"/>
          <p:cNvGrpSpPr/>
          <p:nvPr/>
        </p:nvGrpSpPr>
        <p:grpSpPr>
          <a:xfrm>
            <a:off x="5836920" y="3613785"/>
            <a:ext cx="1608455" cy="1069340"/>
            <a:chOff x="893937" y="7178769"/>
            <a:chExt cx="5356225" cy="3181985"/>
          </a:xfrm>
        </p:grpSpPr>
        <p:sp>
          <p:nvSpPr>
            <p:cNvPr id="50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1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2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4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5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56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7" name="object 37"/>
          <p:cNvGrpSpPr/>
          <p:nvPr/>
        </p:nvGrpSpPr>
        <p:grpSpPr>
          <a:xfrm>
            <a:off x="3820160" y="1707515"/>
            <a:ext cx="840105" cy="639445"/>
            <a:chOff x="8895719" y="3919416"/>
            <a:chExt cx="2312670" cy="1573530"/>
          </a:xfrm>
        </p:grpSpPr>
        <p:sp>
          <p:nvSpPr>
            <p:cNvPr id="58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9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60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1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2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63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64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5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6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grpSp>
        <p:nvGrpSpPr>
          <p:cNvPr id="67" name="object 3"/>
          <p:cNvGrpSpPr/>
          <p:nvPr/>
        </p:nvGrpSpPr>
        <p:grpSpPr>
          <a:xfrm>
            <a:off x="3829685" y="2441575"/>
            <a:ext cx="915035" cy="1208405"/>
            <a:chOff x="1472882" y="3464610"/>
            <a:chExt cx="3743325" cy="4412615"/>
          </a:xfrm>
        </p:grpSpPr>
        <p:sp>
          <p:nvSpPr>
            <p:cNvPr id="68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9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0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1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2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3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4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75" name="Text Box 74"/>
          <p:cNvSpPr txBox="1"/>
          <p:nvPr/>
        </p:nvSpPr>
        <p:spPr>
          <a:xfrm>
            <a:off x="3923030" y="2647315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>
                <a:solidFill>
                  <a:srgbClr val="006C2B"/>
                </a:solidFill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 b="1">
              <a:solidFill>
                <a:srgbClr val="006C2B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 b="1">
                <a:solidFill>
                  <a:srgbClr val="006C2B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 b="1">
              <a:solidFill>
                <a:srgbClr val="006C2B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Synchronizes Code Between Different People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1413510" y="2211705"/>
            <a:ext cx="915035" cy="120840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2" name="Text Box 11"/>
          <p:cNvSpPr txBox="1"/>
          <p:nvPr/>
        </p:nvSpPr>
        <p:spPr>
          <a:xfrm>
            <a:off x="1471295" y="2429510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1066800" y="3620770"/>
            <a:ext cx="1608455" cy="10693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1" name="object 3"/>
          <p:cNvGrpSpPr/>
          <p:nvPr/>
        </p:nvGrpSpPr>
        <p:grpSpPr>
          <a:xfrm>
            <a:off x="6183630" y="2204720"/>
            <a:ext cx="915035" cy="1208405"/>
            <a:chOff x="1472882" y="3464610"/>
            <a:chExt cx="3743325" cy="4412615"/>
          </a:xfrm>
        </p:grpSpPr>
        <p:sp>
          <p:nvSpPr>
            <p:cNvPr id="32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3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4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5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6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7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8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8" name="Text Box 47"/>
          <p:cNvSpPr txBox="1"/>
          <p:nvPr/>
        </p:nvSpPr>
        <p:spPr>
          <a:xfrm>
            <a:off x="6241415" y="2422525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49" name="object 3"/>
          <p:cNvGrpSpPr/>
          <p:nvPr/>
        </p:nvGrpSpPr>
        <p:grpSpPr>
          <a:xfrm>
            <a:off x="5836920" y="3613785"/>
            <a:ext cx="1608455" cy="1069340"/>
            <a:chOff x="893937" y="7178769"/>
            <a:chExt cx="5356225" cy="3181985"/>
          </a:xfrm>
        </p:grpSpPr>
        <p:sp>
          <p:nvSpPr>
            <p:cNvPr id="50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1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2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4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5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56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7" name="object 37"/>
          <p:cNvGrpSpPr/>
          <p:nvPr/>
        </p:nvGrpSpPr>
        <p:grpSpPr>
          <a:xfrm>
            <a:off x="3820160" y="1707515"/>
            <a:ext cx="840105" cy="639445"/>
            <a:chOff x="8895719" y="3919416"/>
            <a:chExt cx="2312670" cy="1573530"/>
          </a:xfrm>
        </p:grpSpPr>
        <p:sp>
          <p:nvSpPr>
            <p:cNvPr id="58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9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60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1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2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63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64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5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6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grpSp>
        <p:nvGrpSpPr>
          <p:cNvPr id="67" name="object 3"/>
          <p:cNvGrpSpPr/>
          <p:nvPr/>
        </p:nvGrpSpPr>
        <p:grpSpPr>
          <a:xfrm>
            <a:off x="3829685" y="2441575"/>
            <a:ext cx="915035" cy="1208405"/>
            <a:chOff x="1472882" y="3464610"/>
            <a:chExt cx="3743325" cy="4412615"/>
          </a:xfrm>
        </p:grpSpPr>
        <p:sp>
          <p:nvSpPr>
            <p:cNvPr id="68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9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0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1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2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3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4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75" name="Text Box 74"/>
          <p:cNvSpPr txBox="1"/>
          <p:nvPr/>
        </p:nvSpPr>
        <p:spPr>
          <a:xfrm>
            <a:off x="3923030" y="2647315"/>
            <a:ext cx="65786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>
                <a:solidFill>
                  <a:srgbClr val="006C2B"/>
                </a:solidFill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 b="1">
              <a:solidFill>
                <a:srgbClr val="006C2B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 b="1">
                <a:solidFill>
                  <a:srgbClr val="006C2B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 b="1">
              <a:solidFill>
                <a:srgbClr val="006C2B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5579745" y="1657350"/>
            <a:ext cx="316865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 </a:t>
            </a:r>
            <a:r>
              <a:rPr lang="en-US" b="1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  <a:sym typeface="+mn-ea"/>
              </a:rPr>
              <a:t>(Hosts Git Projects)</a:t>
            </a:r>
            <a:endParaRPr lang="en-US" sz="1800" b="1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  <a:sym typeface="+mn-ea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lang="en-US" sz="18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769485" y="1851660"/>
            <a:ext cx="738505" cy="158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2457450" y="2063115"/>
            <a:ext cx="4260215" cy="73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Terminologies</a:t>
            </a:r>
            <a:endParaRPr lang="en-US" altLang="en-US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382043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2812415" y="2860040"/>
            <a:ext cx="3520440" cy="45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Familiarizing ourselves with common terms</a:t>
            </a:r>
            <a:endParaRPr lang="en-US" altLang="en-US">
              <a:sym typeface="+mn-ea"/>
            </a:endParaRPr>
          </a:p>
        </p:txBody>
      </p: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Repository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156718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pic>
        <p:nvPicPr>
          <p:cNvPr id="4" name="Picture 3" descr="1746217844910"/>
          <p:cNvPicPr>
            <a:picLocks noChangeAspect="1"/>
          </p:cNvPicPr>
          <p:nvPr/>
        </p:nvPicPr>
        <p:blipFill>
          <a:blip r:embed="rId1"/>
          <a:srcRect l="4368" r="26034"/>
          <a:stretch>
            <a:fillRect/>
          </a:stretch>
        </p:blipFill>
        <p:spPr>
          <a:xfrm>
            <a:off x="1803400" y="2091690"/>
            <a:ext cx="485775" cy="514350"/>
          </a:xfrm>
          <a:prstGeom prst="rect">
            <a:avLst/>
          </a:prstGeom>
        </p:spPr>
      </p:pic>
      <p:sp>
        <p:nvSpPr>
          <p:cNvPr id="6" name="object 12"/>
          <p:cNvSpPr txBox="1"/>
          <p:nvPr/>
        </p:nvSpPr>
        <p:spPr>
          <a:xfrm>
            <a:off x="2299970" y="2241550"/>
            <a:ext cx="106299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Folder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sym typeface="+mn-ea"/>
              </a:rPr>
              <a:t>Repository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156718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pic>
        <p:nvPicPr>
          <p:cNvPr id="4" name="Picture 3" descr="1746217844910"/>
          <p:cNvPicPr>
            <a:picLocks noChangeAspect="1"/>
          </p:cNvPicPr>
          <p:nvPr/>
        </p:nvPicPr>
        <p:blipFill>
          <a:blip r:embed="rId1"/>
          <a:srcRect l="4368" r="26034"/>
          <a:stretch>
            <a:fillRect/>
          </a:stretch>
        </p:blipFill>
        <p:spPr>
          <a:xfrm>
            <a:off x="1803400" y="2091690"/>
            <a:ext cx="485775" cy="514350"/>
          </a:xfrm>
          <a:prstGeom prst="rect">
            <a:avLst/>
          </a:prstGeom>
        </p:spPr>
      </p:pic>
      <p:sp>
        <p:nvSpPr>
          <p:cNvPr id="6" name="object 12"/>
          <p:cNvSpPr txBox="1"/>
          <p:nvPr/>
        </p:nvSpPr>
        <p:spPr>
          <a:xfrm>
            <a:off x="2299970" y="2241550"/>
            <a:ext cx="106299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Folder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36010" y="2499360"/>
            <a:ext cx="1871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Picture 10" descr="1175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0" y="2139950"/>
            <a:ext cx="457835" cy="424815"/>
          </a:xfrm>
          <a:prstGeom prst="rect">
            <a:avLst/>
          </a:prstGeom>
        </p:spPr>
      </p:pic>
      <p:sp>
        <p:nvSpPr>
          <p:cNvPr id="10" name="object 12"/>
          <p:cNvSpPr txBox="1"/>
          <p:nvPr/>
        </p:nvSpPr>
        <p:spPr>
          <a:xfrm>
            <a:off x="3636010" y="2211705"/>
            <a:ext cx="104648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Intialized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sym typeface="+mn-ea"/>
              </a:rPr>
              <a:t>Repository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156718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pic>
        <p:nvPicPr>
          <p:cNvPr id="4" name="Picture 3" descr="1746217844910"/>
          <p:cNvPicPr>
            <a:picLocks noChangeAspect="1"/>
          </p:cNvPicPr>
          <p:nvPr/>
        </p:nvPicPr>
        <p:blipFill>
          <a:blip r:embed="rId1"/>
          <a:srcRect l="4368" r="26034"/>
          <a:stretch>
            <a:fillRect/>
          </a:stretch>
        </p:blipFill>
        <p:spPr>
          <a:xfrm>
            <a:off x="1803400" y="2091690"/>
            <a:ext cx="485775" cy="514350"/>
          </a:xfrm>
          <a:prstGeom prst="rect">
            <a:avLst/>
          </a:prstGeom>
        </p:spPr>
      </p:pic>
      <p:sp>
        <p:nvSpPr>
          <p:cNvPr id="6" name="object 12"/>
          <p:cNvSpPr txBox="1"/>
          <p:nvPr/>
        </p:nvSpPr>
        <p:spPr>
          <a:xfrm>
            <a:off x="2299970" y="2241550"/>
            <a:ext cx="106299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Folder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36010" y="2499360"/>
            <a:ext cx="1871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Picture 10" descr="1175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0" y="2139950"/>
            <a:ext cx="457835" cy="424815"/>
          </a:xfrm>
          <a:prstGeom prst="rect">
            <a:avLst/>
          </a:prstGeom>
        </p:spPr>
      </p:pic>
      <p:sp>
        <p:nvSpPr>
          <p:cNvPr id="10" name="object 12"/>
          <p:cNvSpPr txBox="1"/>
          <p:nvPr/>
        </p:nvSpPr>
        <p:spPr>
          <a:xfrm>
            <a:off x="3636010" y="2211705"/>
            <a:ext cx="104648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Intialized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5" name="object 3"/>
          <p:cNvGrpSpPr/>
          <p:nvPr/>
        </p:nvGrpSpPr>
        <p:grpSpPr>
          <a:xfrm>
            <a:off x="5467985" y="1809750"/>
            <a:ext cx="2079625" cy="1399540"/>
            <a:chOff x="893937" y="7178769"/>
            <a:chExt cx="5356225" cy="3181985"/>
          </a:xfrm>
        </p:grpSpPr>
        <p:sp>
          <p:nvSpPr>
            <p:cNvPr id="2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12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pic>
        <p:nvPicPr>
          <p:cNvPr id="13" name="Picture 12" descr="1746217844910"/>
          <p:cNvPicPr>
            <a:picLocks noChangeAspect="1"/>
          </p:cNvPicPr>
          <p:nvPr/>
        </p:nvPicPr>
        <p:blipFill>
          <a:blip r:embed="rId1"/>
          <a:srcRect l="4368" r="26034"/>
          <a:stretch>
            <a:fillRect/>
          </a:stretch>
        </p:blipFill>
        <p:spPr>
          <a:xfrm>
            <a:off x="5704205" y="2098040"/>
            <a:ext cx="485775" cy="514350"/>
          </a:xfrm>
          <a:prstGeom prst="rect">
            <a:avLst/>
          </a:prstGeom>
        </p:spPr>
      </p:pic>
      <p:sp>
        <p:nvSpPr>
          <p:cNvPr id="14" name="object 12"/>
          <p:cNvSpPr txBox="1"/>
          <p:nvPr/>
        </p:nvSpPr>
        <p:spPr>
          <a:xfrm>
            <a:off x="6164580" y="2247900"/>
            <a:ext cx="112204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Repository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Local vs. Remote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214122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2786380" y="228409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Local vs. Remote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214122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2786380" y="228409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443480" y="3307715"/>
            <a:ext cx="147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0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Local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Local vs. Remote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214122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2786380" y="228409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443480" y="3307715"/>
            <a:ext cx="147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0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Local</a:t>
            </a:r>
            <a:endParaRPr lang="en-US" sz="20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5138420" y="205232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5507990" y="170751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 idx="18"/>
          </p:nvPr>
        </p:nvSpPr>
        <p:spPr>
          <a:xfrm>
            <a:off x="6367145" y="2562860"/>
            <a:ext cx="2072005" cy="15049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Quiz</a:t>
            </a:r>
            <a:endParaRPr lang="en-US" altLang="en-GB" sz="1800"/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735330" y="1097280"/>
            <a:ext cx="2072005" cy="15049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What is Git &amp; GitHub?</a:t>
            </a:r>
            <a:endParaRPr lang="en-US" altLang="en-GB" sz="1800"/>
          </a:p>
        </p:txBody>
      </p:sp>
      <p:sp>
        <p:nvSpPr>
          <p:cNvPr id="316" name="Google Shape;316;p34"/>
          <p:cNvSpPr txBox="1"/>
          <p:nvPr>
            <p:ph type="title" idx="9"/>
          </p:nvPr>
        </p:nvSpPr>
        <p:spPr>
          <a:xfrm>
            <a:off x="735330" y="2562860"/>
            <a:ext cx="2072005" cy="15049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Repositories</a:t>
            </a:r>
            <a:endParaRPr lang="en-US" altLang="en-GB" sz="1800"/>
          </a:p>
        </p:txBody>
      </p:sp>
      <p:sp>
        <p:nvSpPr>
          <p:cNvPr id="317" name="Google Shape;317;p34"/>
          <p:cNvSpPr txBox="1"/>
          <p:nvPr>
            <p:ph type="subTitle" idx="14"/>
          </p:nvPr>
        </p:nvSpPr>
        <p:spPr>
          <a:xfrm>
            <a:off x="403860" y="3093085"/>
            <a:ext cx="2759710" cy="12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How to create a repository &amp; Introducing Git Bash</a:t>
            </a:r>
            <a:endParaRPr lang="en-US" altLang="en-GB" sz="1200"/>
          </a:p>
        </p:txBody>
      </p:sp>
      <p:sp>
        <p:nvSpPr>
          <p:cNvPr id="318" name="Google Shape;318;p34"/>
          <p:cNvSpPr txBox="1"/>
          <p:nvPr>
            <p:ph type="title" idx="15"/>
          </p:nvPr>
        </p:nvSpPr>
        <p:spPr>
          <a:xfrm>
            <a:off x="3550920" y="2562860"/>
            <a:ext cx="2072005" cy="15049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Git Commands</a:t>
            </a:r>
            <a:endParaRPr lang="en-US" altLang="en-GB" sz="1800"/>
          </a:p>
        </p:txBody>
      </p:sp>
      <p:sp>
        <p:nvSpPr>
          <p:cNvPr id="319" name="Google Shape;319;p34"/>
          <p:cNvSpPr txBox="1"/>
          <p:nvPr>
            <p:ph type="subTitle" idx="17"/>
          </p:nvPr>
        </p:nvSpPr>
        <p:spPr>
          <a:xfrm>
            <a:off x="3219450" y="3093085"/>
            <a:ext cx="2759710" cy="12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Fundamental git commands including: add, commit, etc.</a:t>
            </a:r>
            <a:endParaRPr lang="en-US" altLang="en-GB" sz="1200"/>
          </a:p>
        </p:txBody>
      </p:sp>
      <p:sp>
        <p:nvSpPr>
          <p:cNvPr id="320" name="Google Shape;320;p34"/>
          <p:cNvSpPr txBox="1"/>
          <p:nvPr>
            <p:ph type="title" idx="2"/>
          </p:nvPr>
        </p:nvSpPr>
        <p:spPr>
          <a:xfrm>
            <a:off x="1323975" y="708025"/>
            <a:ext cx="894080" cy="102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01.</a:t>
            </a:r>
            <a:endParaRPr lang="en-GB" sz="1800"/>
          </a:p>
        </p:txBody>
      </p:sp>
      <p:sp>
        <p:nvSpPr>
          <p:cNvPr id="321" name="Google Shape;321;p34"/>
          <p:cNvSpPr txBox="1"/>
          <p:nvPr>
            <p:ph type="subTitle" idx="1"/>
          </p:nvPr>
        </p:nvSpPr>
        <p:spPr>
          <a:xfrm>
            <a:off x="455295" y="1635760"/>
            <a:ext cx="2593340" cy="86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Version Control Software VS.</a:t>
            </a:r>
            <a:r>
              <a:rPr lang="en-GB" sz="1200"/>
              <a:t> </a:t>
            </a:r>
            <a:endParaRPr lang="en-GB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Hosting Service</a:t>
            </a:r>
            <a:endParaRPr lang="en-US" altLang="en-GB" sz="1200"/>
          </a:p>
        </p:txBody>
      </p:sp>
      <p:sp>
        <p:nvSpPr>
          <p:cNvPr id="322" name="Google Shape;322;p34"/>
          <p:cNvSpPr txBox="1"/>
          <p:nvPr>
            <p:ph type="title" idx="3"/>
          </p:nvPr>
        </p:nvSpPr>
        <p:spPr>
          <a:xfrm>
            <a:off x="3550920" y="1097280"/>
            <a:ext cx="2072005" cy="15049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Terminologies</a:t>
            </a:r>
            <a:r>
              <a:rPr lang="en-GB" sz="1800"/>
              <a:t> </a:t>
            </a:r>
            <a:endParaRPr lang="en-GB" sz="1800"/>
          </a:p>
        </p:txBody>
      </p:sp>
      <p:sp>
        <p:nvSpPr>
          <p:cNvPr id="323" name="Google Shape;323;p34"/>
          <p:cNvSpPr txBox="1"/>
          <p:nvPr>
            <p:ph type="subTitle" idx="5"/>
          </p:nvPr>
        </p:nvSpPr>
        <p:spPr>
          <a:xfrm>
            <a:off x="3270885" y="1635760"/>
            <a:ext cx="2593340" cy="86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>
                <a:sym typeface="+mn-ea"/>
              </a:rPr>
              <a:t>Familiarizing ourselves with common terms</a:t>
            </a:r>
            <a:endParaRPr lang="en-US" altLang="en-US" sz="1200"/>
          </a:p>
        </p:txBody>
      </p:sp>
      <p:sp>
        <p:nvSpPr>
          <p:cNvPr id="324" name="Google Shape;324;p34"/>
          <p:cNvSpPr txBox="1"/>
          <p:nvPr>
            <p:ph type="title" idx="6"/>
          </p:nvPr>
        </p:nvSpPr>
        <p:spPr>
          <a:xfrm>
            <a:off x="6367145" y="1097280"/>
            <a:ext cx="2072005" cy="15049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Getting Started</a:t>
            </a:r>
            <a:endParaRPr lang="en-US" altLang="en-GB" sz="1800"/>
          </a:p>
        </p:txBody>
      </p:sp>
      <p:sp>
        <p:nvSpPr>
          <p:cNvPr id="325" name="Google Shape;325;p34"/>
          <p:cNvSpPr txBox="1"/>
          <p:nvPr>
            <p:ph type="title" idx="4"/>
          </p:nvPr>
        </p:nvSpPr>
        <p:spPr>
          <a:xfrm>
            <a:off x="4107815" y="708025"/>
            <a:ext cx="894080" cy="102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02.</a:t>
            </a:r>
            <a:endParaRPr lang="en-GB" sz="1800"/>
          </a:p>
        </p:txBody>
      </p:sp>
      <p:sp>
        <p:nvSpPr>
          <p:cNvPr id="326" name="Google Shape;326;p34"/>
          <p:cNvSpPr txBox="1"/>
          <p:nvPr>
            <p:ph type="title" idx="7"/>
          </p:nvPr>
        </p:nvSpPr>
        <p:spPr>
          <a:xfrm>
            <a:off x="6923405" y="708025"/>
            <a:ext cx="894080" cy="102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03.</a:t>
            </a:r>
            <a:endParaRPr lang="en-GB" sz="1800"/>
          </a:p>
        </p:txBody>
      </p:sp>
      <p:sp>
        <p:nvSpPr>
          <p:cNvPr id="327" name="Google Shape;327;p34"/>
          <p:cNvSpPr txBox="1"/>
          <p:nvPr>
            <p:ph type="subTitle" idx="8"/>
          </p:nvPr>
        </p:nvSpPr>
        <p:spPr>
          <a:xfrm>
            <a:off x="6087110" y="1635760"/>
            <a:ext cx="2593340" cy="86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How to create an account &amp; set up Git on your PC! (Quickly)</a:t>
            </a:r>
            <a:endParaRPr lang="en-US" altLang="en-GB" sz="1200"/>
          </a:p>
        </p:txBody>
      </p:sp>
      <p:sp>
        <p:nvSpPr>
          <p:cNvPr id="328" name="Google Shape;328;p34"/>
          <p:cNvSpPr txBox="1"/>
          <p:nvPr>
            <p:ph type="title" idx="13"/>
          </p:nvPr>
        </p:nvSpPr>
        <p:spPr>
          <a:xfrm>
            <a:off x="1323975" y="2176780"/>
            <a:ext cx="894080" cy="102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04.</a:t>
            </a:r>
            <a:endParaRPr lang="en-GB" sz="1800"/>
          </a:p>
        </p:txBody>
      </p:sp>
      <p:sp>
        <p:nvSpPr>
          <p:cNvPr id="329" name="Google Shape;329;p34"/>
          <p:cNvSpPr txBox="1"/>
          <p:nvPr>
            <p:ph type="title" idx="16"/>
          </p:nvPr>
        </p:nvSpPr>
        <p:spPr>
          <a:xfrm>
            <a:off x="4107815" y="2176780"/>
            <a:ext cx="894080" cy="102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05.</a:t>
            </a:r>
            <a:endParaRPr lang="en-GB" sz="1800"/>
          </a:p>
        </p:txBody>
      </p:sp>
      <p:sp>
        <p:nvSpPr>
          <p:cNvPr id="330" name="Google Shape;330;p34"/>
          <p:cNvSpPr txBox="1"/>
          <p:nvPr>
            <p:ph type="title" idx="19"/>
          </p:nvPr>
        </p:nvSpPr>
        <p:spPr>
          <a:xfrm>
            <a:off x="6923405" y="2176780"/>
            <a:ext cx="894080" cy="102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06.</a:t>
            </a:r>
            <a:endParaRPr lang="en-GB" sz="1800"/>
          </a:p>
        </p:txBody>
      </p:sp>
      <p:sp>
        <p:nvSpPr>
          <p:cNvPr id="331" name="Google Shape;331;p34"/>
          <p:cNvSpPr txBox="1"/>
          <p:nvPr>
            <p:ph type="subTitle" idx="20"/>
          </p:nvPr>
        </p:nvSpPr>
        <p:spPr>
          <a:xfrm>
            <a:off x="6035675" y="3093085"/>
            <a:ext cx="2759710" cy="12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Short interactive online quiz through </a:t>
            </a:r>
            <a:r>
              <a:rPr lang="en-US" altLang="en-US" sz="1200"/>
              <a:t>Quizizz</a:t>
            </a:r>
            <a:endParaRPr lang="en-US" altLang="en-US" sz="1200"/>
          </a:p>
        </p:txBody>
      </p:sp>
      <p:sp>
        <p:nvSpPr>
          <p:cNvPr id="332" name="Google Shape;332;p34"/>
          <p:cNvSpPr txBox="1"/>
          <p:nvPr>
            <p:ph type="title" idx="21"/>
          </p:nvPr>
        </p:nvSpPr>
        <p:spPr>
          <a:xfrm>
            <a:off x="683260" y="290195"/>
            <a:ext cx="7703820" cy="136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" name="Google Shape;314;p34"/>
          <p:cNvSpPr txBox="1"/>
          <p:nvPr/>
        </p:nvSpPr>
        <p:spPr>
          <a:xfrm>
            <a:off x="6367145" y="4053840"/>
            <a:ext cx="2072005" cy="150495"/>
          </a:xfrm>
          <a:prstGeom prst="rect">
            <a:avLst/>
          </a:prstGeom>
          <a:noFill/>
          <a:ln>
            <a:noFill/>
          </a:ln>
        </p:spPr>
        <p:txBody>
          <a:bodyPr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/>
              <a:t>Tools, Benefits, &amp; Awareness</a:t>
            </a:r>
            <a:endParaRPr lang="en-US" altLang="en-GB" sz="1600"/>
          </a:p>
        </p:txBody>
      </p:sp>
      <p:sp>
        <p:nvSpPr>
          <p:cNvPr id="3" name="Google Shape;316;p34"/>
          <p:cNvSpPr txBox="1"/>
          <p:nvPr/>
        </p:nvSpPr>
        <p:spPr>
          <a:xfrm>
            <a:off x="735330" y="4053840"/>
            <a:ext cx="2072005" cy="150495"/>
          </a:xfrm>
          <a:prstGeom prst="rect">
            <a:avLst/>
          </a:prstGeom>
          <a:noFill/>
          <a:ln>
            <a:noFill/>
          </a:ln>
        </p:spPr>
        <p:txBody>
          <a:bodyPr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Branches &amp; Pull Requests</a:t>
            </a:r>
            <a:endParaRPr lang="en-US" altLang="en-GB" sz="1800"/>
          </a:p>
        </p:txBody>
      </p:sp>
      <p:sp>
        <p:nvSpPr>
          <p:cNvPr id="4" name="Google Shape;317;p34"/>
          <p:cNvSpPr txBox="1"/>
          <p:nvPr/>
        </p:nvSpPr>
        <p:spPr>
          <a:xfrm>
            <a:off x="403860" y="4584065"/>
            <a:ext cx="2759710" cy="120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Essential feature to start working with a team!</a:t>
            </a:r>
            <a:endParaRPr lang="en-US" altLang="en-GB" sz="1200"/>
          </a:p>
        </p:txBody>
      </p:sp>
      <p:sp>
        <p:nvSpPr>
          <p:cNvPr id="5" name="Google Shape;318;p34"/>
          <p:cNvSpPr txBox="1"/>
          <p:nvPr/>
        </p:nvSpPr>
        <p:spPr>
          <a:xfrm>
            <a:off x="3550920" y="4053840"/>
            <a:ext cx="2072005" cy="150495"/>
          </a:xfrm>
          <a:prstGeom prst="rect">
            <a:avLst/>
          </a:prstGeom>
          <a:noFill/>
          <a:ln>
            <a:noFill/>
          </a:ln>
        </p:spPr>
        <p:txBody>
          <a:bodyPr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Merge Conflicts</a:t>
            </a:r>
            <a:endParaRPr lang="en-US" altLang="en-GB" sz="1800"/>
          </a:p>
        </p:txBody>
      </p:sp>
      <p:sp>
        <p:nvSpPr>
          <p:cNvPr id="6" name="Google Shape;319;p34"/>
          <p:cNvSpPr txBox="1"/>
          <p:nvPr/>
        </p:nvSpPr>
        <p:spPr>
          <a:xfrm>
            <a:off x="3219450" y="4584065"/>
            <a:ext cx="2759710" cy="120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Introducing the problem when dealing with versions &amp; teammates</a:t>
            </a:r>
            <a:endParaRPr lang="en-US" altLang="en-GB" sz="1200"/>
          </a:p>
        </p:txBody>
      </p:sp>
      <p:sp>
        <p:nvSpPr>
          <p:cNvPr id="7" name="Google Shape;328;p34"/>
          <p:cNvSpPr txBox="1"/>
          <p:nvPr/>
        </p:nvSpPr>
        <p:spPr>
          <a:xfrm>
            <a:off x="1323975" y="3667760"/>
            <a:ext cx="894080" cy="10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</a:t>
            </a:r>
            <a:r>
              <a:rPr lang="en-US" altLang="en-GB" sz="1800"/>
              <a:t>7</a:t>
            </a:r>
            <a:r>
              <a:rPr lang="en-GB" sz="1800"/>
              <a:t>.</a:t>
            </a:r>
            <a:endParaRPr lang="en-GB" sz="1800"/>
          </a:p>
        </p:txBody>
      </p:sp>
      <p:sp>
        <p:nvSpPr>
          <p:cNvPr id="8" name="Google Shape;329;p34"/>
          <p:cNvSpPr txBox="1"/>
          <p:nvPr/>
        </p:nvSpPr>
        <p:spPr>
          <a:xfrm>
            <a:off x="4107815" y="3667760"/>
            <a:ext cx="894080" cy="10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</a:t>
            </a:r>
            <a:r>
              <a:rPr lang="en-US" altLang="en-GB" sz="1800"/>
              <a:t>8</a:t>
            </a:r>
            <a:r>
              <a:rPr lang="en-GB" sz="1800"/>
              <a:t>.</a:t>
            </a:r>
            <a:endParaRPr lang="en-GB" sz="1800"/>
          </a:p>
        </p:txBody>
      </p:sp>
      <p:sp>
        <p:nvSpPr>
          <p:cNvPr id="9" name="Google Shape;330;p34"/>
          <p:cNvSpPr txBox="1"/>
          <p:nvPr/>
        </p:nvSpPr>
        <p:spPr>
          <a:xfrm>
            <a:off x="6923405" y="3667760"/>
            <a:ext cx="894080" cy="10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</a:t>
            </a:r>
            <a:r>
              <a:rPr lang="en-US" altLang="en-GB" sz="1800"/>
              <a:t>9</a:t>
            </a:r>
            <a:r>
              <a:rPr lang="en-GB" sz="1800"/>
              <a:t>.</a:t>
            </a:r>
            <a:endParaRPr lang="en-GB" sz="1800"/>
          </a:p>
        </p:txBody>
      </p:sp>
      <p:sp>
        <p:nvSpPr>
          <p:cNvPr id="10" name="Google Shape;331;p34"/>
          <p:cNvSpPr txBox="1"/>
          <p:nvPr/>
        </p:nvSpPr>
        <p:spPr>
          <a:xfrm>
            <a:off x="6035675" y="4584065"/>
            <a:ext cx="2759710" cy="120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GitHub Desktop, Azure DevOps, Student Developer Pack, and Future Session Plans!</a:t>
            </a:r>
            <a:endParaRPr lang="en-US" altLang="en-GB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Local vs. Remote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2141220" y="181610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2786380" y="228409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443480" y="3307715"/>
            <a:ext cx="1475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0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Local</a:t>
            </a:r>
            <a:endParaRPr lang="en-US" sz="20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5138420" y="205232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3" name="object 12"/>
          <p:cNvSpPr txBox="1"/>
          <p:nvPr/>
        </p:nvSpPr>
        <p:spPr>
          <a:xfrm>
            <a:off x="5507990" y="170751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47945" y="3282950"/>
            <a:ext cx="1407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0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Remote</a:t>
            </a:r>
            <a:endParaRPr lang="en-US" sz="20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2457450" y="2063115"/>
            <a:ext cx="4260215" cy="73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Getting Started</a:t>
            </a:r>
            <a:endParaRPr lang="en-US" altLang="en-US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382043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2812415" y="2860040"/>
            <a:ext cx="3520440" cy="45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How to create an account &amp; set up Git on your PC! (Quickly)</a:t>
            </a:r>
            <a:endParaRPr lang="en-US" altLang="en-US">
              <a:sym typeface="+mn-ea"/>
            </a:endParaRPr>
          </a:p>
        </p:txBody>
      </p: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10442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Creating An Account On GitHub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395605" y="2030095"/>
            <a:ext cx="1366520" cy="943610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Open GitHub</a:t>
            </a:r>
            <a:endParaRPr lang="en-US" sz="28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(github.com)</a:t>
            </a:r>
            <a:endParaRPr lang="en-US"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10442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Creating An Account On GitHub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15920" y="760095"/>
            <a:ext cx="3385820" cy="41935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08175" y="2499360"/>
            <a:ext cx="864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object 12"/>
          <p:cNvSpPr txBox="1"/>
          <p:nvPr/>
        </p:nvSpPr>
        <p:spPr>
          <a:xfrm>
            <a:off x="395605" y="2030095"/>
            <a:ext cx="1366520" cy="943610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Open GitHub</a:t>
            </a:r>
            <a:endParaRPr lang="en-US" sz="28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(github.com)</a:t>
            </a:r>
            <a:endParaRPr lang="en-US"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10442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Creating An Account On GitHub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15920" y="760095"/>
            <a:ext cx="3385820" cy="41935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08175" y="2499360"/>
            <a:ext cx="864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object 12"/>
          <p:cNvSpPr txBox="1"/>
          <p:nvPr/>
        </p:nvSpPr>
        <p:spPr>
          <a:xfrm>
            <a:off x="395605" y="2030095"/>
            <a:ext cx="1366520" cy="943610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Open GitHub</a:t>
            </a:r>
            <a:endParaRPr lang="en-US" sz="28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(github.com)</a:t>
            </a:r>
            <a:endParaRPr lang="en-US"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12230" y="2482850"/>
            <a:ext cx="864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object 12"/>
          <p:cNvSpPr txBox="1"/>
          <p:nvPr/>
        </p:nvSpPr>
        <p:spPr>
          <a:xfrm>
            <a:off x="7524115" y="2235200"/>
            <a:ext cx="1179195" cy="45275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Done!</a:t>
            </a:r>
            <a:endParaRPr lang="en-US"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18062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Setup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916940"/>
            <a:ext cx="5988685" cy="3527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18062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Setup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55" y="771525"/>
            <a:ext cx="5038725" cy="406463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6444615" y="1059180"/>
            <a:ext cx="1080135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bject 12"/>
          <p:cNvSpPr txBox="1"/>
          <p:nvPr/>
        </p:nvSpPr>
        <p:spPr>
          <a:xfrm>
            <a:off x="7596505" y="771525"/>
            <a:ext cx="1179195" cy="45275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8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Download From Here</a:t>
            </a:r>
            <a:endParaRPr lang="en-US" sz="18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17490" y="1851660"/>
            <a:ext cx="1173480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18062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Setup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915670"/>
            <a:ext cx="3188970" cy="1353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03575" y="1564005"/>
            <a:ext cx="4935220" cy="31476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2457450" y="2063115"/>
            <a:ext cx="4260215" cy="73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Repositories</a:t>
            </a:r>
            <a:endParaRPr lang="en-US" altLang="en-US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382043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2812415" y="2860040"/>
            <a:ext cx="3520440" cy="45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How to create a repository &amp; Introducing Git Bash</a:t>
            </a:r>
            <a:endParaRPr lang="en-US" altLang="en-GB"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sym typeface="+mn-ea"/>
              </a:rPr>
              <a:t>(Practical Presentation)</a:t>
            </a:r>
            <a:endParaRPr lang="en-US" altLang="en-US" b="1">
              <a:sym typeface="+mn-ea"/>
            </a:endParaRPr>
          </a:p>
        </p:txBody>
      </p: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23125" y="33937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Repositories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927735" y="137541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572895" y="192341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5210175" y="334899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5579745" y="300418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5434330" y="4502150"/>
            <a:ext cx="99822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URL/Link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3060065" y="1851660"/>
            <a:ext cx="40151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remote add origin URL.git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Git &amp; GitHub?</a:t>
            </a:r>
            <a:endParaRPr lang="en-US" altLang="en-GB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728345" y="3604895"/>
            <a:ext cx="388937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Version Control Software VS.</a:t>
            </a:r>
            <a:r>
              <a:rPr lang="en-GB">
                <a:sym typeface="+mn-ea"/>
              </a:rPr>
              <a:t> </a:t>
            </a:r>
            <a:r>
              <a:rPr lang="en-US" altLang="en-GB">
                <a:sym typeface="+mn-ea"/>
              </a:rPr>
              <a:t>Hosting Service</a:t>
            </a:r>
            <a:endParaRPr lang="en-GB"/>
          </a:p>
        </p:txBody>
      </p:sp>
      <p:grpSp>
        <p:nvGrpSpPr>
          <p:cNvPr id="412" name="Google Shape;412;p37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413" name="Google Shape;413;p37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414" name="Google Shape;414;p37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7" name="Google Shape;487;p37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488" name="Google Shape;488;p3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89" name="Google Shape;489;p3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90" name="Google Shape;490;p3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3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3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94" name="Google Shape;494;p37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2" name="Google Shape;502;p37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503" name="Google Shape;503;p37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3" name="Google Shape;513;p37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514" name="Google Shape;514;p37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23125" y="33937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Repositories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927735" y="137541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572895" y="192341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5210175" y="334899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5579745" y="300418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5434330" y="4502150"/>
            <a:ext cx="99822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URL/Link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3060065" y="1851660"/>
            <a:ext cx="40151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remote add origin URL.git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Double Brace 5"/>
          <p:cNvSpPr/>
          <p:nvPr/>
        </p:nvSpPr>
        <p:spPr>
          <a:xfrm rot="16200000">
            <a:off x="4300220" y="1487805"/>
            <a:ext cx="462280" cy="107061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80155" y="1203960"/>
            <a:ext cx="1460500" cy="346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Add a remote variable</a:t>
            </a:r>
            <a:endParaRPr lang="en-US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23125" y="33937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Repositories</a:t>
            </a:r>
            <a:endParaRPr lang="en-US" altLang="en-GB">
              <a:solidFill>
                <a:schemeClr val="accent1"/>
              </a:solidFill>
            </a:endParaRPr>
          </a:p>
        </p:txBody>
      </p:sp>
      <p:grpSp>
        <p:nvGrpSpPr>
          <p:cNvPr id="24" name="object 3"/>
          <p:cNvGrpSpPr/>
          <p:nvPr/>
        </p:nvGrpSpPr>
        <p:grpSpPr>
          <a:xfrm>
            <a:off x="927735" y="137541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572895" y="192341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5210175" y="334899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5579745" y="300418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5434330" y="4502150"/>
            <a:ext cx="99822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URL/Link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3060065" y="1851660"/>
            <a:ext cx="40151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remote add origin URL.git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Double Brace 3"/>
          <p:cNvSpPr/>
          <p:nvPr/>
        </p:nvSpPr>
        <p:spPr>
          <a:xfrm rot="16200000">
            <a:off x="5666105" y="1260475"/>
            <a:ext cx="462280" cy="149733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48580" y="2254250"/>
            <a:ext cx="31762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Create an alias called ‘origin’ for this URL</a:t>
            </a:r>
            <a:endParaRPr lang="en-US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sp>
        <p:nvSpPr>
          <p:cNvPr id="6" name="Double Brace 5"/>
          <p:cNvSpPr/>
          <p:nvPr/>
        </p:nvSpPr>
        <p:spPr>
          <a:xfrm rot="16200000">
            <a:off x="4300220" y="1487805"/>
            <a:ext cx="462280" cy="107061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80155" y="1203960"/>
            <a:ext cx="1460500" cy="346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Add a remote variable</a:t>
            </a:r>
            <a:endParaRPr lang="en-US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467360" y="1964055"/>
            <a:ext cx="4049395" cy="744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Commands</a:t>
            </a:r>
            <a:endParaRPr lang="en-US" altLang="en-GB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5</a:t>
            </a:r>
            <a:endParaRPr lang="en-US" altLang="en-GB"/>
          </a:p>
        </p:txBody>
      </p: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765175" y="2704465"/>
            <a:ext cx="3520440" cy="19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Fundamental git commands including: add, commit, etc.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grpSp>
        <p:nvGrpSpPr>
          <p:cNvPr id="412" name="Google Shape;412;p37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413" name="Google Shape;413;p37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414" name="Google Shape;414;p37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7" name="Google Shape;487;p37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488" name="Google Shape;488;p3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89" name="Google Shape;489;p3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90" name="Google Shape;490;p3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3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3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94" name="Google Shape;494;p37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2" name="Google Shape;502;p37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503" name="Google Shape;503;p37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3" name="Google Shape;513;p37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514" name="Google Shape;514;p37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/>
          <p:cNvGrpSpPr/>
          <p:nvPr/>
        </p:nvGrpSpPr>
        <p:grpSpPr>
          <a:xfrm>
            <a:off x="429895" y="4016375"/>
            <a:ext cx="1292860" cy="415290"/>
            <a:chOff x="7289663" y="3996131"/>
            <a:chExt cx="1021756" cy="332094"/>
          </a:xfrm>
        </p:grpSpPr>
        <p:sp>
          <p:nvSpPr>
            <p:cNvPr id="338" name="Google Shape;338;p35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6336665" y="987425"/>
            <a:ext cx="2055495" cy="1946275"/>
            <a:chOff x="6652533" y="1529057"/>
            <a:chExt cx="1496195" cy="1430854"/>
          </a:xfrm>
        </p:grpSpPr>
        <p:sp>
          <p:nvSpPr>
            <p:cNvPr id="344" name="Google Shape;344;p35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6" name="Google Shape;346;p35"/>
          <p:cNvSpPr txBox="1"/>
          <p:nvPr>
            <p:ph type="title"/>
          </p:nvPr>
        </p:nvSpPr>
        <p:spPr>
          <a:xfrm>
            <a:off x="1691647" y="215050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git add</a:t>
            </a:r>
            <a:endParaRPr lang="en-US" altLang="en-GB" sz="4400"/>
          </a:p>
        </p:txBody>
      </p:sp>
      <p:grpSp>
        <p:nvGrpSpPr>
          <p:cNvPr id="348" name="Google Shape;348;p35"/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1" name="Google Shape;351;p35"/>
          <p:cNvGrpSpPr/>
          <p:nvPr/>
        </p:nvGrpSpPr>
        <p:grpSpPr>
          <a:xfrm>
            <a:off x="1261110" y="3361690"/>
            <a:ext cx="948690" cy="897890"/>
            <a:chOff x="7847861" y="3178722"/>
            <a:chExt cx="749797" cy="717499"/>
          </a:xfrm>
        </p:grpSpPr>
        <p:sp>
          <p:nvSpPr>
            <p:cNvPr id="352" name="Google Shape;352;p35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434455" y="90043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6804025" y="5556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object 12"/>
          <p:cNvSpPr txBox="1"/>
          <p:nvPr/>
        </p:nvSpPr>
        <p:spPr>
          <a:xfrm>
            <a:off x="2771775" y="189103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test.cpp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434455" y="90043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6804025" y="5556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object 12"/>
          <p:cNvSpPr txBox="1"/>
          <p:nvPr/>
        </p:nvSpPr>
        <p:spPr>
          <a:xfrm>
            <a:off x="2771775" y="189103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test.cpp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434455" y="90043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6804025" y="5556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4932045" y="2931795"/>
            <a:ext cx="359156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r>
              <a:rPr sz="18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committed:</a:t>
            </a:r>
            <a:endParaRPr sz="1800"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  <a:p>
            <a:pPr marL="12700" indent="457200">
              <a:lnSpc>
                <a:spcPct val="100000"/>
              </a:lnSpc>
              <a:spcBef>
                <a:spcPts val="95"/>
              </a:spcBef>
            </a:pPr>
            <a:r>
              <a:rPr lang="en-US" sz="1800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modified: test.cpp</a:t>
            </a:r>
            <a:r>
              <a:rPr lang="en-US" sz="1800" spc="-1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lang="en-US" sz="1800" spc="-1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7" name="object 12"/>
          <p:cNvSpPr txBox="1"/>
          <p:nvPr/>
        </p:nvSpPr>
        <p:spPr>
          <a:xfrm>
            <a:off x="2771775" y="189103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test.cpp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37"/>
          <p:cNvSpPr txBox="1"/>
          <p:nvPr/>
        </p:nvSpPr>
        <p:spPr>
          <a:xfrm>
            <a:off x="4860290" y="2860040"/>
            <a:ext cx="3194685" cy="103187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434455" y="900430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6804025" y="5556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887730" y="2614930"/>
            <a:ext cx="128206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add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4932045" y="2931795"/>
            <a:ext cx="359156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r>
              <a:rPr sz="18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committed:</a:t>
            </a:r>
            <a:endParaRPr sz="1800"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  <a:p>
            <a:pPr marL="12700" indent="457200">
              <a:lnSpc>
                <a:spcPct val="100000"/>
              </a:lnSpc>
              <a:spcBef>
                <a:spcPts val="95"/>
              </a:spcBef>
            </a:pPr>
            <a:r>
              <a:rPr lang="en-US" sz="1800" spc="-1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modified: test.cpp</a:t>
            </a:r>
            <a:endParaRPr lang="en-US" sz="1600" spc="-10" dirty="0">
              <a:solidFill>
                <a:srgbClr val="00B05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7" name="object 12"/>
          <p:cNvSpPr txBox="1"/>
          <p:nvPr/>
        </p:nvSpPr>
        <p:spPr>
          <a:xfrm>
            <a:off x="2771775" y="189103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test.cpp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9" name="object 12"/>
          <p:cNvSpPr txBox="1"/>
          <p:nvPr/>
        </p:nvSpPr>
        <p:spPr>
          <a:xfrm>
            <a:off x="4572000" y="3940810"/>
            <a:ext cx="3951605" cy="1123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Staging Area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(Store temporarily in a draft space)</a:t>
            </a:r>
            <a:endParaRPr lang="en-US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/>
          <p:cNvGrpSpPr/>
          <p:nvPr/>
        </p:nvGrpSpPr>
        <p:grpSpPr>
          <a:xfrm>
            <a:off x="429895" y="4016375"/>
            <a:ext cx="1292860" cy="415290"/>
            <a:chOff x="7289663" y="3996131"/>
            <a:chExt cx="1021756" cy="332094"/>
          </a:xfrm>
        </p:grpSpPr>
        <p:sp>
          <p:nvSpPr>
            <p:cNvPr id="338" name="Google Shape;338;p35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6336665" y="987425"/>
            <a:ext cx="2055495" cy="1946275"/>
            <a:chOff x="6652533" y="1529057"/>
            <a:chExt cx="1496195" cy="1430854"/>
          </a:xfrm>
        </p:grpSpPr>
        <p:sp>
          <p:nvSpPr>
            <p:cNvPr id="344" name="Google Shape;344;p35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6" name="Google Shape;346;p35"/>
          <p:cNvSpPr txBox="1"/>
          <p:nvPr>
            <p:ph type="title"/>
          </p:nvPr>
        </p:nvSpPr>
        <p:spPr>
          <a:xfrm>
            <a:off x="1691647" y="215050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git commit</a:t>
            </a:r>
            <a:endParaRPr lang="en-US" altLang="en-GB" sz="4400"/>
          </a:p>
        </p:txBody>
      </p:sp>
      <p:grpSp>
        <p:nvGrpSpPr>
          <p:cNvPr id="348" name="Google Shape;348;p35"/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1" name="Google Shape;351;p35"/>
          <p:cNvGrpSpPr/>
          <p:nvPr/>
        </p:nvGrpSpPr>
        <p:grpSpPr>
          <a:xfrm>
            <a:off x="1261110" y="3361690"/>
            <a:ext cx="948690" cy="897890"/>
            <a:chOff x="7847861" y="3178722"/>
            <a:chExt cx="749797" cy="717499"/>
          </a:xfrm>
        </p:grpSpPr>
        <p:sp>
          <p:nvSpPr>
            <p:cNvPr id="352" name="Google Shape;352;p35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859905" y="826135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7229475" y="4540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Keeps Track Of Code Changes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9" name="object 2"/>
          <p:cNvSpPr/>
          <p:nvPr/>
        </p:nvSpPr>
        <p:spPr>
          <a:xfrm>
            <a:off x="15875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40" name="object 3"/>
          <p:cNvGrpSpPr/>
          <p:nvPr/>
        </p:nvGrpSpPr>
        <p:grpSpPr>
          <a:xfrm>
            <a:off x="1320800" y="1719580"/>
            <a:ext cx="1527175" cy="208089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3" name="object 12"/>
          <p:cNvSpPr txBox="1"/>
          <p:nvPr/>
        </p:nvSpPr>
        <p:spPr>
          <a:xfrm>
            <a:off x="1381125" y="3867785"/>
            <a:ext cx="132143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381125" y="2139950"/>
            <a:ext cx="1266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859905" y="826135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7229475" y="4540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755015" y="2543175"/>
            <a:ext cx="155956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commit -m 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139950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177990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859905" y="826135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7229475" y="4540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755015" y="2543175"/>
            <a:ext cx="155956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commit -m 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187575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35331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16" name="object 3"/>
          <p:cNvGrpSpPr/>
          <p:nvPr/>
        </p:nvGrpSpPr>
        <p:grpSpPr>
          <a:xfrm>
            <a:off x="4168775" y="2197100"/>
            <a:ext cx="941070" cy="1286510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Text Box 10"/>
          <p:cNvSpPr txBox="1"/>
          <p:nvPr/>
        </p:nvSpPr>
        <p:spPr>
          <a:xfrm>
            <a:off x="4182745" y="234759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3636010" y="278765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3" name="Text Box 12"/>
          <p:cNvSpPr txBox="1"/>
          <p:nvPr/>
        </p:nvSpPr>
        <p:spPr>
          <a:xfrm>
            <a:off x="3937635" y="3527425"/>
            <a:ext cx="13906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  <a:sym typeface="+mn-ea"/>
              </a:rPr>
              <a:t>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4215130" y="3940175"/>
            <a:ext cx="4936490" cy="256540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New Version Created!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(Take a snapshot of code to save it </a:t>
            </a:r>
            <a:r>
              <a:rPr lang="en-US" alt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permanently</a:t>
            </a:r>
            <a:r>
              <a:rPr lang="en-US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lang="en-US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/>
          <p:cNvGrpSpPr/>
          <p:nvPr/>
        </p:nvGrpSpPr>
        <p:grpSpPr>
          <a:xfrm>
            <a:off x="429895" y="4016375"/>
            <a:ext cx="1292860" cy="415290"/>
            <a:chOff x="7289663" y="3996131"/>
            <a:chExt cx="1021756" cy="332094"/>
          </a:xfrm>
        </p:grpSpPr>
        <p:sp>
          <p:nvSpPr>
            <p:cNvPr id="338" name="Google Shape;338;p35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6336665" y="987425"/>
            <a:ext cx="2055495" cy="1946275"/>
            <a:chOff x="6652533" y="1529057"/>
            <a:chExt cx="1496195" cy="1430854"/>
          </a:xfrm>
        </p:grpSpPr>
        <p:sp>
          <p:nvSpPr>
            <p:cNvPr id="344" name="Google Shape;344;p35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6" name="Google Shape;346;p35"/>
          <p:cNvSpPr txBox="1"/>
          <p:nvPr>
            <p:ph type="title"/>
          </p:nvPr>
        </p:nvSpPr>
        <p:spPr>
          <a:xfrm>
            <a:off x="1691647" y="215050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git push</a:t>
            </a:r>
            <a:endParaRPr lang="en-US" altLang="en-GB" sz="4400"/>
          </a:p>
        </p:txBody>
      </p:sp>
      <p:grpSp>
        <p:nvGrpSpPr>
          <p:cNvPr id="348" name="Google Shape;348;p35"/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1" name="Google Shape;351;p35"/>
          <p:cNvGrpSpPr/>
          <p:nvPr/>
        </p:nvGrpSpPr>
        <p:grpSpPr>
          <a:xfrm>
            <a:off x="1261110" y="3361690"/>
            <a:ext cx="948690" cy="897890"/>
            <a:chOff x="7847861" y="3178722"/>
            <a:chExt cx="749797" cy="717499"/>
          </a:xfrm>
        </p:grpSpPr>
        <p:sp>
          <p:nvSpPr>
            <p:cNvPr id="352" name="Google Shape;352;p35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2279015" y="2901950"/>
            <a:ext cx="3520440" cy="19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Previous commands happend locally, how do we save our stuff remotely?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785745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242570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859905" y="826135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7229475" y="4540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833370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99910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68775" y="2842895"/>
            <a:ext cx="941070" cy="1286510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Text Box 10"/>
          <p:cNvSpPr txBox="1"/>
          <p:nvPr/>
        </p:nvSpPr>
        <p:spPr>
          <a:xfrm>
            <a:off x="4182745" y="299339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3636010" y="3433445"/>
            <a:ext cx="503555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3" name="Text Box 12"/>
          <p:cNvSpPr txBox="1"/>
          <p:nvPr/>
        </p:nvSpPr>
        <p:spPr>
          <a:xfrm>
            <a:off x="3937635" y="4173220"/>
            <a:ext cx="13906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  <a:sym typeface="+mn-ea"/>
              </a:rPr>
              <a:t>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785745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242570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859905" y="826135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7229475" y="4540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833370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99910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645785" y="78041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68775" y="2842895"/>
            <a:ext cx="941070" cy="1286510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Text Box 10"/>
          <p:cNvSpPr txBox="1"/>
          <p:nvPr/>
        </p:nvSpPr>
        <p:spPr>
          <a:xfrm>
            <a:off x="4182745" y="299339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3636010" y="3433445"/>
            <a:ext cx="503555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3" name="Text Box 12"/>
          <p:cNvSpPr txBox="1"/>
          <p:nvPr/>
        </p:nvSpPr>
        <p:spPr>
          <a:xfrm>
            <a:off x="3937635" y="4173220"/>
            <a:ext cx="13906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  <a:sym typeface="+mn-ea"/>
              </a:rPr>
              <a:t>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grpSp>
        <p:nvGrpSpPr>
          <p:cNvPr id="50" name="object 3"/>
          <p:cNvGrpSpPr/>
          <p:nvPr/>
        </p:nvGrpSpPr>
        <p:grpSpPr>
          <a:xfrm>
            <a:off x="5546725" y="627380"/>
            <a:ext cx="941070" cy="1286510"/>
            <a:chOff x="1472882" y="3464610"/>
            <a:chExt cx="3743325" cy="4412615"/>
          </a:xfrm>
        </p:grpSpPr>
        <p:sp>
          <p:nvSpPr>
            <p:cNvPr id="5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8" name="Text Box 57"/>
          <p:cNvSpPr txBox="1"/>
          <p:nvPr/>
        </p:nvSpPr>
        <p:spPr>
          <a:xfrm>
            <a:off x="5560695" y="77787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1" name="object 12"/>
          <p:cNvSpPr txBox="1"/>
          <p:nvPr/>
        </p:nvSpPr>
        <p:spPr>
          <a:xfrm>
            <a:off x="755650" y="3213100"/>
            <a:ext cx="155956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push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495300" y="2785745"/>
            <a:ext cx="2079625" cy="1399540"/>
            <a:chOff x="893937" y="7178769"/>
            <a:chExt cx="5356225" cy="3181985"/>
          </a:xfrm>
        </p:grpSpPr>
        <p:sp>
          <p:nvSpPr>
            <p:cNvPr id="25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0" y="2661206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60" y="185290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5" y="165990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2"/>
          <p:cNvSpPr txBox="1"/>
          <p:nvPr/>
        </p:nvSpPr>
        <p:spPr>
          <a:xfrm>
            <a:off x="1140460" y="2425700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Your PC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6" name="object 37"/>
          <p:cNvGrpSpPr/>
          <p:nvPr/>
        </p:nvGrpSpPr>
        <p:grpSpPr>
          <a:xfrm>
            <a:off x="6859905" y="826135"/>
            <a:ext cx="1447800" cy="1028700"/>
            <a:chOff x="8895719" y="3919416"/>
            <a:chExt cx="2312670" cy="1573530"/>
          </a:xfrm>
        </p:grpSpPr>
        <p:sp>
          <p:nvSpPr>
            <p:cNvPr id="77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8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79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80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2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83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4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85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2" name="object 12"/>
          <p:cNvSpPr txBox="1"/>
          <p:nvPr/>
        </p:nvSpPr>
        <p:spPr>
          <a:xfrm>
            <a:off x="7229475" y="454025"/>
            <a:ext cx="78930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GitHub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753360" y="2833370"/>
            <a:ext cx="941070" cy="1286510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8" name="Text Box 17"/>
          <p:cNvSpPr txBox="1"/>
          <p:nvPr/>
        </p:nvSpPr>
        <p:spPr>
          <a:xfrm>
            <a:off x="2767330" y="299910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645785" y="78041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68775" y="2842895"/>
            <a:ext cx="941070" cy="1286510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Text Box 10"/>
          <p:cNvSpPr txBox="1"/>
          <p:nvPr/>
        </p:nvSpPr>
        <p:spPr>
          <a:xfrm>
            <a:off x="4182745" y="299339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3636010" y="3433445"/>
            <a:ext cx="503555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3" name="Text Box 12"/>
          <p:cNvSpPr txBox="1"/>
          <p:nvPr/>
        </p:nvSpPr>
        <p:spPr>
          <a:xfrm>
            <a:off x="3937635" y="4173220"/>
            <a:ext cx="13906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  <a:sym typeface="+mn-ea"/>
              </a:rPr>
              <a:t>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grpSp>
        <p:nvGrpSpPr>
          <p:cNvPr id="16" name="object 3"/>
          <p:cNvGrpSpPr/>
          <p:nvPr/>
        </p:nvGrpSpPr>
        <p:grpSpPr>
          <a:xfrm>
            <a:off x="4131310" y="617855"/>
            <a:ext cx="941070" cy="1286510"/>
            <a:chOff x="1472882" y="3464610"/>
            <a:chExt cx="3743325" cy="4412615"/>
          </a:xfrm>
        </p:grpSpPr>
        <p:sp>
          <p:nvSpPr>
            <p:cNvPr id="17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3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8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9" name="Text Box 48"/>
          <p:cNvSpPr txBox="1"/>
          <p:nvPr/>
        </p:nvSpPr>
        <p:spPr>
          <a:xfrm>
            <a:off x="4145280" y="783590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0" name="object 3"/>
          <p:cNvGrpSpPr/>
          <p:nvPr/>
        </p:nvGrpSpPr>
        <p:grpSpPr>
          <a:xfrm>
            <a:off x="5546725" y="627380"/>
            <a:ext cx="941070" cy="1286510"/>
            <a:chOff x="1472882" y="3464610"/>
            <a:chExt cx="3743325" cy="4412615"/>
          </a:xfrm>
        </p:grpSpPr>
        <p:sp>
          <p:nvSpPr>
            <p:cNvPr id="5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8" name="Text Box 57"/>
          <p:cNvSpPr txBox="1"/>
          <p:nvPr/>
        </p:nvSpPr>
        <p:spPr>
          <a:xfrm>
            <a:off x="5560695" y="777875"/>
            <a:ext cx="81216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9" name="object 2"/>
          <p:cNvSpPr/>
          <p:nvPr/>
        </p:nvSpPr>
        <p:spPr>
          <a:xfrm>
            <a:off x="5013960" y="121793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60" name="Text Box 59"/>
          <p:cNvSpPr txBox="1"/>
          <p:nvPr/>
        </p:nvSpPr>
        <p:spPr>
          <a:xfrm>
            <a:off x="5315585" y="1957705"/>
            <a:ext cx="13906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  <a:sym typeface="+mn-ea"/>
              </a:rPr>
              <a:t>“Add Line”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  <p:sp>
        <p:nvSpPr>
          <p:cNvPr id="61" name="object 12"/>
          <p:cNvSpPr txBox="1"/>
          <p:nvPr/>
        </p:nvSpPr>
        <p:spPr>
          <a:xfrm>
            <a:off x="755650" y="3213100"/>
            <a:ext cx="1559560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git push</a:t>
            </a:r>
            <a:endParaRPr lang="en-US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2457450" y="2063115"/>
            <a:ext cx="4260215" cy="73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Quiz</a:t>
            </a:r>
            <a:endParaRPr lang="en-US" altLang="en-US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382043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6</a:t>
            </a:r>
            <a:endParaRPr lang="en-US" altLang="en-GB"/>
          </a:p>
        </p:txBody>
      </p: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331;p34"/>
          <p:cNvSpPr txBox="1"/>
          <p:nvPr/>
        </p:nvSpPr>
        <p:spPr>
          <a:xfrm>
            <a:off x="2051685" y="2931795"/>
            <a:ext cx="5003165" cy="261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/>
              <a:t>Short interactive online quiz through </a:t>
            </a:r>
            <a:r>
              <a:rPr lang="en-US" altLang="en-US" sz="1600"/>
              <a:t>Quizizz</a:t>
            </a:r>
            <a:endParaRPr lang="en-US" altLang="en-US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2457450" y="2063115"/>
            <a:ext cx="4260215" cy="73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Branches &amp; Pull Requests</a:t>
            </a:r>
            <a:endParaRPr lang="en-US" altLang="en-US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3820433" y="915912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7</a:t>
            </a:r>
            <a:endParaRPr lang="en-US" altLang="en-GB"/>
          </a:p>
        </p:txBody>
      </p: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331;p34"/>
          <p:cNvSpPr txBox="1"/>
          <p:nvPr/>
        </p:nvSpPr>
        <p:spPr>
          <a:xfrm>
            <a:off x="2051685" y="2931795"/>
            <a:ext cx="5003165" cy="261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ym typeface="+mn-ea"/>
              </a:rPr>
              <a:t>Essential feature to start working with a team!</a:t>
            </a:r>
            <a:endParaRPr lang="en-US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2571576"/>
            <a:ext cx="476229" cy="476229"/>
            <a:chOff x="1155357" y="5602632"/>
            <a:chExt cx="1047115" cy="1047115"/>
          </a:xfrm>
        </p:grpSpPr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2571576"/>
            <a:ext cx="2957195" cy="476229"/>
            <a:chOff x="1155357" y="5602632"/>
            <a:chExt cx="6502179" cy="1047115"/>
          </a:xfrm>
        </p:grpSpPr>
        <p:sp>
          <p:nvSpPr>
            <p:cNvPr id="5" name="object 5"/>
            <p:cNvSpPr/>
            <p:nvPr/>
          </p:nvSpPr>
          <p:spPr>
            <a:xfrm>
              <a:off x="1613316" y="6022893"/>
              <a:ext cx="6044220" cy="182904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7967" y="3142015"/>
            <a:ext cx="744811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5545" y="3141980"/>
            <a:ext cx="155067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more </a:t>
            </a: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Keeps Track Of Code Changes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9" name="object 2"/>
          <p:cNvSpPr/>
          <p:nvPr/>
        </p:nvSpPr>
        <p:spPr>
          <a:xfrm>
            <a:off x="15875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40" name="object 3"/>
          <p:cNvGrpSpPr/>
          <p:nvPr/>
        </p:nvGrpSpPr>
        <p:grpSpPr>
          <a:xfrm>
            <a:off x="1320800" y="1719580"/>
            <a:ext cx="1527175" cy="208089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3" name="object 12"/>
          <p:cNvSpPr txBox="1"/>
          <p:nvPr/>
        </p:nvSpPr>
        <p:spPr>
          <a:xfrm>
            <a:off x="1381125" y="3867785"/>
            <a:ext cx="132143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273177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2" name="object 3"/>
          <p:cNvGrpSpPr/>
          <p:nvPr/>
        </p:nvGrpSpPr>
        <p:grpSpPr>
          <a:xfrm>
            <a:off x="4036695" y="1719580"/>
            <a:ext cx="1527175" cy="2080895"/>
            <a:chOff x="1472882" y="3464610"/>
            <a:chExt cx="3743325" cy="4412615"/>
          </a:xfrm>
        </p:grpSpPr>
        <p:sp>
          <p:nvSpPr>
            <p:cNvPr id="3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object 12"/>
          <p:cNvSpPr txBox="1"/>
          <p:nvPr/>
        </p:nvSpPr>
        <p:spPr>
          <a:xfrm>
            <a:off x="4166235" y="3867785"/>
            <a:ext cx="125222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Add a Line</a:t>
            </a:r>
            <a:endParaRPr lang="en-US" sz="1600" spc="-20" dirty="0">
              <a:solidFill>
                <a:srgbClr val="00B05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81125" y="2139950"/>
            <a:ext cx="1266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0019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2571576"/>
            <a:ext cx="2957195" cy="476229"/>
            <a:chOff x="1155357" y="5602632"/>
            <a:chExt cx="6502179" cy="1047115"/>
          </a:xfrm>
        </p:grpSpPr>
        <p:sp>
          <p:nvSpPr>
            <p:cNvPr id="5" name="object 5"/>
            <p:cNvSpPr/>
            <p:nvPr/>
          </p:nvSpPr>
          <p:spPr>
            <a:xfrm>
              <a:off x="1613316" y="6022893"/>
              <a:ext cx="6044220" cy="182904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7967" y="3142015"/>
            <a:ext cx="744811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5545" y="3141980"/>
            <a:ext cx="155067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more </a:t>
            </a: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7720" y="2355850"/>
            <a:ext cx="2148205" cy="579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master</a:t>
            </a:r>
            <a:endParaRPr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1448979"/>
            <a:ext cx="4154686" cy="1598826"/>
            <a:chOff x="1155357" y="3134304"/>
            <a:chExt cx="9135180" cy="3515443"/>
          </a:xfrm>
        </p:grpSpPr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5" name="object 5"/>
            <p:cNvSpPr/>
            <p:nvPr/>
          </p:nvSpPr>
          <p:spPr>
            <a:xfrm>
              <a:off x="1613316" y="6037723"/>
              <a:ext cx="6044220" cy="167546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7967" y="3142015"/>
            <a:ext cx="744811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5545" y="3141980"/>
            <a:ext cx="155067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more </a:t>
            </a: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7695" y="987425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start</a:t>
            </a:r>
            <a:r>
              <a:rPr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feature</a:t>
            </a:r>
            <a:endParaRPr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151120" y="1167130"/>
            <a:ext cx="2148205" cy="531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test-branch</a:t>
            </a:r>
            <a:endParaRPr lang="en-US"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3347720" y="2355850"/>
            <a:ext cx="2148205" cy="579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master</a:t>
            </a:r>
            <a:endParaRPr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1411191"/>
            <a:ext cx="5425159" cy="1636614"/>
            <a:chOff x="1155357" y="3051217"/>
            <a:chExt cx="11928653" cy="3598530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5" name="object 5"/>
            <p:cNvSpPr/>
            <p:nvPr/>
          </p:nvSpPr>
          <p:spPr>
            <a:xfrm>
              <a:off x="1613316" y="6037723"/>
              <a:ext cx="6044220" cy="167546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7967" y="3142015"/>
            <a:ext cx="744811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5545" y="3141980"/>
            <a:ext cx="155067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more </a:t>
            </a: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7695" y="987425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start</a:t>
            </a:r>
            <a:r>
              <a:rPr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feature</a:t>
            </a:r>
            <a:endParaRPr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012180" y="1167130"/>
            <a:ext cx="2148205" cy="531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test-branch</a:t>
            </a:r>
            <a:endParaRPr lang="en-US"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4427855" y="699770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lang="en-US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Keep working on new feature</a:t>
            </a:r>
            <a:endParaRPr lang="en-US"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24"/>
          <p:cNvSpPr txBox="1"/>
          <p:nvPr/>
        </p:nvSpPr>
        <p:spPr>
          <a:xfrm>
            <a:off x="3347720" y="2355850"/>
            <a:ext cx="2148205" cy="579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master</a:t>
            </a:r>
            <a:endParaRPr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1411191"/>
            <a:ext cx="5425367" cy="1636621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7967" y="3142015"/>
            <a:ext cx="744811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5545" y="3141980"/>
            <a:ext cx="155067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more </a:t>
            </a: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7695" y="987425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start</a:t>
            </a:r>
            <a:r>
              <a:rPr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feature</a:t>
            </a:r>
            <a:endParaRPr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4820" y="3151505"/>
            <a:ext cx="774700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fix</a:t>
            </a:r>
            <a:r>
              <a:rPr sz="15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bug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0335" y="2352675"/>
            <a:ext cx="2148205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master</a:t>
            </a:r>
            <a:endParaRPr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012180" y="1167130"/>
            <a:ext cx="2148205" cy="531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test-branch</a:t>
            </a:r>
            <a:endParaRPr lang="en-US"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4427855" y="699770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lang="en-US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Keep working on new feature</a:t>
            </a:r>
            <a:endParaRPr lang="en-US"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78" y="1411191"/>
            <a:ext cx="6412230" cy="1636614"/>
            <a:chOff x="1155357" y="3051217"/>
            <a:chExt cx="14098990" cy="3598530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5" name="object 5"/>
            <p:cNvSpPr/>
            <p:nvPr/>
          </p:nvSpPr>
          <p:spPr>
            <a:xfrm>
              <a:off x="1613316" y="6022364"/>
              <a:ext cx="13641031" cy="182904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3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50" y="3141980"/>
            <a:ext cx="168529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 commit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7967" y="3142015"/>
            <a:ext cx="744811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5545" y="3141980"/>
            <a:ext cx="1550670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sz="15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more </a:t>
            </a:r>
            <a:r>
              <a:rPr sz="15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changes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7695" y="987425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lstStyle/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start</a:t>
            </a:r>
            <a:r>
              <a:rPr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feature</a:t>
            </a:r>
            <a:endParaRPr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4820" y="3151505"/>
            <a:ext cx="774700" cy="23558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fix</a:t>
            </a:r>
            <a:r>
              <a:rPr sz="15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bug</a:t>
            </a:r>
            <a:endParaRPr sz="15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1060" y="2283460"/>
            <a:ext cx="1917700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master</a:t>
            </a:r>
            <a:endParaRPr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012180" y="1167130"/>
            <a:ext cx="2148205" cy="531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algn="ctr">
              <a:lnSpc>
                <a:spcPct val="100000"/>
              </a:lnSpc>
            </a:pPr>
            <a:r>
              <a:rPr sz="2400" spc="-650" dirty="0">
                <a:solidFill>
                  <a:srgbClr val="FAE23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000" dirty="0">
                <a:solidFill>
                  <a:srgbClr val="FAE232"/>
                </a:solidFill>
                <a:latin typeface="Consolas" panose="020B0609020204030204"/>
                <a:cs typeface="Consolas" panose="020B0609020204030204"/>
              </a:rPr>
              <a:t>test-branch</a:t>
            </a:r>
            <a:endParaRPr lang="en-US" sz="2000" spc="-20" dirty="0">
              <a:solidFill>
                <a:srgbClr val="FAE232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4427855" y="699770"/>
            <a:ext cx="2864485" cy="512445"/>
          </a:xfrm>
          <a:prstGeom prst="rect">
            <a:avLst/>
          </a:prstGeom>
        </p:spPr>
        <p:txBody>
          <a:bodyPr vert="horz" wrap="square" lIns="0" tIns="15595" rIns="0" bIns="0" rtlCol="0">
            <a:spAutoFit/>
          </a:bodyPr>
          <a:p>
            <a:pPr marL="12700" marR="5080" algn="ctr">
              <a:lnSpc>
                <a:spcPts val="3880"/>
              </a:lnSpc>
              <a:spcBef>
                <a:spcPts val="270"/>
              </a:spcBef>
            </a:pPr>
            <a:r>
              <a:rPr lang="en-US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Keep working on new feature</a:t>
            </a:r>
            <a:endParaRPr lang="en-US" spc="-1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object 4"/>
          <p:cNvSpPr/>
          <p:nvPr/>
        </p:nvSpPr>
        <p:spPr>
          <a:xfrm rot="15900000">
            <a:off x="5790565" y="1881505"/>
            <a:ext cx="1160780" cy="926465"/>
          </a:xfrm>
          <a:custGeom>
            <a:avLst/>
            <a:gdLst/>
            <a:ahLst/>
            <a:cxnLst/>
            <a:rect l="l" t="t" r="r" b="b"/>
            <a:pathLst>
              <a:path w="2734309" h="2526029">
                <a:moveTo>
                  <a:pt x="2734178" y="0"/>
                </a:moveTo>
                <a:lnTo>
                  <a:pt x="0" y="2525812"/>
                </a:lnTo>
              </a:path>
            </a:pathLst>
          </a:custGeom>
          <a:ln w="157063">
            <a:solidFill>
              <a:srgbClr val="00A2FF"/>
            </a:solidFill>
          </a:ln>
        </p:spPr>
        <p:txBody>
          <a:bodyPr wrap="square" lIns="0" tIns="0" rIns="0" bIns="0" rtlCol="0"/>
          <a:p>
            <a:endParaRPr sz="635"/>
          </a:p>
        </p:txBody>
      </p:sp>
      <p:sp>
        <p:nvSpPr>
          <p:cNvPr id="25" name="object 16"/>
          <p:cNvSpPr/>
          <p:nvPr/>
        </p:nvSpPr>
        <p:spPr>
          <a:xfrm>
            <a:off x="6661913" y="2571576"/>
            <a:ext cx="476229" cy="476229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523544" y="0"/>
                </a:moveTo>
                <a:lnTo>
                  <a:pt x="478925" y="1893"/>
                </a:lnTo>
                <a:lnTo>
                  <a:pt x="434568" y="7572"/>
                </a:lnTo>
                <a:lnTo>
                  <a:pt x="390733" y="17038"/>
                </a:lnTo>
                <a:lnTo>
                  <a:pt x="347683" y="30289"/>
                </a:lnTo>
                <a:lnTo>
                  <a:pt x="305678" y="47327"/>
                </a:lnTo>
                <a:lnTo>
                  <a:pt x="264980" y="68152"/>
                </a:lnTo>
                <a:lnTo>
                  <a:pt x="225851" y="92762"/>
                </a:lnTo>
                <a:lnTo>
                  <a:pt x="188551" y="121159"/>
                </a:lnTo>
                <a:lnTo>
                  <a:pt x="153342" y="153342"/>
                </a:lnTo>
                <a:lnTo>
                  <a:pt x="121159" y="188551"/>
                </a:lnTo>
                <a:lnTo>
                  <a:pt x="92762" y="225851"/>
                </a:lnTo>
                <a:lnTo>
                  <a:pt x="68152" y="264980"/>
                </a:lnTo>
                <a:lnTo>
                  <a:pt x="47327" y="305678"/>
                </a:lnTo>
                <a:lnTo>
                  <a:pt x="30289" y="347683"/>
                </a:lnTo>
                <a:lnTo>
                  <a:pt x="17038" y="390733"/>
                </a:lnTo>
                <a:lnTo>
                  <a:pt x="7572" y="434568"/>
                </a:lnTo>
                <a:lnTo>
                  <a:pt x="1893" y="478925"/>
                </a:lnTo>
                <a:lnTo>
                  <a:pt x="0" y="523544"/>
                </a:lnTo>
                <a:lnTo>
                  <a:pt x="1893" y="568162"/>
                </a:lnTo>
                <a:lnTo>
                  <a:pt x="7572" y="612520"/>
                </a:lnTo>
                <a:lnTo>
                  <a:pt x="17038" y="656354"/>
                </a:lnTo>
                <a:lnTo>
                  <a:pt x="30289" y="699405"/>
                </a:lnTo>
                <a:lnTo>
                  <a:pt x="47327" y="741409"/>
                </a:lnTo>
                <a:lnTo>
                  <a:pt x="68152" y="782107"/>
                </a:lnTo>
                <a:lnTo>
                  <a:pt x="92762" y="821237"/>
                </a:lnTo>
                <a:lnTo>
                  <a:pt x="121159" y="858537"/>
                </a:lnTo>
                <a:lnTo>
                  <a:pt x="153342" y="893746"/>
                </a:lnTo>
                <a:lnTo>
                  <a:pt x="188551" y="925929"/>
                </a:lnTo>
                <a:lnTo>
                  <a:pt x="225851" y="954325"/>
                </a:lnTo>
                <a:lnTo>
                  <a:pt x="264980" y="978936"/>
                </a:lnTo>
                <a:lnTo>
                  <a:pt x="305678" y="999760"/>
                </a:lnTo>
                <a:lnTo>
                  <a:pt x="347683" y="1016798"/>
                </a:lnTo>
                <a:lnTo>
                  <a:pt x="390733" y="1030050"/>
                </a:lnTo>
                <a:lnTo>
                  <a:pt x="434568" y="1039516"/>
                </a:lnTo>
                <a:lnTo>
                  <a:pt x="478925" y="1045195"/>
                </a:lnTo>
                <a:lnTo>
                  <a:pt x="523544" y="1047088"/>
                </a:lnTo>
                <a:lnTo>
                  <a:pt x="568163" y="1045195"/>
                </a:lnTo>
                <a:lnTo>
                  <a:pt x="612520" y="1039516"/>
                </a:lnTo>
                <a:lnTo>
                  <a:pt x="656355" y="1030050"/>
                </a:lnTo>
                <a:lnTo>
                  <a:pt x="699405" y="1016798"/>
                </a:lnTo>
                <a:lnTo>
                  <a:pt x="741410" y="999760"/>
                </a:lnTo>
                <a:lnTo>
                  <a:pt x="782109" y="978936"/>
                </a:lnTo>
                <a:lnTo>
                  <a:pt x="821238" y="954325"/>
                </a:lnTo>
                <a:lnTo>
                  <a:pt x="858539" y="925929"/>
                </a:lnTo>
                <a:lnTo>
                  <a:pt x="893748" y="893746"/>
                </a:lnTo>
                <a:lnTo>
                  <a:pt x="925930" y="858537"/>
                </a:lnTo>
                <a:lnTo>
                  <a:pt x="954327" y="821237"/>
                </a:lnTo>
                <a:lnTo>
                  <a:pt x="978937" y="782107"/>
                </a:lnTo>
                <a:lnTo>
                  <a:pt x="999761" y="741409"/>
                </a:lnTo>
                <a:lnTo>
                  <a:pt x="1016799" y="699405"/>
                </a:lnTo>
                <a:lnTo>
                  <a:pt x="1030051" y="656354"/>
                </a:lnTo>
                <a:lnTo>
                  <a:pt x="1039516" y="612520"/>
                </a:lnTo>
                <a:lnTo>
                  <a:pt x="1045195" y="568162"/>
                </a:lnTo>
                <a:lnTo>
                  <a:pt x="1047089" y="523544"/>
                </a:lnTo>
                <a:lnTo>
                  <a:pt x="1045195" y="478925"/>
                </a:lnTo>
                <a:lnTo>
                  <a:pt x="1039516" y="434568"/>
                </a:lnTo>
                <a:lnTo>
                  <a:pt x="1030051" y="390733"/>
                </a:lnTo>
                <a:lnTo>
                  <a:pt x="1016799" y="347683"/>
                </a:lnTo>
                <a:lnTo>
                  <a:pt x="999761" y="305678"/>
                </a:lnTo>
                <a:lnTo>
                  <a:pt x="978937" y="264980"/>
                </a:lnTo>
                <a:lnTo>
                  <a:pt x="954327" y="225851"/>
                </a:lnTo>
                <a:lnTo>
                  <a:pt x="925930" y="188551"/>
                </a:lnTo>
                <a:lnTo>
                  <a:pt x="893748" y="153342"/>
                </a:lnTo>
                <a:lnTo>
                  <a:pt x="858539" y="121159"/>
                </a:lnTo>
                <a:lnTo>
                  <a:pt x="821238" y="92762"/>
                </a:lnTo>
                <a:lnTo>
                  <a:pt x="782109" y="68152"/>
                </a:lnTo>
                <a:lnTo>
                  <a:pt x="741410" y="47327"/>
                </a:lnTo>
                <a:lnTo>
                  <a:pt x="699405" y="30289"/>
                </a:lnTo>
                <a:lnTo>
                  <a:pt x="656355" y="17038"/>
                </a:lnTo>
                <a:lnTo>
                  <a:pt x="612520" y="7572"/>
                </a:lnTo>
                <a:lnTo>
                  <a:pt x="568163" y="1893"/>
                </a:lnTo>
                <a:lnTo>
                  <a:pt x="52354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p>
            <a:endParaRPr sz="635"/>
          </a:p>
        </p:txBody>
      </p:sp>
      <p:sp>
        <p:nvSpPr>
          <p:cNvPr id="28" name="object 17"/>
          <p:cNvSpPr/>
          <p:nvPr/>
        </p:nvSpPr>
        <p:spPr>
          <a:xfrm>
            <a:off x="6732677" y="2641021"/>
            <a:ext cx="334717" cy="337605"/>
          </a:xfrm>
          <a:custGeom>
            <a:avLst/>
            <a:gdLst/>
            <a:ahLst/>
            <a:cxnLst/>
            <a:rect l="l" t="t" r="r" b="b"/>
            <a:pathLst>
              <a:path w="735965" h="742314">
                <a:moveTo>
                  <a:pt x="389710" y="0"/>
                </a:moveTo>
                <a:lnTo>
                  <a:pt x="346193" y="0"/>
                </a:lnTo>
                <a:lnTo>
                  <a:pt x="302921" y="5150"/>
                </a:lnTo>
                <a:lnTo>
                  <a:pt x="260381" y="15452"/>
                </a:lnTo>
                <a:lnTo>
                  <a:pt x="219062" y="30904"/>
                </a:lnTo>
                <a:lnTo>
                  <a:pt x="179453" y="51506"/>
                </a:lnTo>
                <a:lnTo>
                  <a:pt x="142043" y="77260"/>
                </a:lnTo>
                <a:lnTo>
                  <a:pt x="107319" y="108164"/>
                </a:lnTo>
                <a:lnTo>
                  <a:pt x="76656" y="143161"/>
                </a:lnTo>
                <a:lnTo>
                  <a:pt x="51104" y="180867"/>
                </a:lnTo>
                <a:lnTo>
                  <a:pt x="30662" y="220788"/>
                </a:lnTo>
                <a:lnTo>
                  <a:pt x="15331" y="262432"/>
                </a:lnTo>
                <a:lnTo>
                  <a:pt x="5110" y="305307"/>
                </a:lnTo>
                <a:lnTo>
                  <a:pt x="0" y="348921"/>
                </a:lnTo>
                <a:lnTo>
                  <a:pt x="0" y="392781"/>
                </a:lnTo>
                <a:lnTo>
                  <a:pt x="5110" y="436394"/>
                </a:lnTo>
                <a:lnTo>
                  <a:pt x="15331" y="479270"/>
                </a:lnTo>
                <a:lnTo>
                  <a:pt x="30662" y="520914"/>
                </a:lnTo>
                <a:lnTo>
                  <a:pt x="51104" y="560835"/>
                </a:lnTo>
                <a:lnTo>
                  <a:pt x="76656" y="598541"/>
                </a:lnTo>
                <a:lnTo>
                  <a:pt x="107319" y="633538"/>
                </a:lnTo>
                <a:lnTo>
                  <a:pt x="142043" y="664442"/>
                </a:lnTo>
                <a:lnTo>
                  <a:pt x="179453" y="690196"/>
                </a:lnTo>
                <a:lnTo>
                  <a:pt x="219062" y="710799"/>
                </a:lnTo>
                <a:lnTo>
                  <a:pt x="260381" y="726251"/>
                </a:lnTo>
                <a:lnTo>
                  <a:pt x="302921" y="736552"/>
                </a:lnTo>
                <a:lnTo>
                  <a:pt x="346193" y="741703"/>
                </a:lnTo>
                <a:lnTo>
                  <a:pt x="389710" y="741703"/>
                </a:lnTo>
                <a:lnTo>
                  <a:pt x="432983" y="736552"/>
                </a:lnTo>
                <a:lnTo>
                  <a:pt x="475523" y="726251"/>
                </a:lnTo>
                <a:lnTo>
                  <a:pt x="516842" y="710799"/>
                </a:lnTo>
                <a:lnTo>
                  <a:pt x="556452" y="690196"/>
                </a:lnTo>
                <a:lnTo>
                  <a:pt x="593863" y="664442"/>
                </a:lnTo>
                <a:lnTo>
                  <a:pt x="628588" y="633538"/>
                </a:lnTo>
                <a:lnTo>
                  <a:pt x="659250" y="598541"/>
                </a:lnTo>
                <a:lnTo>
                  <a:pt x="684802" y="560835"/>
                </a:lnTo>
                <a:lnTo>
                  <a:pt x="705244" y="520914"/>
                </a:lnTo>
                <a:lnTo>
                  <a:pt x="720575" y="479270"/>
                </a:lnTo>
                <a:lnTo>
                  <a:pt x="730796" y="436394"/>
                </a:lnTo>
                <a:lnTo>
                  <a:pt x="735907" y="392781"/>
                </a:lnTo>
                <a:lnTo>
                  <a:pt x="735907" y="348921"/>
                </a:lnTo>
                <a:lnTo>
                  <a:pt x="730796" y="305307"/>
                </a:lnTo>
                <a:lnTo>
                  <a:pt x="720575" y="262432"/>
                </a:lnTo>
                <a:lnTo>
                  <a:pt x="705244" y="220788"/>
                </a:lnTo>
                <a:lnTo>
                  <a:pt x="684802" y="180867"/>
                </a:lnTo>
                <a:lnTo>
                  <a:pt x="659250" y="143161"/>
                </a:lnTo>
                <a:lnTo>
                  <a:pt x="628588" y="108164"/>
                </a:lnTo>
                <a:lnTo>
                  <a:pt x="593863" y="77260"/>
                </a:lnTo>
                <a:lnTo>
                  <a:pt x="556452" y="51506"/>
                </a:lnTo>
                <a:lnTo>
                  <a:pt x="516842" y="30904"/>
                </a:lnTo>
                <a:lnTo>
                  <a:pt x="475523" y="15452"/>
                </a:lnTo>
                <a:lnTo>
                  <a:pt x="432983" y="5150"/>
                </a:lnTo>
                <a:lnTo>
                  <a:pt x="389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>
            <a:endParaRPr sz="635"/>
          </a:p>
        </p:txBody>
      </p:sp>
      <p:sp>
        <p:nvSpPr>
          <p:cNvPr id="29" name="object 23"/>
          <p:cNvSpPr txBox="1"/>
          <p:nvPr/>
        </p:nvSpPr>
        <p:spPr>
          <a:xfrm>
            <a:off x="6660515" y="3075940"/>
            <a:ext cx="622300" cy="250825"/>
          </a:xfrm>
          <a:prstGeom prst="rect">
            <a:avLst/>
          </a:prstGeom>
        </p:spPr>
        <p:txBody>
          <a:bodyPr vert="horz" wrap="square" lIns="0" tIns="5487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merge</a:t>
            </a:r>
            <a:endParaRPr lang="en-US" sz="160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1" name="object 12"/>
          <p:cNvSpPr txBox="1"/>
          <p:nvPr/>
        </p:nvSpPr>
        <p:spPr>
          <a:xfrm>
            <a:off x="6444615" y="1904365"/>
            <a:ext cx="2495550" cy="256540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Opened a pull request (PR)</a:t>
            </a:r>
            <a:endParaRPr lang="en-US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2457450" y="2063115"/>
            <a:ext cx="4260215" cy="73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Merge Conflicts</a:t>
            </a:r>
            <a:endParaRPr lang="en-US" altLang="en-US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3820433" y="915912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8</a:t>
            </a:r>
            <a:endParaRPr lang="en-US" altLang="en-GB"/>
          </a:p>
        </p:txBody>
      </p: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331;p34"/>
          <p:cNvSpPr txBox="1"/>
          <p:nvPr/>
        </p:nvSpPr>
        <p:spPr>
          <a:xfrm>
            <a:off x="2051685" y="2931795"/>
            <a:ext cx="5003165" cy="261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ym typeface="+mn-ea"/>
              </a:rPr>
              <a:t>Introducing the problem when dealing with versions &amp; teammates</a:t>
            </a:r>
            <a:endParaRPr lang="en-US" altLang="en-GB" sz="1600"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/>
              <a:t>(Explained Practically)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467360" y="1964055"/>
            <a:ext cx="4049395" cy="744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Tools, Benefits, &amp; Awareness</a:t>
            </a:r>
            <a:endParaRPr lang="en-US" altLang="en-GB"/>
          </a:p>
        </p:txBody>
      </p:sp>
      <p:sp>
        <p:nvSpPr>
          <p:cNvPr id="410" name="Google Shape;410;p37"/>
          <p:cNvSpPr txBox="1"/>
          <p:nvPr>
            <p:ph type="title" idx="2"/>
          </p:nvPr>
        </p:nvSpPr>
        <p:spPr>
          <a:xfrm>
            <a:off x="1736363" y="80097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9</a:t>
            </a:r>
            <a:endParaRPr lang="en-US" altLang="en-GB"/>
          </a:p>
        </p:txBody>
      </p:sp>
      <p:sp>
        <p:nvSpPr>
          <p:cNvPr id="411" name="Google Shape;411;p37"/>
          <p:cNvSpPr txBox="1"/>
          <p:nvPr>
            <p:ph type="subTitle" idx="1"/>
          </p:nvPr>
        </p:nvSpPr>
        <p:spPr>
          <a:xfrm>
            <a:off x="765175" y="2704465"/>
            <a:ext cx="3520440" cy="19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GitHub Desktop, Azure DevOps, Student Developer Pack, and Future Session Plans!</a:t>
            </a:r>
            <a:endParaRPr lang="en-US" altLang="en-US"/>
          </a:p>
        </p:txBody>
      </p:sp>
      <p:grpSp>
        <p:nvGrpSpPr>
          <p:cNvPr id="412" name="Google Shape;412;p37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413" name="Google Shape;413;p37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414" name="Google Shape;414;p37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7" name="Google Shape;487;p37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488" name="Google Shape;488;p3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89" name="Google Shape;489;p3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90" name="Google Shape;490;p3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3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3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94" name="Google Shape;494;p37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2" name="Google Shape;502;p37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503" name="Google Shape;503;p37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3" name="Google Shape;513;p37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514" name="Google Shape;514;p37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2" name="Google Shape;522;p37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523" name="Google Shape;523;p37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4" name="Google Shape;524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525" name="Google Shape;525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9" name="Google Shape;529;p37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530" name="Google Shape;530;p3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Helpful Tools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2" name="Picture 1" descr="1746297968278"/>
          <p:cNvPicPr>
            <a:picLocks noChangeAspect="1"/>
          </p:cNvPicPr>
          <p:nvPr/>
        </p:nvPicPr>
        <p:blipFill>
          <a:blip r:embed="rId1"/>
          <a:srcRect t="65332" r="54155"/>
          <a:stretch>
            <a:fillRect/>
          </a:stretch>
        </p:blipFill>
        <p:spPr>
          <a:xfrm>
            <a:off x="755650" y="1347470"/>
            <a:ext cx="3577590" cy="1439545"/>
          </a:xfrm>
          <a:prstGeom prst="rect">
            <a:avLst/>
          </a:prstGeom>
        </p:spPr>
      </p:pic>
      <p:pic>
        <p:nvPicPr>
          <p:cNvPr id="8" name="Picture 7" descr="github-desk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2499995"/>
            <a:ext cx="46482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39589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Raising Awareness - </a:t>
            </a:r>
            <a:br>
              <a:rPr lang="en-US" altLang="en-GB">
                <a:solidFill>
                  <a:schemeClr val="accent1"/>
                </a:solidFill>
              </a:rPr>
            </a:br>
            <a:r>
              <a:rPr lang="en-US" altLang="en-GB">
                <a:solidFill>
                  <a:schemeClr val="accent1"/>
                </a:solidFill>
              </a:rPr>
              <a:t>Azure DevOps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089660"/>
            <a:ext cx="728980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97510" y="395605"/>
            <a:ext cx="8026400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Other Concepts - Future Sessions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4787265" y="1275080"/>
            <a:ext cx="347789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Personalizing Your GitHub for your Resume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README.MD’s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GitHub Apps &amp; Bots (Automation!)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GitHub Pages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12700" indent="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None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704215" y="1402080"/>
            <a:ext cx="3504565" cy="29654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Forks VS. Branches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Issues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Codespaces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Tags, Releases, &amp; Milestones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Licenses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12700" indent="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None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  <a:p>
            <a:pPr marL="298450" indent="-285750" algn="l">
              <a:lnSpc>
                <a:spcPct val="100000"/>
              </a:lnSpc>
              <a:spcBef>
                <a:spcPts val="120"/>
              </a:spcBef>
              <a:buFont typeface="Wingdings" panose="05000000000000000000" charset="0"/>
              <a:buChar char="§"/>
            </a:pP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Keeps Track Of Code Changes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9" name="object 2"/>
          <p:cNvSpPr/>
          <p:nvPr/>
        </p:nvSpPr>
        <p:spPr>
          <a:xfrm>
            <a:off x="15875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40" name="object 3"/>
          <p:cNvGrpSpPr/>
          <p:nvPr/>
        </p:nvGrpSpPr>
        <p:grpSpPr>
          <a:xfrm>
            <a:off x="1320800" y="1719580"/>
            <a:ext cx="1527175" cy="208089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3" name="object 12"/>
          <p:cNvSpPr txBox="1"/>
          <p:nvPr/>
        </p:nvSpPr>
        <p:spPr>
          <a:xfrm>
            <a:off x="1381125" y="3867785"/>
            <a:ext cx="132143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1600" spc="-20" dirty="0">
              <a:solidFill>
                <a:srgbClr val="FFFF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"/>
          <p:cNvSpPr/>
          <p:nvPr/>
        </p:nvSpPr>
        <p:spPr>
          <a:xfrm>
            <a:off x="273177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2" name="object 3"/>
          <p:cNvGrpSpPr/>
          <p:nvPr/>
        </p:nvGrpSpPr>
        <p:grpSpPr>
          <a:xfrm>
            <a:off x="4036695" y="1719580"/>
            <a:ext cx="1527175" cy="2080895"/>
            <a:chOff x="1472882" y="3464610"/>
            <a:chExt cx="3743325" cy="4412615"/>
          </a:xfrm>
        </p:grpSpPr>
        <p:sp>
          <p:nvSpPr>
            <p:cNvPr id="3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object 12"/>
          <p:cNvSpPr txBox="1"/>
          <p:nvPr/>
        </p:nvSpPr>
        <p:spPr>
          <a:xfrm>
            <a:off x="4166235" y="3867785"/>
            <a:ext cx="125222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Add a Line</a:t>
            </a:r>
            <a:endParaRPr lang="en-US" sz="1600" spc="-20" dirty="0">
              <a:solidFill>
                <a:srgbClr val="00B05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81125" y="2139950"/>
            <a:ext cx="1266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0019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43179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14" name="object 3"/>
          <p:cNvGrpSpPr/>
          <p:nvPr/>
        </p:nvGrpSpPr>
        <p:grpSpPr>
          <a:xfrm>
            <a:off x="6736715" y="1719580"/>
            <a:ext cx="1527175" cy="2080895"/>
            <a:chOff x="1472882" y="3464610"/>
            <a:chExt cx="3743325" cy="4412615"/>
          </a:xfrm>
        </p:grpSpPr>
        <p:sp>
          <p:nvSpPr>
            <p:cNvPr id="15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7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8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9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2" name="object 12"/>
          <p:cNvSpPr txBox="1"/>
          <p:nvPr/>
        </p:nvSpPr>
        <p:spPr>
          <a:xfrm>
            <a:off x="6652895" y="3867785"/>
            <a:ext cx="161163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Remove a line</a:t>
            </a:r>
            <a:endParaRPr lang="en-US" sz="1600" spc="-20" dirty="0">
              <a:solidFill>
                <a:srgbClr val="FF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80021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/>
          <p:nvPr/>
        </p:nvSpPr>
        <p:spPr>
          <a:xfrm>
            <a:off x="4662170" y="1065530"/>
            <a:ext cx="2973070" cy="306959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38"/>
          <p:cNvSpPr txBox="1"/>
          <p:nvPr>
            <p:ph type="title"/>
          </p:nvPr>
        </p:nvSpPr>
        <p:spPr>
          <a:xfrm>
            <a:off x="755650" y="2007870"/>
            <a:ext cx="3754120" cy="104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</a:rPr>
              <a:t>GitHub Student Developer Pack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541" name="Google Shape;541;p38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543" name="Google Shape;543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549" name="Google Shape;549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4" name="Google Shape;554;p38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555" name="Google Shape;555;p38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qr code - developer 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535" y="1081723"/>
            <a:ext cx="2759710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" name="Google Shape;1624;p59"/>
          <p:cNvGrpSpPr/>
          <p:nvPr/>
        </p:nvGrpSpPr>
        <p:grpSpPr>
          <a:xfrm>
            <a:off x="745612" y="3154172"/>
            <a:ext cx="502739" cy="480940"/>
            <a:chOff x="745612" y="3154172"/>
            <a:chExt cx="502739" cy="480940"/>
          </a:xfrm>
        </p:grpSpPr>
        <p:grpSp>
          <p:nvGrpSpPr>
            <p:cNvPr id="1625" name="Google Shape;1625;p59"/>
            <p:cNvGrpSpPr/>
            <p:nvPr/>
          </p:nvGrpSpPr>
          <p:grpSpPr>
            <a:xfrm>
              <a:off x="745612" y="3154172"/>
              <a:ext cx="502739" cy="480940"/>
              <a:chOff x="1317586" y="1856572"/>
              <a:chExt cx="749797" cy="717499"/>
            </a:xfrm>
          </p:grpSpPr>
          <p:sp>
            <p:nvSpPr>
              <p:cNvPr id="1626" name="Google Shape;1626;p59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59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28" name="Google Shape;1628;p59"/>
            <p:cNvSpPr/>
            <p:nvPr/>
          </p:nvSpPr>
          <p:spPr>
            <a:xfrm>
              <a:off x="899892" y="3254810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29" name="Google Shape;1629;p59"/>
          <p:cNvGrpSpPr/>
          <p:nvPr/>
        </p:nvGrpSpPr>
        <p:grpSpPr>
          <a:xfrm>
            <a:off x="1345824" y="3154172"/>
            <a:ext cx="502739" cy="480940"/>
            <a:chOff x="1345824" y="3154172"/>
            <a:chExt cx="502739" cy="480940"/>
          </a:xfrm>
        </p:grpSpPr>
        <p:grpSp>
          <p:nvGrpSpPr>
            <p:cNvPr id="1630" name="Google Shape;1630;p59"/>
            <p:cNvGrpSpPr/>
            <p:nvPr/>
          </p:nvGrpSpPr>
          <p:grpSpPr>
            <a:xfrm>
              <a:off x="1345824" y="3154172"/>
              <a:ext cx="502739" cy="480940"/>
              <a:chOff x="1317586" y="1856572"/>
              <a:chExt cx="749797" cy="717499"/>
            </a:xfrm>
          </p:grpSpPr>
          <p:sp>
            <p:nvSpPr>
              <p:cNvPr id="1631" name="Google Shape;1631;p59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2" name="Google Shape;1632;p59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3" name="Google Shape;1633;p59"/>
            <p:cNvGrpSpPr/>
            <p:nvPr/>
          </p:nvGrpSpPr>
          <p:grpSpPr>
            <a:xfrm>
              <a:off x="1508977" y="3293480"/>
              <a:ext cx="202339" cy="202323"/>
              <a:chOff x="935197" y="1793977"/>
              <a:chExt cx="256451" cy="256430"/>
            </a:xfrm>
          </p:grpSpPr>
          <p:sp>
            <p:nvSpPr>
              <p:cNvPr id="1634" name="Google Shape;1634;p59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59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36" name="Google Shape;1636;p59"/>
          <p:cNvGrpSpPr/>
          <p:nvPr/>
        </p:nvGrpSpPr>
        <p:grpSpPr>
          <a:xfrm>
            <a:off x="2533524" y="3154172"/>
            <a:ext cx="502739" cy="480940"/>
            <a:chOff x="3127374" y="3154172"/>
            <a:chExt cx="502739" cy="480940"/>
          </a:xfrm>
        </p:grpSpPr>
        <p:grpSp>
          <p:nvGrpSpPr>
            <p:cNvPr id="1637" name="Google Shape;1637;p59"/>
            <p:cNvGrpSpPr/>
            <p:nvPr/>
          </p:nvGrpSpPr>
          <p:grpSpPr>
            <a:xfrm>
              <a:off x="3127374" y="3154172"/>
              <a:ext cx="502739" cy="480940"/>
              <a:chOff x="1317586" y="1856572"/>
              <a:chExt cx="749797" cy="717499"/>
            </a:xfrm>
          </p:grpSpPr>
          <p:sp>
            <p:nvSpPr>
              <p:cNvPr id="1638" name="Google Shape;1638;p59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59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40" name="Google Shape;1640;p59"/>
            <p:cNvSpPr/>
            <p:nvPr/>
          </p:nvSpPr>
          <p:spPr>
            <a:xfrm>
              <a:off x="3298287" y="3281150"/>
              <a:ext cx="199011" cy="226983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1" name="Google Shape;1641;p59"/>
          <p:cNvGrpSpPr/>
          <p:nvPr/>
        </p:nvGrpSpPr>
        <p:grpSpPr>
          <a:xfrm>
            <a:off x="1939674" y="3154172"/>
            <a:ext cx="502739" cy="480940"/>
            <a:chOff x="1939674" y="3154172"/>
            <a:chExt cx="502739" cy="480940"/>
          </a:xfrm>
        </p:grpSpPr>
        <p:grpSp>
          <p:nvGrpSpPr>
            <p:cNvPr id="1642" name="Google Shape;1642;p59"/>
            <p:cNvGrpSpPr/>
            <p:nvPr/>
          </p:nvGrpSpPr>
          <p:grpSpPr>
            <a:xfrm>
              <a:off x="1939674" y="3154172"/>
              <a:ext cx="502739" cy="480940"/>
              <a:chOff x="1317586" y="1856572"/>
              <a:chExt cx="749797" cy="717499"/>
            </a:xfrm>
          </p:grpSpPr>
          <p:sp>
            <p:nvSpPr>
              <p:cNvPr id="1643" name="Google Shape;1643;p59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59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45" name="Google Shape;1645;p59"/>
            <p:cNvGrpSpPr/>
            <p:nvPr/>
          </p:nvGrpSpPr>
          <p:grpSpPr>
            <a:xfrm>
              <a:off x="2101159" y="3301080"/>
              <a:ext cx="218397" cy="187123"/>
              <a:chOff x="2048371" y="3039468"/>
              <a:chExt cx="218397" cy="187123"/>
            </a:xfrm>
          </p:grpSpPr>
          <p:sp>
            <p:nvSpPr>
              <p:cNvPr id="1646" name="Google Shape;1646;p59"/>
              <p:cNvSpPr/>
              <p:nvPr/>
            </p:nvSpPr>
            <p:spPr>
              <a:xfrm>
                <a:off x="2064283" y="3109252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59"/>
              <p:cNvSpPr/>
              <p:nvPr/>
            </p:nvSpPr>
            <p:spPr>
              <a:xfrm>
                <a:off x="2048371" y="3039468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59"/>
              <p:cNvSpPr/>
              <p:nvPr/>
            </p:nvSpPr>
            <p:spPr>
              <a:xfrm>
                <a:off x="2141853" y="3109226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49" name="Google Shape;1649;p59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 lang="en-GB"/>
          </a:p>
        </p:txBody>
      </p:sp>
      <p:sp>
        <p:nvSpPr>
          <p:cNvPr id="1650" name="Google Shape;1650;p59"/>
          <p:cNvSpPr txBox="1"/>
          <p:nvPr>
            <p:ph type="subTitle" idx="1"/>
          </p:nvPr>
        </p:nvSpPr>
        <p:spPr>
          <a:xfrm flipH="1">
            <a:off x="725805" y="1826895"/>
            <a:ext cx="4057650" cy="1174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US" altLang="en-GB"/>
              <a:t>mohamed2300428@miuegypt.edu.eg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US" altLang="en-GB"/>
              <a:t>Follow me on GitHub: </a:t>
            </a:r>
            <a:r>
              <a:rPr lang="en-US" altLang="en-GB" b="1"/>
              <a:t>mohamedelziat50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US" altLang="en-GB"/>
              <a:t>(</a:t>
            </a:r>
            <a:r>
              <a:rPr lang="en-US" altLang="en-US" u="sng"/>
              <a:t>https://github.com/mohamedelziat50</a:t>
            </a:r>
            <a:r>
              <a:rPr lang="en-US" altLang="en-GB"/>
              <a:t>)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endParaRPr lang="en-US" altLang="en-GB"/>
          </a:p>
        </p:txBody>
      </p:sp>
      <p:grpSp>
        <p:nvGrpSpPr>
          <p:cNvPr id="1652" name="Google Shape;1652;p59"/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1653" name="Google Shape;1653;p59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654" name="Google Shape;1654;p59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5" name="Google Shape;1655;p59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6" name="Google Shape;1656;p59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7" name="Google Shape;1657;p59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1658" name="Google Shape;1658;p59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59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0" name="Google Shape;1660;p59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1" name="Google Shape;1661;p59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59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59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4" name="Google Shape;1664;p59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5" name="Google Shape;1665;p59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59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59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8" name="Google Shape;1668;p59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9" name="Google Shape;1669;p59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59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59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2" name="Google Shape;1672;p59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3" name="Google Shape;1673;p59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59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59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6" name="Google Shape;1676;p59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7" name="Google Shape;1677;p59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8" name="Google Shape;1678;p59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9" name="Google Shape;1679;p59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0" name="Google Shape;1680;p59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1" name="Google Shape;1681;p59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2" name="Google Shape;1682;p59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3" name="Google Shape;1683;p59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4" name="Google Shape;1684;p59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5" name="Google Shape;1685;p59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6" name="Google Shape;1686;p59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7" name="Google Shape;1687;p59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8" name="Google Shape;1688;p59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9" name="Google Shape;1689;p59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0" name="Google Shape;1690;p59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1" name="Google Shape;1691;p59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2" name="Google Shape;1692;p59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3" name="Google Shape;1693;p59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4" name="Google Shape;1694;p59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5" name="Google Shape;1695;p59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6" name="Google Shape;1696;p59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7" name="Google Shape;1697;p59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8" name="Google Shape;1698;p59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9" name="Google Shape;1699;p59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0" name="Google Shape;1700;p59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1" name="Google Shape;1701;p59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2" name="Google Shape;1702;p59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3" name="Google Shape;1703;p59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4" name="Google Shape;1704;p59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5" name="Google Shape;1705;p59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6" name="Google Shape;1706;p59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7" name="Google Shape;1707;p59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8" name="Google Shape;1708;p59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9" name="Google Shape;1709;p59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0" name="Google Shape;1710;p59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59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59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59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59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59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59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7" name="Google Shape;1717;p59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8" name="Google Shape;1718;p59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9" name="Google Shape;1719;p59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0" name="Google Shape;1720;p59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1" name="Google Shape;1721;p59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2" name="Google Shape;1722;p59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3" name="Google Shape;1723;p59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4" name="Google Shape;1724;p59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5" name="Google Shape;1725;p59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6" name="Google Shape;1726;p59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59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59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9" name="Google Shape;1729;p59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0" name="Google Shape;1730;p59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59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59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3" name="Google Shape;1733;p59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4" name="Google Shape;1734;p59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5" name="Google Shape;1735;p59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6" name="Google Shape;1736;p59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7" name="Google Shape;1737;p59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8" name="Google Shape;1738;p59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9" name="Google Shape;1739;p59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0" name="Google Shape;1740;p59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1" name="Google Shape;1741;p59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2" name="Google Shape;1742;p59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3" name="Google Shape;1743;p59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4" name="Google Shape;1744;p59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5" name="Google Shape;1745;p59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6" name="Google Shape;1746;p59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59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59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9" name="Google Shape;1749;p59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0" name="Google Shape;1750;p59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1" name="Google Shape;1751;p59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2" name="Google Shape;1752;p59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3" name="Google Shape;1753;p59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4" name="Google Shape;1754;p59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5" name="Google Shape;1755;p59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6" name="Google Shape;1756;p59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5"/>
          <p:cNvSpPr txBox="1"/>
          <p:nvPr/>
        </p:nvSpPr>
        <p:spPr>
          <a:xfrm>
            <a:off x="6372860" y="1513205"/>
            <a:ext cx="2130425" cy="25692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</a:t>
            </a:r>
            <a:r>
              <a:rPr lang="en-US" altLang="en-GB">
                <a:solidFill>
                  <a:schemeClr val="accent1"/>
                </a:solidFill>
                <a:sym typeface="+mn-ea"/>
              </a:rPr>
              <a:t>Move Between Different Versions Of Code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9" name="object 2"/>
          <p:cNvSpPr/>
          <p:nvPr/>
        </p:nvSpPr>
        <p:spPr>
          <a:xfrm>
            <a:off x="15875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40" name="object 3"/>
          <p:cNvGrpSpPr/>
          <p:nvPr/>
        </p:nvGrpSpPr>
        <p:grpSpPr>
          <a:xfrm>
            <a:off x="1320800" y="1719580"/>
            <a:ext cx="1527175" cy="208089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3" name="object 12"/>
          <p:cNvSpPr txBox="1"/>
          <p:nvPr/>
        </p:nvSpPr>
        <p:spPr>
          <a:xfrm>
            <a:off x="1463675" y="3480435"/>
            <a:ext cx="132143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chemeClr val="bg1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200" spc="-20" dirty="0">
                <a:solidFill>
                  <a:schemeClr val="bg1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1200" spc="-20" dirty="0">
              <a:solidFill>
                <a:schemeClr val="bg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"/>
          <p:cNvSpPr/>
          <p:nvPr/>
        </p:nvSpPr>
        <p:spPr>
          <a:xfrm>
            <a:off x="273177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2" name="object 3"/>
          <p:cNvGrpSpPr/>
          <p:nvPr/>
        </p:nvGrpSpPr>
        <p:grpSpPr>
          <a:xfrm>
            <a:off x="4036695" y="1719580"/>
            <a:ext cx="1527175" cy="2080895"/>
            <a:chOff x="1472882" y="3464610"/>
            <a:chExt cx="3743325" cy="4412615"/>
          </a:xfrm>
        </p:grpSpPr>
        <p:sp>
          <p:nvSpPr>
            <p:cNvPr id="3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object 12"/>
          <p:cNvSpPr txBox="1"/>
          <p:nvPr/>
        </p:nvSpPr>
        <p:spPr>
          <a:xfrm>
            <a:off x="4248785" y="3480435"/>
            <a:ext cx="125222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Add a Line</a:t>
            </a:r>
            <a:endParaRPr lang="en-US" sz="1200" spc="-20" dirty="0">
              <a:solidFill>
                <a:srgbClr val="00B05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81125" y="2139950"/>
            <a:ext cx="1266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0019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43179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14" name="object 3"/>
          <p:cNvGrpSpPr/>
          <p:nvPr/>
        </p:nvGrpSpPr>
        <p:grpSpPr>
          <a:xfrm>
            <a:off x="6736715" y="1719580"/>
            <a:ext cx="1527175" cy="2080895"/>
            <a:chOff x="1472882" y="3464610"/>
            <a:chExt cx="3743325" cy="4412615"/>
          </a:xfrm>
        </p:grpSpPr>
        <p:sp>
          <p:nvSpPr>
            <p:cNvPr id="15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7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8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9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2" name="object 12"/>
          <p:cNvSpPr txBox="1"/>
          <p:nvPr/>
        </p:nvSpPr>
        <p:spPr>
          <a:xfrm>
            <a:off x="6868795" y="3480435"/>
            <a:ext cx="121285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Remove a line</a:t>
            </a:r>
            <a:endParaRPr lang="en-US" sz="1200" spc="-20" dirty="0">
              <a:solidFill>
                <a:srgbClr val="FF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80021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444615" y="4128770"/>
            <a:ext cx="213042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Current Version 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709410" y="1532255"/>
            <a:ext cx="1402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(Latest)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4"/>
          <p:cNvSpPr txBox="1"/>
          <p:nvPr/>
        </p:nvSpPr>
        <p:spPr>
          <a:xfrm>
            <a:off x="3646170" y="1513205"/>
            <a:ext cx="2130425" cy="25692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Move Between Different Versions Of Code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9" name="object 2"/>
          <p:cNvSpPr/>
          <p:nvPr/>
        </p:nvSpPr>
        <p:spPr>
          <a:xfrm>
            <a:off x="15875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40" name="object 3"/>
          <p:cNvGrpSpPr/>
          <p:nvPr/>
        </p:nvGrpSpPr>
        <p:grpSpPr>
          <a:xfrm>
            <a:off x="1320800" y="1719580"/>
            <a:ext cx="1527175" cy="208089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3" name="object 12"/>
          <p:cNvSpPr txBox="1"/>
          <p:nvPr/>
        </p:nvSpPr>
        <p:spPr>
          <a:xfrm>
            <a:off x="1463675" y="3480435"/>
            <a:ext cx="132143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chemeClr val="bg1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200" spc="-20" dirty="0">
                <a:solidFill>
                  <a:schemeClr val="bg1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1200" spc="-20" dirty="0">
              <a:solidFill>
                <a:schemeClr val="bg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"/>
          <p:cNvSpPr/>
          <p:nvPr/>
        </p:nvSpPr>
        <p:spPr>
          <a:xfrm>
            <a:off x="273177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2" name="object 3"/>
          <p:cNvGrpSpPr/>
          <p:nvPr/>
        </p:nvGrpSpPr>
        <p:grpSpPr>
          <a:xfrm>
            <a:off x="4036695" y="1719580"/>
            <a:ext cx="1527175" cy="2080895"/>
            <a:chOff x="1472882" y="3464610"/>
            <a:chExt cx="3743325" cy="4412615"/>
          </a:xfrm>
        </p:grpSpPr>
        <p:sp>
          <p:nvSpPr>
            <p:cNvPr id="3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object 12"/>
          <p:cNvSpPr txBox="1"/>
          <p:nvPr/>
        </p:nvSpPr>
        <p:spPr>
          <a:xfrm>
            <a:off x="4248785" y="3480435"/>
            <a:ext cx="125222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Add a Line</a:t>
            </a:r>
            <a:endParaRPr lang="en-US" sz="1200" spc="-20" dirty="0">
              <a:solidFill>
                <a:srgbClr val="00B05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81125" y="2139950"/>
            <a:ext cx="1266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0019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43179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14" name="object 3"/>
          <p:cNvGrpSpPr/>
          <p:nvPr/>
        </p:nvGrpSpPr>
        <p:grpSpPr>
          <a:xfrm>
            <a:off x="6736715" y="1719580"/>
            <a:ext cx="1527175" cy="2080895"/>
            <a:chOff x="1472882" y="3464610"/>
            <a:chExt cx="3743325" cy="4412615"/>
          </a:xfrm>
        </p:grpSpPr>
        <p:sp>
          <p:nvSpPr>
            <p:cNvPr id="15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7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8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9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2" name="object 12"/>
          <p:cNvSpPr txBox="1"/>
          <p:nvPr/>
        </p:nvSpPr>
        <p:spPr>
          <a:xfrm>
            <a:off x="6868795" y="3480435"/>
            <a:ext cx="121285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Remove a line</a:t>
            </a:r>
            <a:endParaRPr lang="en-US" sz="1200" spc="-20" dirty="0">
              <a:solidFill>
                <a:srgbClr val="FF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80021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object 12"/>
          <p:cNvSpPr txBox="1"/>
          <p:nvPr/>
        </p:nvSpPr>
        <p:spPr>
          <a:xfrm>
            <a:off x="3646170" y="4128770"/>
            <a:ext cx="213042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Current Version </a:t>
            </a: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(Reverted)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68035" y="4371975"/>
            <a:ext cx="720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709410" y="1532255"/>
            <a:ext cx="1402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(Latest)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5"/>
          <p:cNvSpPr txBox="1"/>
          <p:nvPr/>
        </p:nvSpPr>
        <p:spPr>
          <a:xfrm>
            <a:off x="6372860" y="1513205"/>
            <a:ext cx="2130425" cy="25692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Git - </a:t>
            </a:r>
            <a:r>
              <a:rPr lang="en-US" altLang="en-GB">
                <a:solidFill>
                  <a:schemeClr val="accent1"/>
                </a:solidFill>
                <a:sym typeface="+mn-ea"/>
              </a:rPr>
              <a:t>Move Between Different Versions Of Code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9" name="object 2"/>
          <p:cNvSpPr/>
          <p:nvPr/>
        </p:nvSpPr>
        <p:spPr>
          <a:xfrm>
            <a:off x="15875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40" name="object 3"/>
          <p:cNvGrpSpPr/>
          <p:nvPr/>
        </p:nvGrpSpPr>
        <p:grpSpPr>
          <a:xfrm>
            <a:off x="1320800" y="1719580"/>
            <a:ext cx="1527175" cy="2080895"/>
            <a:chOff x="1472882" y="3464610"/>
            <a:chExt cx="3743325" cy="4412615"/>
          </a:xfrm>
        </p:grpSpPr>
        <p:sp>
          <p:nvSpPr>
            <p:cNvPr id="41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3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4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5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3" name="object 12"/>
          <p:cNvSpPr txBox="1"/>
          <p:nvPr/>
        </p:nvSpPr>
        <p:spPr>
          <a:xfrm>
            <a:off x="1463675" y="3480435"/>
            <a:ext cx="132143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chemeClr val="bg1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200" spc="-20" dirty="0">
                <a:solidFill>
                  <a:schemeClr val="bg1"/>
                </a:solidFill>
                <a:latin typeface="Consolas" panose="020B0609020204030204"/>
                <a:cs typeface="Consolas" panose="020B0609020204030204"/>
              </a:rPr>
              <a:t>file</a:t>
            </a:r>
            <a:endParaRPr sz="1200" spc="-20" dirty="0">
              <a:solidFill>
                <a:schemeClr val="bg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"/>
          <p:cNvSpPr/>
          <p:nvPr/>
        </p:nvSpPr>
        <p:spPr>
          <a:xfrm>
            <a:off x="273177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2" name="object 3"/>
          <p:cNvGrpSpPr/>
          <p:nvPr/>
        </p:nvGrpSpPr>
        <p:grpSpPr>
          <a:xfrm>
            <a:off x="4036695" y="1719580"/>
            <a:ext cx="1527175" cy="2080895"/>
            <a:chOff x="1472882" y="3464610"/>
            <a:chExt cx="3743325" cy="4412615"/>
          </a:xfrm>
        </p:grpSpPr>
        <p:sp>
          <p:nvSpPr>
            <p:cNvPr id="3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6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1" name="object 12"/>
          <p:cNvSpPr txBox="1"/>
          <p:nvPr/>
        </p:nvSpPr>
        <p:spPr>
          <a:xfrm>
            <a:off x="4248785" y="3480435"/>
            <a:ext cx="125222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Add a Line</a:t>
            </a:r>
            <a:endParaRPr lang="en-US" sz="1200" spc="-20" dirty="0">
              <a:solidFill>
                <a:srgbClr val="00B05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81125" y="2139950"/>
            <a:ext cx="1266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0019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431790" y="2787650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3502349" y="125650"/>
                </a:moveTo>
                <a:lnTo>
                  <a:pt x="0" y="125650"/>
                </a:ln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grpSp>
        <p:nvGrpSpPr>
          <p:cNvPr id="14" name="object 3"/>
          <p:cNvGrpSpPr/>
          <p:nvPr/>
        </p:nvGrpSpPr>
        <p:grpSpPr>
          <a:xfrm>
            <a:off x="6736715" y="1719580"/>
            <a:ext cx="1527175" cy="2080895"/>
            <a:chOff x="1472882" y="3464610"/>
            <a:chExt cx="3743325" cy="4412615"/>
          </a:xfrm>
        </p:grpSpPr>
        <p:sp>
          <p:nvSpPr>
            <p:cNvPr id="15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6" y="3927760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6" y="129721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7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8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9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2" name="object 12"/>
          <p:cNvSpPr txBox="1"/>
          <p:nvPr/>
        </p:nvSpPr>
        <p:spPr>
          <a:xfrm>
            <a:off x="6868795" y="3480435"/>
            <a:ext cx="1212850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Remove a line</a:t>
            </a:r>
            <a:endParaRPr lang="en-US" sz="1200" spc="-20" dirty="0">
              <a:solidFill>
                <a:srgbClr val="FF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800215" y="2130425"/>
            <a:ext cx="1266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a = 1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b = 2</a:t>
            </a:r>
            <a:endParaRPr lang="en-US" sz="16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c = 3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d = 4</a:t>
            </a:r>
            <a:endParaRPr lang="en-US" sz="16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444615" y="4128770"/>
            <a:ext cx="2130425" cy="22669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Current Version </a:t>
            </a: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</a:rPr>
              <a:t>(Advanced)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63210" y="4268470"/>
            <a:ext cx="7918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09410" y="1532255"/>
            <a:ext cx="1402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20" dirty="0">
                <a:solidFill>
                  <a:schemeClr val="accent1"/>
                </a:solidFill>
                <a:latin typeface="Consolas" panose="020B0609020204030204"/>
                <a:cs typeface="Consolas" panose="020B0609020204030204"/>
                <a:sym typeface="+mn-ea"/>
              </a:rPr>
              <a:t>(Latest)</a:t>
            </a:r>
            <a:endParaRPr lang="en-US" sz="1600" spc="-20" dirty="0">
              <a:solidFill>
                <a:schemeClr val="accent1"/>
              </a:solidFill>
              <a:latin typeface="Consolas" panose="020B0609020204030204"/>
              <a:cs typeface="Consolas" panose="020B06090202040302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5003</Words>
  <Application>WPS Slides</Application>
  <PresentationFormat/>
  <Paragraphs>696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Arial</vt:lpstr>
      <vt:lpstr>SimSun</vt:lpstr>
      <vt:lpstr>Wingdings</vt:lpstr>
      <vt:lpstr>Arial</vt:lpstr>
      <vt:lpstr>Orbitron</vt:lpstr>
      <vt:lpstr>Cuprum</vt:lpstr>
      <vt:lpstr>Segoe Print</vt:lpstr>
      <vt:lpstr>Archivo Light</vt:lpstr>
      <vt:lpstr>Roboto Condensed Light</vt:lpstr>
      <vt:lpstr>Roboto</vt:lpstr>
      <vt:lpstr>PT Sans</vt:lpstr>
      <vt:lpstr>Archivo</vt:lpstr>
      <vt:lpstr>Lucida Sans Unicode</vt:lpstr>
      <vt:lpstr>Consolas</vt:lpstr>
      <vt:lpstr>Consolas</vt:lpstr>
      <vt:lpstr>Microsoft YaHei</vt:lpstr>
      <vt:lpstr>Arial Unicode MS</vt:lpstr>
      <vt:lpstr>Microsoft Sans Serif</vt:lpstr>
      <vt:lpstr>Wingdings</vt:lpstr>
      <vt:lpstr>Virtual Metaverse Project Proposal by Slidesgo</vt:lpstr>
      <vt:lpstr>Git &amp; GitHub TECHNICAL SESSION</vt:lpstr>
      <vt:lpstr>Table of contents</vt:lpstr>
      <vt:lpstr>01</vt:lpstr>
      <vt:lpstr>Git - Keeps Track Of Code Changes</vt:lpstr>
      <vt:lpstr>Git - Keeps Track Of Code Changes</vt:lpstr>
      <vt:lpstr>Git - Keeps Track Of Code Changes</vt:lpstr>
      <vt:lpstr>Git - Move Between Different Versions Of Code</vt:lpstr>
      <vt:lpstr>Git - Move Between Different Versions Of Code</vt:lpstr>
      <vt:lpstr>Git - Move Between Different Versions Of Code</vt:lpstr>
      <vt:lpstr>Git - Synchronizes Code Between Different People</vt:lpstr>
      <vt:lpstr>Git - Synchronizes Code Between Different People</vt:lpstr>
      <vt:lpstr>Git - Synchronizes Code Between Different People</vt:lpstr>
      <vt:lpstr>02</vt:lpstr>
      <vt:lpstr>Repository</vt:lpstr>
      <vt:lpstr>Repository</vt:lpstr>
      <vt:lpstr>Repository</vt:lpstr>
      <vt:lpstr>Local vs. Remote</vt:lpstr>
      <vt:lpstr>Local vs. Remote</vt:lpstr>
      <vt:lpstr>Local vs. Remote</vt:lpstr>
      <vt:lpstr>Local vs. Remote</vt:lpstr>
      <vt:lpstr>03</vt:lpstr>
      <vt:lpstr>Creating An Account On GitHub</vt:lpstr>
      <vt:lpstr>Creating An Account On GitHub</vt:lpstr>
      <vt:lpstr>Creating An Account On GitHub</vt:lpstr>
      <vt:lpstr>Git Setup</vt:lpstr>
      <vt:lpstr>Git Setup</vt:lpstr>
      <vt:lpstr>Git Setup</vt:lpstr>
      <vt:lpstr>04</vt:lpstr>
      <vt:lpstr>Repositories</vt:lpstr>
      <vt:lpstr>Repositories</vt:lpstr>
      <vt:lpstr>Repositories</vt:lpstr>
      <vt:lpstr>05</vt:lpstr>
      <vt:lpstr>git add</vt:lpstr>
      <vt:lpstr>PowerPoint 演示文稿</vt:lpstr>
      <vt:lpstr>PowerPoint 演示文稿</vt:lpstr>
      <vt:lpstr>PowerPoint 演示文稿</vt:lpstr>
      <vt:lpstr>PowerPoint 演示文稿</vt:lpstr>
      <vt:lpstr>git commit</vt:lpstr>
      <vt:lpstr>PowerPoint 演示文稿</vt:lpstr>
      <vt:lpstr>PowerPoint 演示文稿</vt:lpstr>
      <vt:lpstr>PowerPoint 演示文稿</vt:lpstr>
      <vt:lpstr>git push</vt:lpstr>
      <vt:lpstr>PowerPoint 演示文稿</vt:lpstr>
      <vt:lpstr>PowerPoint 演示文稿</vt:lpstr>
      <vt:lpstr>PowerPoint 演示文稿</vt:lpstr>
      <vt:lpstr>06</vt:lpstr>
      <vt:lpstr>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08</vt:lpstr>
      <vt:lpstr>09</vt:lpstr>
      <vt:lpstr>Helpful Tools</vt:lpstr>
      <vt:lpstr>Raising Awareness -  Azure DevOps</vt:lpstr>
      <vt:lpstr>Other Concepts - Future Sessions</vt:lpstr>
      <vt:lpstr>GitHub Student Developer Pack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TECHNICAL SESSION</dc:title>
  <dc:creator/>
  <cp:lastModifiedBy>Mohamed Hesham</cp:lastModifiedBy>
  <cp:revision>151</cp:revision>
  <dcterms:created xsi:type="dcterms:W3CDTF">2025-04-28T20:23:00Z</dcterms:created>
  <dcterms:modified xsi:type="dcterms:W3CDTF">2025-05-04T21:51:53Z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D55BC6AAB39C491091E2039BB1808AFF_12</vt:lpwstr>
  </property>
  <property fmtid="{D5CDD505-2E9C-101B-9397-08002B2CF9AE}" pid="3" name="KSOProductBuildVer">
    <vt:lpwstr>1033-12.2.0.20795</vt:lpwstr>
  </property>
</Properties>
</file>