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7" r:id="rId2"/>
    <p:sldId id="553" r:id="rId3"/>
    <p:sldId id="554" r:id="rId4"/>
    <p:sldId id="555" r:id="rId5"/>
    <p:sldId id="556" r:id="rId6"/>
    <p:sldId id="558" r:id="rId7"/>
    <p:sldId id="560" r:id="rId8"/>
    <p:sldId id="565" r:id="rId9"/>
    <p:sldId id="561" r:id="rId10"/>
    <p:sldId id="562" r:id="rId11"/>
    <p:sldId id="566" r:id="rId12"/>
    <p:sldId id="568" r:id="rId13"/>
    <p:sldId id="570" r:id="rId14"/>
    <p:sldId id="551" r:id="rId15"/>
    <p:sldId id="5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Gupta" initials="SG" lastIdx="1" clrIdx="0">
    <p:extLst>
      <p:ext uri="{19B8F6BF-5375-455C-9EA6-DF929625EA0E}">
        <p15:presenceInfo xmlns:p15="http://schemas.microsoft.com/office/powerpoint/2012/main" userId="89105e5be69b3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B876F-9AD5-4445-9A51-9AF40CAD003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740CA-90D6-467F-B5DC-523AD467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67FC-2B4F-4FB3-8B37-0632CE90EA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8700-4AFA-4397-865E-15D10D19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tensorflow/tfjs-model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nsorflow.org/js/guide/conversio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7FBDE-5D6F-4878-A2CF-AEE47E89AAD1}"/>
              </a:ext>
            </a:extLst>
          </p:cNvPr>
          <p:cNvSpPr txBox="1"/>
          <p:nvPr/>
        </p:nvSpPr>
        <p:spPr>
          <a:xfrm>
            <a:off x="6903220" y="4135689"/>
            <a:ext cx="5024174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Shubham Gupta</a:t>
            </a:r>
          </a:p>
          <a:p>
            <a:endParaRPr lang="en-US" sz="1050" dirty="0"/>
          </a:p>
          <a:p>
            <a:pPr algn="ctr"/>
            <a:r>
              <a:rPr lang="en-US" sz="2000" dirty="0"/>
              <a:t>Google Code- in 19 Mentor</a:t>
            </a:r>
          </a:p>
          <a:p>
            <a:pPr algn="ctr"/>
            <a:r>
              <a:rPr lang="en-US" sz="2000" dirty="0"/>
              <a:t>Beta Microsoft Student Partner</a:t>
            </a:r>
          </a:p>
          <a:p>
            <a:pPr algn="ctr"/>
            <a:r>
              <a:rPr lang="en-US" sz="2000" dirty="0"/>
              <a:t>ML DL Enthusiast </a:t>
            </a:r>
          </a:p>
          <a:p>
            <a:pPr algn="ctr"/>
            <a:r>
              <a:rPr lang="en-US" sz="2000" dirty="0"/>
              <a:t>SRM University </a:t>
            </a:r>
          </a:p>
        </p:txBody>
      </p:sp>
      <p:pic>
        <p:nvPicPr>
          <p:cNvPr id="1026" name="Picture 2" descr="image being cropped">
            <a:extLst>
              <a:ext uri="{FF2B5EF4-FFF2-40B4-BE49-F238E27FC236}">
                <a16:creationId xmlns:a16="http://schemas.microsoft.com/office/drawing/2014/main" id="{A0694FF4-5EB4-4FE0-A94A-86A34EBB7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14360" r="47687" b="20048"/>
          <a:stretch/>
        </p:blipFill>
        <p:spPr bwMode="auto">
          <a:xfrm>
            <a:off x="7928044" y="753719"/>
            <a:ext cx="2850203" cy="33419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969EB-C3BB-481A-B1EF-2B68E504A66D}"/>
              </a:ext>
            </a:extLst>
          </p:cNvPr>
          <p:cNvSpPr txBox="1"/>
          <p:nvPr/>
        </p:nvSpPr>
        <p:spPr>
          <a:xfrm>
            <a:off x="450077" y="1745827"/>
            <a:ext cx="6453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Gabriola" panose="04040605051002020D02" pitchFamily="82" charset="0"/>
              </a:rPr>
              <a:t>Getting Started with TensorFlow.js</a:t>
            </a:r>
          </a:p>
        </p:txBody>
      </p:sp>
      <p:pic>
        <p:nvPicPr>
          <p:cNvPr id="5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84F06659-8025-4B16-8262-C6900B076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284707" y="148490"/>
            <a:ext cx="1748374" cy="174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2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59D19-8548-4D36-915F-5603AB7CA793}"/>
              </a:ext>
            </a:extLst>
          </p:cNvPr>
          <p:cNvSpPr txBox="1"/>
          <p:nvPr/>
        </p:nvSpPr>
        <p:spPr>
          <a:xfrm>
            <a:off x="439364" y="1322963"/>
            <a:ext cx="11313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TensorFlow.js comes with a variety of pre-trained models that are ready to use in the browser - they can be found on </a:t>
            </a:r>
            <a:r>
              <a:rPr lang="en-US" sz="3600" dirty="0">
                <a:hlinkClick r:id="rId2"/>
              </a:rPr>
              <a:t>https://github.com/tensorflow/tfjs-models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However if we have any custom made model that we want to use in browser then :TensorFlow.js provides a </a:t>
            </a:r>
            <a:r>
              <a:rPr lang="en-US" sz="3600" b="1" dirty="0">
                <a:solidFill>
                  <a:schemeClr val="accent1"/>
                </a:solidFill>
              </a:rPr>
              <a:t>model converter </a:t>
            </a:r>
            <a:r>
              <a:rPr lang="en-US" sz="3600" dirty="0"/>
              <a:t>for this purpose. </a:t>
            </a: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B11FE4A3-70F7-4B15-951C-625A449A9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4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269C6-9984-455E-AB92-8A24B940C817}"/>
              </a:ext>
            </a:extLst>
          </p:cNvPr>
          <p:cNvSpPr txBox="1"/>
          <p:nvPr/>
        </p:nvSpPr>
        <p:spPr>
          <a:xfrm>
            <a:off x="256162" y="335845"/>
            <a:ext cx="116796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The TensorFlow.js converter works with several </a:t>
            </a:r>
            <a:r>
              <a:rPr lang="en-US" sz="3400" dirty="0">
                <a:solidFill>
                  <a:schemeClr val="accent1"/>
                </a:solidFill>
              </a:rPr>
              <a:t>different model formats</a:t>
            </a:r>
            <a:r>
              <a:rPr lang="en-US" sz="3400" dirty="0"/>
              <a:t>:</a:t>
            </a:r>
          </a:p>
          <a:p>
            <a:endParaRPr lang="en-US" sz="3400" b="1" dirty="0">
              <a:solidFill>
                <a:srgbClr val="FFFF00"/>
              </a:solidFill>
            </a:endParaRPr>
          </a:p>
          <a:p>
            <a:r>
              <a:rPr lang="en-US" sz="3400" b="1" dirty="0">
                <a:solidFill>
                  <a:srgbClr val="FFFF00"/>
                </a:solidFill>
              </a:rPr>
              <a:t>Keras model</a:t>
            </a:r>
            <a:r>
              <a:rPr lang="en-US" sz="3400" dirty="0"/>
              <a:t>: </a:t>
            </a:r>
            <a:r>
              <a:rPr lang="en-US" sz="3400" dirty="0">
                <a:solidFill>
                  <a:schemeClr val="accent1"/>
                </a:solidFill>
              </a:rPr>
              <a:t>Keras models are generally saved as an HDF5 file. </a:t>
            </a:r>
          </a:p>
          <a:p>
            <a:r>
              <a:rPr lang="en-US" sz="3400" b="1" dirty="0">
                <a:solidFill>
                  <a:srgbClr val="FFFF00"/>
                </a:solidFill>
              </a:rPr>
              <a:t>SavedModel</a:t>
            </a:r>
            <a:r>
              <a:rPr lang="en-US" sz="3400" dirty="0"/>
              <a:t>: This is the default format in which TensorFlow models are saved. </a:t>
            </a:r>
          </a:p>
          <a:p>
            <a:r>
              <a:rPr lang="en-US" sz="3400" b="1" dirty="0">
                <a:solidFill>
                  <a:srgbClr val="FFFF00"/>
                </a:solidFill>
              </a:rPr>
              <a:t>TensorFlow Hub module</a:t>
            </a:r>
            <a:r>
              <a:rPr lang="en-US" sz="3400" dirty="0"/>
              <a:t>: These are models that have been packaged for distribution on TensorFlow Hub, a platform for sharing and discovering </a:t>
            </a:r>
            <a:r>
              <a:rPr lang="en-US" sz="3400"/>
              <a:t>models.</a:t>
            </a:r>
          </a:p>
          <a:p>
            <a:endParaRPr lang="en-US" sz="3400" dirty="0"/>
          </a:p>
          <a:p>
            <a:pPr algn="ctr"/>
            <a:r>
              <a:rPr lang="en-US" sz="3600" dirty="0">
                <a:hlinkClick r:id="rId2"/>
              </a:rPr>
              <a:t>https://www.tensorflow.org/js/guide/conversion</a:t>
            </a:r>
            <a:endParaRPr lang="en-US" sz="3600" dirty="0"/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0B6B0AD9-A2E3-447F-8E6F-A5F70DC12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7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8F0A1-4F52-4BED-BA28-C745A026C036}"/>
              </a:ext>
            </a:extLst>
          </p:cNvPr>
          <p:cNvSpPr txBox="1"/>
          <p:nvPr/>
        </p:nvSpPr>
        <p:spPr>
          <a:xfrm>
            <a:off x="455579" y="2990140"/>
            <a:ext cx="11280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!tensorflowjs_converter --input_format=keras {"./model.h5"} ./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AFF12-50B3-40C8-8C74-3F044C8ADF78}"/>
              </a:ext>
            </a:extLst>
          </p:cNvPr>
          <p:cNvSpPr txBox="1"/>
          <p:nvPr/>
        </p:nvSpPr>
        <p:spPr>
          <a:xfrm>
            <a:off x="8501974" y="5905622"/>
            <a:ext cx="258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Lets Execute</a:t>
            </a:r>
          </a:p>
        </p:txBody>
      </p:sp>
      <p:pic>
        <p:nvPicPr>
          <p:cNvPr id="5" name="Picture 4" descr="Google Is About to Supercharge Its TensorFlow Open Source AI | WIRED">
            <a:extLst>
              <a:ext uri="{FF2B5EF4-FFF2-40B4-BE49-F238E27FC236}">
                <a16:creationId xmlns:a16="http://schemas.microsoft.com/office/drawing/2014/main" id="{53CDE521-11AA-40FF-8147-7F3EDD08F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47779" y="5905622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0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04833-FB94-4D31-A40A-486145355B61}"/>
              </a:ext>
            </a:extLst>
          </p:cNvPr>
          <p:cNvSpPr txBox="1"/>
          <p:nvPr/>
        </p:nvSpPr>
        <p:spPr>
          <a:xfrm>
            <a:off x="943583" y="2480553"/>
            <a:ext cx="10214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Using a Pre Trained Model</a:t>
            </a:r>
          </a:p>
          <a:p>
            <a:pPr algn="ctr"/>
            <a:r>
              <a:rPr lang="en-US" sz="6600" dirty="0">
                <a:solidFill>
                  <a:srgbClr val="00B0F0"/>
                </a:solidFill>
              </a:rPr>
              <a:t>MobileNet</a:t>
            </a:r>
          </a:p>
          <a:p>
            <a:pPr algn="ctr"/>
            <a:endParaRPr lang="en-US" sz="6600" dirty="0">
              <a:solidFill>
                <a:srgbClr val="00B0F0"/>
              </a:solidFill>
            </a:endParaRP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82E55082-9FB6-436B-AB8A-12B8159D7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9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0BEC7-2934-43BC-B272-5330FB340C51}"/>
              </a:ext>
            </a:extLst>
          </p:cNvPr>
          <p:cNvSpPr txBox="1"/>
          <p:nvPr/>
        </p:nvSpPr>
        <p:spPr>
          <a:xfrm>
            <a:off x="2146631" y="2321004"/>
            <a:ext cx="7898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Freestyle Script" panose="030804020302050B0404" pitchFamily="66" charset="0"/>
              </a:rPr>
              <a:t>Thank You</a:t>
            </a:r>
            <a:endParaRPr lang="en-IN" sz="13800" b="1" dirty="0">
              <a:latin typeface="Freestyle Script" panose="030804020302050B0404" pitchFamily="66" charset="0"/>
            </a:endParaRP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F19E7DC4-49E2-4A38-A7BE-A1BD4C147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nkedin logo">
            <a:extLst>
              <a:ext uri="{FF2B5EF4-FFF2-40B4-BE49-F238E27FC236}">
                <a16:creationId xmlns:a16="http://schemas.microsoft.com/office/drawing/2014/main" id="{70CA9DAF-4D3C-4D6A-94A1-DA3306D1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2" y="3075949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6BA05-83C7-4F4A-8EB2-F30B5F9BC114}"/>
              </a:ext>
            </a:extLst>
          </p:cNvPr>
          <p:cNvSpPr txBox="1"/>
          <p:nvPr/>
        </p:nvSpPr>
        <p:spPr>
          <a:xfrm>
            <a:off x="4613196" y="2946580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/shubham15gupta09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5A942-0240-464E-8AD3-864D4BD54769}"/>
              </a:ext>
            </a:extLst>
          </p:cNvPr>
          <p:cNvSpPr txBox="1"/>
          <p:nvPr/>
        </p:nvSpPr>
        <p:spPr>
          <a:xfrm>
            <a:off x="2753172" y="379665"/>
            <a:ext cx="717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Want to connect with me ?</a:t>
            </a:r>
            <a:endParaRPr lang="en-IN" sz="4800" b="1" dirty="0"/>
          </a:p>
        </p:txBody>
      </p:sp>
      <p:pic>
        <p:nvPicPr>
          <p:cNvPr id="7" name="Picture 6" descr="Image result for github logo">
            <a:extLst>
              <a:ext uri="{FF2B5EF4-FFF2-40B4-BE49-F238E27FC236}">
                <a16:creationId xmlns:a16="http://schemas.microsoft.com/office/drawing/2014/main" id="{7D6D5E62-5CD3-405A-A488-ECB032A3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2" y="4117150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witter logo">
            <a:extLst>
              <a:ext uri="{FF2B5EF4-FFF2-40B4-BE49-F238E27FC236}">
                <a16:creationId xmlns:a16="http://schemas.microsoft.com/office/drawing/2014/main" id="{F206BD23-3BAF-487D-9913-18C9C22D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53" y="5158351"/>
            <a:ext cx="729971" cy="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B4686-CEEB-4C1F-8418-4ADD770F0E79}"/>
              </a:ext>
            </a:extLst>
          </p:cNvPr>
          <p:cNvSpPr txBox="1"/>
          <p:nvPr/>
        </p:nvSpPr>
        <p:spPr>
          <a:xfrm>
            <a:off x="4613196" y="4073376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/shubham15gupta09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308E8-488F-4E52-B73C-B542BCD6BCD7}"/>
              </a:ext>
            </a:extLst>
          </p:cNvPr>
          <p:cNvSpPr txBox="1"/>
          <p:nvPr/>
        </p:nvSpPr>
        <p:spPr>
          <a:xfrm>
            <a:off x="4613196" y="5200172"/>
            <a:ext cx="41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/shubham15gupta0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1A323-7B4D-4DD2-8193-D25A58EB8303}"/>
              </a:ext>
            </a:extLst>
          </p:cNvPr>
          <p:cNvSpPr txBox="1"/>
          <p:nvPr/>
        </p:nvSpPr>
        <p:spPr>
          <a:xfrm>
            <a:off x="3327944" y="1789362"/>
            <a:ext cx="6021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FF00"/>
                </a:solidFill>
              </a:rPr>
              <a:t>http://shubhamspeeks.me</a:t>
            </a:r>
          </a:p>
        </p:txBody>
      </p:sp>
      <p:pic>
        <p:nvPicPr>
          <p:cNvPr id="12" name="Picture 11" descr="Google Is About to Supercharge Its TensorFlow Open Source AI | WIRED">
            <a:extLst>
              <a:ext uri="{FF2B5EF4-FFF2-40B4-BE49-F238E27FC236}">
                <a16:creationId xmlns:a16="http://schemas.microsoft.com/office/drawing/2014/main" id="{F081E644-B642-4DE7-9337-46C5508A5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5533F-3D29-41D5-845F-A83F5CAB39D5}"/>
              </a:ext>
            </a:extLst>
          </p:cNvPr>
          <p:cNvSpPr txBox="1"/>
          <p:nvPr/>
        </p:nvSpPr>
        <p:spPr>
          <a:xfrm>
            <a:off x="875489" y="642026"/>
            <a:ext cx="103015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Today’s Agenda</a:t>
            </a:r>
          </a:p>
          <a:p>
            <a:endParaRPr lang="en-US" sz="4400" dirty="0"/>
          </a:p>
          <a:p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What is TensorFlow.js and where it is used 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Sample code-1 “using js”.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Converting a tf model 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Sample code-2 “using tf convert”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Sample code-3”using pretrained model”</a:t>
            </a:r>
          </a:p>
        </p:txBody>
      </p:sp>
      <p:pic>
        <p:nvPicPr>
          <p:cNvPr id="4" name="Picture 3" descr="Google Is About to Supercharge Its TensorFlow Open Source AI | WIRED">
            <a:extLst>
              <a:ext uri="{FF2B5EF4-FFF2-40B4-BE49-F238E27FC236}">
                <a16:creationId xmlns:a16="http://schemas.microsoft.com/office/drawing/2014/main" id="{67E2F1E2-54D9-488A-A72F-A025C62EE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6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A1CD5-89FA-42CC-9D13-D94507B38A4E}"/>
              </a:ext>
            </a:extLst>
          </p:cNvPr>
          <p:cNvSpPr txBox="1"/>
          <p:nvPr/>
        </p:nvSpPr>
        <p:spPr>
          <a:xfrm>
            <a:off x="1024647" y="2505670"/>
            <a:ext cx="9513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What is TensorFlow.js ?</a:t>
            </a:r>
          </a:p>
        </p:txBody>
      </p:sp>
      <p:pic>
        <p:nvPicPr>
          <p:cNvPr id="4" name="Picture 3" descr="Google Is About to Supercharge Its TensorFlow Open Source AI | WIRED">
            <a:extLst>
              <a:ext uri="{FF2B5EF4-FFF2-40B4-BE49-F238E27FC236}">
                <a16:creationId xmlns:a16="http://schemas.microsoft.com/office/drawing/2014/main" id="{8FE407B4-AC21-4927-B3AA-30A9617A3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67D5A-5F97-4906-BBB8-EFF6AA7AE7EF}"/>
              </a:ext>
            </a:extLst>
          </p:cNvPr>
          <p:cNvSpPr txBox="1"/>
          <p:nvPr/>
        </p:nvSpPr>
        <p:spPr>
          <a:xfrm>
            <a:off x="372893" y="214830"/>
            <a:ext cx="114462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TensorFlow. Js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TensorFlow.js is a JavaScript library for training and deploying models in the browser and on Node.js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existing models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Use Pre trained TensorFlow.js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Convert Python models 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Develop ML with JavaScript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Retrain existing models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653D3C8D-2234-48AF-9688-A7FFDB2F4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F1C09-00BD-4B00-8F00-5BDCBC841780}"/>
              </a:ext>
            </a:extLst>
          </p:cNvPr>
          <p:cNvSpPr txBox="1"/>
          <p:nvPr/>
        </p:nvSpPr>
        <p:spPr>
          <a:xfrm>
            <a:off x="612843" y="525294"/>
            <a:ext cx="1065178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First Thing First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2400" dirty="0"/>
          </a:p>
          <a:p>
            <a:r>
              <a:rPr lang="en-US" sz="3600" dirty="0"/>
              <a:t>Requirements :-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Browser</a:t>
            </a:r>
            <a:r>
              <a:rPr lang="en-US" sz="3600" dirty="0"/>
              <a:t> : 				Prefer Chrome ( latest version )</a:t>
            </a: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Code editor </a:t>
            </a:r>
            <a:r>
              <a:rPr lang="en-US" sz="3600" dirty="0"/>
              <a:t>: 		Prefer VS Code</a:t>
            </a:r>
          </a:p>
          <a:p>
            <a:pPr marL="742950" indent="-742950">
              <a:buAutoNum type="arabicPeriod"/>
            </a:pPr>
            <a:r>
              <a:rPr lang="en-US" sz="3600" dirty="0">
                <a:solidFill>
                  <a:srgbClr val="00B0F0"/>
                </a:solidFill>
              </a:rPr>
              <a:t>Web server</a:t>
            </a:r>
            <a:r>
              <a:rPr lang="en-US" sz="3600" dirty="0"/>
              <a:t>: 			Get it from chrome store 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algn="ctr"/>
            <a:r>
              <a:rPr lang="en-US" sz="3600" b="1" u="sng" dirty="0">
                <a:solidFill>
                  <a:schemeClr val="accent1"/>
                </a:solidFill>
              </a:rPr>
              <a:t>https://www.tensorflow.org/js/</a:t>
            </a: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0501DC44-4CFC-4E0C-BD83-A3672516D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2529E-6F56-41B4-973C-252AB2A4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r="3858" b="21135"/>
          <a:stretch/>
        </p:blipFill>
        <p:spPr>
          <a:xfrm>
            <a:off x="87549" y="87548"/>
            <a:ext cx="11955294" cy="6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8D96B-55FD-4794-96E5-BF579978ECCA}"/>
              </a:ext>
            </a:extLst>
          </p:cNvPr>
          <p:cNvSpPr txBox="1"/>
          <p:nvPr/>
        </p:nvSpPr>
        <p:spPr>
          <a:xfrm>
            <a:off x="603115" y="2684834"/>
            <a:ext cx="10544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</a:rPr>
              <a:t>Sample code-1 </a:t>
            </a:r>
            <a:r>
              <a:rPr lang="en-US" sz="6000" dirty="0"/>
              <a:t>“using js”</a:t>
            </a: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20C48EF7-A4C7-45D5-B352-5B428B5D1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8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81E8A-DAFE-403F-8A4A-EB1E4806A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0" t="22128" r="6250" b="71914"/>
          <a:stretch/>
        </p:blipFill>
        <p:spPr>
          <a:xfrm>
            <a:off x="312907" y="3020437"/>
            <a:ext cx="11566186" cy="408563"/>
          </a:xfrm>
          <a:prstGeom prst="rect">
            <a:avLst/>
          </a:prstGeom>
        </p:spPr>
      </p:pic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5B0ADD67-8756-4A44-85DC-1A147CF42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7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CC584-6B5D-4ABA-A496-6518F71B8CFA}"/>
              </a:ext>
            </a:extLst>
          </p:cNvPr>
          <p:cNvSpPr txBox="1"/>
          <p:nvPr/>
        </p:nvSpPr>
        <p:spPr>
          <a:xfrm>
            <a:off x="943583" y="2480553"/>
            <a:ext cx="10214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Converting a tf model .</a:t>
            </a:r>
          </a:p>
        </p:txBody>
      </p:sp>
      <p:pic>
        <p:nvPicPr>
          <p:cNvPr id="3" name="Picture 2" descr="Google Is About to Supercharge Its TensorFlow Open Source AI | WIRED">
            <a:extLst>
              <a:ext uri="{FF2B5EF4-FFF2-40B4-BE49-F238E27FC236}">
                <a16:creationId xmlns:a16="http://schemas.microsoft.com/office/drawing/2014/main" id="{482A28EF-F59E-4300-86D4-3C1D8C179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7" t="6073" r="16028" b="6073"/>
          <a:stretch/>
        </p:blipFill>
        <p:spPr bwMode="auto">
          <a:xfrm>
            <a:off x="11228324" y="5916171"/>
            <a:ext cx="728906" cy="7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355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Freestyle Script</vt:lpstr>
      <vt:lpstr>Gabriola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Gupta</dc:creator>
  <cp:lastModifiedBy>Shubham Gupta</cp:lastModifiedBy>
  <cp:revision>65</cp:revision>
  <dcterms:created xsi:type="dcterms:W3CDTF">2020-04-06T17:14:58Z</dcterms:created>
  <dcterms:modified xsi:type="dcterms:W3CDTF">2020-04-11T05:13:36Z</dcterms:modified>
</cp:coreProperties>
</file>