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1" r:id="rId3"/>
    <p:sldId id="257" r:id="rId4"/>
    <p:sldId id="258" r:id="rId5"/>
    <p:sldId id="259" r:id="rId6"/>
    <p:sldId id="268" r:id="rId7"/>
    <p:sldId id="269" r:id="rId8"/>
    <p:sldId id="260" r:id="rId9"/>
    <p:sldId id="262" r:id="rId10"/>
    <p:sldId id="263" r:id="rId11"/>
    <p:sldId id="264" r:id="rId12"/>
    <p:sldId id="265" r:id="rId13"/>
    <p:sldId id="266"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676-50C3-40CA-8277-3B6F9AE43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2D7DD-7951-4582-8B9D-361D29F6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983C8-446E-4CF3-970F-81061B20699D}"/>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5" name="Footer Placeholder 4">
            <a:extLst>
              <a:ext uri="{FF2B5EF4-FFF2-40B4-BE49-F238E27FC236}">
                <a16:creationId xmlns:a16="http://schemas.microsoft.com/office/drawing/2014/main" id="{340610DD-C85C-4A1B-B8D4-9ECA2F82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7B492-FBB4-46B8-B8E6-5F2478EB41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1226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7995-0043-4E91-BCF3-B3E98920A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8C0EA-A344-4517-9536-2A09AEE40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E7652-2D85-402D-9786-55265484B6B1}"/>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5" name="Footer Placeholder 4">
            <a:extLst>
              <a:ext uri="{FF2B5EF4-FFF2-40B4-BE49-F238E27FC236}">
                <a16:creationId xmlns:a16="http://schemas.microsoft.com/office/drawing/2014/main" id="{B74A6727-3CFB-4E38-BF68-D3F59C8C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39663-B04F-4B5A-A0D2-40CBA6B705C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7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58DE2-3739-4FB6-B237-228A53548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17D45-ACD4-4A53-8CA1-F52ACA321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C952F-A89E-4DE5-BAF2-EC088399222F}"/>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5" name="Footer Placeholder 4">
            <a:extLst>
              <a:ext uri="{FF2B5EF4-FFF2-40B4-BE49-F238E27FC236}">
                <a16:creationId xmlns:a16="http://schemas.microsoft.com/office/drawing/2014/main" id="{B2E61432-15DF-46D3-9FE5-77400CA1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BE27-EB2D-4D93-BAB7-1ECA17E33E5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8807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60DB-3E48-4E45-AC07-7B513C21F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95263-96EA-42BC-8095-688D93627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24E60-DF03-4BD7-9836-D4E485C26B64}"/>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5" name="Footer Placeholder 4">
            <a:extLst>
              <a:ext uri="{FF2B5EF4-FFF2-40B4-BE49-F238E27FC236}">
                <a16:creationId xmlns:a16="http://schemas.microsoft.com/office/drawing/2014/main" id="{BBADF001-3AAB-4FBD-8EFA-32EF6E92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E7BFB-8F84-4205-A08C-B0883DF6DDF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497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7338-F9B8-40B4-9FD1-009589D45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5EE57-F8EC-4DD4-992B-F080D261A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6E7D0-F695-47E5-A3DF-217DD148DEE0}"/>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5" name="Footer Placeholder 4">
            <a:extLst>
              <a:ext uri="{FF2B5EF4-FFF2-40B4-BE49-F238E27FC236}">
                <a16:creationId xmlns:a16="http://schemas.microsoft.com/office/drawing/2014/main" id="{EB3E97F8-CB87-471F-A643-8E63CC1A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0458F-22C9-46EF-BAE2-5EF42D38A2D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81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A0AF-1D1D-4068-A7BF-0A7377762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0C18-4744-4A32-81AF-F8C890404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DFB98-2F7A-4AEC-8735-6E52C5163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CD601-E4EA-436B-B775-8337055B5B14}"/>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6" name="Footer Placeholder 5">
            <a:extLst>
              <a:ext uri="{FF2B5EF4-FFF2-40B4-BE49-F238E27FC236}">
                <a16:creationId xmlns:a16="http://schemas.microsoft.com/office/drawing/2014/main" id="{CDE9B833-70DE-4F52-AE78-9D067D4A7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C5454-4D19-46B1-8CA3-AAF03909302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7449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A0DA-E882-4AB1-BB48-7F773FFBD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51918-4DB6-4E9D-A169-13A474B5B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A4F30-3EF5-445F-95D0-F202003CA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FE3C4-E07D-4531-8A2D-D52C936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B1D7D-9F19-4299-A0B3-83A546469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04BC-23F0-4D24-B6D4-2713A7EE6F7A}"/>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8" name="Footer Placeholder 7">
            <a:extLst>
              <a:ext uri="{FF2B5EF4-FFF2-40B4-BE49-F238E27FC236}">
                <a16:creationId xmlns:a16="http://schemas.microsoft.com/office/drawing/2014/main" id="{D69E7C79-C2A3-4CAC-B437-B256D7CFA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947B7-1DA2-46F9-AF21-CE6F584158C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71153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F758-8D48-4CB9-9BD7-9CACD356F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3DF10-EC74-4ED5-92E2-462A9CBD54A3}"/>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4" name="Footer Placeholder 3">
            <a:extLst>
              <a:ext uri="{FF2B5EF4-FFF2-40B4-BE49-F238E27FC236}">
                <a16:creationId xmlns:a16="http://schemas.microsoft.com/office/drawing/2014/main" id="{E59DE359-9E57-4F03-ABFD-4A2E2BDE6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E4D9F-00EC-4D29-929A-540C809977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346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2D6D-DDF3-4151-A601-243D538DAD1B}"/>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3" name="Footer Placeholder 2">
            <a:extLst>
              <a:ext uri="{FF2B5EF4-FFF2-40B4-BE49-F238E27FC236}">
                <a16:creationId xmlns:a16="http://schemas.microsoft.com/office/drawing/2014/main" id="{5E256B0D-700D-41EB-A54E-2CDED4A0F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7CBE1-30F5-4D3C-B718-35752700958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61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C44-DD53-4910-9064-1A5A030E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1475A-FF17-4C75-B1F7-CBAC64225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58C64-D1BC-425E-9B54-74D570C4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1C1C9-43EC-46E8-BED3-9029F26C95AB}"/>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6" name="Footer Placeholder 5">
            <a:extLst>
              <a:ext uri="{FF2B5EF4-FFF2-40B4-BE49-F238E27FC236}">
                <a16:creationId xmlns:a16="http://schemas.microsoft.com/office/drawing/2014/main" id="{05FE14FD-CF81-4FE7-ABE5-A909C412F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A2CA-1878-48B4-B0E3-DDF1B393A0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6253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29F0-21A1-4A2D-A9A6-531F5063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22BC8-B0E9-49EB-A71E-0056964A7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0D5B1-7DE2-41C2-BAF9-3212F8D2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D99AD-7424-4036-A6B8-59A59057DED1}"/>
              </a:ext>
            </a:extLst>
          </p:cNvPr>
          <p:cNvSpPr>
            <a:spLocks noGrp="1"/>
          </p:cNvSpPr>
          <p:nvPr>
            <p:ph type="dt" sz="half" idx="10"/>
          </p:nvPr>
        </p:nvSpPr>
        <p:spPr/>
        <p:txBody>
          <a:bodyPr/>
          <a:lstStyle/>
          <a:p>
            <a:fld id="{1F428704-6BB7-485B-B1F4-23FA6B19E7F7}" type="datetimeFigureOut">
              <a:rPr lang="en-US" smtClean="0"/>
              <a:t>2/11/2025</a:t>
            </a:fld>
            <a:endParaRPr lang="en-US"/>
          </a:p>
        </p:txBody>
      </p:sp>
      <p:sp>
        <p:nvSpPr>
          <p:cNvPr id="6" name="Footer Placeholder 5">
            <a:extLst>
              <a:ext uri="{FF2B5EF4-FFF2-40B4-BE49-F238E27FC236}">
                <a16:creationId xmlns:a16="http://schemas.microsoft.com/office/drawing/2014/main" id="{A25EDA1A-03F3-4D03-BD76-5DCE6EC4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73FF-2E52-4DA8-B307-2B9EEC3D6CB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0853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1F3C0-BA71-4EDC-B63C-23AFDE19D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F8089-0F09-4C51-B1D9-F8637F6C1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96228-507F-4036-BE2E-D84F999AB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2/11/2025</a:t>
            </a:fld>
            <a:endParaRPr lang="en-US"/>
          </a:p>
        </p:txBody>
      </p:sp>
      <p:sp>
        <p:nvSpPr>
          <p:cNvPr id="5" name="Footer Placeholder 4">
            <a:extLst>
              <a:ext uri="{FF2B5EF4-FFF2-40B4-BE49-F238E27FC236}">
                <a16:creationId xmlns:a16="http://schemas.microsoft.com/office/drawing/2014/main" id="{7017DBB6-993F-4778-A45A-0C2979B11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0CF3F-5016-4E77-9C37-4EEFB1E3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411389005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I:12.02.2025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0037-C09F-41B8-9855-F4CEEEB3C4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 </a:t>
            </a:r>
          </a:p>
        </p:txBody>
      </p:sp>
      <p:pic>
        <p:nvPicPr>
          <p:cNvPr id="5" name="Content Placeholder 4">
            <a:extLst>
              <a:ext uri="{FF2B5EF4-FFF2-40B4-BE49-F238E27FC236}">
                <a16:creationId xmlns:a16="http://schemas.microsoft.com/office/drawing/2014/main" id="{1D65EBFF-ADB1-4044-9C1F-A4EACB1209C8}"/>
              </a:ext>
            </a:extLst>
          </p:cNvPr>
          <p:cNvPicPr>
            <a:picLocks noGrp="1" noChangeAspect="1"/>
          </p:cNvPicPr>
          <p:nvPr>
            <p:ph idx="1"/>
          </p:nvPr>
        </p:nvPicPr>
        <p:blipFill>
          <a:blip r:embed="rId2"/>
          <a:stretch>
            <a:fillRect/>
          </a:stretch>
        </p:blipFill>
        <p:spPr>
          <a:xfrm>
            <a:off x="838200" y="1357162"/>
            <a:ext cx="10336731" cy="5005137"/>
          </a:xfrm>
          <a:ln>
            <a:solidFill>
              <a:schemeClr val="tx1">
                <a:lumMod val="95000"/>
                <a:lumOff val="5000"/>
              </a:schemeClr>
            </a:solidFill>
          </a:ln>
        </p:spPr>
      </p:pic>
    </p:spTree>
    <p:extLst>
      <p:ext uri="{BB962C8B-B14F-4D97-AF65-F5344CB8AC3E}">
        <p14:creationId xmlns:p14="http://schemas.microsoft.com/office/powerpoint/2010/main" val="424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22EE-AEF2-4640-B199-0FF8171694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 UP PAGE</a:t>
            </a:r>
          </a:p>
        </p:txBody>
      </p:sp>
      <p:pic>
        <p:nvPicPr>
          <p:cNvPr id="5" name="Content Placeholder 4">
            <a:extLst>
              <a:ext uri="{FF2B5EF4-FFF2-40B4-BE49-F238E27FC236}">
                <a16:creationId xmlns:a16="http://schemas.microsoft.com/office/drawing/2014/main" id="{952485A5-E264-4D10-BFEE-15A78C750E27}"/>
              </a:ext>
            </a:extLst>
          </p:cNvPr>
          <p:cNvPicPr>
            <a:picLocks noGrp="1" noChangeAspect="1"/>
          </p:cNvPicPr>
          <p:nvPr>
            <p:ph idx="1"/>
          </p:nvPr>
        </p:nvPicPr>
        <p:blipFill>
          <a:blip r:embed="rId2"/>
          <a:stretch>
            <a:fillRect/>
          </a:stretch>
        </p:blipFill>
        <p:spPr>
          <a:xfrm>
            <a:off x="838200" y="1540042"/>
            <a:ext cx="10278979" cy="4610501"/>
          </a:xfrm>
          <a:ln>
            <a:solidFill>
              <a:schemeClr val="tx1">
                <a:lumMod val="95000"/>
                <a:lumOff val="5000"/>
              </a:schemeClr>
            </a:solidFill>
          </a:ln>
        </p:spPr>
      </p:pic>
    </p:spTree>
    <p:extLst>
      <p:ext uri="{BB962C8B-B14F-4D97-AF65-F5344CB8AC3E}">
        <p14:creationId xmlns:p14="http://schemas.microsoft.com/office/powerpoint/2010/main" val="319534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E1B1-54E4-4EDA-9544-4D49506045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 PAGE</a:t>
            </a:r>
          </a:p>
        </p:txBody>
      </p:sp>
      <p:pic>
        <p:nvPicPr>
          <p:cNvPr id="5" name="Content Placeholder 4">
            <a:extLst>
              <a:ext uri="{FF2B5EF4-FFF2-40B4-BE49-F238E27FC236}">
                <a16:creationId xmlns:a16="http://schemas.microsoft.com/office/drawing/2014/main" id="{07B6E4EE-64C9-47EC-8641-F0182510004A}"/>
              </a:ext>
            </a:extLst>
          </p:cNvPr>
          <p:cNvPicPr>
            <a:picLocks noGrp="1" noChangeAspect="1"/>
          </p:cNvPicPr>
          <p:nvPr>
            <p:ph idx="1"/>
          </p:nvPr>
        </p:nvPicPr>
        <p:blipFill>
          <a:blip r:embed="rId2"/>
          <a:stretch>
            <a:fillRect/>
          </a:stretch>
        </p:blipFill>
        <p:spPr>
          <a:xfrm>
            <a:off x="838200" y="1540042"/>
            <a:ext cx="10635114" cy="4636921"/>
          </a:xfrm>
          <a:ln>
            <a:solidFill>
              <a:schemeClr val="tx1">
                <a:lumMod val="95000"/>
                <a:lumOff val="5000"/>
              </a:schemeClr>
            </a:solidFill>
          </a:ln>
        </p:spPr>
      </p:pic>
    </p:spTree>
    <p:extLst>
      <p:ext uri="{BB962C8B-B14F-4D97-AF65-F5344CB8AC3E}">
        <p14:creationId xmlns:p14="http://schemas.microsoft.com/office/powerpoint/2010/main" val="8150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07B-73B1-4B6C-8864-D47BEB8470AE}"/>
              </a:ext>
            </a:extLst>
          </p:cNvPr>
          <p:cNvSpPr>
            <a:spLocks noGrp="1"/>
          </p:cNvSpPr>
          <p:nvPr>
            <p:ph type="title"/>
          </p:nvPr>
        </p:nvSpPr>
        <p:spPr/>
        <p:txBody>
          <a:bodyPr/>
          <a:lstStyle/>
          <a:p>
            <a:r>
              <a:rPr lang="en-US" b="1" dirty="0"/>
              <a:t>DASHBOARD </a:t>
            </a:r>
          </a:p>
        </p:txBody>
      </p:sp>
      <p:pic>
        <p:nvPicPr>
          <p:cNvPr id="5" name="Content Placeholder 4">
            <a:extLst>
              <a:ext uri="{FF2B5EF4-FFF2-40B4-BE49-F238E27FC236}">
                <a16:creationId xmlns:a16="http://schemas.microsoft.com/office/drawing/2014/main" id="{EAB40930-D855-4B44-B103-11162A44A639}"/>
              </a:ext>
            </a:extLst>
          </p:cNvPr>
          <p:cNvPicPr>
            <a:picLocks noGrp="1" noChangeAspect="1"/>
          </p:cNvPicPr>
          <p:nvPr>
            <p:ph idx="1"/>
          </p:nvPr>
        </p:nvPicPr>
        <p:blipFill>
          <a:blip r:embed="rId2"/>
          <a:stretch>
            <a:fillRect/>
          </a:stretch>
        </p:blipFill>
        <p:spPr>
          <a:xfrm>
            <a:off x="838200" y="1559293"/>
            <a:ext cx="10515600" cy="4617670"/>
          </a:xfrm>
          <a:ln>
            <a:solidFill>
              <a:schemeClr val="tx1">
                <a:lumMod val="95000"/>
                <a:lumOff val="5000"/>
              </a:schemeClr>
            </a:solidFill>
          </a:ln>
        </p:spPr>
      </p:pic>
    </p:spTree>
    <p:extLst>
      <p:ext uri="{BB962C8B-B14F-4D97-AF65-F5344CB8AC3E}">
        <p14:creationId xmlns:p14="http://schemas.microsoft.com/office/powerpoint/2010/main" val="410241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F1D2-B8FC-4023-A935-D4E5DC57D743}"/>
              </a:ext>
            </a:extLst>
          </p:cNvPr>
          <p:cNvSpPr>
            <a:spLocks noGrp="1"/>
          </p:cNvSpPr>
          <p:nvPr>
            <p:ph type="title"/>
          </p:nvPr>
        </p:nvSpPr>
        <p:spPr>
          <a:xfrm>
            <a:off x="838200" y="365126"/>
            <a:ext cx="10515600" cy="1088290"/>
          </a:xfrm>
        </p:spPr>
        <p:txBody>
          <a:bodyPr>
            <a:normAutofit fontScale="90000"/>
          </a:bodyPr>
          <a:lstStyle/>
          <a:p>
            <a:r>
              <a:rPr lang="en-US" b="1" dirty="0">
                <a:latin typeface="Times New Roman" panose="02020603050405020304" pitchFamily="18" charset="0"/>
                <a:cs typeface="Times New Roman" panose="02020603050405020304" pitchFamily="18" charset="0"/>
              </a:rPr>
              <a:t>Features in the UI</a:t>
            </a:r>
            <a:br>
              <a:rPr lang="en-US" b="1" dirty="0"/>
            </a:br>
            <a:endParaRPr lang="en-US" dirty="0"/>
          </a:p>
        </p:txBody>
      </p:sp>
      <p:sp>
        <p:nvSpPr>
          <p:cNvPr id="3" name="Content Placeholder 2">
            <a:extLst>
              <a:ext uri="{FF2B5EF4-FFF2-40B4-BE49-F238E27FC236}">
                <a16:creationId xmlns:a16="http://schemas.microsoft.com/office/drawing/2014/main" id="{3D5FD607-0B07-4235-8A0B-42104A14B940}"/>
              </a:ext>
            </a:extLst>
          </p:cNvPr>
          <p:cNvSpPr>
            <a:spLocks noGrp="1"/>
          </p:cNvSpPr>
          <p:nvPr>
            <p:ph idx="1"/>
          </p:nvPr>
        </p:nvSpPr>
        <p:spPr>
          <a:xfrm>
            <a:off x="838200" y="1222408"/>
            <a:ext cx="10515600" cy="4954555"/>
          </a:xfrm>
        </p:spPr>
        <p:txBody>
          <a:bodyPr>
            <a:normAutofit fontScale="92500" lnSpcReduction="10000"/>
          </a:bodyPr>
          <a:lstStyle/>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Timetable Name Input Box</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The user enters a name for the timetable (e.g., “</a:t>
            </a:r>
            <a:r>
              <a:rPr lang="en-US" dirty="0" err="1">
                <a:latin typeface="Times New Roman" panose="02020603050405020304" pitchFamily="18" charset="0"/>
                <a:cs typeface="Times New Roman" panose="02020603050405020304" pitchFamily="18" charset="0"/>
              </a:rPr>
              <a:t>ce-iiiyr</a:t>
            </a:r>
            <a:r>
              <a:rPr lang="en-US" dirty="0">
                <a:latin typeface="Times New Roman" panose="02020603050405020304" pitchFamily="18" charset="0"/>
                <a:cs typeface="Times New Roman" panose="02020603050405020304" pitchFamily="18" charset="0"/>
              </a:rPr>
              <a:t> Schedule").</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1 - Add Subjects</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The user adds subjects (e.g., </a:t>
            </a:r>
            <a:r>
              <a:rPr lang="en-US" dirty="0" err="1">
                <a:latin typeface="Times New Roman" panose="02020603050405020304" pitchFamily="18" charset="0"/>
                <a:cs typeface="Times New Roman" panose="02020603050405020304" pitchFamily="18" charset="0"/>
              </a:rPr>
              <a:t>cns,chs,mms</a:t>
            </a:r>
            <a:r>
              <a:rPr lang="en-US" dirty="0">
                <a:latin typeface="Times New Roman" panose="02020603050405020304" pitchFamily="18" charset="0"/>
                <a:cs typeface="Times New Roman" panose="02020603050405020304" pitchFamily="18" charset="0"/>
              </a:rPr>
              <a:t>).</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2 - Add Teachers</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Assigns teachers to subjects.</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3 - Class List</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Links students/classes to the timetable.</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"Generate Schedule" Button</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filling all details, clicking this button </a:t>
            </a:r>
            <a:r>
              <a:rPr lang="en-US" b="1" dirty="0">
                <a:latin typeface="Times New Roman" panose="02020603050405020304" pitchFamily="18" charset="0"/>
                <a:cs typeface="Times New Roman" panose="02020603050405020304" pitchFamily="18" charset="0"/>
              </a:rPr>
              <a:t>automatically generates a timetable</a:t>
            </a:r>
            <a:r>
              <a:rPr lang="en-US" dirty="0">
                <a:latin typeface="Times New Roman" panose="02020603050405020304" pitchFamily="18" charset="0"/>
                <a:cs typeface="Times New Roman" panose="02020603050405020304" pitchFamily="18" charset="0"/>
              </a:rPr>
              <a:t> using an algorithm (possibly a </a:t>
            </a:r>
            <a:r>
              <a:rPr lang="en-US" b="1" dirty="0">
                <a:latin typeface="Times New Roman" panose="02020603050405020304" pitchFamily="18" charset="0"/>
                <a:cs typeface="Times New Roman" panose="02020603050405020304" pitchFamily="18" charset="0"/>
              </a:rPr>
              <a:t>Genetic Algorithm</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5798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8765D-384C-47E0-9314-700806097279}"/>
              </a:ext>
            </a:extLst>
          </p:cNvPr>
          <p:cNvSpPr>
            <a:spLocks noGrp="1"/>
          </p:cNvSpPr>
          <p:nvPr>
            <p:ph type="title"/>
          </p:nvPr>
        </p:nvSpPr>
        <p:spPr>
          <a:xfrm>
            <a:off x="838200" y="365125"/>
            <a:ext cx="10515600" cy="5958673"/>
          </a:xfrm>
        </p:spPr>
        <p:txBody>
          <a:bodyPr/>
          <a:lstStyle/>
          <a:p>
            <a:pPr algn="ctr"/>
            <a:r>
              <a:rPr lang="en-US" b="1" dirty="0"/>
              <a:t>THANK YOU!</a:t>
            </a:r>
          </a:p>
        </p:txBody>
      </p:sp>
    </p:spTree>
    <p:extLst>
      <p:ext uri="{BB962C8B-B14F-4D97-AF65-F5344CB8AC3E}">
        <p14:creationId xmlns:p14="http://schemas.microsoft.com/office/powerpoint/2010/main" val="269034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CFCD-6960-476D-AB62-4897873FA031}"/>
              </a:ext>
            </a:extLst>
          </p:cNvPr>
          <p:cNvSpPr>
            <a:spLocks noGrp="1"/>
          </p:cNvSpPr>
          <p:nvPr>
            <p:ph idx="4294967295"/>
          </p:nvPr>
        </p:nvSpPr>
        <p:spPr>
          <a:xfrm>
            <a:off x="0" y="558800"/>
            <a:ext cx="10069513" cy="5618163"/>
          </a:xfrm>
        </p:spPr>
        <p:txBody>
          <a:bodyPr>
            <a:normAutofit/>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marL="0" indent="0" algn="just" rtl="0">
              <a:spcBef>
                <a:spcPts val="0"/>
              </a:spcBef>
              <a:spcAft>
                <a:spcPts val="0"/>
              </a:spcAft>
              <a:buNone/>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lnSpc>
                <a:spcPct val="100000"/>
              </a:lnSpc>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id="{228A246E-D8BD-4DAF-A82E-D2B9D8ED377F}"/>
              </a:ext>
            </a:extLst>
          </p:cNvPr>
          <p:cNvSpPr>
            <a:spLocks noGrp="1"/>
          </p:cNvSpPr>
          <p:nvPr>
            <p:ph idx="1"/>
          </p:nvPr>
        </p:nvSpPr>
        <p:spPr>
          <a:xfrm>
            <a:off x="510139" y="1825625"/>
            <a:ext cx="10843661" cy="4351338"/>
          </a:xfrm>
        </p:spPr>
        <p:txBody>
          <a:bodyPr>
            <a:noAutofit/>
          </a:bodyPr>
          <a:lstStyle/>
          <a:p>
            <a:pPr algn="just">
              <a:lnSpc>
                <a:spcPct val="10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24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2400" b="0" dirty="0">
              <a:effectLst/>
              <a:latin typeface="Times New Roman" panose="02020603050405020304" pitchFamily="18" charset="0"/>
              <a:cs typeface="Times New Roman" panose="02020603050405020304" pitchFamily="18" charset="0"/>
            </a:endParaRPr>
          </a:p>
          <a:p>
            <a:pPr marL="0" indent="0">
              <a:lnSpc>
                <a:spcPct val="170000"/>
              </a:lnSpc>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id="{C2B1590E-19C7-413E-B755-473BC23CB06C}"/>
              </a:ext>
            </a:extLst>
          </p:cNvPr>
          <p:cNvSpPr>
            <a:spLocks noGrp="1"/>
          </p:cNvSpPr>
          <p:nvPr>
            <p:ph idx="1"/>
          </p:nvPr>
        </p:nvSpPr>
        <p:spPr/>
        <p:txBody>
          <a:bodyPr>
            <a:normAutofit/>
          </a:bodyPr>
          <a:lstStyle/>
          <a:p>
            <a:pPr algn="just">
              <a:lnSpc>
                <a:spcPct val="150000"/>
              </a:lnSpc>
              <a:spcBef>
                <a:spcPts val="0"/>
              </a:spcBef>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87BC-18CF-420A-A3E3-6DFA1CB8B5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6B2ED02-631E-4A30-B072-2D186B000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19" y="1482292"/>
            <a:ext cx="10866922" cy="4899258"/>
          </a:xfrm>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6317-29C3-4B30-9DC0-8B0CF786F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GENETRIC ALGORITHM</a:t>
            </a:r>
          </a:p>
        </p:txBody>
      </p:sp>
      <p:sp>
        <p:nvSpPr>
          <p:cNvPr id="3" name="Content Placeholder 2">
            <a:extLst>
              <a:ext uri="{FF2B5EF4-FFF2-40B4-BE49-F238E27FC236}">
                <a16:creationId xmlns:a16="http://schemas.microsoft.com/office/drawing/2014/main" id="{99DFB61F-7665-403E-BE4C-55DD6C915B2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Genetic Algorithm (GA)</a:t>
            </a:r>
            <a:r>
              <a:rPr lang="en-US" sz="2400" dirty="0">
                <a:latin typeface="Times New Roman" panose="02020603050405020304" pitchFamily="18" charset="0"/>
                <a:cs typeface="Times New Roman" panose="02020603050405020304" pitchFamily="18" charset="0"/>
              </a:rPr>
              <a:t> is an optimization technique inspired by the process of </a:t>
            </a:r>
            <a:r>
              <a:rPr lang="en-US" sz="2400" b="1" dirty="0">
                <a:latin typeface="Times New Roman" panose="02020603050405020304" pitchFamily="18" charset="0"/>
                <a:cs typeface="Times New Roman" panose="02020603050405020304" pitchFamily="18" charset="0"/>
              </a:rPr>
              <a:t>natural selection</a:t>
            </a:r>
            <a:r>
              <a:rPr lang="en-US" sz="2400" dirty="0">
                <a:latin typeface="Times New Roman" panose="02020603050405020304" pitchFamily="18" charset="0"/>
                <a:cs typeface="Times New Roman" panose="02020603050405020304" pitchFamily="18" charset="0"/>
              </a:rPr>
              <a:t> in biology. GA is particularly useful for scheduling problems, like an </a:t>
            </a:r>
            <a:r>
              <a:rPr lang="en-US" sz="2400" b="1" dirty="0">
                <a:latin typeface="Times New Roman" panose="02020603050405020304" pitchFamily="18" charset="0"/>
                <a:cs typeface="Times New Roman" panose="02020603050405020304" pitchFamily="18" charset="0"/>
              </a:rPr>
              <a:t>Automatic Timetable Generator</a:t>
            </a:r>
            <a:r>
              <a:rPr lang="en-US" sz="2400" dirty="0">
                <a:latin typeface="Times New Roman" panose="02020603050405020304" pitchFamily="18" charset="0"/>
                <a:cs typeface="Times New Roman" panose="02020603050405020304" pitchFamily="18" charset="0"/>
              </a:rPr>
              <a:t>, because it efficiently searches for the best possible timetable while minimizing conflicts.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50CDBD-67F6-464A-8E54-90FA88A112B3}"/>
              </a:ext>
            </a:extLst>
          </p:cNvPr>
          <p:cNvPicPr>
            <a:picLocks noChangeAspect="1"/>
          </p:cNvPicPr>
          <p:nvPr/>
        </p:nvPicPr>
        <p:blipFill rotWithShape="1">
          <a:blip r:embed="rId2"/>
          <a:srcRect t="26016"/>
          <a:stretch/>
        </p:blipFill>
        <p:spPr>
          <a:xfrm>
            <a:off x="1443790" y="4004109"/>
            <a:ext cx="9240252" cy="2560320"/>
          </a:xfrm>
          <a:prstGeom prst="rect">
            <a:avLst/>
          </a:prstGeom>
        </p:spPr>
      </p:pic>
    </p:spTree>
    <p:extLst>
      <p:ext uri="{BB962C8B-B14F-4D97-AF65-F5344CB8AC3E}">
        <p14:creationId xmlns:p14="http://schemas.microsoft.com/office/powerpoint/2010/main" val="8017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FA9-CC20-4FD5-9521-E0CD97F4008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Use Genetic Algorithm in Timetable Generation?</a:t>
            </a:r>
            <a:endParaRPr lang="en-US" sz="3200" dirty="0"/>
          </a:p>
        </p:txBody>
      </p:sp>
      <p:sp>
        <p:nvSpPr>
          <p:cNvPr id="3" name="Content Placeholder 2">
            <a:extLst>
              <a:ext uri="{FF2B5EF4-FFF2-40B4-BE49-F238E27FC236}">
                <a16:creationId xmlns:a16="http://schemas.microsoft.com/office/drawing/2014/main" id="{3D7697C2-6D34-4187-A8DF-8D545EB8D2CE}"/>
              </a:ext>
            </a:extLst>
          </p:cNvPr>
          <p:cNvSpPr>
            <a:spLocks noGrp="1"/>
          </p:cNvSpPr>
          <p:nvPr>
            <p:ph idx="1"/>
          </p:nvPr>
        </p:nvSpPr>
        <p:spPr/>
        <p:txBody>
          <a:bodyPr>
            <a:normAutofit/>
          </a:bodyPr>
          <a:lstStyle/>
          <a:p>
            <a:pPr>
              <a:lnSpc>
                <a:spcPct val="10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Handles Constraints Efficiently</a:t>
            </a:r>
            <a:r>
              <a:rPr lang="en-US" sz="2800" dirty="0">
                <a:latin typeface="Times New Roman" panose="02020603050405020304" pitchFamily="18" charset="0"/>
                <a:cs typeface="Times New Roman" panose="02020603050405020304" pitchFamily="18" charset="0"/>
              </a:rPr>
              <a:t> – Ensures that teachers, classrooms, and subjects do not overlap.</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Optimizes Scheduling</a:t>
            </a:r>
            <a:r>
              <a:rPr lang="en-US" sz="2800" dirty="0">
                <a:latin typeface="Times New Roman" panose="02020603050405020304" pitchFamily="18" charset="0"/>
                <a:cs typeface="Times New Roman" panose="02020603050405020304" pitchFamily="18" charset="0"/>
              </a:rPr>
              <a:t> – Finds the most balanced and conflict-free timetable.</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Scalable</a:t>
            </a:r>
            <a:r>
              <a:rPr lang="en-US" sz="2800" dirty="0">
                <a:latin typeface="Times New Roman" panose="02020603050405020304" pitchFamily="18" charset="0"/>
                <a:cs typeface="Times New Roman" panose="02020603050405020304" pitchFamily="18" charset="0"/>
              </a:rPr>
              <a:t> – Can be applied to large datasets (e.g., university timetables).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Fast Convergence</a:t>
            </a:r>
            <a:r>
              <a:rPr lang="en-US" sz="2800" dirty="0">
                <a:latin typeface="Times New Roman" panose="02020603050405020304" pitchFamily="18" charset="0"/>
                <a:cs typeface="Times New Roman" panose="02020603050405020304" pitchFamily="18" charset="0"/>
              </a:rPr>
              <a:t> – Produces good results in a reasonable amount of time.</a:t>
            </a:r>
          </a:p>
          <a:p>
            <a:endParaRPr lang="en-US" dirty="0"/>
          </a:p>
        </p:txBody>
      </p:sp>
    </p:spTree>
    <p:extLst>
      <p:ext uri="{BB962C8B-B14F-4D97-AF65-F5344CB8AC3E}">
        <p14:creationId xmlns:p14="http://schemas.microsoft.com/office/powerpoint/2010/main" val="21920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br>
              <a:rPr lang="en-US" b="1" dirty="0"/>
            </a:br>
            <a:endParaRPr lang="en-US" dirty="0"/>
          </a:p>
        </p:txBody>
      </p:sp>
      <p:sp>
        <p:nvSpPr>
          <p:cNvPr id="3" name="Content Placeholder 2">
            <a:extLst>
              <a:ext uri="{FF2B5EF4-FFF2-40B4-BE49-F238E27FC236}">
                <a16:creationId xmlns:a16="http://schemas.microsoft.com/office/drawing/2014/main" id="{3CB7B258-252A-47F7-9F10-3C07BEB1A99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F75-FAD6-4EC7-84E7-53B7ABD8DB76}"/>
              </a:ext>
            </a:extLst>
          </p:cNvPr>
          <p:cNvSpPr>
            <a:spLocks noGrp="1"/>
          </p:cNvSpPr>
          <p:nvPr>
            <p:ph type="title"/>
          </p:nvPr>
        </p:nvSpPr>
        <p:spPr>
          <a:xfrm>
            <a:off x="838200" y="365125"/>
            <a:ext cx="10515600" cy="992037"/>
          </a:xfrm>
        </p:spPr>
        <p:txBody>
          <a:bodyPr>
            <a:normAutofit fontScale="90000"/>
          </a:bodyPr>
          <a:lstStyle/>
          <a:p>
            <a:r>
              <a:rPr lang="en-US" b="1" dirty="0">
                <a:latin typeface="Times New Roman" panose="02020603050405020304" pitchFamily="18" charset="0"/>
                <a:cs typeface="Times New Roman" panose="02020603050405020304" pitchFamily="18" charset="0"/>
              </a:rPr>
              <a:t>Solution</a:t>
            </a:r>
            <a:br>
              <a:rPr lang="en-US" b="1" dirty="0"/>
            </a:br>
            <a:endParaRPr lang="en-US" dirty="0"/>
          </a:p>
        </p:txBody>
      </p:sp>
      <p:sp>
        <p:nvSpPr>
          <p:cNvPr id="3" name="Content Placeholder 2">
            <a:extLst>
              <a:ext uri="{FF2B5EF4-FFF2-40B4-BE49-F238E27FC236}">
                <a16:creationId xmlns:a16="http://schemas.microsoft.com/office/drawing/2014/main" id="{DF860B57-1C13-451F-81C4-92E5B3FA2D27}"/>
              </a:ext>
            </a:extLst>
          </p:cNvPr>
          <p:cNvSpPr>
            <a:spLocks noGrp="1"/>
          </p:cNvSpPr>
          <p:nvPr>
            <p:ph idx="1"/>
          </p:nvPr>
        </p:nvSpPr>
        <p:spPr>
          <a:xfrm>
            <a:off x="838200" y="1357162"/>
            <a:ext cx="10515600" cy="4819801"/>
          </a:xfrm>
        </p:spPr>
        <p:txBody>
          <a:bodyPr>
            <a:normAutofit lnSpcReduction="100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Uses algorithms to generate schedules in minutes instead of hours/days</a:t>
            </a:r>
          </a:p>
          <a:p>
            <a:pPr>
              <a:lnSpc>
                <a:spcPct val="10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Ensures proper utilization of available </a:t>
            </a:r>
            <a:r>
              <a:rPr lang="en-US" b="1" dirty="0">
                <a:latin typeface="Times New Roman" panose="02020603050405020304" pitchFamily="18" charset="0"/>
                <a:cs typeface="Times New Roman" panose="02020603050405020304" pitchFamily="18" charset="0"/>
              </a:rPr>
              <a:t>faculty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568</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 New Roman</vt:lpstr>
      <vt:lpstr>Wingdings</vt:lpstr>
      <vt:lpstr>Office Theme</vt:lpstr>
      <vt:lpstr>M.S.P.V.L POLYTECHNIC COLLEGE  REVIEW I:12.02.2025</vt:lpstr>
      <vt:lpstr>PowerPoint Presentation</vt:lpstr>
      <vt:lpstr>SYNPOSIS </vt:lpstr>
      <vt:lpstr>SOFTWARE REQUIRED </vt:lpstr>
      <vt:lpstr>FLOWCHART</vt:lpstr>
      <vt:lpstr>GENETRIC ALGORITHM</vt:lpstr>
      <vt:lpstr>Why Use Genetic Algorithm in Timetable Generation?</vt:lpstr>
      <vt:lpstr>Existing System: Manual Timetable Scheduling </vt:lpstr>
      <vt:lpstr>Solution </vt:lpstr>
      <vt:lpstr>HOME PAGE </vt:lpstr>
      <vt:lpstr>SIGN UP PAGE</vt:lpstr>
      <vt:lpstr>LOGIN PAGE</vt:lpstr>
      <vt:lpstr>DASHBOARD </vt:lpstr>
      <vt:lpstr>Features in the UI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Md</cp:lastModifiedBy>
  <cp:revision>5</cp:revision>
  <dcterms:created xsi:type="dcterms:W3CDTF">2025-02-10T01:01:13Z</dcterms:created>
  <dcterms:modified xsi:type="dcterms:W3CDTF">2025-02-11T17:47:03Z</dcterms:modified>
</cp:coreProperties>
</file>