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61" r:id="rId3"/>
    <p:sldId id="257" r:id="rId4"/>
    <p:sldId id="258" r:id="rId5"/>
    <p:sldId id="259" r:id="rId6"/>
    <p:sldId id="268" r:id="rId7"/>
    <p:sldId id="269" r:id="rId8"/>
    <p:sldId id="260" r:id="rId9"/>
    <p:sldId id="262" r:id="rId10"/>
    <p:sldId id="263" r:id="rId11"/>
    <p:sldId id="264" r:id="rId12"/>
    <p:sldId id="265" r:id="rId13"/>
    <p:sldId id="266"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6676-50C3-40CA-8277-3B6F9AE43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42D7DD-7951-4582-8B9D-361D29F6F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983C8-446E-4CF3-970F-81061B20699D}"/>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5" name="Footer Placeholder 4">
            <a:extLst>
              <a:ext uri="{FF2B5EF4-FFF2-40B4-BE49-F238E27FC236}">
                <a16:creationId xmlns:a16="http://schemas.microsoft.com/office/drawing/2014/main" id="{340610DD-C85C-4A1B-B8D4-9ECA2F82B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7B492-FBB4-46B8-B8E6-5F2478EB41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12262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7995-0043-4E91-BCF3-B3E98920A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8C0EA-A344-4517-9536-2A09AEE40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E7652-2D85-402D-9786-55265484B6B1}"/>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5" name="Footer Placeholder 4">
            <a:extLst>
              <a:ext uri="{FF2B5EF4-FFF2-40B4-BE49-F238E27FC236}">
                <a16:creationId xmlns:a16="http://schemas.microsoft.com/office/drawing/2014/main" id="{B74A6727-3CFB-4E38-BF68-D3F59C8CC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39663-B04F-4B5A-A0D2-40CBA6B705CB}"/>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79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58DE2-3739-4FB6-B237-228A53548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17D45-ACD4-4A53-8CA1-F52ACA321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C952F-A89E-4DE5-BAF2-EC088399222F}"/>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5" name="Footer Placeholder 4">
            <a:extLst>
              <a:ext uri="{FF2B5EF4-FFF2-40B4-BE49-F238E27FC236}">
                <a16:creationId xmlns:a16="http://schemas.microsoft.com/office/drawing/2014/main" id="{B2E61432-15DF-46D3-9FE5-77400CA12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BE27-EB2D-4D93-BAB7-1ECA17E33E52}"/>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88073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60DB-3E48-4E45-AC07-7B513C21F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95263-96EA-42BC-8095-688D93627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24E60-DF03-4BD7-9836-D4E485C26B64}"/>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5" name="Footer Placeholder 4">
            <a:extLst>
              <a:ext uri="{FF2B5EF4-FFF2-40B4-BE49-F238E27FC236}">
                <a16:creationId xmlns:a16="http://schemas.microsoft.com/office/drawing/2014/main" id="{BBADF001-3AAB-4FBD-8EFA-32EF6E920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E7BFB-8F84-4205-A08C-B0883DF6DDF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414977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7338-F9B8-40B4-9FD1-009589D45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5EE57-F8EC-4DD4-992B-F080D261A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6E7D0-F695-47E5-A3DF-217DD148DEE0}"/>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5" name="Footer Placeholder 4">
            <a:extLst>
              <a:ext uri="{FF2B5EF4-FFF2-40B4-BE49-F238E27FC236}">
                <a16:creationId xmlns:a16="http://schemas.microsoft.com/office/drawing/2014/main" id="{EB3E97F8-CB87-471F-A643-8E63CC1A4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0458F-22C9-46EF-BAE2-5EF42D38A2DA}"/>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811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A0AF-1D1D-4068-A7BF-0A7377762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00C18-4744-4A32-81AF-F8C890404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DFB98-2F7A-4AEC-8735-6E52C5163C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7CD601-E4EA-436B-B775-8337055B5B14}"/>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6" name="Footer Placeholder 5">
            <a:extLst>
              <a:ext uri="{FF2B5EF4-FFF2-40B4-BE49-F238E27FC236}">
                <a16:creationId xmlns:a16="http://schemas.microsoft.com/office/drawing/2014/main" id="{CDE9B833-70DE-4F52-AE78-9D067D4A7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C5454-4D19-46B1-8CA3-AAF03909302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7449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A0DA-E882-4AB1-BB48-7F773FFBD3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51918-4DB6-4E9D-A169-13A474B5B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A4F30-3EF5-445F-95D0-F202003CA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FE3C4-E07D-4531-8A2D-D52C93681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B1D7D-9F19-4299-A0B3-83A546469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A04BC-23F0-4D24-B6D4-2713A7EE6F7A}"/>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8" name="Footer Placeholder 7">
            <a:extLst>
              <a:ext uri="{FF2B5EF4-FFF2-40B4-BE49-F238E27FC236}">
                <a16:creationId xmlns:a16="http://schemas.microsoft.com/office/drawing/2014/main" id="{D69E7C79-C2A3-4CAC-B437-B256D7CFA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1947B7-1DA2-46F9-AF21-CE6F584158C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71153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F758-8D48-4CB9-9BD7-9CACD356F8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F3DF10-EC74-4ED5-92E2-462A9CBD54A3}"/>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4" name="Footer Placeholder 3">
            <a:extLst>
              <a:ext uri="{FF2B5EF4-FFF2-40B4-BE49-F238E27FC236}">
                <a16:creationId xmlns:a16="http://schemas.microsoft.com/office/drawing/2014/main" id="{E59DE359-9E57-4F03-ABFD-4A2E2BDE6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E4D9F-00EC-4D29-929A-540C809977C9}"/>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03467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92D6D-DDF3-4151-A601-243D538DAD1B}"/>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3" name="Footer Placeholder 2">
            <a:extLst>
              <a:ext uri="{FF2B5EF4-FFF2-40B4-BE49-F238E27FC236}">
                <a16:creationId xmlns:a16="http://schemas.microsoft.com/office/drawing/2014/main" id="{5E256B0D-700D-41EB-A54E-2CDED4A0F3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7CBE1-30F5-4D3C-B718-35752700958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61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C44-DD53-4910-9064-1A5A030E2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D1475A-FF17-4C75-B1F7-CBAC64225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58C64-D1BC-425E-9B54-74D570C41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1C1C9-43EC-46E8-BED3-9029F26C95AB}"/>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6" name="Footer Placeholder 5">
            <a:extLst>
              <a:ext uri="{FF2B5EF4-FFF2-40B4-BE49-F238E27FC236}">
                <a16:creationId xmlns:a16="http://schemas.microsoft.com/office/drawing/2014/main" id="{05FE14FD-CF81-4FE7-ABE5-A909C412F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1A2CA-1878-48B4-B0E3-DDF1B393A0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46253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29F0-21A1-4A2D-A9A6-531F5063D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422BC8-B0E9-49EB-A71E-0056964A7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0D5B1-7DE2-41C2-BAF9-3212F8D2F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D99AD-7424-4036-A6B8-59A59057DED1}"/>
              </a:ext>
            </a:extLst>
          </p:cNvPr>
          <p:cNvSpPr>
            <a:spLocks noGrp="1"/>
          </p:cNvSpPr>
          <p:nvPr>
            <p:ph type="dt" sz="half" idx="10"/>
          </p:nvPr>
        </p:nvSpPr>
        <p:spPr/>
        <p:txBody>
          <a:bodyPr/>
          <a:lstStyle/>
          <a:p>
            <a:fld id="{1F428704-6BB7-485B-B1F4-23FA6B19E7F7}" type="datetimeFigureOut">
              <a:rPr lang="en-US" smtClean="0"/>
              <a:t>2/16/2025</a:t>
            </a:fld>
            <a:endParaRPr lang="en-US"/>
          </a:p>
        </p:txBody>
      </p:sp>
      <p:sp>
        <p:nvSpPr>
          <p:cNvPr id="6" name="Footer Placeholder 5">
            <a:extLst>
              <a:ext uri="{FF2B5EF4-FFF2-40B4-BE49-F238E27FC236}">
                <a16:creationId xmlns:a16="http://schemas.microsoft.com/office/drawing/2014/main" id="{A25EDA1A-03F3-4D03-BD76-5DCE6EC4B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A73FF-2E52-4DA8-B307-2B9EEC3D6CB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0853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1F3C0-BA71-4EDC-B63C-23AFDE19D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F8089-0F09-4C51-B1D9-F8637F6C1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96228-507F-4036-BE2E-D84F999AB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28704-6BB7-485B-B1F4-23FA6B19E7F7}" type="datetimeFigureOut">
              <a:rPr lang="en-US" smtClean="0"/>
              <a:t>2/16/2025</a:t>
            </a:fld>
            <a:endParaRPr lang="en-US"/>
          </a:p>
        </p:txBody>
      </p:sp>
      <p:sp>
        <p:nvSpPr>
          <p:cNvPr id="5" name="Footer Placeholder 4">
            <a:extLst>
              <a:ext uri="{FF2B5EF4-FFF2-40B4-BE49-F238E27FC236}">
                <a16:creationId xmlns:a16="http://schemas.microsoft.com/office/drawing/2014/main" id="{7017DBB6-993F-4778-A45A-0C2979B11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B0CF3F-5016-4E77-9C37-4EEFB1E31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E189A-B7C3-4CD8-8B7E-E5D1F70FD92B}" type="slidenum">
              <a:rPr lang="en-US" smtClean="0"/>
              <a:t>‹#›</a:t>
            </a:fld>
            <a:endParaRPr lang="en-US"/>
          </a:p>
        </p:txBody>
      </p:sp>
    </p:spTree>
    <p:extLst>
      <p:ext uri="{BB962C8B-B14F-4D97-AF65-F5344CB8AC3E}">
        <p14:creationId xmlns:p14="http://schemas.microsoft.com/office/powerpoint/2010/main" val="411389005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CE0-6E95-4EBD-830A-954E1655A4DA}"/>
              </a:ext>
            </a:extLst>
          </p:cNvPr>
          <p:cNvSpPr>
            <a:spLocks noGrp="1"/>
          </p:cNvSpPr>
          <p:nvPr>
            <p:ph type="ctrTitle"/>
          </p:nvPr>
        </p:nvSpPr>
        <p:spPr/>
        <p:txBody>
          <a:bodyPr>
            <a:normAutofit fontScale="90000"/>
          </a:bodyPr>
          <a:lstStyle/>
          <a:p>
            <a:r>
              <a:rPr lang="en-US" sz="6000" dirty="0"/>
              <a:t>M.S.P.V.L POLYTECHNIC COLLEGE</a:t>
            </a:r>
            <a:br>
              <a:rPr lang="en-US" sz="6000" dirty="0"/>
            </a:br>
            <a:br>
              <a:rPr lang="en-US" sz="6000" dirty="0"/>
            </a:br>
            <a:r>
              <a:rPr lang="en-US" sz="6000" dirty="0"/>
              <a:t>REVIEW I : 12.02.2025</a:t>
            </a:r>
            <a:endParaRPr lang="en-US" dirty="0"/>
          </a:p>
        </p:txBody>
      </p:sp>
      <p:sp>
        <p:nvSpPr>
          <p:cNvPr id="3" name="Subtitle 2">
            <a:extLst>
              <a:ext uri="{FF2B5EF4-FFF2-40B4-BE49-F238E27FC236}">
                <a16:creationId xmlns:a16="http://schemas.microsoft.com/office/drawing/2014/main" id="{C1AB0519-AD61-43B8-9005-663DF83DDE88}"/>
              </a:ext>
            </a:extLst>
          </p:cNvPr>
          <p:cNvSpPr>
            <a:spLocks noGrp="1"/>
          </p:cNvSpPr>
          <p:nvPr>
            <p:ph type="subTitle" idx="1"/>
          </p:nvPr>
        </p:nvSpPr>
        <p:spPr/>
        <p:txBody>
          <a:bodyPr/>
          <a:lstStyle/>
          <a:p>
            <a:endParaRPr lang="en-US" dirty="0"/>
          </a:p>
          <a:p>
            <a:r>
              <a:rPr lang="en-US" dirty="0">
                <a:ln w="0"/>
                <a:effectLst>
                  <a:outerShdw blurRad="38100" dist="19050" dir="2700000" algn="tl" rotWithShape="0">
                    <a:schemeClr val="dk1">
                      <a:alpha val="40000"/>
                    </a:schemeClr>
                  </a:outerShdw>
                </a:effectLst>
              </a:rPr>
              <a:t>PROJECT TITLE : Academic Planner Advisor</a:t>
            </a:r>
          </a:p>
        </p:txBody>
      </p:sp>
    </p:spTree>
    <p:extLst>
      <p:ext uri="{BB962C8B-B14F-4D97-AF65-F5344CB8AC3E}">
        <p14:creationId xmlns:p14="http://schemas.microsoft.com/office/powerpoint/2010/main" val="130235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0037-C09F-41B8-9855-F4CEEEB3C4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HOME PAGE </a:t>
            </a:r>
          </a:p>
        </p:txBody>
      </p:sp>
      <p:pic>
        <p:nvPicPr>
          <p:cNvPr id="5" name="Content Placeholder 4">
            <a:extLst>
              <a:ext uri="{FF2B5EF4-FFF2-40B4-BE49-F238E27FC236}">
                <a16:creationId xmlns:a16="http://schemas.microsoft.com/office/drawing/2014/main" id="{1D65EBFF-ADB1-4044-9C1F-A4EACB1209C8}"/>
              </a:ext>
            </a:extLst>
          </p:cNvPr>
          <p:cNvPicPr>
            <a:picLocks noGrp="1" noChangeAspect="1"/>
          </p:cNvPicPr>
          <p:nvPr>
            <p:ph idx="1"/>
          </p:nvPr>
        </p:nvPicPr>
        <p:blipFill>
          <a:blip r:embed="rId2"/>
          <a:stretch>
            <a:fillRect/>
          </a:stretch>
        </p:blipFill>
        <p:spPr>
          <a:xfrm>
            <a:off x="870568" y="1365254"/>
            <a:ext cx="10336731" cy="5005137"/>
          </a:xfrm>
          <a:ln>
            <a:solidFill>
              <a:schemeClr val="tx1">
                <a:lumMod val="95000"/>
                <a:lumOff val="5000"/>
              </a:schemeClr>
            </a:solidFill>
          </a:ln>
        </p:spPr>
      </p:pic>
    </p:spTree>
    <p:extLst>
      <p:ext uri="{BB962C8B-B14F-4D97-AF65-F5344CB8AC3E}">
        <p14:creationId xmlns:p14="http://schemas.microsoft.com/office/powerpoint/2010/main" val="4249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22EE-AEF2-4640-B199-0FF81716947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 UP PAGE</a:t>
            </a:r>
          </a:p>
        </p:txBody>
      </p:sp>
      <p:pic>
        <p:nvPicPr>
          <p:cNvPr id="9" name="Content Placeholder 8">
            <a:extLst>
              <a:ext uri="{FF2B5EF4-FFF2-40B4-BE49-F238E27FC236}">
                <a16:creationId xmlns:a16="http://schemas.microsoft.com/office/drawing/2014/main" id="{9231462B-6B48-4B1E-ABB7-A0D4C3F033EA}"/>
              </a:ext>
            </a:extLst>
          </p:cNvPr>
          <p:cNvPicPr>
            <a:picLocks noGrp="1" noChangeAspect="1"/>
          </p:cNvPicPr>
          <p:nvPr>
            <p:ph idx="1"/>
          </p:nvPr>
        </p:nvPicPr>
        <p:blipFill>
          <a:blip r:embed="rId2"/>
          <a:stretch>
            <a:fillRect/>
          </a:stretch>
        </p:blipFill>
        <p:spPr>
          <a:xfrm>
            <a:off x="1068149" y="1825625"/>
            <a:ext cx="10123136" cy="4351338"/>
          </a:xfrm>
          <a:ln>
            <a:solidFill>
              <a:schemeClr val="tx1">
                <a:lumMod val="95000"/>
                <a:lumOff val="5000"/>
              </a:schemeClr>
            </a:solidFill>
          </a:ln>
        </p:spPr>
      </p:pic>
    </p:spTree>
    <p:extLst>
      <p:ext uri="{BB962C8B-B14F-4D97-AF65-F5344CB8AC3E}">
        <p14:creationId xmlns:p14="http://schemas.microsoft.com/office/powerpoint/2010/main" val="319534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E1B1-54E4-4EDA-9544-4D49506045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LOGIN PAGE</a:t>
            </a:r>
          </a:p>
        </p:txBody>
      </p:sp>
      <p:sp>
        <p:nvSpPr>
          <p:cNvPr id="4" name="Content Placeholder 3">
            <a:extLst>
              <a:ext uri="{FF2B5EF4-FFF2-40B4-BE49-F238E27FC236}">
                <a16:creationId xmlns:a16="http://schemas.microsoft.com/office/drawing/2014/main" id="{E2F56F57-3701-415B-A43F-471DAC5BA05A}"/>
              </a:ext>
            </a:extLst>
          </p:cNvPr>
          <p:cNvSpPr>
            <a:spLocks noGrp="1"/>
          </p:cNvSpPr>
          <p:nvPr>
            <p:ph idx="1"/>
          </p:nvPr>
        </p:nvSpPr>
        <p:spPr>
          <a:xfrm>
            <a:off x="822690" y="1825625"/>
            <a:ext cx="10515600" cy="4351338"/>
          </a:xfrm>
        </p:spPr>
        <p:txBody>
          <a:bodyPr/>
          <a:lstStyle/>
          <a:p>
            <a:endParaRPr lang="en-US" dirty="0"/>
          </a:p>
        </p:txBody>
      </p:sp>
      <p:pic>
        <p:nvPicPr>
          <p:cNvPr id="9" name="Picture 8">
            <a:extLst>
              <a:ext uri="{FF2B5EF4-FFF2-40B4-BE49-F238E27FC236}">
                <a16:creationId xmlns:a16="http://schemas.microsoft.com/office/drawing/2014/main" id="{FCEF66B9-8E4A-4EC9-BE29-A58E75DB2C0B}"/>
              </a:ext>
            </a:extLst>
          </p:cNvPr>
          <p:cNvPicPr>
            <a:picLocks noChangeAspect="1"/>
          </p:cNvPicPr>
          <p:nvPr/>
        </p:nvPicPr>
        <p:blipFill>
          <a:blip r:embed="rId2"/>
          <a:stretch>
            <a:fillRect/>
          </a:stretch>
        </p:blipFill>
        <p:spPr>
          <a:xfrm>
            <a:off x="822690" y="1825625"/>
            <a:ext cx="10515600" cy="4273093"/>
          </a:xfrm>
          <a:prstGeom prst="rect">
            <a:avLst/>
          </a:prstGeom>
          <a:ln>
            <a:solidFill>
              <a:schemeClr val="tx1">
                <a:lumMod val="95000"/>
                <a:lumOff val="5000"/>
              </a:schemeClr>
            </a:solidFill>
          </a:ln>
        </p:spPr>
      </p:pic>
    </p:spTree>
    <p:extLst>
      <p:ext uri="{BB962C8B-B14F-4D97-AF65-F5344CB8AC3E}">
        <p14:creationId xmlns:p14="http://schemas.microsoft.com/office/powerpoint/2010/main" val="81502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B07B-73B1-4B6C-8864-D47BEB8470A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UPDATE PASSWORD  </a:t>
            </a:r>
          </a:p>
        </p:txBody>
      </p:sp>
      <p:pic>
        <p:nvPicPr>
          <p:cNvPr id="9" name="Content Placeholder 8">
            <a:extLst>
              <a:ext uri="{FF2B5EF4-FFF2-40B4-BE49-F238E27FC236}">
                <a16:creationId xmlns:a16="http://schemas.microsoft.com/office/drawing/2014/main" id="{B97F25D4-0462-47A7-B50D-CAAC67405363}"/>
              </a:ext>
            </a:extLst>
          </p:cNvPr>
          <p:cNvPicPr>
            <a:picLocks noGrp="1" noChangeAspect="1"/>
          </p:cNvPicPr>
          <p:nvPr>
            <p:ph idx="1"/>
          </p:nvPr>
        </p:nvPicPr>
        <p:blipFill>
          <a:blip r:embed="rId3"/>
          <a:stretch>
            <a:fillRect/>
          </a:stretch>
        </p:blipFill>
        <p:spPr>
          <a:xfrm>
            <a:off x="728282" y="1825625"/>
            <a:ext cx="10754315" cy="4351338"/>
          </a:xfrm>
          <a:ln>
            <a:solidFill>
              <a:schemeClr val="tx1">
                <a:lumMod val="95000"/>
                <a:lumOff val="5000"/>
              </a:schemeClr>
            </a:solidFill>
          </a:ln>
        </p:spPr>
      </p:pic>
    </p:spTree>
    <p:extLst>
      <p:ext uri="{BB962C8B-B14F-4D97-AF65-F5344CB8AC3E}">
        <p14:creationId xmlns:p14="http://schemas.microsoft.com/office/powerpoint/2010/main" val="41024135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8765D-384C-47E0-9314-700806097279}"/>
              </a:ext>
            </a:extLst>
          </p:cNvPr>
          <p:cNvSpPr>
            <a:spLocks noGrp="1"/>
          </p:cNvSpPr>
          <p:nvPr>
            <p:ph type="title"/>
          </p:nvPr>
        </p:nvSpPr>
        <p:spPr>
          <a:xfrm>
            <a:off x="838200" y="365125"/>
            <a:ext cx="10515600" cy="5958673"/>
          </a:xfrm>
        </p:spPr>
        <p:txBody>
          <a:bodyPr/>
          <a:lstStyle/>
          <a:p>
            <a:pPr algn="ctr"/>
            <a:r>
              <a:rPr lang="en-US" b="1" dirty="0"/>
              <a:t>THANK YOU!</a:t>
            </a:r>
          </a:p>
        </p:txBody>
      </p:sp>
    </p:spTree>
    <p:extLst>
      <p:ext uri="{BB962C8B-B14F-4D97-AF65-F5344CB8AC3E}">
        <p14:creationId xmlns:p14="http://schemas.microsoft.com/office/powerpoint/2010/main" val="269034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ACFCD-6960-476D-AB62-4897873FA031}"/>
              </a:ext>
            </a:extLst>
          </p:cNvPr>
          <p:cNvSpPr>
            <a:spLocks noGrp="1"/>
          </p:cNvSpPr>
          <p:nvPr>
            <p:ph idx="4294967295"/>
          </p:nvPr>
        </p:nvSpPr>
        <p:spPr>
          <a:xfrm>
            <a:off x="623088" y="558800"/>
            <a:ext cx="10819050" cy="5618163"/>
          </a:xfrm>
        </p:spPr>
        <p:txBody>
          <a:bodyPr>
            <a:normAutofit/>
          </a:bodyPr>
          <a:lstStyle/>
          <a:p>
            <a:pPr algn="just"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marL="0" indent="0" algn="ctr" rtl="0">
              <a:spcBef>
                <a:spcPts val="0"/>
              </a:spcBef>
              <a:spcAft>
                <a:spcPts val="0"/>
              </a:spcAft>
              <a:buNone/>
            </a:pPr>
            <a:r>
              <a:rPr lang="en-US" sz="3200" b="1" dirty="0">
                <a:solidFill>
                  <a:srgbClr val="000000"/>
                </a:solidFill>
                <a:latin typeface="Times New Roman" panose="02020603050405020304" pitchFamily="18" charset="0"/>
              </a:rPr>
              <a:t>Academic Planner Advisor (</a:t>
            </a:r>
            <a:r>
              <a:rPr lang="en-US" sz="3200" dirty="0">
                <a:solidFill>
                  <a:srgbClr val="000000"/>
                </a:solidFill>
                <a:latin typeface="Times New Roman" panose="02020603050405020304" pitchFamily="18" charset="0"/>
              </a:rPr>
              <a:t>Automatic Timetable Generator)</a:t>
            </a:r>
            <a:endParaRPr lang="en-US" sz="3200" b="1" dirty="0">
              <a:solidFill>
                <a:srgbClr val="000000"/>
              </a:solidFill>
              <a:latin typeface="Times New Roman" panose="02020603050405020304" pitchFamily="18" charset="0"/>
            </a:endParaRPr>
          </a:p>
          <a:p>
            <a:pPr marL="0" indent="0" algn="just" rtl="0">
              <a:spcBef>
                <a:spcPts val="0"/>
              </a:spcBef>
              <a:spcAft>
                <a:spcPts val="0"/>
              </a:spcAft>
              <a:buNone/>
            </a:pPr>
            <a:endParaRPr lang="en-US"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PROJECT GUIDE : </a:t>
            </a:r>
          </a:p>
          <a:p>
            <a:pPr marL="0" indent="0" algn="just" rtl="0">
              <a:lnSpc>
                <a:spcPct val="100000"/>
              </a:lnSpc>
              <a:spcBef>
                <a:spcPts val="0"/>
              </a:spcBef>
              <a:spcAft>
                <a:spcPts val="0"/>
              </a:spcAft>
              <a:buNone/>
            </a:pPr>
            <a:r>
              <a:rPr lang="en-US" b="1"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Mrs</a:t>
            </a:r>
            <a:r>
              <a:rPr lang="en-US" sz="3200" b="1" dirty="0" err="1">
                <a:solidFill>
                  <a:srgbClr val="000000"/>
                </a:solidFill>
                <a:latin typeface="Times New Roman" panose="02020603050405020304" pitchFamily="18" charset="0"/>
                <a:cs typeface="Times New Roman" panose="02020603050405020304" pitchFamily="18" charset="0"/>
              </a:rPr>
              <a:t>.</a:t>
            </a:r>
            <a:r>
              <a:rPr lang="en-US" sz="3200" dirty="0" err="1">
                <a:solidFill>
                  <a:srgbClr val="000000"/>
                </a:solidFill>
                <a:latin typeface="Times New Roman" panose="02020603050405020304" pitchFamily="18" charset="0"/>
                <a:cs typeface="Times New Roman" panose="02020603050405020304" pitchFamily="18" charset="0"/>
              </a:rPr>
              <a:t>Kohila</a:t>
            </a:r>
            <a:endParaRPr lang="en-US" sz="3200" dirty="0">
              <a:solidFill>
                <a:srgbClr val="000000"/>
              </a:solidFill>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endParaRPr lang="en-US" sz="32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TEAM MEMBERS :</a:t>
            </a:r>
            <a:endParaRPr lang="en-US" b="0" dirty="0">
              <a:effectLst/>
              <a:latin typeface="Times New Roman" panose="02020603050405020304" pitchFamily="18" charset="0"/>
              <a:cs typeface="Times New Roman" panose="02020603050405020304" pitchFamily="18" charset="0"/>
            </a:endParaRPr>
          </a:p>
          <a:p>
            <a:pPr marL="0" indent="0" algn="just" fontAlgn="base">
              <a:spcBef>
                <a:spcPts val="0"/>
              </a:spcBef>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1.</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Mohamed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Sithikka</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Kanitha.S</a:t>
            </a:r>
            <a:endParaRPr lang="en-US" sz="3200" dirty="0">
              <a:solidFill>
                <a:srgbClr val="000000"/>
              </a:solidFill>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3.Jebashini.J</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4.</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Maha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Lakshimi.K</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5.</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Kalaiyarasi.R</a:t>
            </a:r>
          </a:p>
          <a:p>
            <a:endParaRPr lang="en-US" dirty="0"/>
          </a:p>
        </p:txBody>
      </p:sp>
    </p:spTree>
    <p:extLst>
      <p:ext uri="{BB962C8B-B14F-4D97-AF65-F5344CB8AC3E}">
        <p14:creationId xmlns:p14="http://schemas.microsoft.com/office/powerpoint/2010/main" val="270134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3B3-0C67-4CB5-BBA1-F50A3C69E4B8}"/>
              </a:ext>
            </a:extLst>
          </p:cNvPr>
          <p:cNvSpPr>
            <a:spLocks noGrp="1"/>
          </p:cNvSpPr>
          <p:nvPr>
            <p:ph type="title"/>
          </p:nvPr>
        </p:nvSpPr>
        <p:spPr/>
        <p:txBody>
          <a:bodyPr/>
          <a:lstStyle/>
          <a:p>
            <a:r>
              <a:rPr lang="en-US" sz="4400" b="1" i="0" u="none" strike="noStrike" dirty="0">
                <a:solidFill>
                  <a:srgbClr val="000000"/>
                </a:solidFill>
                <a:effectLst/>
                <a:latin typeface="Times New Roman" panose="02020603050405020304" pitchFamily="18" charset="0"/>
              </a:rPr>
              <a:t>SYNPOSIS </a:t>
            </a:r>
            <a:endParaRPr lang="en-US" dirty="0"/>
          </a:p>
        </p:txBody>
      </p:sp>
      <p:sp>
        <p:nvSpPr>
          <p:cNvPr id="3" name="Content Placeholder 2">
            <a:extLst>
              <a:ext uri="{FF2B5EF4-FFF2-40B4-BE49-F238E27FC236}">
                <a16:creationId xmlns:a16="http://schemas.microsoft.com/office/drawing/2014/main" id="{228A246E-D8BD-4DAF-A82E-D2B9D8ED377F}"/>
              </a:ext>
            </a:extLst>
          </p:cNvPr>
          <p:cNvSpPr>
            <a:spLocks noGrp="1"/>
          </p:cNvSpPr>
          <p:nvPr>
            <p:ph idx="1"/>
          </p:nvPr>
        </p:nvSpPr>
        <p:spPr>
          <a:xfrm>
            <a:off x="510139" y="1825625"/>
            <a:ext cx="10843661" cy="4351338"/>
          </a:xfrm>
        </p:spPr>
        <p:txBody>
          <a:bodyPr>
            <a:noAutofit/>
          </a:bodyPr>
          <a:lstStyle/>
          <a:p>
            <a:pPr algn="just">
              <a:lnSpc>
                <a:spcPct val="100000"/>
              </a:lnSpc>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Our aim is to come up with a feasible solution for creating a schedule in a university department. We have taken up this problem since we are aware that it is a persistent problem in educational institutions. It helps to timetabling problem for a university or college</a:t>
            </a:r>
            <a:endParaRPr lang="en-US" sz="2400" i="0" u="none" strike="noStrike" dirty="0">
              <a:solidFill>
                <a:srgbClr val="000000"/>
              </a:solidFill>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Automated College Timetable Generator is a sophisticated system designed to simplify and optimize the scheduling process in educational institutions. It automatically creates efficient class schedules while accounting for instructor availability. It resolves scheduling conflicts and significantly reducing administrative burdens. The auction seeks to find a buyer for this innovative solution, offering an opportunity for colleges to enhance operational efficiency, minimize scheduling issues, and save time and resources.</a:t>
            </a:r>
            <a:endParaRPr lang="en-US" sz="2400" b="0" dirty="0">
              <a:effectLst/>
              <a:latin typeface="Times New Roman" panose="02020603050405020304" pitchFamily="18" charset="0"/>
              <a:cs typeface="Times New Roman" panose="02020603050405020304" pitchFamily="18" charset="0"/>
            </a:endParaRPr>
          </a:p>
          <a:p>
            <a:pPr marL="0" indent="0">
              <a:lnSpc>
                <a:spcPct val="170000"/>
              </a:lnSpc>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27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F4DD-A1C0-41CB-9245-103029461A29}"/>
              </a:ext>
            </a:extLst>
          </p:cNvPr>
          <p:cNvSpPr>
            <a:spLocks noGrp="1"/>
          </p:cNvSpPr>
          <p:nvPr>
            <p:ph type="title"/>
          </p:nvPr>
        </p:nvSpPr>
        <p:spPr>
          <a:xfrm>
            <a:off x="838200" y="365125"/>
            <a:ext cx="10515600" cy="1550302"/>
          </a:xfrm>
        </p:spPr>
        <p:txBody>
          <a:bodyPr/>
          <a:lstStyle/>
          <a:p>
            <a:r>
              <a:rPr lang="en-US" b="1" dirty="0">
                <a:latin typeface="Times New Roman" panose="02020603050405020304" pitchFamily="18" charset="0"/>
                <a:cs typeface="Times New Roman" panose="02020603050405020304" pitchFamily="18" charset="0"/>
              </a:rPr>
              <a:t>SOFTWARE</a:t>
            </a:r>
            <a:r>
              <a:rPr lang="en-US" dirty="0"/>
              <a:t> </a:t>
            </a:r>
            <a:r>
              <a:rPr lang="en-US" b="1" dirty="0">
                <a:latin typeface="Times New Roman" panose="02020603050405020304" pitchFamily="18" charset="0"/>
                <a:cs typeface="Times New Roman" panose="02020603050405020304" pitchFamily="18" charset="0"/>
              </a:rPr>
              <a:t>REQUIRED</a:t>
            </a:r>
            <a:r>
              <a:rPr lang="en-US" dirty="0"/>
              <a:t> </a:t>
            </a:r>
          </a:p>
        </p:txBody>
      </p:sp>
      <p:sp>
        <p:nvSpPr>
          <p:cNvPr id="3" name="Content Placeholder 2">
            <a:extLst>
              <a:ext uri="{FF2B5EF4-FFF2-40B4-BE49-F238E27FC236}">
                <a16:creationId xmlns:a16="http://schemas.microsoft.com/office/drawing/2014/main" id="{C2B1590E-19C7-413E-B755-473BC23CB06C}"/>
              </a:ext>
            </a:extLst>
          </p:cNvPr>
          <p:cNvSpPr>
            <a:spLocks noGrp="1"/>
          </p:cNvSpPr>
          <p:nvPr>
            <p:ph idx="1"/>
          </p:nvPr>
        </p:nvSpPr>
        <p:spPr/>
        <p:txBody>
          <a:bodyPr>
            <a:normAutofit/>
          </a:bodyPr>
          <a:lstStyle/>
          <a:p>
            <a:pPr algn="just">
              <a:lnSpc>
                <a:spcPct val="150000"/>
              </a:lnSpc>
              <a:spcBef>
                <a:spcPts val="0"/>
              </a:spcBef>
            </a:pPr>
            <a:r>
              <a:rPr lang="en-US" b="1" i="0" u="none" strike="noStrike" dirty="0">
                <a:solidFill>
                  <a:srgbClr val="000000"/>
                </a:solidFill>
                <a:effectLst/>
                <a:latin typeface="Times New Roman" panose="02020603050405020304" pitchFamily="18" charset="0"/>
                <a:cs typeface="Times New Roman" panose="02020603050405020304" pitchFamily="18" charset="0"/>
              </a:rPr>
              <a:t>Programming Language</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Python </a:t>
            </a:r>
            <a:endParaRPr lang="en-US" sz="2000" b="0" dirty="0">
              <a:effectLst/>
              <a:latin typeface="Times New Roman" panose="02020603050405020304" pitchFamily="18" charset="0"/>
              <a:cs typeface="Times New Roman" panose="02020603050405020304" pitchFamily="18" charset="0"/>
            </a:endParaRP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Frontend </a:t>
            </a:r>
            <a:r>
              <a:rPr lang="en-US" sz="2000" dirty="0">
                <a:solidFill>
                  <a:srgbClr val="000000"/>
                </a:solidFill>
                <a:latin typeface="Times New Roman" panose="02020603050405020304" pitchFamily="18" charset="0"/>
                <a:cs typeface="Times New Roman" panose="02020603050405020304" pitchFamily="18" charset="0"/>
              </a:rPr>
              <a:t>: HTML/CSS for basic web page structure and styling, JavaScript for </a:t>
            </a:r>
          </a:p>
          <a:p>
            <a:pPr marL="0" indent="0" algn="just">
              <a:lnSpc>
                <a:spcPct val="150000"/>
              </a:lnSpc>
              <a:spcBef>
                <a:spcPts val="0"/>
              </a:spcBef>
              <a:buNone/>
            </a:pPr>
            <a:r>
              <a:rPr lang="en-US" sz="2000" dirty="0">
                <a:solidFill>
                  <a:srgbClr val="000000"/>
                </a:solidFill>
                <a:latin typeface="Times New Roman" panose="02020603050405020304" pitchFamily="18" charset="0"/>
                <a:cs typeface="Times New Roman" panose="02020603050405020304" pitchFamily="18" charset="0"/>
              </a:rPr>
              <a:t>    interactive elements.</a:t>
            </a:r>
          </a:p>
          <a:p>
            <a:pPr algn="just" rtl="0">
              <a:lnSpc>
                <a:spcPct val="150000"/>
              </a:lnSpc>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Backend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 :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DB browser(SQLite)</a:t>
            </a: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Framework  : </a:t>
            </a:r>
            <a:r>
              <a:rPr lang="en-US" sz="2000" dirty="0">
                <a:solidFill>
                  <a:srgbClr val="000000"/>
                </a:solidFill>
                <a:latin typeface="Times New Roman" panose="02020603050405020304" pitchFamily="18" charset="0"/>
                <a:cs typeface="Times New Roman" panose="02020603050405020304" pitchFamily="18" charset="0"/>
              </a:rPr>
              <a:t>flask</a:t>
            </a:r>
          </a:p>
          <a:p>
            <a:pPr marL="0" indent="0">
              <a:lnSpc>
                <a:spcPct val="150000"/>
              </a:lnSpc>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6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87BC-18CF-420A-A3E3-6DFA1CB8B5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id="{16B2ED02-631E-4A30-B072-2D186B000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019" y="1482292"/>
            <a:ext cx="10866922" cy="4899258"/>
          </a:xfrm>
        </p:spPr>
      </p:pic>
    </p:spTree>
    <p:extLst>
      <p:ext uri="{BB962C8B-B14F-4D97-AF65-F5344CB8AC3E}">
        <p14:creationId xmlns:p14="http://schemas.microsoft.com/office/powerpoint/2010/main" val="51260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6317-29C3-4B30-9DC0-8B0CF786F0C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GENETIC ALGORITHM</a:t>
            </a:r>
          </a:p>
        </p:txBody>
      </p:sp>
      <p:sp>
        <p:nvSpPr>
          <p:cNvPr id="3" name="Content Placeholder 2">
            <a:extLst>
              <a:ext uri="{FF2B5EF4-FFF2-40B4-BE49-F238E27FC236}">
                <a16:creationId xmlns:a16="http://schemas.microsoft.com/office/drawing/2014/main" id="{99DFB61F-7665-403E-BE4C-55DD6C915B26}"/>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Genetic Algorithm (GA)</a:t>
            </a:r>
            <a:r>
              <a:rPr lang="en-US" sz="2400" dirty="0">
                <a:latin typeface="Times New Roman" panose="02020603050405020304" pitchFamily="18" charset="0"/>
                <a:cs typeface="Times New Roman" panose="02020603050405020304" pitchFamily="18" charset="0"/>
              </a:rPr>
              <a:t> is an optimization technique inspired by the process of </a:t>
            </a:r>
            <a:r>
              <a:rPr lang="en-US" sz="2400" b="1" dirty="0">
                <a:latin typeface="Times New Roman" panose="02020603050405020304" pitchFamily="18" charset="0"/>
                <a:cs typeface="Times New Roman" panose="02020603050405020304" pitchFamily="18" charset="0"/>
              </a:rPr>
              <a:t>natural selection</a:t>
            </a:r>
            <a:r>
              <a:rPr lang="en-US" sz="2400" dirty="0">
                <a:latin typeface="Times New Roman" panose="02020603050405020304" pitchFamily="18" charset="0"/>
                <a:cs typeface="Times New Roman" panose="02020603050405020304" pitchFamily="18" charset="0"/>
              </a:rPr>
              <a:t> in biology. GA is particularly useful for scheduling problems, like an </a:t>
            </a:r>
            <a:r>
              <a:rPr lang="en-US" sz="2400" b="1" dirty="0">
                <a:latin typeface="Times New Roman" panose="02020603050405020304" pitchFamily="18" charset="0"/>
                <a:cs typeface="Times New Roman" panose="02020603050405020304" pitchFamily="18" charset="0"/>
              </a:rPr>
              <a:t>Automatic Timetable Generator</a:t>
            </a:r>
            <a:r>
              <a:rPr lang="en-US" sz="2400" dirty="0">
                <a:latin typeface="Times New Roman" panose="02020603050405020304" pitchFamily="18" charset="0"/>
                <a:cs typeface="Times New Roman" panose="02020603050405020304" pitchFamily="18" charset="0"/>
              </a:rPr>
              <a:t>, because it efficiently searches for the best possible timetable while minimizing conflicts.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50CDBD-67F6-464A-8E54-90FA88A112B3}"/>
              </a:ext>
            </a:extLst>
          </p:cNvPr>
          <p:cNvPicPr>
            <a:picLocks noChangeAspect="1"/>
          </p:cNvPicPr>
          <p:nvPr/>
        </p:nvPicPr>
        <p:blipFill rotWithShape="1">
          <a:blip r:embed="rId2"/>
          <a:srcRect t="26016"/>
          <a:stretch/>
        </p:blipFill>
        <p:spPr>
          <a:xfrm>
            <a:off x="1443790" y="4004109"/>
            <a:ext cx="9240252" cy="2560320"/>
          </a:xfrm>
          <a:prstGeom prst="rect">
            <a:avLst/>
          </a:prstGeom>
        </p:spPr>
      </p:pic>
    </p:spTree>
    <p:extLst>
      <p:ext uri="{BB962C8B-B14F-4D97-AF65-F5344CB8AC3E}">
        <p14:creationId xmlns:p14="http://schemas.microsoft.com/office/powerpoint/2010/main" val="8017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FA9-CC20-4FD5-9521-E0CD97F4008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Why Use Genetic Algorithm in Timetable Generation?</a:t>
            </a:r>
            <a:endParaRPr lang="en-US" sz="3200" dirty="0"/>
          </a:p>
        </p:txBody>
      </p:sp>
      <p:sp>
        <p:nvSpPr>
          <p:cNvPr id="3" name="Content Placeholder 2">
            <a:extLst>
              <a:ext uri="{FF2B5EF4-FFF2-40B4-BE49-F238E27FC236}">
                <a16:creationId xmlns:a16="http://schemas.microsoft.com/office/drawing/2014/main" id="{3D7697C2-6D34-4187-A8DF-8D545EB8D2CE}"/>
              </a:ext>
            </a:extLst>
          </p:cNvPr>
          <p:cNvSpPr>
            <a:spLocks noGrp="1"/>
          </p:cNvSpPr>
          <p:nvPr>
            <p:ph idx="1"/>
          </p:nvPr>
        </p:nvSpPr>
        <p:spPr/>
        <p:txBody>
          <a:bodyPr>
            <a:normAutofit/>
          </a:bodyPr>
          <a:lstStyle/>
          <a:p>
            <a:pPr>
              <a:lnSpc>
                <a:spcPct val="10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Handles Constraints Efficiently</a:t>
            </a:r>
            <a:r>
              <a:rPr lang="en-US" sz="2800" dirty="0">
                <a:latin typeface="Times New Roman" panose="02020603050405020304" pitchFamily="18" charset="0"/>
                <a:cs typeface="Times New Roman" panose="02020603050405020304" pitchFamily="18" charset="0"/>
              </a:rPr>
              <a:t> – Ensures that teachers, classrooms, and subjects do not overlap.</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Optimizes Scheduling</a:t>
            </a:r>
            <a:r>
              <a:rPr lang="en-US" sz="2800" dirty="0">
                <a:latin typeface="Times New Roman" panose="02020603050405020304" pitchFamily="18" charset="0"/>
                <a:cs typeface="Times New Roman" panose="02020603050405020304" pitchFamily="18" charset="0"/>
              </a:rPr>
              <a:t> – Finds the most balanced and conflict-free timetable.</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Scalable</a:t>
            </a:r>
            <a:r>
              <a:rPr lang="en-US" sz="2800" dirty="0">
                <a:latin typeface="Times New Roman" panose="02020603050405020304" pitchFamily="18" charset="0"/>
                <a:cs typeface="Times New Roman" panose="02020603050405020304" pitchFamily="18" charset="0"/>
              </a:rPr>
              <a:t> – Can be applied to large datasets (e.g., university timetables).</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Fast Convergence</a:t>
            </a:r>
            <a:r>
              <a:rPr lang="en-US" sz="2800" dirty="0">
                <a:latin typeface="Times New Roman" panose="02020603050405020304" pitchFamily="18" charset="0"/>
                <a:cs typeface="Times New Roman" panose="02020603050405020304" pitchFamily="18" charset="0"/>
              </a:rPr>
              <a:t> – Produces good results in a reasonable amount of time.</a:t>
            </a:r>
          </a:p>
          <a:p>
            <a:endParaRPr lang="en-US" dirty="0"/>
          </a:p>
        </p:txBody>
      </p:sp>
    </p:spTree>
    <p:extLst>
      <p:ext uri="{BB962C8B-B14F-4D97-AF65-F5344CB8AC3E}">
        <p14:creationId xmlns:p14="http://schemas.microsoft.com/office/powerpoint/2010/main" val="21920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66F0-C15A-4CF7-95FD-4041206891D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Existing System: Manual Timetable Scheduling</a:t>
            </a:r>
            <a:br>
              <a:rPr lang="en-US" b="1" dirty="0"/>
            </a:br>
            <a:endParaRPr lang="en-US" dirty="0"/>
          </a:p>
        </p:txBody>
      </p:sp>
      <p:sp>
        <p:nvSpPr>
          <p:cNvPr id="3" name="Content Placeholder 2">
            <a:extLst>
              <a:ext uri="{FF2B5EF4-FFF2-40B4-BE49-F238E27FC236}">
                <a16:creationId xmlns:a16="http://schemas.microsoft.com/office/drawing/2014/main" id="{3CB7B258-252A-47F7-9F10-3C07BEB1A991}"/>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many institutions, timetables are created </a:t>
            </a:r>
            <a:r>
              <a:rPr lang="en-US" sz="3200" b="1" dirty="0">
                <a:latin typeface="Times New Roman" panose="02020603050405020304" pitchFamily="18" charset="0"/>
                <a:cs typeface="Times New Roman" panose="02020603050405020304" pitchFamily="18" charset="0"/>
              </a:rPr>
              <a:t>manually</a:t>
            </a:r>
            <a:r>
              <a:rPr lang="en-US" sz="3200" dirty="0">
                <a:latin typeface="Times New Roman" panose="02020603050405020304" pitchFamily="18" charset="0"/>
                <a:cs typeface="Times New Roman" panose="02020603050405020304" pitchFamily="18" charset="0"/>
              </a:rPr>
              <a:t> using spreadsheets or whiteboards.</a:t>
            </a:r>
          </a:p>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Administrators or faculty members allocate classes based on </a:t>
            </a:r>
            <a:r>
              <a:rPr lang="en-US" sz="3200" b="1" dirty="0">
                <a:latin typeface="Times New Roman" panose="02020603050405020304" pitchFamily="18" charset="0"/>
                <a:cs typeface="Times New Roman" panose="02020603050405020304" pitchFamily="18" charset="0"/>
              </a:rPr>
              <a:t>availability</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preferences</a:t>
            </a:r>
            <a:r>
              <a:rPr lang="en-US" sz="3200" dirty="0">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Conflicts (e.g., double-booking of teachers, room clashes) are resolved </a:t>
            </a:r>
            <a:r>
              <a:rPr lang="en-US" sz="3200" b="1" dirty="0">
                <a:latin typeface="Times New Roman" panose="02020603050405020304" pitchFamily="18" charset="0"/>
                <a:cs typeface="Times New Roman" panose="02020603050405020304" pitchFamily="18" charset="0"/>
              </a:rPr>
              <a:t>manually</a:t>
            </a:r>
            <a:r>
              <a:rPr lang="en-US" sz="3200" dirty="0"/>
              <a:t>.</a:t>
            </a:r>
          </a:p>
          <a:p>
            <a:endParaRPr lang="en-US" dirty="0"/>
          </a:p>
        </p:txBody>
      </p:sp>
    </p:spTree>
    <p:extLst>
      <p:ext uri="{BB962C8B-B14F-4D97-AF65-F5344CB8AC3E}">
        <p14:creationId xmlns:p14="http://schemas.microsoft.com/office/powerpoint/2010/main" val="113190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AF75-FAD6-4EC7-84E7-53B7ABD8DB76}"/>
              </a:ext>
            </a:extLst>
          </p:cNvPr>
          <p:cNvSpPr>
            <a:spLocks noGrp="1"/>
          </p:cNvSpPr>
          <p:nvPr>
            <p:ph type="title"/>
          </p:nvPr>
        </p:nvSpPr>
        <p:spPr>
          <a:xfrm>
            <a:off x="838200" y="365125"/>
            <a:ext cx="10515600" cy="992037"/>
          </a:xfrm>
        </p:spPr>
        <p:txBody>
          <a:bodyPr>
            <a:normAutofit fontScale="90000"/>
          </a:bodyPr>
          <a:lstStyle/>
          <a:p>
            <a:r>
              <a:rPr lang="en-US" b="1" dirty="0">
                <a:latin typeface="Times New Roman" panose="02020603050405020304" pitchFamily="18" charset="0"/>
                <a:cs typeface="Times New Roman" panose="02020603050405020304" pitchFamily="18" charset="0"/>
              </a:rPr>
              <a:t>Solution</a:t>
            </a:r>
            <a:br>
              <a:rPr lang="en-US" b="1" dirty="0"/>
            </a:br>
            <a:endParaRPr lang="en-US" dirty="0"/>
          </a:p>
        </p:txBody>
      </p:sp>
      <p:sp>
        <p:nvSpPr>
          <p:cNvPr id="3" name="Content Placeholder 2">
            <a:extLst>
              <a:ext uri="{FF2B5EF4-FFF2-40B4-BE49-F238E27FC236}">
                <a16:creationId xmlns:a16="http://schemas.microsoft.com/office/drawing/2014/main" id="{DF860B57-1C13-451F-81C4-92E5B3FA2D27}"/>
              </a:ext>
            </a:extLst>
          </p:cNvPr>
          <p:cNvSpPr>
            <a:spLocks noGrp="1"/>
          </p:cNvSpPr>
          <p:nvPr>
            <p:ph idx="1"/>
          </p:nvPr>
        </p:nvSpPr>
        <p:spPr>
          <a:xfrm>
            <a:off x="838200" y="1357162"/>
            <a:ext cx="10515600" cy="4819801"/>
          </a:xfrm>
        </p:spPr>
        <p:txBody>
          <a:bodyPr>
            <a:normAutofit fontScale="92500"/>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Fast &amp; Efficient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Uses algorithms to generate schedules in minutes instead of hours/days</a:t>
            </a:r>
          </a:p>
          <a:p>
            <a:pPr>
              <a:lnSpc>
                <a:spcPct val="10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Error-Free Scheduling</a:t>
            </a: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Automatically checks for </a:t>
            </a:r>
            <a:r>
              <a:rPr lang="en-US" b="1" dirty="0">
                <a:latin typeface="Times New Roman" panose="02020603050405020304" pitchFamily="18" charset="0"/>
                <a:cs typeface="Times New Roman" panose="02020603050405020304" pitchFamily="18" charset="0"/>
              </a:rPr>
              <a:t>conflicts</a:t>
            </a:r>
            <a:r>
              <a:rPr lang="en-US" dirty="0">
                <a:latin typeface="Times New Roman" panose="02020603050405020304" pitchFamily="18" charset="0"/>
                <a:cs typeface="Times New Roman" panose="02020603050405020304" pitchFamily="18" charset="0"/>
              </a:rPr>
              <a:t>, like double-booking of rooms or teachers.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Better Resource Allocation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Ensures proper utilization of available </a:t>
            </a:r>
            <a:r>
              <a:rPr lang="en-US" b="1" dirty="0">
                <a:latin typeface="Times New Roman" panose="02020603050405020304" pitchFamily="18" charset="0"/>
                <a:cs typeface="Times New Roman" panose="02020603050405020304" pitchFamily="18" charset="0"/>
              </a:rPr>
              <a:t>faculty ,classroom and time slots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Allows administrators and teachers to easily </a:t>
            </a:r>
            <a:r>
              <a:rPr lang="en-US" b="1" dirty="0">
                <a:latin typeface="Times New Roman" panose="02020603050405020304" pitchFamily="18" charset="0"/>
                <a:cs typeface="Times New Roman" panose="02020603050405020304" pitchFamily="18" charset="0"/>
              </a:rPr>
              <a:t>input data and generate schedules</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2578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279</TotalTime>
  <Words>477</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Times New Roman</vt:lpstr>
      <vt:lpstr>Wingdings</vt:lpstr>
      <vt:lpstr>Office Theme</vt:lpstr>
      <vt:lpstr>M.S.P.V.L POLYTECHNIC COLLEGE  REVIEW I : 12.02.2025</vt:lpstr>
      <vt:lpstr>PowerPoint Presentation</vt:lpstr>
      <vt:lpstr>SYNPOSIS </vt:lpstr>
      <vt:lpstr>SOFTWARE REQUIRED </vt:lpstr>
      <vt:lpstr>FLOWCHART</vt:lpstr>
      <vt:lpstr>GENETIC ALGORITHM</vt:lpstr>
      <vt:lpstr>Why Use Genetic Algorithm in Timetable Generation?</vt:lpstr>
      <vt:lpstr>Existing System: Manual Timetable Scheduling </vt:lpstr>
      <vt:lpstr>Solution </vt:lpstr>
      <vt:lpstr>HOME PAGE </vt:lpstr>
      <vt:lpstr>SIGN UP PAGE</vt:lpstr>
      <vt:lpstr>LOGIN PAGE</vt:lpstr>
      <vt:lpstr>UPDATE PASSWORD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M.S.P.V.L POLYTECHNIC COLLEGE  REVIEW 1:12.02.2025</dc:title>
  <dc:creator>Md</dc:creator>
  <cp:lastModifiedBy>Md</cp:lastModifiedBy>
  <cp:revision>13</cp:revision>
  <dcterms:created xsi:type="dcterms:W3CDTF">2025-02-10T01:01:13Z</dcterms:created>
  <dcterms:modified xsi:type="dcterms:W3CDTF">2025-02-16T19:43:39Z</dcterms:modified>
</cp:coreProperties>
</file>