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sldIdLst>
    <p:sldId id="256" r:id="rId2"/>
    <p:sldId id="261" r:id="rId3"/>
    <p:sldId id="257" r:id="rId4"/>
    <p:sldId id="258" r:id="rId5"/>
    <p:sldId id="259" r:id="rId6"/>
    <p:sldId id="268" r:id="rId7"/>
    <p:sldId id="269" r:id="rId8"/>
    <p:sldId id="260" r:id="rId9"/>
    <p:sldId id="262" r:id="rId10"/>
    <p:sldId id="263" r:id="rId11"/>
    <p:sldId id="264" r:id="rId12"/>
    <p:sldId id="265" r:id="rId13"/>
    <p:sldId id="266" r:id="rId14"/>
    <p:sldId id="271"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p:scale>
          <a:sx n="100" d="100"/>
          <a:sy n="100" d="100"/>
        </p:scale>
        <p:origin x="-228"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36676-50C3-40CA-8277-3B6F9AE438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4442D7DD-7951-4582-8B9D-361D29F6F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4C983C8-446E-4CF3-970F-81061B20699D}"/>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340610DD-C85C-4A1B-B8D4-9ECA2F82B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187B492-FBB4-46B8-B8E6-5F2478EB41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12262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7F7995-0043-4E91-BCF3-B3E98920AE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E98C0EA-A344-4517-9536-2A09AEE40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52E7652-2D85-402D-9786-55265484B6B1}"/>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B74A6727-3CFB-4E38-BF68-D3F59C8CC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39663-B04F-4B5A-A0D2-40CBA6B705C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799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6558DE2-3739-4FB6-B237-228A535485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6917D45-ACD4-4A53-8CA1-F52ACA321F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C3C952F-A89E-4DE5-BAF2-EC088399222F}"/>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B2E61432-15DF-46D3-9FE5-77400CA12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34BBE27-EB2D-4D93-BAB7-1ECA17E33E5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880732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1260DB-3E48-4E45-AC07-7B513C21F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3795263-96EA-42BC-8095-688D93627A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9924E60-DF03-4BD7-9836-D4E485C26B64}"/>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BBADF001-3AAB-4FBD-8EFA-32EF6E920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65E7BFB-8F84-4205-A08C-B0883DF6DDF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4977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337338-F9B8-40B4-9FD1-009589D450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C45EE57-F8EC-4DD4-992B-F080D261A1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C96E7D0-F695-47E5-A3DF-217DD148DEE0}"/>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EB3E97F8-CB87-471F-A643-8E63CC1A4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5C0458F-22C9-46EF-BAE2-5EF42D38A2D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811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FDA0AF-1D1D-4068-A7BF-0A7377762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1300C18-4744-4A32-81AF-F8C8904042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79DFB98-2F7A-4AEC-8735-6E52C5163C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247CD601-E4EA-436B-B775-8337055B5B14}"/>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xmlns="" id="{CDE9B833-70DE-4F52-AE78-9D067D4A79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E2C5454-4D19-46B1-8CA3-AAF03909302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7449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C6A0DA-E882-4AB1-BB48-7F773FFBD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A2851918-4DB6-4E9D-A169-13A474B5B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E3A4F30-3EF5-445F-95D0-F202003CAC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6A3FE3C4-E07D-4531-8A2D-D52C936810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C6B1D7D-9F19-4299-A0B3-83A5464695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14A04BC-23F0-4D24-B6D4-2713A7EE6F7A}"/>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8" name="Footer Placeholder 7">
            <a:extLst>
              <a:ext uri="{FF2B5EF4-FFF2-40B4-BE49-F238E27FC236}">
                <a16:creationId xmlns:a16="http://schemas.microsoft.com/office/drawing/2014/main" xmlns="" id="{D69E7C79-C2A3-4CAC-B437-B256D7CFA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C1947B7-1DA2-46F9-AF21-CE6F584158C0}"/>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71153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52F758-8D48-4CB9-9BD7-9CACD356F8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59F3DF10-EC74-4ED5-92E2-462A9CBD54A3}"/>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4" name="Footer Placeholder 3">
            <a:extLst>
              <a:ext uri="{FF2B5EF4-FFF2-40B4-BE49-F238E27FC236}">
                <a16:creationId xmlns:a16="http://schemas.microsoft.com/office/drawing/2014/main" xmlns="" id="{E59DE359-9E57-4F03-ABFD-4A2E2BDE6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011E4D9F-00EC-4D29-929A-540C809977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34672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8A92D6D-DDF3-4151-A601-243D538DAD1B}"/>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3" name="Footer Placeholder 2">
            <a:extLst>
              <a:ext uri="{FF2B5EF4-FFF2-40B4-BE49-F238E27FC236}">
                <a16:creationId xmlns:a16="http://schemas.microsoft.com/office/drawing/2014/main" xmlns="" id="{5E256B0D-700D-41EB-A54E-2CDED4A0F3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E237CBE1-30F5-4D3C-B718-35752700958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18261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636C44-DD53-4910-9064-1A5A030E2B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17D1475A-FF17-4C75-B1F7-CBAC642250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03F58C64-D1BC-425E-9B54-74D570C41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D91C1C9-43EC-46E8-BED3-9029F26C95AB}"/>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xmlns="" id="{05FE14FD-CF81-4FE7-ABE5-A909C412F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C81A2CA-1878-48B4-B0E3-DDF1B393A09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62532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6E29F0-21A1-4A2D-A9A6-531F5063D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A8422BC8-B0E9-49EB-A71E-0056964A7C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5D70D5B1-7DE2-41C2-BAF9-3212F8D2F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A0D99AD-7424-4036-A6B8-59A59057DED1}"/>
              </a:ext>
            </a:extLst>
          </p:cNvPr>
          <p:cNvSpPr>
            <a:spLocks noGrp="1"/>
          </p:cNvSpPr>
          <p:nvPr>
            <p:ph type="dt" sz="half" idx="10"/>
          </p:nvPr>
        </p:nvSpPr>
        <p:spPr/>
        <p:txBody>
          <a:bodyPr/>
          <a:lstStyle/>
          <a:p>
            <a:fld id="{1F428704-6BB7-485B-B1F4-23FA6B19E7F7}" type="datetimeFigureOut">
              <a:rPr lang="en-US" smtClean="0"/>
              <a:t>3/26/2025</a:t>
            </a:fld>
            <a:endParaRPr lang="en-US"/>
          </a:p>
        </p:txBody>
      </p:sp>
      <p:sp>
        <p:nvSpPr>
          <p:cNvPr id="6" name="Footer Placeholder 5">
            <a:extLst>
              <a:ext uri="{FF2B5EF4-FFF2-40B4-BE49-F238E27FC236}">
                <a16:creationId xmlns:a16="http://schemas.microsoft.com/office/drawing/2014/main" xmlns="" id="{A25EDA1A-03F3-4D03-BD76-5DCE6EC4B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8EA73FF-2E52-4DA8-B307-2B9EEC3D6CB5}"/>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085397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011F3C0-BA71-4EDC-B63C-23AFDE19D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3EF8089-0F09-4C51-B1D9-F8637F6C11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3496228-507F-4036-BE2E-D84F999AB4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3/26/2025</a:t>
            </a:fld>
            <a:endParaRPr lang="en-US"/>
          </a:p>
        </p:txBody>
      </p:sp>
      <p:sp>
        <p:nvSpPr>
          <p:cNvPr id="5" name="Footer Placeholder 4">
            <a:extLst>
              <a:ext uri="{FF2B5EF4-FFF2-40B4-BE49-F238E27FC236}">
                <a16:creationId xmlns:a16="http://schemas.microsoft.com/office/drawing/2014/main" xmlns="" id="{7017DBB6-993F-4778-A45A-0C2979B11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2B0CF3F-5016-4E77-9C37-4EEFB1E31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411389005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r>
              <a:rPr lang="en-US" sz="6000" dirty="0"/>
              <a:t/>
            </a:r>
            <a:br>
              <a:rPr lang="en-US" sz="6000" dirty="0"/>
            </a:br>
            <a:r>
              <a:rPr lang="en-US" sz="6000" dirty="0"/>
              <a:t>REVIEW I : 12.02.2025</a:t>
            </a:r>
            <a:endParaRPr lang="en-US" dirty="0"/>
          </a:p>
        </p:txBody>
      </p:sp>
      <p:sp>
        <p:nvSpPr>
          <p:cNvPr id="3" name="Subtitle 2">
            <a:extLst>
              <a:ext uri="{FF2B5EF4-FFF2-40B4-BE49-F238E27FC236}">
                <a16:creationId xmlns:a16="http://schemas.microsoft.com/office/drawing/2014/main" xmlns=""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BE0037-C09F-41B8-9855-F4CEEEB3C4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HOME PAGE </a:t>
            </a:r>
          </a:p>
        </p:txBody>
      </p:sp>
      <p:pic>
        <p:nvPicPr>
          <p:cNvPr id="5" name="Content Placeholder 4">
            <a:extLst>
              <a:ext uri="{FF2B5EF4-FFF2-40B4-BE49-F238E27FC236}">
                <a16:creationId xmlns:a16="http://schemas.microsoft.com/office/drawing/2014/main" xmlns="" id="{1D65EBFF-ADB1-4044-9C1F-A4EACB1209C8}"/>
              </a:ext>
            </a:extLst>
          </p:cNvPr>
          <p:cNvPicPr>
            <a:picLocks noGrp="1" noChangeAspect="1"/>
          </p:cNvPicPr>
          <p:nvPr>
            <p:ph idx="1"/>
          </p:nvPr>
        </p:nvPicPr>
        <p:blipFill>
          <a:blip r:embed="rId2"/>
          <a:stretch>
            <a:fillRect/>
          </a:stretch>
        </p:blipFill>
        <p:spPr>
          <a:xfrm>
            <a:off x="870568" y="1365254"/>
            <a:ext cx="10336731" cy="5005137"/>
          </a:xfrm>
          <a:ln>
            <a:solidFill>
              <a:schemeClr val="tx1">
                <a:lumMod val="95000"/>
                <a:lumOff val="5000"/>
              </a:schemeClr>
            </a:solidFill>
          </a:ln>
        </p:spPr>
      </p:pic>
    </p:spTree>
    <p:extLst>
      <p:ext uri="{BB962C8B-B14F-4D97-AF65-F5344CB8AC3E}">
        <p14:creationId xmlns:p14="http://schemas.microsoft.com/office/powerpoint/2010/main" val="42492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8A22EE-AEF2-4640-B199-0FF817169471}"/>
              </a:ext>
            </a:extLst>
          </p:cNvPr>
          <p:cNvSpPr>
            <a:spLocks noGrp="1"/>
          </p:cNvSpPr>
          <p:nvPr>
            <p:ph type="title"/>
          </p:nvPr>
        </p:nvSpPr>
        <p:spPr>
          <a:xfrm>
            <a:off x="838200" y="348941"/>
            <a:ext cx="10515600" cy="1325563"/>
          </a:xfrm>
        </p:spPr>
        <p:txBody>
          <a:bodyPr/>
          <a:lstStyle/>
          <a:p>
            <a:r>
              <a:rPr lang="en-US" b="1" dirty="0">
                <a:latin typeface="Times New Roman" panose="02020603050405020304" pitchFamily="18" charset="0"/>
                <a:cs typeface="Times New Roman" panose="02020603050405020304" pitchFamily="18" charset="0"/>
              </a:rPr>
              <a:t>SIGN UP PAGE</a:t>
            </a:r>
          </a:p>
        </p:txBody>
      </p:sp>
      <p:sp>
        <p:nvSpPr>
          <p:cNvPr id="3" name="Content Placeholder 2">
            <a:extLst>
              <a:ext uri="{FF2B5EF4-FFF2-40B4-BE49-F238E27FC236}">
                <a16:creationId xmlns:a16="http://schemas.microsoft.com/office/drawing/2014/main" xmlns="" id="{1238B15D-EFB9-4A56-90C9-78394122845E}"/>
              </a:ext>
            </a:extLst>
          </p:cNvPr>
          <p:cNvSpPr>
            <a:spLocks noGrp="1"/>
          </p:cNvSpPr>
          <p:nvPr>
            <p:ph idx="1"/>
          </p:nvPr>
        </p:nvSpPr>
        <p:spPr>
          <a:xfrm>
            <a:off x="838200" y="1488935"/>
            <a:ext cx="10515600" cy="4688028"/>
          </a:xfrm>
        </p:spPr>
        <p:txBody>
          <a:bodyPr/>
          <a:lstStyle/>
          <a:p>
            <a:pPr marL="0" indent="0">
              <a:buNone/>
            </a:pPr>
            <a:r>
              <a:rPr lang="en-US" sz="2600" dirty="0">
                <a:latin typeface="Times New Roman" panose="02020603050405020304" pitchFamily="18" charset="0"/>
                <a:cs typeface="Times New Roman" panose="02020603050405020304" pitchFamily="18" charset="0"/>
              </a:rPr>
              <a:t>To create a user account to use the web application .</a:t>
            </a:r>
          </a:p>
        </p:txBody>
      </p:sp>
      <p:pic>
        <p:nvPicPr>
          <p:cNvPr id="4" name="Picture 3">
            <a:extLst>
              <a:ext uri="{FF2B5EF4-FFF2-40B4-BE49-F238E27FC236}">
                <a16:creationId xmlns:a16="http://schemas.microsoft.com/office/drawing/2014/main" xmlns="" id="{3A4249CC-DB1B-4F4C-977A-74FE992D4330}"/>
              </a:ext>
            </a:extLst>
          </p:cNvPr>
          <p:cNvPicPr>
            <a:picLocks noChangeAspect="1"/>
          </p:cNvPicPr>
          <p:nvPr/>
        </p:nvPicPr>
        <p:blipFill>
          <a:blip r:embed="rId2"/>
          <a:stretch>
            <a:fillRect/>
          </a:stretch>
        </p:blipFill>
        <p:spPr>
          <a:xfrm>
            <a:off x="937253" y="2184850"/>
            <a:ext cx="10359227" cy="3827532"/>
          </a:xfrm>
          <a:prstGeom prst="rect">
            <a:avLst/>
          </a:prstGeom>
          <a:ln>
            <a:solidFill>
              <a:schemeClr val="tx1">
                <a:lumMod val="95000"/>
                <a:lumOff val="5000"/>
              </a:schemeClr>
            </a:solidFill>
          </a:ln>
        </p:spPr>
      </p:pic>
    </p:spTree>
    <p:extLst>
      <p:ext uri="{BB962C8B-B14F-4D97-AF65-F5344CB8AC3E}">
        <p14:creationId xmlns:p14="http://schemas.microsoft.com/office/powerpoint/2010/main" val="319534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0E1B1-54E4-4EDA-9544-4D495060450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xmlns="" id="{A0EBA47A-D320-4442-BC13-D0665306951C}"/>
              </a:ext>
            </a:extLst>
          </p:cNvPr>
          <p:cNvPicPr>
            <a:picLocks noChangeAspect="1"/>
          </p:cNvPicPr>
          <p:nvPr/>
        </p:nvPicPr>
        <p:blipFill>
          <a:blip r:embed="rId2"/>
          <a:stretch>
            <a:fillRect/>
          </a:stretch>
        </p:blipFill>
        <p:spPr>
          <a:xfrm>
            <a:off x="593416" y="1618407"/>
            <a:ext cx="11005167" cy="4563908"/>
          </a:xfrm>
          <a:prstGeom prst="rect">
            <a:avLst/>
          </a:prstGeom>
          <a:ln>
            <a:solidFill>
              <a:schemeClr val="tx1">
                <a:lumMod val="95000"/>
                <a:lumOff val="5000"/>
              </a:schemeClr>
            </a:solidFill>
          </a:ln>
        </p:spPr>
      </p:pic>
    </p:spTree>
    <p:extLst>
      <p:ext uri="{BB962C8B-B14F-4D97-AF65-F5344CB8AC3E}">
        <p14:creationId xmlns:p14="http://schemas.microsoft.com/office/powerpoint/2010/main" val="81502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0EB07B-73B1-4B6C-8864-D47BEB8470AE}"/>
              </a:ext>
            </a:extLst>
          </p:cNvPr>
          <p:cNvSpPr>
            <a:spLocks noGrp="1"/>
          </p:cNvSpPr>
          <p:nvPr>
            <p:ph type="title"/>
          </p:nvPr>
        </p:nvSpPr>
        <p:spPr>
          <a:xfrm>
            <a:off x="838200" y="365125"/>
            <a:ext cx="10515600" cy="1067165"/>
          </a:xfrm>
        </p:spPr>
        <p:txBody>
          <a:bodyPr/>
          <a:lstStyle/>
          <a:p>
            <a:r>
              <a:rPr lang="en-US" b="1" dirty="0">
                <a:latin typeface="Times New Roman" panose="02020603050405020304" pitchFamily="18" charset="0"/>
                <a:cs typeface="Times New Roman" panose="02020603050405020304" pitchFamily="18" charset="0"/>
              </a:rPr>
              <a:t>UPDATE PASSWORD  </a:t>
            </a:r>
          </a:p>
        </p:txBody>
      </p:sp>
      <p:sp>
        <p:nvSpPr>
          <p:cNvPr id="3" name="Content Placeholder 2">
            <a:extLst>
              <a:ext uri="{FF2B5EF4-FFF2-40B4-BE49-F238E27FC236}">
                <a16:creationId xmlns:a16="http://schemas.microsoft.com/office/drawing/2014/main" xmlns="" id="{65CEB892-1B40-4702-9A04-2376052A978B}"/>
              </a:ext>
            </a:extLst>
          </p:cNvPr>
          <p:cNvSpPr>
            <a:spLocks noGrp="1"/>
          </p:cNvSpPr>
          <p:nvPr>
            <p:ph idx="1"/>
          </p:nvPr>
        </p:nvSpPr>
        <p:spPr>
          <a:xfrm>
            <a:off x="838200" y="1432290"/>
            <a:ext cx="10515600" cy="4744673"/>
          </a:xfrm>
        </p:spPr>
        <p:txBody>
          <a:bodyPr/>
          <a:lstStyle/>
          <a:p>
            <a:pPr marL="0" indent="0">
              <a:buNone/>
            </a:pPr>
            <a:r>
              <a:rPr lang="en-US" sz="2600" dirty="0">
                <a:latin typeface="Times New Roman" panose="02020603050405020304" pitchFamily="18" charset="0"/>
                <a:cs typeface="Times New Roman" panose="02020603050405020304" pitchFamily="18" charset="0"/>
              </a:rPr>
              <a:t>To change the old password in case user forgot it.</a:t>
            </a:r>
          </a:p>
        </p:txBody>
      </p:sp>
      <p:pic>
        <p:nvPicPr>
          <p:cNvPr id="6" name="Picture 5">
            <a:extLst>
              <a:ext uri="{FF2B5EF4-FFF2-40B4-BE49-F238E27FC236}">
                <a16:creationId xmlns:a16="http://schemas.microsoft.com/office/drawing/2014/main" xmlns="" id="{3FADE67B-60AE-422E-8BC1-095556223B6C}"/>
              </a:ext>
            </a:extLst>
          </p:cNvPr>
          <p:cNvPicPr>
            <a:picLocks noChangeAspect="1"/>
          </p:cNvPicPr>
          <p:nvPr/>
        </p:nvPicPr>
        <p:blipFill>
          <a:blip r:embed="rId3"/>
          <a:stretch>
            <a:fillRect/>
          </a:stretch>
        </p:blipFill>
        <p:spPr>
          <a:xfrm>
            <a:off x="888438" y="1990641"/>
            <a:ext cx="10415124" cy="4186322"/>
          </a:xfrm>
          <a:prstGeom prst="rect">
            <a:avLst/>
          </a:prstGeom>
          <a:ln>
            <a:solidFill>
              <a:schemeClr val="tx1">
                <a:lumMod val="95000"/>
                <a:lumOff val="5000"/>
              </a:schemeClr>
            </a:solidFill>
          </a:ln>
        </p:spPr>
      </p:pic>
    </p:spTree>
    <p:extLst>
      <p:ext uri="{BB962C8B-B14F-4D97-AF65-F5344CB8AC3E}">
        <p14:creationId xmlns:p14="http://schemas.microsoft.com/office/powerpoint/2010/main" val="410241354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7F98765D-384C-47E0-9314-700806097279}"/>
              </a:ext>
            </a:extLst>
          </p:cNvPr>
          <p:cNvSpPr>
            <a:spLocks noGrp="1"/>
          </p:cNvSpPr>
          <p:nvPr>
            <p:ph type="title"/>
          </p:nvPr>
        </p:nvSpPr>
        <p:spPr>
          <a:xfrm>
            <a:off x="838200" y="365125"/>
            <a:ext cx="10515600" cy="5958673"/>
          </a:xfrm>
        </p:spPr>
        <p:txBody>
          <a:bodyPr/>
          <a:lstStyle/>
          <a:p>
            <a:pPr algn="ctr"/>
            <a:r>
              <a:rPr lang="en-US" b="1" dirty="0"/>
              <a:t>THANK YOU!</a:t>
            </a:r>
          </a:p>
        </p:txBody>
      </p:sp>
    </p:spTree>
    <p:extLst>
      <p:ext uri="{BB962C8B-B14F-4D97-AF65-F5344CB8AC3E}">
        <p14:creationId xmlns:p14="http://schemas.microsoft.com/office/powerpoint/2010/main" val="269034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r>
              <a:rPr lang="en-US" sz="6000" dirty="0"/>
              <a:t/>
            </a:r>
            <a:br>
              <a:rPr lang="en-US" sz="6000" dirty="0"/>
            </a:br>
            <a:r>
              <a:rPr lang="en-US" sz="6000" dirty="0"/>
              <a:t>REVIEW II : </a:t>
            </a:r>
            <a:r>
              <a:rPr lang="en-US" dirty="0"/>
              <a:t>26</a:t>
            </a:r>
            <a:r>
              <a:rPr lang="en-US" sz="6000" dirty="0"/>
              <a:t>.03.2025</a:t>
            </a:r>
            <a:endParaRPr lang="en-US" dirty="0"/>
          </a:p>
        </p:txBody>
      </p:sp>
      <p:sp>
        <p:nvSpPr>
          <p:cNvPr id="3" name="Subtitle 2">
            <a:extLst>
              <a:ext uri="{FF2B5EF4-FFF2-40B4-BE49-F238E27FC236}">
                <a16:creationId xmlns:a16="http://schemas.microsoft.com/office/drawing/2014/main" xmlns="" id="{C1AB0519-AD61-43B8-9005-663DF83DDE88}"/>
              </a:ext>
            </a:extLst>
          </p:cNvPr>
          <p:cNvSpPr>
            <a:spLocks noGrp="1"/>
          </p:cNvSpPr>
          <p:nvPr>
            <p:ph type="subTitle" idx="1"/>
          </p:nvPr>
        </p:nvSpPr>
        <p:spPr/>
        <p:txBody>
          <a:bodyPr/>
          <a:lstStyle/>
          <a:p>
            <a:endParaRPr lang="en-US" dirty="0"/>
          </a:p>
          <a:p>
            <a:r>
              <a:rPr lang="en-US" dirty="0">
                <a:ln w="0"/>
                <a:effectLst>
                  <a:outerShdw blurRad="38100" dist="19050" dir="2700000" algn="tl" rotWithShape="0">
                    <a:schemeClr val="dk1">
                      <a:alpha val="40000"/>
                    </a:schemeClr>
                  </a:outerShdw>
                </a:effectLst>
              </a:rPr>
              <a:t>PROJECT TITLE : Academic Planner Advisor</a:t>
            </a:r>
          </a:p>
        </p:txBody>
      </p:sp>
    </p:spTree>
    <p:extLst>
      <p:ext uri="{BB962C8B-B14F-4D97-AF65-F5344CB8AC3E}">
        <p14:creationId xmlns:p14="http://schemas.microsoft.com/office/powerpoint/2010/main" val="344927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AE8B3-9576-4268-84B4-DC151738825D}"/>
              </a:ext>
            </a:extLst>
          </p:cNvPr>
          <p:cNvSpPr>
            <a:spLocks noGrp="1"/>
          </p:cNvSpPr>
          <p:nvPr>
            <p:ph type="title"/>
          </p:nvPr>
        </p:nvSpPr>
        <p:spPr>
          <a:xfrm>
            <a:off x="838200" y="348941"/>
            <a:ext cx="10515600" cy="1325563"/>
          </a:xfrm>
        </p:spPr>
        <p:txBody>
          <a:bodyPr/>
          <a:lstStyle/>
          <a:p>
            <a:r>
              <a:rPr lang="en-US" b="1" dirty="0">
                <a:latin typeface="Times New Roman" panose="02020603050405020304" pitchFamily="18" charset="0"/>
                <a:cs typeface="Times New Roman" panose="02020603050405020304" pitchFamily="18" charset="0"/>
              </a:rPr>
              <a:t>STEPS TO GENERATE TIMETABLE </a:t>
            </a:r>
          </a:p>
        </p:txBody>
      </p:sp>
      <p:sp>
        <p:nvSpPr>
          <p:cNvPr id="3" name="Content Placeholder 2">
            <a:extLst>
              <a:ext uri="{FF2B5EF4-FFF2-40B4-BE49-F238E27FC236}">
                <a16:creationId xmlns:a16="http://schemas.microsoft.com/office/drawing/2014/main" xmlns="" id="{15F034D6-4D3A-4593-A758-F9C27D3F8D31}"/>
              </a:ext>
            </a:extLst>
          </p:cNvPr>
          <p:cNvSpPr>
            <a:spLocks noGrp="1"/>
          </p:cNvSpPr>
          <p:nvPr>
            <p:ph idx="1"/>
          </p:nvPr>
        </p:nvSpPr>
        <p:spPr/>
        <p:txBody>
          <a:bodyPr>
            <a:normAutofit/>
          </a:bodyPr>
          <a:lstStyle/>
          <a:p>
            <a:pPr marL="0" indent="0">
              <a:buNone/>
            </a:pPr>
            <a:r>
              <a:rPr lang="en-US" sz="2600" b="1" dirty="0">
                <a:latin typeface="Times New Roman" panose="02020603050405020304" pitchFamily="18" charset="0"/>
                <a:cs typeface="Times New Roman" panose="02020603050405020304" pitchFamily="18" charset="0"/>
              </a:rPr>
              <a:t>Step 1</a:t>
            </a:r>
            <a:r>
              <a:rPr lang="en-US" sz="2600" dirty="0">
                <a:latin typeface="Times New Roman" panose="02020603050405020304" pitchFamily="18" charset="0"/>
                <a:cs typeface="Times New Roman" panose="02020603050405020304" pitchFamily="18" charset="0"/>
              </a:rPr>
              <a:t> : Add Subjects details (about syllabus)</a:t>
            </a:r>
          </a:p>
          <a:p>
            <a:pPr marL="0" indent="0">
              <a:buNone/>
            </a:pPr>
            <a:r>
              <a:rPr lang="en-US" sz="2600" b="1" dirty="0">
                <a:latin typeface="Times New Roman" panose="02020603050405020304" pitchFamily="18" charset="0"/>
                <a:cs typeface="Times New Roman" panose="02020603050405020304" pitchFamily="18" charset="0"/>
              </a:rPr>
              <a:t>Step 2 </a:t>
            </a:r>
            <a:r>
              <a:rPr lang="en-US" sz="2600" dirty="0">
                <a:latin typeface="Times New Roman" panose="02020603050405020304" pitchFamily="18" charset="0"/>
                <a:cs typeface="Times New Roman" panose="02020603050405020304" pitchFamily="18" charset="0"/>
              </a:rPr>
              <a:t>: Add Staff Details to generate staff timetable</a:t>
            </a:r>
          </a:p>
          <a:p>
            <a:pPr marL="0" indent="0">
              <a:buNone/>
            </a:pPr>
            <a:r>
              <a:rPr lang="en-US" sz="2600" b="1" dirty="0">
                <a:latin typeface="Times New Roman" panose="02020603050405020304" pitchFamily="18" charset="0"/>
                <a:cs typeface="Times New Roman" panose="02020603050405020304" pitchFamily="18" charset="0"/>
              </a:rPr>
              <a:t>Step 3 </a:t>
            </a:r>
            <a:r>
              <a:rPr lang="en-US" sz="2600" dirty="0">
                <a:latin typeface="Times New Roman" panose="02020603050405020304" pitchFamily="18" charset="0"/>
                <a:cs typeface="Times New Roman" panose="02020603050405020304" pitchFamily="18" charset="0"/>
              </a:rPr>
              <a:t>: Add Classroom and Lab Details to generate  class and lab timetable</a:t>
            </a:r>
          </a:p>
          <a:p>
            <a:pPr marL="0" indent="0" algn="ctr">
              <a:buNone/>
            </a:pPr>
            <a:endParaRPr lang="en-US" dirty="0"/>
          </a:p>
          <a:p>
            <a:pPr marL="0" indent="0" algn="ctr">
              <a:buNone/>
            </a:pPr>
            <a:endParaRPr lang="en-US" dirty="0"/>
          </a:p>
          <a:p>
            <a:pPr marL="0" indent="0">
              <a:buNone/>
            </a:pPr>
            <a:r>
              <a:rPr lang="en-US" dirty="0"/>
              <a:t>          		      </a:t>
            </a:r>
            <a:r>
              <a:rPr lang="en-US" sz="2600" b="1" dirty="0">
                <a:latin typeface="Times New Roman" panose="02020603050405020304" pitchFamily="18" charset="0"/>
                <a:cs typeface="Times New Roman" panose="02020603050405020304" pitchFamily="18" charset="0"/>
              </a:rPr>
              <a:t>Step 4 : </a:t>
            </a:r>
            <a:r>
              <a:rPr lang="en-US" sz="2600" dirty="0">
                <a:latin typeface="Times New Roman" panose="02020603050405020304" pitchFamily="18" charset="0"/>
                <a:cs typeface="Times New Roman" panose="02020603050405020304" pitchFamily="18" charset="0"/>
              </a:rPr>
              <a:t>Generate Staff timetable.</a:t>
            </a:r>
          </a:p>
          <a:p>
            <a:pPr marL="0" indent="0">
              <a:buNone/>
            </a:pPr>
            <a:r>
              <a:rPr lang="en-US" sz="2600" b="1" dirty="0">
                <a:latin typeface="Times New Roman" panose="02020603050405020304" pitchFamily="18" charset="0"/>
                <a:cs typeface="Times New Roman" panose="02020603050405020304" pitchFamily="18" charset="0"/>
              </a:rPr>
              <a:t>           		     Step 5 : </a:t>
            </a:r>
            <a:r>
              <a:rPr lang="en-US" sz="2600" dirty="0">
                <a:latin typeface="Times New Roman" panose="02020603050405020304" pitchFamily="18" charset="0"/>
                <a:cs typeface="Times New Roman" panose="02020603050405020304" pitchFamily="18" charset="0"/>
              </a:rPr>
              <a:t>Generate Lab timetable.</a:t>
            </a:r>
          </a:p>
          <a:p>
            <a:pPr marL="0" indent="0">
              <a:buNone/>
            </a:pPr>
            <a:r>
              <a:rPr lang="en-US" sz="2600" b="1" dirty="0">
                <a:latin typeface="Times New Roman" panose="02020603050405020304" pitchFamily="18" charset="0"/>
                <a:cs typeface="Times New Roman" panose="02020603050405020304" pitchFamily="18" charset="0"/>
              </a:rPr>
              <a:t>          		     Step 6 : </a:t>
            </a:r>
            <a:r>
              <a:rPr lang="en-US" sz="2600" dirty="0">
                <a:latin typeface="Times New Roman" panose="02020603050405020304" pitchFamily="18" charset="0"/>
                <a:cs typeface="Times New Roman" panose="02020603050405020304" pitchFamily="18" charset="0"/>
              </a:rPr>
              <a:t>Generate Class timetable.</a:t>
            </a:r>
          </a:p>
          <a:p>
            <a:pPr marL="0" indent="0" algn="ctr">
              <a:buNone/>
            </a:pPr>
            <a:endParaRPr lang="en-US" dirty="0"/>
          </a:p>
          <a:p>
            <a:pPr marL="0" indent="0">
              <a:buNone/>
            </a:pPr>
            <a:endParaRPr lang="en-US" dirty="0"/>
          </a:p>
        </p:txBody>
      </p:sp>
      <p:sp>
        <p:nvSpPr>
          <p:cNvPr id="4" name="Arrow: Right 3">
            <a:extLst>
              <a:ext uri="{FF2B5EF4-FFF2-40B4-BE49-F238E27FC236}">
                <a16:creationId xmlns:a16="http://schemas.microsoft.com/office/drawing/2014/main" xmlns="" id="{D83EE67A-3CD3-4FD5-BF3D-5C5395E927DA}"/>
              </a:ext>
            </a:extLst>
          </p:cNvPr>
          <p:cNvSpPr/>
          <p:nvPr/>
        </p:nvSpPr>
        <p:spPr>
          <a:xfrm rot="5400000">
            <a:off x="5235547" y="3404725"/>
            <a:ext cx="574535" cy="62308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7269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50C29D-38DA-4255-95B9-69AB7415D993}"/>
              </a:ext>
            </a:extLst>
          </p:cNvPr>
          <p:cNvSpPr>
            <a:spLocks noGrp="1"/>
          </p:cNvSpPr>
          <p:nvPr>
            <p:ph type="title"/>
          </p:nvPr>
        </p:nvSpPr>
        <p:spPr>
          <a:xfrm>
            <a:off x="838200" y="365126"/>
            <a:ext cx="10515600" cy="1025524"/>
          </a:xfrm>
        </p:spPr>
        <p:txBody>
          <a:bodyPr>
            <a:normAutofit/>
          </a:bodyPr>
          <a:lstStyle/>
          <a:p>
            <a:r>
              <a:rPr lang="en-US" b="1" dirty="0" smtClean="0">
                <a:latin typeface="Times New Roman" panose="02020603050405020304" pitchFamily="18" charset="0"/>
                <a:cs typeface="Times New Roman" panose="02020603050405020304" pitchFamily="18" charset="0"/>
              </a:rPr>
              <a:t>MAIN DASHBOARD</a:t>
            </a:r>
            <a:endParaRPr lang="en-US"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33525"/>
            <a:ext cx="1014412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023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963661-C0E7-4B49-8C82-B210AD1AA1D4}"/>
              </a:ext>
            </a:extLst>
          </p:cNvPr>
          <p:cNvSpPr>
            <a:spLocks noGrp="1"/>
          </p:cNvSpPr>
          <p:nvPr>
            <p:ph type="title"/>
          </p:nvPr>
        </p:nvSpPr>
        <p:spPr>
          <a:xfrm>
            <a:off x="814387" y="250825"/>
            <a:ext cx="10515600" cy="1022071"/>
          </a:xfrm>
        </p:spPr>
        <p:txBody>
          <a:bodyPr>
            <a:normAutofit/>
          </a:bodyPr>
          <a:lstStyle/>
          <a:p>
            <a:r>
              <a:rPr lang="en-US" b="1" dirty="0" smtClean="0">
                <a:latin typeface="Times New Roman" panose="02020603050405020304" pitchFamily="18" charset="0"/>
                <a:cs typeface="Times New Roman" panose="02020603050405020304" pitchFamily="18" charset="0"/>
              </a:rPr>
              <a:t>ADD SUBJECT </a:t>
            </a:r>
            <a:endParaRPr lang="en-US"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47825"/>
            <a:ext cx="9610725" cy="480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4140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3" y="668535"/>
            <a:ext cx="9791701" cy="526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154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4AACFCD-6960-476D-AB62-4897873FA031}"/>
              </a:ext>
            </a:extLst>
          </p:cNvPr>
          <p:cNvSpPr>
            <a:spLocks noGrp="1"/>
          </p:cNvSpPr>
          <p:nvPr>
            <p:ph idx="4294967295"/>
          </p:nvPr>
        </p:nvSpPr>
        <p:spPr>
          <a:xfrm>
            <a:off x="623088" y="558800"/>
            <a:ext cx="10819050" cy="5618163"/>
          </a:xfrm>
        </p:spPr>
        <p:txBody>
          <a:bodyPr>
            <a:normAutofit/>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marL="0" indent="0" algn="just" rtl="0">
              <a:spcBef>
                <a:spcPts val="0"/>
              </a:spcBef>
              <a:spcAft>
                <a:spcPts val="0"/>
              </a:spcAft>
              <a:buNone/>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lnSpc>
                <a:spcPct val="100000"/>
              </a:lnSpc>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marL="0" indent="0" algn="just" rtl="0">
              <a:lnSpc>
                <a:spcPct val="100000"/>
              </a:lnSpc>
              <a:spcBef>
                <a:spcPts val="0"/>
              </a:spcBef>
              <a:spcAft>
                <a:spcPts val="0"/>
              </a:spcAft>
              <a:buNone/>
            </a:pP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4" y="1571625"/>
            <a:ext cx="102584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838200" y="365125"/>
            <a:ext cx="10515600" cy="1101725"/>
          </a:xfrm>
        </p:spPr>
        <p:txBody>
          <a:bodyPr/>
          <a:lstStyle/>
          <a:p>
            <a:r>
              <a:rPr lang="en-US" b="1" dirty="0" smtClean="0">
                <a:latin typeface="Times New Roman" panose="02020603050405020304" pitchFamily="18" charset="0"/>
                <a:cs typeface="Times New Roman" panose="02020603050405020304" pitchFamily="18" charset="0"/>
              </a:rPr>
              <a:t>Subject details Stored </a:t>
            </a:r>
            <a:r>
              <a:rPr lang="en-US" b="1" dirty="0">
                <a:latin typeface="Times New Roman" panose="02020603050405020304" pitchFamily="18" charset="0"/>
                <a:cs typeface="Times New Roman" panose="02020603050405020304" pitchFamily="18" charset="0"/>
              </a:rPr>
              <a:t>In Database</a:t>
            </a:r>
            <a:endParaRPr lang="en-IN" dirty="0"/>
          </a:p>
        </p:txBody>
      </p:sp>
    </p:spTree>
    <p:extLst>
      <p:ext uri="{BB962C8B-B14F-4D97-AF65-F5344CB8AC3E}">
        <p14:creationId xmlns:p14="http://schemas.microsoft.com/office/powerpoint/2010/main" val="979087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A00E9F-C2F4-4072-8F8F-2B6C4CA68786}"/>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STAFF DETAILS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4" y="1640085"/>
            <a:ext cx="10096501" cy="509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82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4" y="587812"/>
            <a:ext cx="10106025" cy="5431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1569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1003458"/>
            <a:ext cx="10001250" cy="5375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08165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14500"/>
            <a:ext cx="10001250" cy="445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6"/>
          <p:cNvSpPr>
            <a:spLocks noGrp="1"/>
          </p:cNvSpPr>
          <p:nvPr>
            <p:ph type="title"/>
          </p:nvPr>
        </p:nvSpPr>
        <p:spPr>
          <a:xfrm>
            <a:off x="838200" y="365125"/>
            <a:ext cx="10515600" cy="968375"/>
          </a:xfrm>
        </p:spPr>
        <p:txBody>
          <a:bodyPr>
            <a:normAutofit/>
          </a:bodyPr>
          <a:lstStyle/>
          <a:p>
            <a:r>
              <a:rPr lang="en-US" b="1" dirty="0" smtClean="0">
                <a:latin typeface="Times New Roman" panose="02020603050405020304" pitchFamily="18" charset="0"/>
                <a:cs typeface="Times New Roman" panose="02020603050405020304" pitchFamily="18" charset="0"/>
              </a:rPr>
              <a:t>Staff Data </a:t>
            </a:r>
            <a:r>
              <a:rPr lang="en-US" b="1" dirty="0">
                <a:latin typeface="Times New Roman" panose="02020603050405020304" pitchFamily="18" charset="0"/>
                <a:cs typeface="Times New Roman" panose="02020603050405020304" pitchFamily="18" charset="0"/>
              </a:rPr>
              <a:t>S</a:t>
            </a:r>
            <a:r>
              <a:rPr lang="en-US" b="1" dirty="0" smtClean="0">
                <a:latin typeface="Times New Roman" panose="02020603050405020304" pitchFamily="18" charset="0"/>
                <a:cs typeface="Times New Roman" panose="02020603050405020304" pitchFamily="18" charset="0"/>
              </a:rPr>
              <a:t>tored </a:t>
            </a:r>
            <a:r>
              <a:rPr lang="en-US" b="1" dirty="0">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n Database</a:t>
            </a:r>
            <a:endParaRPr lang="en-IN" dirty="0"/>
          </a:p>
        </p:txBody>
      </p:sp>
    </p:spTree>
    <p:extLst>
      <p:ext uri="{BB962C8B-B14F-4D97-AF65-F5344CB8AC3E}">
        <p14:creationId xmlns:p14="http://schemas.microsoft.com/office/powerpoint/2010/main" val="112058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DA793-FC74-42A1-8A1F-8379DDCF4667}"/>
              </a:ext>
            </a:extLst>
          </p:cNvPr>
          <p:cNvSpPr>
            <a:spLocks noGrp="1"/>
          </p:cNvSpPr>
          <p:nvPr>
            <p:ph type="title"/>
          </p:nvPr>
        </p:nvSpPr>
        <p:spPr>
          <a:xfrm>
            <a:off x="838200" y="365125"/>
            <a:ext cx="10515600" cy="1101725"/>
          </a:xfrm>
        </p:spPr>
        <p:txBody>
          <a:bodyPr>
            <a:normAutofit/>
          </a:bodyPr>
          <a:lstStyle/>
          <a:p>
            <a:r>
              <a:rPr lang="en-US" b="1" dirty="0">
                <a:latin typeface="Times New Roman" panose="02020603050405020304" pitchFamily="18" charset="0"/>
                <a:cs typeface="Times New Roman" panose="02020603050405020304" pitchFamily="18" charset="0"/>
              </a:rPr>
              <a:t>ADD CLASSLIST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575054"/>
            <a:ext cx="9286875" cy="4987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216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662583"/>
            <a:ext cx="10387565" cy="558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3656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87" y="590550"/>
            <a:ext cx="10270388"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6861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1181457"/>
            <a:ext cx="10687050" cy="5114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52475" y="365125"/>
            <a:ext cx="10515600" cy="949325"/>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Classroom And Lab Details Stored </a:t>
            </a:r>
            <a:r>
              <a:rPr lang="en-US" b="1" dirty="0">
                <a:latin typeface="Times New Roman" panose="02020603050405020304" pitchFamily="18" charset="0"/>
                <a:cs typeface="Times New Roman" panose="02020603050405020304" pitchFamily="18" charset="0"/>
              </a:rPr>
              <a:t>In Database</a:t>
            </a:r>
            <a:endParaRPr lang="en-IN" dirty="0"/>
          </a:p>
        </p:txBody>
      </p:sp>
    </p:spTree>
    <p:extLst>
      <p:ext uri="{BB962C8B-B14F-4D97-AF65-F5344CB8AC3E}">
        <p14:creationId xmlns:p14="http://schemas.microsoft.com/office/powerpoint/2010/main" val="328741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xmlns="" id="{228A246E-D8BD-4DAF-A82E-D2B9D8ED377F}"/>
              </a:ext>
            </a:extLst>
          </p:cNvPr>
          <p:cNvSpPr>
            <a:spLocks noGrp="1"/>
          </p:cNvSpPr>
          <p:nvPr>
            <p:ph idx="1"/>
          </p:nvPr>
        </p:nvSpPr>
        <p:spPr>
          <a:xfrm>
            <a:off x="510139" y="1825625"/>
            <a:ext cx="10843661" cy="4351338"/>
          </a:xfrm>
        </p:spPr>
        <p:txBody>
          <a:bodyPr>
            <a:noAutofit/>
          </a:bodyPr>
          <a:lstStyle/>
          <a:p>
            <a:pPr algn="just">
              <a:lnSpc>
                <a:spcPct val="100000"/>
              </a:lnSpc>
              <a:spcBef>
                <a:spcPts val="0"/>
              </a:spcBef>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24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2400" b="0" dirty="0">
              <a:effectLst/>
              <a:latin typeface="Times New Roman" panose="02020603050405020304" pitchFamily="18" charset="0"/>
              <a:cs typeface="Times New Roman" panose="02020603050405020304" pitchFamily="18" charset="0"/>
            </a:endParaRPr>
          </a:p>
          <a:p>
            <a:pPr marL="0" indent="0">
              <a:lnSpc>
                <a:spcPct val="170000"/>
              </a:lnSpc>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xmlns="" id="{C2B1590E-19C7-413E-B755-473BC23CB06C}"/>
              </a:ext>
            </a:extLst>
          </p:cNvPr>
          <p:cNvSpPr>
            <a:spLocks noGrp="1"/>
          </p:cNvSpPr>
          <p:nvPr>
            <p:ph idx="1"/>
          </p:nvPr>
        </p:nvSpPr>
        <p:spPr/>
        <p:txBody>
          <a:bodyPr>
            <a:normAutofit/>
          </a:bodyPr>
          <a:lstStyle/>
          <a:p>
            <a:pPr algn="just">
              <a:lnSpc>
                <a:spcPct val="150000"/>
              </a:lnSpc>
              <a:spcBef>
                <a:spcPts val="0"/>
              </a:spcBef>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5787BC-18CF-420A-A3E3-6DFA1CB8B55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FLOWCHART</a:t>
            </a:r>
          </a:p>
        </p:txBody>
      </p:sp>
      <p:pic>
        <p:nvPicPr>
          <p:cNvPr id="5" name="Content Placeholder 4">
            <a:extLst>
              <a:ext uri="{FF2B5EF4-FFF2-40B4-BE49-F238E27FC236}">
                <a16:creationId xmlns:a16="http://schemas.microsoft.com/office/drawing/2014/main" xmlns="" id="{16B2ED02-631E-4A30-B072-2D186B000E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019" y="1482292"/>
            <a:ext cx="10866922" cy="4899258"/>
          </a:xfrm>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906317-29C3-4B30-9DC0-8B0CF786F0CF}"/>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GENETIC ALGORITHM</a:t>
            </a:r>
          </a:p>
        </p:txBody>
      </p:sp>
      <p:sp>
        <p:nvSpPr>
          <p:cNvPr id="3" name="Content Placeholder 2">
            <a:extLst>
              <a:ext uri="{FF2B5EF4-FFF2-40B4-BE49-F238E27FC236}">
                <a16:creationId xmlns:a16="http://schemas.microsoft.com/office/drawing/2014/main" xmlns="" id="{99DFB61F-7665-403E-BE4C-55DD6C915B26}"/>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Genetic Algorithm (GA)</a:t>
            </a:r>
            <a:r>
              <a:rPr lang="en-US" sz="2400" dirty="0">
                <a:latin typeface="Times New Roman" panose="02020603050405020304" pitchFamily="18" charset="0"/>
                <a:cs typeface="Times New Roman" panose="02020603050405020304" pitchFamily="18" charset="0"/>
              </a:rPr>
              <a:t> is an optimization technique inspired by the process of </a:t>
            </a:r>
            <a:r>
              <a:rPr lang="en-US" sz="2400" b="1" dirty="0">
                <a:latin typeface="Times New Roman" panose="02020603050405020304" pitchFamily="18" charset="0"/>
                <a:cs typeface="Times New Roman" panose="02020603050405020304" pitchFamily="18" charset="0"/>
              </a:rPr>
              <a:t>natural selection</a:t>
            </a:r>
            <a:r>
              <a:rPr lang="en-US" sz="2400" dirty="0">
                <a:latin typeface="Times New Roman" panose="02020603050405020304" pitchFamily="18" charset="0"/>
                <a:cs typeface="Times New Roman" panose="02020603050405020304" pitchFamily="18" charset="0"/>
              </a:rPr>
              <a:t> in biology. GA is particularly useful for scheduling problems, like an </a:t>
            </a:r>
            <a:r>
              <a:rPr lang="en-US" sz="2400" b="1" dirty="0">
                <a:latin typeface="Times New Roman" panose="02020603050405020304" pitchFamily="18" charset="0"/>
                <a:cs typeface="Times New Roman" panose="02020603050405020304" pitchFamily="18" charset="0"/>
              </a:rPr>
              <a:t>Automatic Timetable Generator</a:t>
            </a:r>
            <a:r>
              <a:rPr lang="en-US" sz="2400" dirty="0">
                <a:latin typeface="Times New Roman" panose="02020603050405020304" pitchFamily="18" charset="0"/>
                <a:cs typeface="Times New Roman" panose="02020603050405020304" pitchFamily="18" charset="0"/>
              </a:rPr>
              <a:t>, because it efficiently searches for the best possible timetable while minimizing conflicts.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A250CDBD-67F6-464A-8E54-90FA88A112B3}"/>
              </a:ext>
            </a:extLst>
          </p:cNvPr>
          <p:cNvPicPr>
            <a:picLocks noChangeAspect="1"/>
          </p:cNvPicPr>
          <p:nvPr/>
        </p:nvPicPr>
        <p:blipFill rotWithShape="1">
          <a:blip r:embed="rId2"/>
          <a:srcRect t="26016"/>
          <a:stretch/>
        </p:blipFill>
        <p:spPr>
          <a:xfrm>
            <a:off x="1443790" y="4004109"/>
            <a:ext cx="9240252" cy="2560320"/>
          </a:xfrm>
          <a:prstGeom prst="rect">
            <a:avLst/>
          </a:prstGeom>
        </p:spPr>
      </p:pic>
    </p:spTree>
    <p:extLst>
      <p:ext uri="{BB962C8B-B14F-4D97-AF65-F5344CB8AC3E}">
        <p14:creationId xmlns:p14="http://schemas.microsoft.com/office/powerpoint/2010/main" val="80178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32FA9-CC20-4FD5-9521-E0CD97F40087}"/>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Use Genetic Algorithm in Timetable Generation?</a:t>
            </a:r>
            <a:endParaRPr lang="en-US" sz="3200" dirty="0"/>
          </a:p>
        </p:txBody>
      </p:sp>
      <p:sp>
        <p:nvSpPr>
          <p:cNvPr id="3" name="Content Placeholder 2">
            <a:extLst>
              <a:ext uri="{FF2B5EF4-FFF2-40B4-BE49-F238E27FC236}">
                <a16:creationId xmlns:a16="http://schemas.microsoft.com/office/drawing/2014/main" xmlns="" id="{3D7697C2-6D34-4187-A8DF-8D545EB8D2CE}"/>
              </a:ext>
            </a:extLst>
          </p:cNvPr>
          <p:cNvSpPr>
            <a:spLocks noGrp="1"/>
          </p:cNvSpPr>
          <p:nvPr>
            <p:ph idx="1"/>
          </p:nvPr>
        </p:nvSpPr>
        <p:spPr/>
        <p:txBody>
          <a:bodyPr>
            <a:normAutofit/>
          </a:bodyPr>
          <a:lstStyle/>
          <a:p>
            <a:pPr>
              <a:lnSpc>
                <a:spcPct val="100000"/>
              </a:lnSpc>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Handles Constraints Efficiently</a:t>
            </a:r>
            <a:r>
              <a:rPr lang="en-US" sz="2800" dirty="0">
                <a:latin typeface="Times New Roman" panose="02020603050405020304" pitchFamily="18" charset="0"/>
                <a:cs typeface="Times New Roman" panose="02020603050405020304" pitchFamily="18" charset="0"/>
              </a:rPr>
              <a:t> – Ensures that teachers, classrooms, and subjects do not overlap.</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Optimizes Scheduling</a:t>
            </a:r>
            <a:r>
              <a:rPr lang="en-US" sz="2800" dirty="0">
                <a:latin typeface="Times New Roman" panose="02020603050405020304" pitchFamily="18" charset="0"/>
                <a:cs typeface="Times New Roman" panose="02020603050405020304" pitchFamily="18" charset="0"/>
              </a:rPr>
              <a:t> – Finds the most balanced and conflict-free timetable.</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Scalable</a:t>
            </a:r>
            <a:r>
              <a:rPr lang="en-US" sz="2800" dirty="0">
                <a:latin typeface="Times New Roman" panose="02020603050405020304" pitchFamily="18" charset="0"/>
                <a:cs typeface="Times New Roman" panose="02020603050405020304" pitchFamily="18" charset="0"/>
              </a:rPr>
              <a:t> – Can be applied to large datasets (e.g., university timetables).</a:t>
            </a: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b="1" dirty="0">
                <a:latin typeface="Times New Roman" panose="02020603050405020304" pitchFamily="18" charset="0"/>
                <a:cs typeface="Times New Roman" panose="02020603050405020304" pitchFamily="18" charset="0"/>
              </a:rPr>
              <a:t>Fast Convergence</a:t>
            </a:r>
            <a:r>
              <a:rPr lang="en-US" sz="2800" dirty="0">
                <a:latin typeface="Times New Roman" panose="02020603050405020304" pitchFamily="18" charset="0"/>
                <a:cs typeface="Times New Roman" panose="02020603050405020304" pitchFamily="18" charset="0"/>
              </a:rPr>
              <a:t> – Produces good results in a reasonable amount of time.</a:t>
            </a:r>
          </a:p>
          <a:p>
            <a:endParaRPr lang="en-US" dirty="0"/>
          </a:p>
        </p:txBody>
      </p:sp>
    </p:spTree>
    <p:extLst>
      <p:ext uri="{BB962C8B-B14F-4D97-AF65-F5344CB8AC3E}">
        <p14:creationId xmlns:p14="http://schemas.microsoft.com/office/powerpoint/2010/main" val="21920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3CB7B258-252A-47F7-9F10-3C07BEB1A991}"/>
              </a:ext>
            </a:extLst>
          </p:cNvPr>
          <p:cNvSpPr>
            <a:spLocks noGrp="1"/>
          </p:cNvSpPr>
          <p:nvPr>
            <p:ph idx="1"/>
          </p:nvPr>
        </p:nvSpPr>
        <p:spPr/>
        <p:txBody>
          <a:bodyPr>
            <a:normAutofit/>
          </a:bodyPr>
          <a:lstStyle/>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0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2AF75-FAD6-4EC7-84E7-53B7ABD8DB76}"/>
              </a:ext>
            </a:extLst>
          </p:cNvPr>
          <p:cNvSpPr>
            <a:spLocks noGrp="1"/>
          </p:cNvSpPr>
          <p:nvPr>
            <p:ph type="title"/>
          </p:nvPr>
        </p:nvSpPr>
        <p:spPr>
          <a:xfrm>
            <a:off x="838200" y="365125"/>
            <a:ext cx="10515600" cy="992037"/>
          </a:xfrm>
        </p:spPr>
        <p:txBody>
          <a:bodyPr>
            <a:normAutofit fontScale="90000"/>
          </a:bodyPr>
          <a:lstStyle/>
          <a:p>
            <a:r>
              <a:rPr lang="en-US" b="1" dirty="0">
                <a:latin typeface="Times New Roman" panose="02020603050405020304" pitchFamily="18" charset="0"/>
                <a:cs typeface="Times New Roman" panose="02020603050405020304" pitchFamily="18" charset="0"/>
              </a:rPr>
              <a:t>Solution</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DF860B57-1C13-451F-81C4-92E5B3FA2D27}"/>
              </a:ext>
            </a:extLst>
          </p:cNvPr>
          <p:cNvSpPr>
            <a:spLocks noGrp="1"/>
          </p:cNvSpPr>
          <p:nvPr>
            <p:ph idx="1"/>
          </p:nvPr>
        </p:nvSpPr>
        <p:spPr>
          <a:xfrm>
            <a:off x="838200" y="1357162"/>
            <a:ext cx="10515600" cy="4819801"/>
          </a:xfrm>
        </p:spPr>
        <p:txBody>
          <a:bodyPr>
            <a:normAutofit fontScale="92500"/>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Uses algorithms to generate schedules in minutes instead of hours/days</a:t>
            </a:r>
          </a:p>
          <a:p>
            <a:pPr>
              <a:lnSpc>
                <a:spcPct val="100000"/>
              </a:lnSpc>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a:t>
            </a:r>
          </a:p>
          <a:p>
            <a:pPr marL="0" indent="0">
              <a:lnSpc>
                <a:spcPct val="100000"/>
              </a:lnSpc>
              <a:buNone/>
            </a:pPr>
            <a:r>
              <a:rPr lang="en-US" dirty="0">
                <a:latin typeface="Times New Roman" panose="02020603050405020304" pitchFamily="18" charset="0"/>
                <a:cs typeface="Times New Roman" panose="02020603050405020304" pitchFamily="18" charset="0"/>
              </a:rPr>
              <a:t>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Ensures proper utilization of available </a:t>
            </a:r>
            <a:r>
              <a:rPr lang="en-US" b="1" dirty="0">
                <a:latin typeface="Times New Roman" panose="02020603050405020304" pitchFamily="18" charset="0"/>
                <a:cs typeface="Times New Roman" panose="02020603050405020304" pitchFamily="18" charset="0"/>
              </a:rPr>
              <a:t>faculty ,classroom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541</TotalTime>
  <Words>354</Words>
  <Application>Microsoft Office PowerPoint</Application>
  <PresentationFormat>Custom</PresentationFormat>
  <Paragraphs>73</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M.S.P.V.L POLYTECHNIC COLLEGE  REVIEW I : 12.02.2025</vt:lpstr>
      <vt:lpstr>PowerPoint Presentation</vt:lpstr>
      <vt:lpstr>SYNPOSIS </vt:lpstr>
      <vt:lpstr>SOFTWARE REQUIRED </vt:lpstr>
      <vt:lpstr>FLOWCHART</vt:lpstr>
      <vt:lpstr>GENETIC ALGORITHM</vt:lpstr>
      <vt:lpstr>Why Use Genetic Algorithm in Timetable Generation?</vt:lpstr>
      <vt:lpstr>Existing System: Manual Timetable Scheduling </vt:lpstr>
      <vt:lpstr>Solution </vt:lpstr>
      <vt:lpstr>HOME PAGE </vt:lpstr>
      <vt:lpstr>SIGN UP PAGE</vt:lpstr>
      <vt:lpstr>LOGIN PAGE</vt:lpstr>
      <vt:lpstr>UPDATE PASSWORD  </vt:lpstr>
      <vt:lpstr>THANK YOU!</vt:lpstr>
      <vt:lpstr>M.S.P.V.L POLYTECHNIC COLLEGE  REVIEW II : 26.03.2025</vt:lpstr>
      <vt:lpstr>STEPS TO GENERATE TIMETABLE </vt:lpstr>
      <vt:lpstr>MAIN DASHBOARD</vt:lpstr>
      <vt:lpstr>ADD SUBJECT </vt:lpstr>
      <vt:lpstr>PowerPoint Presentation</vt:lpstr>
      <vt:lpstr>Subject details Stored In Database</vt:lpstr>
      <vt:lpstr>STAFF DETAILS</vt:lpstr>
      <vt:lpstr>PowerPoint Presentation</vt:lpstr>
      <vt:lpstr>PowerPoint Presentation</vt:lpstr>
      <vt:lpstr>Staff Data Stored In Database</vt:lpstr>
      <vt:lpstr>ADD CLASSLIST</vt:lpstr>
      <vt:lpstr>PowerPoint Presentation</vt:lpstr>
      <vt:lpstr>PowerPoint Presentation</vt:lpstr>
      <vt:lpstr>Classroom And Lab Details Stored In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Student</cp:lastModifiedBy>
  <cp:revision>20</cp:revision>
  <dcterms:created xsi:type="dcterms:W3CDTF">2025-02-10T01:01:13Z</dcterms:created>
  <dcterms:modified xsi:type="dcterms:W3CDTF">2025-03-26T11:03:38Z</dcterms:modified>
</cp:coreProperties>
</file>