
<file path=[Content_Types].xml><?xml version="1.0" encoding="utf-8"?>
<Types xmlns="http://schemas.openxmlformats.org/package/2006/content-types">
  <Default Extension="jpeg" ContentType="image/jpe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59"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75D57-974E-4509-9349-C0CA094D30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B55BF9-5A35-456E-86C5-FE5E2EDF7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817676-B451-4838-9704-A6AB538529B9}"/>
              </a:ext>
            </a:extLst>
          </p:cNvPr>
          <p:cNvSpPr>
            <a:spLocks noGrp="1"/>
          </p:cNvSpPr>
          <p:nvPr>
            <p:ph type="dt" sz="half" idx="10"/>
          </p:nvPr>
        </p:nvSpPr>
        <p:spPr/>
        <p:txBody>
          <a:bodyPr/>
          <a:lstStyle/>
          <a:p>
            <a:fld id="{1F428704-6BB7-485B-B1F4-23FA6B19E7F7}" type="datetimeFigureOut">
              <a:rPr lang="en-US" smtClean="0"/>
              <a:t>2/10/2025</a:t>
            </a:fld>
            <a:endParaRPr lang="en-US"/>
          </a:p>
        </p:txBody>
      </p:sp>
      <p:sp>
        <p:nvSpPr>
          <p:cNvPr id="5" name="Footer Placeholder 4">
            <a:extLst>
              <a:ext uri="{FF2B5EF4-FFF2-40B4-BE49-F238E27FC236}">
                <a16:creationId xmlns:a16="http://schemas.microsoft.com/office/drawing/2014/main" id="{79C34625-5221-42B1-B065-5F488B622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311F9-02CE-432D-A4ED-7A83EBB56828}"/>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05230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B06D2-486A-4ADE-AB8A-1EA1333A5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E543B3-74DB-44F8-A210-62C92A4B1A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8B9B19-9A38-4D41-AF85-3D2B2343E8BE}"/>
              </a:ext>
            </a:extLst>
          </p:cNvPr>
          <p:cNvSpPr>
            <a:spLocks noGrp="1"/>
          </p:cNvSpPr>
          <p:nvPr>
            <p:ph type="dt" sz="half" idx="10"/>
          </p:nvPr>
        </p:nvSpPr>
        <p:spPr/>
        <p:txBody>
          <a:bodyPr/>
          <a:lstStyle/>
          <a:p>
            <a:fld id="{1F428704-6BB7-485B-B1F4-23FA6B19E7F7}" type="datetimeFigureOut">
              <a:rPr lang="en-US" smtClean="0"/>
              <a:t>2/10/2025</a:t>
            </a:fld>
            <a:endParaRPr lang="en-US"/>
          </a:p>
        </p:txBody>
      </p:sp>
      <p:sp>
        <p:nvSpPr>
          <p:cNvPr id="5" name="Footer Placeholder 4">
            <a:extLst>
              <a:ext uri="{FF2B5EF4-FFF2-40B4-BE49-F238E27FC236}">
                <a16:creationId xmlns:a16="http://schemas.microsoft.com/office/drawing/2014/main" id="{3ADD1DB5-30BE-44D0-BA04-E7D307D83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25EA4-2198-43F4-93EE-180E31D0D35B}"/>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492987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C35C51-B7A3-4FB4-ADCA-40805A141B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4B5014-4C18-47C0-A0F8-57B2B4FEE6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740569-6FDA-43B6-8D68-330AEC081FBE}"/>
              </a:ext>
            </a:extLst>
          </p:cNvPr>
          <p:cNvSpPr>
            <a:spLocks noGrp="1"/>
          </p:cNvSpPr>
          <p:nvPr>
            <p:ph type="dt" sz="half" idx="10"/>
          </p:nvPr>
        </p:nvSpPr>
        <p:spPr/>
        <p:txBody>
          <a:bodyPr/>
          <a:lstStyle/>
          <a:p>
            <a:fld id="{1F428704-6BB7-485B-B1F4-23FA6B19E7F7}" type="datetimeFigureOut">
              <a:rPr lang="en-US" smtClean="0"/>
              <a:t>2/10/2025</a:t>
            </a:fld>
            <a:endParaRPr lang="en-US"/>
          </a:p>
        </p:txBody>
      </p:sp>
      <p:sp>
        <p:nvSpPr>
          <p:cNvPr id="5" name="Footer Placeholder 4">
            <a:extLst>
              <a:ext uri="{FF2B5EF4-FFF2-40B4-BE49-F238E27FC236}">
                <a16:creationId xmlns:a16="http://schemas.microsoft.com/office/drawing/2014/main" id="{E25227AD-4204-4CF1-8DF9-DD03E20AA6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DA523B-CD97-45DA-BC8C-092AEF6C283E}"/>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121836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6BBF1-FD4B-4EA6-A93F-66BC8E75CC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06F707-74E5-42B6-BA3A-58EF564441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C20BC-C65F-4C3B-BBB6-90867F17B529}"/>
              </a:ext>
            </a:extLst>
          </p:cNvPr>
          <p:cNvSpPr>
            <a:spLocks noGrp="1"/>
          </p:cNvSpPr>
          <p:nvPr>
            <p:ph type="dt" sz="half" idx="10"/>
          </p:nvPr>
        </p:nvSpPr>
        <p:spPr/>
        <p:txBody>
          <a:bodyPr/>
          <a:lstStyle/>
          <a:p>
            <a:fld id="{1F428704-6BB7-485B-B1F4-23FA6B19E7F7}" type="datetimeFigureOut">
              <a:rPr lang="en-US" smtClean="0"/>
              <a:t>2/10/2025</a:t>
            </a:fld>
            <a:endParaRPr lang="en-US"/>
          </a:p>
        </p:txBody>
      </p:sp>
      <p:sp>
        <p:nvSpPr>
          <p:cNvPr id="5" name="Footer Placeholder 4">
            <a:extLst>
              <a:ext uri="{FF2B5EF4-FFF2-40B4-BE49-F238E27FC236}">
                <a16:creationId xmlns:a16="http://schemas.microsoft.com/office/drawing/2014/main" id="{2A1BD7CF-7EEC-4D7B-AB70-6FD041ED3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6C593-E025-4DD2-AA3E-6C8C0D77D6FA}"/>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3853242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2862A-1347-44B4-A4C3-11B37FC793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D19B32-587E-45E6-93CD-E2474AA27B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6F9224-07CE-4144-959E-CA25A89615F0}"/>
              </a:ext>
            </a:extLst>
          </p:cNvPr>
          <p:cNvSpPr>
            <a:spLocks noGrp="1"/>
          </p:cNvSpPr>
          <p:nvPr>
            <p:ph type="dt" sz="half" idx="10"/>
          </p:nvPr>
        </p:nvSpPr>
        <p:spPr/>
        <p:txBody>
          <a:bodyPr/>
          <a:lstStyle/>
          <a:p>
            <a:fld id="{1F428704-6BB7-485B-B1F4-23FA6B19E7F7}" type="datetimeFigureOut">
              <a:rPr lang="en-US" smtClean="0"/>
              <a:t>2/10/2025</a:t>
            </a:fld>
            <a:endParaRPr lang="en-US"/>
          </a:p>
        </p:txBody>
      </p:sp>
      <p:sp>
        <p:nvSpPr>
          <p:cNvPr id="5" name="Footer Placeholder 4">
            <a:extLst>
              <a:ext uri="{FF2B5EF4-FFF2-40B4-BE49-F238E27FC236}">
                <a16:creationId xmlns:a16="http://schemas.microsoft.com/office/drawing/2014/main" id="{0446FA37-18EE-498D-A982-AF98BA93FC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79BE6-59AC-469E-9985-715DD7C4A4BF}"/>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106967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40A4-04C3-4F05-92F3-5D4E6972C4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51EB2B-C814-4734-97D2-1F30332F1D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9D38B6-5076-4A2E-A51E-A5CA2CA87D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61D1ED-1A41-402D-87FF-B7ED51F07FB3}"/>
              </a:ext>
            </a:extLst>
          </p:cNvPr>
          <p:cNvSpPr>
            <a:spLocks noGrp="1"/>
          </p:cNvSpPr>
          <p:nvPr>
            <p:ph type="dt" sz="half" idx="10"/>
          </p:nvPr>
        </p:nvSpPr>
        <p:spPr/>
        <p:txBody>
          <a:bodyPr/>
          <a:lstStyle/>
          <a:p>
            <a:fld id="{1F428704-6BB7-485B-B1F4-23FA6B19E7F7}" type="datetimeFigureOut">
              <a:rPr lang="en-US" smtClean="0"/>
              <a:t>2/10/2025</a:t>
            </a:fld>
            <a:endParaRPr lang="en-US"/>
          </a:p>
        </p:txBody>
      </p:sp>
      <p:sp>
        <p:nvSpPr>
          <p:cNvPr id="6" name="Footer Placeholder 5">
            <a:extLst>
              <a:ext uri="{FF2B5EF4-FFF2-40B4-BE49-F238E27FC236}">
                <a16:creationId xmlns:a16="http://schemas.microsoft.com/office/drawing/2014/main" id="{A3E43B80-8D9F-447D-B5B3-E369887115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CAF5BB-7195-4858-85C0-C4E27DF17897}"/>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663300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23A7C-125A-454F-8AB6-7A5BA43DA4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55C200-BBE4-4866-82EF-E088CEA18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B7BF6D-2584-4195-BCD3-48457E2124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47D9BE-D1A6-4465-9E12-944EE600C8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8153C4-F386-4734-913E-6E1A223BD9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366D00-24B2-482E-A1EF-530394B6DFE4}"/>
              </a:ext>
            </a:extLst>
          </p:cNvPr>
          <p:cNvSpPr>
            <a:spLocks noGrp="1"/>
          </p:cNvSpPr>
          <p:nvPr>
            <p:ph type="dt" sz="half" idx="10"/>
          </p:nvPr>
        </p:nvSpPr>
        <p:spPr/>
        <p:txBody>
          <a:bodyPr/>
          <a:lstStyle/>
          <a:p>
            <a:fld id="{1F428704-6BB7-485B-B1F4-23FA6B19E7F7}" type="datetimeFigureOut">
              <a:rPr lang="en-US" smtClean="0"/>
              <a:t>2/10/2025</a:t>
            </a:fld>
            <a:endParaRPr lang="en-US"/>
          </a:p>
        </p:txBody>
      </p:sp>
      <p:sp>
        <p:nvSpPr>
          <p:cNvPr id="8" name="Footer Placeholder 7">
            <a:extLst>
              <a:ext uri="{FF2B5EF4-FFF2-40B4-BE49-F238E27FC236}">
                <a16:creationId xmlns:a16="http://schemas.microsoft.com/office/drawing/2014/main" id="{5C1DB633-30DA-40EC-8AB7-9FE9B5307D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B33897-4BD9-4C9E-90F8-C084966BE6C7}"/>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537623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A5460-8A97-4775-82A8-A92139FE4F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FA1849-19DE-4975-B707-ABFE1FB50849}"/>
              </a:ext>
            </a:extLst>
          </p:cNvPr>
          <p:cNvSpPr>
            <a:spLocks noGrp="1"/>
          </p:cNvSpPr>
          <p:nvPr>
            <p:ph type="dt" sz="half" idx="10"/>
          </p:nvPr>
        </p:nvSpPr>
        <p:spPr/>
        <p:txBody>
          <a:bodyPr/>
          <a:lstStyle/>
          <a:p>
            <a:fld id="{1F428704-6BB7-485B-B1F4-23FA6B19E7F7}" type="datetimeFigureOut">
              <a:rPr lang="en-US" smtClean="0"/>
              <a:t>2/10/2025</a:t>
            </a:fld>
            <a:endParaRPr lang="en-US"/>
          </a:p>
        </p:txBody>
      </p:sp>
      <p:sp>
        <p:nvSpPr>
          <p:cNvPr id="4" name="Footer Placeholder 3">
            <a:extLst>
              <a:ext uri="{FF2B5EF4-FFF2-40B4-BE49-F238E27FC236}">
                <a16:creationId xmlns:a16="http://schemas.microsoft.com/office/drawing/2014/main" id="{1BA246C8-3243-435F-BBCF-26374387EB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161AA6-0BC9-4796-A3A2-3672149A5C8F}"/>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2050838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1B86A7-F79F-4324-8525-06885E186531}"/>
              </a:ext>
            </a:extLst>
          </p:cNvPr>
          <p:cNvSpPr>
            <a:spLocks noGrp="1"/>
          </p:cNvSpPr>
          <p:nvPr>
            <p:ph type="dt" sz="half" idx="10"/>
          </p:nvPr>
        </p:nvSpPr>
        <p:spPr/>
        <p:txBody>
          <a:bodyPr/>
          <a:lstStyle/>
          <a:p>
            <a:fld id="{1F428704-6BB7-485B-B1F4-23FA6B19E7F7}" type="datetimeFigureOut">
              <a:rPr lang="en-US" smtClean="0"/>
              <a:t>2/10/2025</a:t>
            </a:fld>
            <a:endParaRPr lang="en-US"/>
          </a:p>
        </p:txBody>
      </p:sp>
      <p:sp>
        <p:nvSpPr>
          <p:cNvPr id="3" name="Footer Placeholder 2">
            <a:extLst>
              <a:ext uri="{FF2B5EF4-FFF2-40B4-BE49-F238E27FC236}">
                <a16:creationId xmlns:a16="http://schemas.microsoft.com/office/drawing/2014/main" id="{93FD7ABF-EC9E-496F-BE06-F40EF112A3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C7139A-1923-4E43-86E6-B660B9F36602}"/>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3971128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3B585-6A1F-4FCF-AE71-648AD12E8A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BE2C15-425B-4B56-B839-A44EB8B4F8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2ECFB6-B359-4083-9491-2D89500B15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729ED6-4DAD-497E-B83B-CC8FEED6EC98}"/>
              </a:ext>
            </a:extLst>
          </p:cNvPr>
          <p:cNvSpPr>
            <a:spLocks noGrp="1"/>
          </p:cNvSpPr>
          <p:nvPr>
            <p:ph type="dt" sz="half" idx="10"/>
          </p:nvPr>
        </p:nvSpPr>
        <p:spPr/>
        <p:txBody>
          <a:bodyPr/>
          <a:lstStyle/>
          <a:p>
            <a:fld id="{1F428704-6BB7-485B-B1F4-23FA6B19E7F7}" type="datetimeFigureOut">
              <a:rPr lang="en-US" smtClean="0"/>
              <a:t>2/10/2025</a:t>
            </a:fld>
            <a:endParaRPr lang="en-US"/>
          </a:p>
        </p:txBody>
      </p:sp>
      <p:sp>
        <p:nvSpPr>
          <p:cNvPr id="6" name="Footer Placeholder 5">
            <a:extLst>
              <a:ext uri="{FF2B5EF4-FFF2-40B4-BE49-F238E27FC236}">
                <a16:creationId xmlns:a16="http://schemas.microsoft.com/office/drawing/2014/main" id="{24FD79C9-E1EF-4AB3-B955-615557786E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377FF1-B1C5-4741-A27F-3E7755EE86C9}"/>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1302468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4EE54-FC04-4CDA-83E7-1BB321A9EC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858671-BE7D-4F66-A8A5-1179DC989B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4E114D-D4EE-4469-9DEE-071098E200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553C1E-D0B2-4049-9638-8790127A81DC}"/>
              </a:ext>
            </a:extLst>
          </p:cNvPr>
          <p:cNvSpPr>
            <a:spLocks noGrp="1"/>
          </p:cNvSpPr>
          <p:nvPr>
            <p:ph type="dt" sz="half" idx="10"/>
          </p:nvPr>
        </p:nvSpPr>
        <p:spPr/>
        <p:txBody>
          <a:bodyPr/>
          <a:lstStyle/>
          <a:p>
            <a:fld id="{1F428704-6BB7-485B-B1F4-23FA6B19E7F7}" type="datetimeFigureOut">
              <a:rPr lang="en-US" smtClean="0"/>
              <a:t>2/10/2025</a:t>
            </a:fld>
            <a:endParaRPr lang="en-US"/>
          </a:p>
        </p:txBody>
      </p:sp>
      <p:sp>
        <p:nvSpPr>
          <p:cNvPr id="6" name="Footer Placeholder 5">
            <a:extLst>
              <a:ext uri="{FF2B5EF4-FFF2-40B4-BE49-F238E27FC236}">
                <a16:creationId xmlns:a16="http://schemas.microsoft.com/office/drawing/2014/main" id="{92A8D366-11E6-4485-A572-5E86E8EA1C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4F34CB-2B65-439D-B89A-92AC0998EDEF}"/>
              </a:ext>
            </a:extLst>
          </p:cNvPr>
          <p:cNvSpPr>
            <a:spLocks noGrp="1"/>
          </p:cNvSpPr>
          <p:nvPr>
            <p:ph type="sldNum" sz="quarter" idx="12"/>
          </p:nvPr>
        </p:nvSpPr>
        <p:spPr/>
        <p:txBody>
          <a:bodyPr/>
          <a:lstStyle/>
          <a:p>
            <a:fld id="{D7EE189A-B7C3-4CD8-8B7E-E5D1F70FD92B}" type="slidenum">
              <a:rPr lang="en-US" smtClean="0"/>
              <a:t>‹#›</a:t>
            </a:fld>
            <a:endParaRPr lang="en-US"/>
          </a:p>
        </p:txBody>
      </p:sp>
    </p:spTree>
    <p:extLst>
      <p:ext uri="{BB962C8B-B14F-4D97-AF65-F5344CB8AC3E}">
        <p14:creationId xmlns:p14="http://schemas.microsoft.com/office/powerpoint/2010/main" val="415076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B01BF-B392-4330-BC33-17FB14BC74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746A2D-3D4B-4CAA-A3A6-868F1A29E6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B7A5F-9F04-4BB0-AC25-8A80B7314A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428704-6BB7-485B-B1F4-23FA6B19E7F7}" type="datetimeFigureOut">
              <a:rPr lang="en-US" smtClean="0"/>
              <a:t>2/10/2025</a:t>
            </a:fld>
            <a:endParaRPr lang="en-US"/>
          </a:p>
        </p:txBody>
      </p:sp>
      <p:sp>
        <p:nvSpPr>
          <p:cNvPr id="5" name="Footer Placeholder 4">
            <a:extLst>
              <a:ext uri="{FF2B5EF4-FFF2-40B4-BE49-F238E27FC236}">
                <a16:creationId xmlns:a16="http://schemas.microsoft.com/office/drawing/2014/main" id="{23EE609F-E6C4-4333-96F2-D48F1141F6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077883-600C-4225-80F2-BB40099D50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EE189A-B7C3-4CD8-8B7E-E5D1F70FD92B}" type="slidenum">
              <a:rPr lang="en-US" smtClean="0"/>
              <a:t>‹#›</a:t>
            </a:fld>
            <a:endParaRPr lang="en-US"/>
          </a:p>
        </p:txBody>
      </p:sp>
    </p:spTree>
    <p:extLst>
      <p:ext uri="{BB962C8B-B14F-4D97-AF65-F5344CB8AC3E}">
        <p14:creationId xmlns:p14="http://schemas.microsoft.com/office/powerpoint/2010/main" val="258920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BACE0-6E95-4EBD-830A-954E1655A4DA}"/>
              </a:ext>
            </a:extLst>
          </p:cNvPr>
          <p:cNvSpPr>
            <a:spLocks noGrp="1"/>
          </p:cNvSpPr>
          <p:nvPr>
            <p:ph type="ctrTitle"/>
          </p:nvPr>
        </p:nvSpPr>
        <p:spPr/>
        <p:txBody>
          <a:bodyPr>
            <a:normAutofit fontScale="90000"/>
          </a:bodyPr>
          <a:lstStyle/>
          <a:p>
            <a:r>
              <a:rPr lang="en-US" sz="6000" dirty="0"/>
              <a:t>M.S.P.V.L POLYTECHNIC COLLEGE</a:t>
            </a:r>
            <a:br>
              <a:rPr lang="en-US" sz="6000" dirty="0"/>
            </a:br>
            <a:br>
              <a:rPr lang="en-US" sz="6000" dirty="0"/>
            </a:br>
            <a:r>
              <a:rPr lang="en-US" sz="6000" dirty="0"/>
              <a:t>REVIEW 1:12.02.2025</a:t>
            </a:r>
            <a:endParaRPr lang="en-US" dirty="0"/>
          </a:p>
        </p:txBody>
      </p:sp>
      <p:sp>
        <p:nvSpPr>
          <p:cNvPr id="3" name="Subtitle 2">
            <a:extLst>
              <a:ext uri="{FF2B5EF4-FFF2-40B4-BE49-F238E27FC236}">
                <a16:creationId xmlns:a16="http://schemas.microsoft.com/office/drawing/2014/main" id="{C1AB0519-AD61-43B8-9005-663DF83DDE88}"/>
              </a:ext>
            </a:extLst>
          </p:cNvPr>
          <p:cNvSpPr>
            <a:spLocks noGrp="1"/>
          </p:cNvSpPr>
          <p:nvPr>
            <p:ph type="subTitle" idx="1"/>
          </p:nvPr>
        </p:nvSpPr>
        <p:spPr/>
        <p:txBody>
          <a:bodyPr/>
          <a:lstStyle/>
          <a:p>
            <a:endParaRPr lang="en-US" dirty="0"/>
          </a:p>
          <a:p>
            <a:r>
              <a:rPr lang="en-US" dirty="0"/>
              <a:t>PROJECT TITLE : Academic Planner Advisor</a:t>
            </a:r>
          </a:p>
        </p:txBody>
      </p:sp>
    </p:spTree>
    <p:extLst>
      <p:ext uri="{BB962C8B-B14F-4D97-AF65-F5344CB8AC3E}">
        <p14:creationId xmlns:p14="http://schemas.microsoft.com/office/powerpoint/2010/main" val="1302358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AACFCD-6960-476D-AB62-4897873FA031}"/>
              </a:ext>
            </a:extLst>
          </p:cNvPr>
          <p:cNvSpPr>
            <a:spLocks noGrp="1"/>
          </p:cNvSpPr>
          <p:nvPr>
            <p:ph idx="4294967295"/>
          </p:nvPr>
        </p:nvSpPr>
        <p:spPr>
          <a:xfrm>
            <a:off x="644892" y="558265"/>
            <a:ext cx="10866923" cy="5618698"/>
          </a:xfrm>
        </p:spPr>
        <p:txBody>
          <a:bodyPr/>
          <a:lstStyle/>
          <a:p>
            <a:pPr algn="just" rtl="0">
              <a:spcBef>
                <a:spcPts val="0"/>
              </a:spcBef>
              <a:spcAft>
                <a:spcPts val="0"/>
              </a:spcAft>
            </a:pPr>
            <a:endParaRPr lang="en-US" sz="1800" b="1" i="0" u="none" strike="noStrike" dirty="0">
              <a:solidFill>
                <a:srgbClr val="000000"/>
              </a:solidFill>
              <a:effectLst/>
              <a:latin typeface="Times New Roman" panose="02020603050405020304" pitchFamily="18" charset="0"/>
            </a:endParaRPr>
          </a:p>
          <a:p>
            <a:pPr marL="0" indent="0" algn="ctr" rtl="0">
              <a:spcBef>
                <a:spcPts val="0"/>
              </a:spcBef>
              <a:spcAft>
                <a:spcPts val="0"/>
              </a:spcAft>
              <a:buNone/>
            </a:pPr>
            <a:r>
              <a:rPr lang="en-US" sz="3200" b="1" dirty="0">
                <a:solidFill>
                  <a:srgbClr val="000000"/>
                </a:solidFill>
                <a:latin typeface="Times New Roman" panose="02020603050405020304" pitchFamily="18" charset="0"/>
              </a:rPr>
              <a:t>Academic Planner Advisor (</a:t>
            </a:r>
            <a:r>
              <a:rPr lang="en-US" sz="3200" dirty="0">
                <a:solidFill>
                  <a:srgbClr val="000000"/>
                </a:solidFill>
                <a:latin typeface="Times New Roman" panose="02020603050405020304" pitchFamily="18" charset="0"/>
              </a:rPr>
              <a:t>Automatic Timetable Generator)</a:t>
            </a:r>
            <a:endParaRPr lang="en-US" sz="3200" b="1" dirty="0">
              <a:solidFill>
                <a:srgbClr val="000000"/>
              </a:solidFill>
              <a:latin typeface="Times New Roman" panose="02020603050405020304" pitchFamily="18" charset="0"/>
            </a:endParaRPr>
          </a:p>
          <a:p>
            <a:pPr algn="just" rtl="0">
              <a:spcBef>
                <a:spcPts val="0"/>
              </a:spcBef>
              <a:spcAft>
                <a:spcPts val="0"/>
              </a:spcAft>
            </a:pPr>
            <a:endParaRPr lang="en-US" b="1"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0"/>
              </a:spcAft>
            </a:pPr>
            <a:endParaRPr lang="en-US" b="1"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0"/>
              </a:spcAft>
            </a:pPr>
            <a:r>
              <a:rPr lang="en-US" b="1" dirty="0">
                <a:solidFill>
                  <a:srgbClr val="000000"/>
                </a:solidFill>
                <a:latin typeface="Times New Roman" panose="02020603050405020304" pitchFamily="18" charset="0"/>
                <a:cs typeface="Times New Roman" panose="02020603050405020304" pitchFamily="18" charset="0"/>
              </a:rPr>
              <a:t>PROJECT GUIDE : </a:t>
            </a:r>
          </a:p>
          <a:p>
            <a:pPr marL="0" indent="0" algn="just" rtl="0">
              <a:spcBef>
                <a:spcPts val="0"/>
              </a:spcBef>
              <a:spcAft>
                <a:spcPts val="0"/>
              </a:spcAft>
              <a:buNone/>
            </a:pPr>
            <a:r>
              <a:rPr lang="en-US" b="1"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Mrs</a:t>
            </a:r>
            <a:r>
              <a:rPr lang="en-US" sz="3200" b="1" dirty="0" err="1">
                <a:solidFill>
                  <a:srgbClr val="000000"/>
                </a:solidFill>
                <a:latin typeface="Times New Roman" panose="02020603050405020304" pitchFamily="18" charset="0"/>
                <a:cs typeface="Times New Roman" panose="02020603050405020304" pitchFamily="18" charset="0"/>
              </a:rPr>
              <a:t>.</a:t>
            </a:r>
            <a:r>
              <a:rPr lang="en-US" sz="3200" dirty="0" err="1">
                <a:solidFill>
                  <a:srgbClr val="000000"/>
                </a:solidFill>
                <a:latin typeface="Times New Roman" panose="02020603050405020304" pitchFamily="18" charset="0"/>
                <a:cs typeface="Times New Roman" panose="02020603050405020304" pitchFamily="18" charset="0"/>
              </a:rPr>
              <a:t>Kohila</a:t>
            </a:r>
            <a:endParaRPr lang="en-US" sz="3200" dirty="0">
              <a:solidFill>
                <a:srgbClr val="000000"/>
              </a:solidFill>
              <a:latin typeface="Times New Roman" panose="02020603050405020304" pitchFamily="18" charset="0"/>
              <a:cs typeface="Times New Roman" panose="02020603050405020304" pitchFamily="18" charset="0"/>
            </a:endParaRPr>
          </a:p>
          <a:p>
            <a:pPr algn="just" rtl="0">
              <a:spcBef>
                <a:spcPts val="0"/>
              </a:spcBef>
              <a:spcAft>
                <a:spcPts val="0"/>
              </a:spcAft>
            </a:pPr>
            <a:r>
              <a:rPr lang="en-US" b="1" i="0" u="none" strike="noStrike" dirty="0">
                <a:solidFill>
                  <a:srgbClr val="000000"/>
                </a:solidFill>
                <a:effectLst/>
                <a:latin typeface="Times New Roman" panose="02020603050405020304" pitchFamily="18" charset="0"/>
                <a:cs typeface="Times New Roman" panose="02020603050405020304" pitchFamily="18" charset="0"/>
              </a:rPr>
              <a:t>TEAM MEMBERS :</a:t>
            </a:r>
            <a:endParaRPr lang="en-US" b="0" dirty="0">
              <a:effectLst/>
              <a:latin typeface="Times New Roman" panose="02020603050405020304" pitchFamily="18" charset="0"/>
              <a:cs typeface="Times New Roman" panose="02020603050405020304" pitchFamily="18" charset="0"/>
            </a:endParaRPr>
          </a:p>
          <a:p>
            <a:pPr marL="0" indent="0" algn="just" fontAlgn="base">
              <a:spcBef>
                <a:spcPts val="0"/>
              </a:spcBef>
              <a:buNone/>
            </a:pPr>
            <a:r>
              <a:rPr lang="en-US" b="0" i="0" u="none" strike="noStrike" dirty="0">
                <a:solidFill>
                  <a:srgbClr val="000000"/>
                </a:solidFill>
                <a:effectLst/>
                <a:latin typeface="Times New Roman" panose="02020603050405020304" pitchFamily="18" charset="0"/>
                <a:cs typeface="Times New Roman" panose="02020603050405020304" pitchFamily="18" charset="0"/>
              </a:rPr>
              <a:t>		1.</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Mohamed </a:t>
            </a:r>
            <a:r>
              <a:rPr lang="en-US" sz="3200" b="0" i="0" u="none" strike="noStrike" dirty="0" err="1">
                <a:solidFill>
                  <a:srgbClr val="000000"/>
                </a:solidFill>
                <a:effectLst/>
                <a:latin typeface="Times New Roman" panose="02020603050405020304" pitchFamily="18" charset="0"/>
                <a:cs typeface="Times New Roman" panose="02020603050405020304" pitchFamily="18" charset="0"/>
              </a:rPr>
              <a:t>Sithikka</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 .A</a:t>
            </a:r>
          </a:p>
          <a:p>
            <a:pPr marL="1828800" lvl="4" indent="0" algn="just" fontAlgn="base">
              <a:spcBef>
                <a:spcPts val="0"/>
              </a:spcBef>
              <a:buNone/>
            </a:pPr>
            <a:r>
              <a:rPr lang="en-US" sz="3200" dirty="0">
                <a:solidFill>
                  <a:srgbClr val="000000"/>
                </a:solidFill>
                <a:latin typeface="Times New Roman" panose="02020603050405020304" pitchFamily="18" charset="0"/>
                <a:cs typeface="Times New Roman" panose="02020603050405020304" pitchFamily="18" charset="0"/>
              </a:rPr>
              <a:t>2.</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Kanitha.S</a:t>
            </a:r>
            <a:endParaRPr lang="en-US" sz="3200" dirty="0">
              <a:solidFill>
                <a:srgbClr val="000000"/>
              </a:solidFill>
              <a:latin typeface="Times New Roman" panose="02020603050405020304" pitchFamily="18" charset="0"/>
              <a:cs typeface="Times New Roman" panose="02020603050405020304" pitchFamily="18" charset="0"/>
            </a:endParaRPr>
          </a:p>
          <a:p>
            <a:pPr marL="1828800" lvl="4" indent="0" algn="just" fontAlgn="base">
              <a:spcBef>
                <a:spcPts val="0"/>
              </a:spcBef>
              <a:buNone/>
            </a:pPr>
            <a:r>
              <a:rPr lang="en-US" sz="3200" b="0" i="0" u="none" strike="noStrike" dirty="0">
                <a:solidFill>
                  <a:srgbClr val="000000"/>
                </a:solidFill>
                <a:effectLst/>
                <a:latin typeface="Times New Roman" panose="02020603050405020304" pitchFamily="18" charset="0"/>
                <a:cs typeface="Times New Roman" panose="02020603050405020304" pitchFamily="18" charset="0"/>
              </a:rPr>
              <a:t>3.Jebashini.J</a:t>
            </a:r>
          </a:p>
          <a:p>
            <a:pPr marL="1828800" lvl="4" indent="0" algn="just" fontAlgn="base">
              <a:spcBef>
                <a:spcPts val="0"/>
              </a:spcBef>
              <a:buNone/>
            </a:pPr>
            <a:r>
              <a:rPr lang="en-US" sz="3200" dirty="0">
                <a:solidFill>
                  <a:srgbClr val="000000"/>
                </a:solidFill>
                <a:latin typeface="Times New Roman" panose="02020603050405020304" pitchFamily="18" charset="0"/>
                <a:cs typeface="Times New Roman" panose="02020603050405020304" pitchFamily="18" charset="0"/>
              </a:rPr>
              <a:t>4.</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Maha </a:t>
            </a:r>
            <a:r>
              <a:rPr lang="en-US" sz="3200" b="0" i="0" u="none" strike="noStrike" dirty="0" err="1">
                <a:solidFill>
                  <a:srgbClr val="000000"/>
                </a:solidFill>
                <a:effectLst/>
                <a:latin typeface="Times New Roman" panose="02020603050405020304" pitchFamily="18" charset="0"/>
                <a:cs typeface="Times New Roman" panose="02020603050405020304" pitchFamily="18" charset="0"/>
              </a:rPr>
              <a:t>Lakshimi.K</a:t>
            </a:r>
            <a:endParaRPr lang="en-US" sz="3200" b="0" i="0" u="none" strike="noStrike" dirty="0">
              <a:solidFill>
                <a:srgbClr val="000000"/>
              </a:solidFill>
              <a:effectLst/>
              <a:latin typeface="Times New Roman" panose="02020603050405020304" pitchFamily="18" charset="0"/>
              <a:cs typeface="Times New Roman" panose="02020603050405020304" pitchFamily="18" charset="0"/>
            </a:endParaRPr>
          </a:p>
          <a:p>
            <a:pPr marL="1828800" lvl="4" indent="0" algn="just" fontAlgn="base">
              <a:spcBef>
                <a:spcPts val="0"/>
              </a:spcBef>
              <a:buNone/>
            </a:pPr>
            <a:r>
              <a:rPr lang="en-US" sz="3200" dirty="0">
                <a:solidFill>
                  <a:srgbClr val="000000"/>
                </a:solidFill>
                <a:latin typeface="Times New Roman" panose="02020603050405020304" pitchFamily="18" charset="0"/>
                <a:cs typeface="Times New Roman" panose="02020603050405020304" pitchFamily="18" charset="0"/>
              </a:rPr>
              <a:t>5.</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Kalaiyarasi.R</a:t>
            </a:r>
          </a:p>
          <a:p>
            <a:endParaRPr lang="en-US" dirty="0"/>
          </a:p>
        </p:txBody>
      </p:sp>
    </p:spTree>
    <p:extLst>
      <p:ext uri="{BB962C8B-B14F-4D97-AF65-F5344CB8AC3E}">
        <p14:creationId xmlns:p14="http://schemas.microsoft.com/office/powerpoint/2010/main" val="2701349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23B3-0C67-4CB5-BBA1-F50A3C69E4B8}"/>
              </a:ext>
            </a:extLst>
          </p:cNvPr>
          <p:cNvSpPr>
            <a:spLocks noGrp="1"/>
          </p:cNvSpPr>
          <p:nvPr>
            <p:ph type="title"/>
          </p:nvPr>
        </p:nvSpPr>
        <p:spPr/>
        <p:txBody>
          <a:bodyPr/>
          <a:lstStyle/>
          <a:p>
            <a:r>
              <a:rPr lang="en-US" sz="4400" b="1" i="0" u="none" strike="noStrike" dirty="0">
                <a:solidFill>
                  <a:srgbClr val="000000"/>
                </a:solidFill>
                <a:effectLst/>
                <a:latin typeface="Times New Roman" panose="02020603050405020304" pitchFamily="18" charset="0"/>
              </a:rPr>
              <a:t>SYNPOSIS </a:t>
            </a:r>
            <a:endParaRPr lang="en-US" dirty="0"/>
          </a:p>
        </p:txBody>
      </p:sp>
      <p:sp>
        <p:nvSpPr>
          <p:cNvPr id="3" name="Content Placeholder 2">
            <a:extLst>
              <a:ext uri="{FF2B5EF4-FFF2-40B4-BE49-F238E27FC236}">
                <a16:creationId xmlns:a16="http://schemas.microsoft.com/office/drawing/2014/main" id="{228A246E-D8BD-4DAF-A82E-D2B9D8ED377F}"/>
              </a:ext>
            </a:extLst>
          </p:cNvPr>
          <p:cNvSpPr>
            <a:spLocks noGrp="1"/>
          </p:cNvSpPr>
          <p:nvPr>
            <p:ph idx="1"/>
          </p:nvPr>
        </p:nvSpPr>
        <p:spPr/>
        <p:txBody>
          <a:bodyPr>
            <a:noAutofit/>
          </a:bodyPr>
          <a:lstStyle/>
          <a:p>
            <a:pPr marL="0" indent="0" algn="just" rtl="0">
              <a:lnSpc>
                <a:spcPct val="170000"/>
              </a:lnSpc>
              <a:spcBef>
                <a:spcPts val="0"/>
              </a:spcBef>
              <a:spcAft>
                <a:spcPts val="0"/>
              </a:spcAft>
              <a:buNone/>
            </a:pPr>
            <a:endParaRPr lang="en-US" sz="1600" b="0" dirty="0">
              <a:effectLst/>
              <a:latin typeface="Times New Roman" panose="02020603050405020304" pitchFamily="18" charset="0"/>
              <a:cs typeface="Times New Roman" panose="02020603050405020304" pitchFamily="18" charset="0"/>
            </a:endParaRPr>
          </a:p>
          <a:p>
            <a:pPr algn="just" rtl="0">
              <a:lnSpc>
                <a:spcPct val="170000"/>
              </a:lnSpc>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     Our aim is to come up with a feasible solution for creating a schedule in a university department. We have taken up this problem since we are aware that it is a persistent problem in educational institutions. It helps to timetabling problem for a university or college</a:t>
            </a:r>
            <a:endParaRPr lang="en-US" sz="1600" i="0" u="none" strike="noStrike" dirty="0">
              <a:solidFill>
                <a:srgbClr val="000000"/>
              </a:solidFill>
              <a:latin typeface="Times New Roman" panose="02020603050405020304" pitchFamily="18" charset="0"/>
              <a:cs typeface="Times New Roman" panose="02020603050405020304" pitchFamily="18" charset="0"/>
            </a:endParaRPr>
          </a:p>
          <a:p>
            <a:pPr algn="just" rtl="0">
              <a:lnSpc>
                <a:spcPct val="170000"/>
              </a:lnSpc>
              <a:spcBef>
                <a:spcPts val="0"/>
              </a:spcBef>
              <a:spcAft>
                <a:spcPts val="0"/>
              </a:spcAft>
            </a:pPr>
            <a:r>
              <a:rPr lang="en-US" sz="1600" b="0" i="0" u="none" strike="noStrike" dirty="0">
                <a:solidFill>
                  <a:srgbClr val="000000"/>
                </a:solidFill>
                <a:effectLst/>
                <a:latin typeface="Times New Roman" panose="02020603050405020304" pitchFamily="18" charset="0"/>
                <a:cs typeface="Times New Roman" panose="02020603050405020304" pitchFamily="18" charset="0"/>
              </a:rPr>
              <a:t>The Automated College Timetable Generator is a sophisticated system designed to simplify and optimize the scheduling process in educational institutions. It automatically creates efficient class schedules while accounting for instructor availability. It resolves scheduling conflicts and significantly reducing administrative burdens. The auction seeks to find a buyer for this innovative solution, offering an opportunity for colleges to enhance operational efficiency, minimize scheduling issues, and save time and resources.</a:t>
            </a:r>
            <a:endParaRPr lang="en-US" sz="1600" b="0" dirty="0">
              <a:effectLst/>
              <a:latin typeface="Times New Roman" panose="02020603050405020304" pitchFamily="18" charset="0"/>
              <a:cs typeface="Times New Roman" panose="02020603050405020304" pitchFamily="18" charset="0"/>
            </a:endParaRPr>
          </a:p>
          <a:p>
            <a:pPr marL="0" indent="0">
              <a:lnSpc>
                <a:spcPct val="170000"/>
              </a:lnSpc>
              <a:buNone/>
            </a:pP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8271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CF4DD-A1C0-41CB-9245-103029461A29}"/>
              </a:ext>
            </a:extLst>
          </p:cNvPr>
          <p:cNvSpPr>
            <a:spLocks noGrp="1"/>
          </p:cNvSpPr>
          <p:nvPr>
            <p:ph type="title"/>
          </p:nvPr>
        </p:nvSpPr>
        <p:spPr>
          <a:xfrm>
            <a:off x="838200" y="365125"/>
            <a:ext cx="10515600" cy="1550302"/>
          </a:xfrm>
        </p:spPr>
        <p:txBody>
          <a:bodyPr/>
          <a:lstStyle/>
          <a:p>
            <a:r>
              <a:rPr lang="en-US" b="1" dirty="0">
                <a:latin typeface="Times New Roman" panose="02020603050405020304" pitchFamily="18" charset="0"/>
                <a:cs typeface="Times New Roman" panose="02020603050405020304" pitchFamily="18" charset="0"/>
              </a:rPr>
              <a:t>SOFTWARE</a:t>
            </a:r>
            <a:r>
              <a:rPr lang="en-US" dirty="0"/>
              <a:t> </a:t>
            </a:r>
            <a:r>
              <a:rPr lang="en-US" b="1" dirty="0">
                <a:latin typeface="Times New Roman" panose="02020603050405020304" pitchFamily="18" charset="0"/>
                <a:cs typeface="Times New Roman" panose="02020603050405020304" pitchFamily="18" charset="0"/>
              </a:rPr>
              <a:t>REQUIRED</a:t>
            </a:r>
            <a:r>
              <a:rPr lang="en-US" dirty="0"/>
              <a:t> :</a:t>
            </a:r>
          </a:p>
        </p:txBody>
      </p:sp>
      <p:sp>
        <p:nvSpPr>
          <p:cNvPr id="3" name="Content Placeholder 2">
            <a:extLst>
              <a:ext uri="{FF2B5EF4-FFF2-40B4-BE49-F238E27FC236}">
                <a16:creationId xmlns:a16="http://schemas.microsoft.com/office/drawing/2014/main" id="{C2B1590E-19C7-413E-B755-473BC23CB06C}"/>
              </a:ext>
            </a:extLst>
          </p:cNvPr>
          <p:cNvSpPr>
            <a:spLocks noGrp="1"/>
          </p:cNvSpPr>
          <p:nvPr>
            <p:ph idx="1"/>
          </p:nvPr>
        </p:nvSpPr>
        <p:spPr/>
        <p:txBody>
          <a:bodyPr>
            <a:normAutofit lnSpcReduction="10000"/>
          </a:bodyPr>
          <a:lstStyle/>
          <a:p>
            <a:pPr algn="just" rtl="0">
              <a:lnSpc>
                <a:spcPct val="150000"/>
              </a:lnSpc>
              <a:spcBef>
                <a:spcPts val="0"/>
              </a:spcBef>
              <a:spcAft>
                <a:spcPts val="0"/>
              </a:spcAft>
            </a:pPr>
            <a:endParaRPr lang="en-US" b="1"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a:lnSpc>
                <a:spcPct val="150000"/>
              </a:lnSpc>
              <a:spcBef>
                <a:spcPts val="0"/>
              </a:spcBef>
              <a:spcAft>
                <a:spcPts val="0"/>
              </a:spcAft>
            </a:pPr>
            <a:r>
              <a:rPr lang="en-US" b="1" i="0" u="none" strike="noStrike" dirty="0">
                <a:solidFill>
                  <a:srgbClr val="000000"/>
                </a:solidFill>
                <a:effectLst/>
                <a:latin typeface="Times New Roman" panose="02020603050405020304" pitchFamily="18" charset="0"/>
                <a:cs typeface="Times New Roman" panose="02020603050405020304" pitchFamily="18" charset="0"/>
              </a:rPr>
              <a:t>Programming Language</a:t>
            </a:r>
            <a:r>
              <a:rPr lang="en-US" b="0" i="0" u="none" strike="noStrike" dirty="0">
                <a:solidFill>
                  <a:srgbClr val="000000"/>
                </a:solidFill>
                <a:effectLst/>
                <a:latin typeface="Times New Roman" panose="02020603050405020304" pitchFamily="18" charset="0"/>
                <a:cs typeface="Times New Roman" panose="02020603050405020304" pitchFamily="18" charset="0"/>
              </a:rPr>
              <a:t> </a:t>
            </a:r>
            <a:r>
              <a:rPr lang="en-US" b="1" i="0" u="none" strike="noStrike" dirty="0">
                <a:solidFill>
                  <a:srgbClr val="000000"/>
                </a:solidFill>
                <a:effectLst/>
                <a:latin typeface="Times New Roman" panose="02020603050405020304" pitchFamily="18" charset="0"/>
                <a:cs typeface="Times New Roman" panose="02020603050405020304" pitchFamily="18" charset="0"/>
              </a:rPr>
              <a:t> :</a:t>
            </a:r>
            <a:r>
              <a:rPr lang="en-US" sz="1600" b="1" dirty="0">
                <a:solidFill>
                  <a:srgbClr val="000000"/>
                </a:solidFill>
                <a:latin typeface="Times New Roman" panose="02020603050405020304" pitchFamily="18" charset="0"/>
                <a:cs typeface="Times New Roman" panose="02020603050405020304" pitchFamily="18" charset="0"/>
              </a:rPr>
              <a:t>  </a:t>
            </a:r>
            <a:r>
              <a:rPr lang="en-US" sz="1600" b="1"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Python </a:t>
            </a:r>
            <a:endParaRPr lang="en-US" sz="2000" b="0" dirty="0">
              <a:effectLst/>
              <a:latin typeface="Times New Roman" panose="02020603050405020304" pitchFamily="18" charset="0"/>
              <a:cs typeface="Times New Roman" panose="02020603050405020304" pitchFamily="18" charset="0"/>
            </a:endParaRPr>
          </a:p>
          <a:p>
            <a:pPr algn="just">
              <a:lnSpc>
                <a:spcPct val="150000"/>
              </a:lnSpc>
              <a:spcBef>
                <a:spcPts val="0"/>
              </a:spcBef>
            </a:pPr>
            <a:r>
              <a:rPr lang="en-US" b="1" dirty="0">
                <a:solidFill>
                  <a:srgbClr val="000000"/>
                </a:solidFill>
                <a:latin typeface="Times New Roman" panose="02020603050405020304" pitchFamily="18" charset="0"/>
                <a:cs typeface="Times New Roman" panose="02020603050405020304" pitchFamily="18" charset="0"/>
              </a:rPr>
              <a:t>Frontend </a:t>
            </a:r>
            <a:r>
              <a:rPr lang="en-US" sz="2000" dirty="0">
                <a:solidFill>
                  <a:srgbClr val="000000"/>
                </a:solidFill>
                <a:latin typeface="Times New Roman" panose="02020603050405020304" pitchFamily="18" charset="0"/>
                <a:cs typeface="Times New Roman" panose="02020603050405020304" pitchFamily="18" charset="0"/>
              </a:rPr>
              <a:t>: HTML/CSS for basic web page structure and styling, JavaScript for </a:t>
            </a:r>
          </a:p>
          <a:p>
            <a:pPr marL="0" indent="0" algn="just">
              <a:lnSpc>
                <a:spcPct val="150000"/>
              </a:lnSpc>
              <a:spcBef>
                <a:spcPts val="0"/>
              </a:spcBef>
              <a:buNone/>
            </a:pPr>
            <a:r>
              <a:rPr lang="en-US" sz="2000" dirty="0">
                <a:solidFill>
                  <a:srgbClr val="000000"/>
                </a:solidFill>
                <a:latin typeface="Times New Roman" panose="02020603050405020304" pitchFamily="18" charset="0"/>
                <a:cs typeface="Times New Roman" panose="02020603050405020304" pitchFamily="18" charset="0"/>
              </a:rPr>
              <a:t>    interactive elements.</a:t>
            </a:r>
          </a:p>
          <a:p>
            <a:pPr algn="just" rtl="0">
              <a:lnSpc>
                <a:spcPct val="150000"/>
              </a:lnSpc>
              <a:spcBef>
                <a:spcPts val="0"/>
              </a:spcBef>
              <a:spcAft>
                <a:spcPts val="0"/>
              </a:spcAft>
            </a:pPr>
            <a:r>
              <a:rPr lang="en-US" b="1" dirty="0">
                <a:solidFill>
                  <a:srgbClr val="000000"/>
                </a:solidFill>
                <a:latin typeface="Times New Roman" panose="02020603050405020304" pitchFamily="18" charset="0"/>
                <a:cs typeface="Times New Roman" panose="02020603050405020304" pitchFamily="18" charset="0"/>
              </a:rPr>
              <a:t>Backend</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b="1" dirty="0">
                <a:solidFill>
                  <a:srgbClr val="000000"/>
                </a:solidFill>
                <a:latin typeface="Times New Roman" panose="02020603050405020304" pitchFamily="18" charset="0"/>
                <a:cs typeface="Times New Roman" panose="02020603050405020304" pitchFamily="18" charset="0"/>
              </a:rPr>
              <a:t> :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DB browser(SQLite)</a:t>
            </a:r>
          </a:p>
          <a:p>
            <a:pPr algn="just">
              <a:lnSpc>
                <a:spcPct val="150000"/>
              </a:lnSpc>
              <a:spcBef>
                <a:spcPts val="0"/>
              </a:spcBef>
            </a:pPr>
            <a:r>
              <a:rPr lang="en-US" b="1" dirty="0">
                <a:solidFill>
                  <a:srgbClr val="000000"/>
                </a:solidFill>
                <a:latin typeface="Times New Roman" panose="02020603050405020304" pitchFamily="18" charset="0"/>
                <a:cs typeface="Times New Roman" panose="02020603050405020304" pitchFamily="18" charset="0"/>
              </a:rPr>
              <a:t>Framework  : </a:t>
            </a:r>
            <a:r>
              <a:rPr lang="en-US" sz="2000" dirty="0">
                <a:solidFill>
                  <a:srgbClr val="000000"/>
                </a:solidFill>
                <a:latin typeface="Times New Roman" panose="02020603050405020304" pitchFamily="18" charset="0"/>
                <a:cs typeface="Times New Roman" panose="02020603050405020304" pitchFamily="18" charset="0"/>
              </a:rPr>
              <a:t>flask</a:t>
            </a:r>
          </a:p>
          <a:p>
            <a:pPr marL="0" indent="0">
              <a:lnSpc>
                <a:spcPct val="150000"/>
              </a:lnSpc>
              <a:buNone/>
            </a:pP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6602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787BC-18CF-420A-A3E3-6DFA1CB8B553}"/>
              </a:ext>
            </a:extLst>
          </p:cNvPr>
          <p:cNvSpPr>
            <a:spLocks noGrp="1"/>
          </p:cNvSpPr>
          <p:nvPr>
            <p:ph type="title"/>
          </p:nvPr>
        </p:nvSpPr>
        <p:spPr/>
        <p:txBody>
          <a:bodyPr/>
          <a:lstStyle/>
          <a:p>
            <a:r>
              <a:rPr lang="en-US" dirty="0"/>
              <a:t>FLOWCHART :</a:t>
            </a:r>
          </a:p>
        </p:txBody>
      </p:sp>
      <p:pic>
        <p:nvPicPr>
          <p:cNvPr id="8" name="Content Placeholder 7">
            <a:extLst>
              <a:ext uri="{FF2B5EF4-FFF2-40B4-BE49-F238E27FC236}">
                <a16:creationId xmlns:a16="http://schemas.microsoft.com/office/drawing/2014/main" id="{21F2A835-0B32-4E4F-B6E5-E76B315D2C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1414913"/>
            <a:ext cx="10515600" cy="4762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60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B66F0-C15A-4CF7-95FD-4041206891D6}"/>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Existing System: Manual Timetable Scheduling</a:t>
            </a:r>
            <a:br>
              <a:rPr lang="en-US" b="1" dirty="0"/>
            </a:br>
            <a:endParaRPr lang="en-US" dirty="0"/>
          </a:p>
        </p:txBody>
      </p:sp>
      <p:sp>
        <p:nvSpPr>
          <p:cNvPr id="3" name="Content Placeholder 2">
            <a:extLst>
              <a:ext uri="{FF2B5EF4-FFF2-40B4-BE49-F238E27FC236}">
                <a16:creationId xmlns:a16="http://schemas.microsoft.com/office/drawing/2014/main" id="{3CB7B258-252A-47F7-9F10-3C07BEB1A991}"/>
              </a:ext>
            </a:extLst>
          </p:cNvPr>
          <p:cNvSpPr>
            <a:spLocks noGrp="1"/>
          </p:cNvSpPr>
          <p:nvPr>
            <p:ph idx="1"/>
          </p:nvPr>
        </p:nvSpPr>
        <p:spPr/>
        <p:txBody>
          <a:bodyPr>
            <a:normAutofit fontScale="92500" lnSpcReduction="10000"/>
          </a:bodyPr>
          <a:lstStyle/>
          <a:p>
            <a:pPr>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 many institutions, timetables are created </a:t>
            </a:r>
            <a:r>
              <a:rPr lang="en-US" sz="3200" b="1" dirty="0">
                <a:latin typeface="Times New Roman" panose="02020603050405020304" pitchFamily="18" charset="0"/>
                <a:cs typeface="Times New Roman" panose="02020603050405020304" pitchFamily="18" charset="0"/>
              </a:rPr>
              <a:t>manually</a:t>
            </a:r>
            <a:r>
              <a:rPr lang="en-US" sz="3200" dirty="0">
                <a:latin typeface="Times New Roman" panose="02020603050405020304" pitchFamily="18" charset="0"/>
                <a:cs typeface="Times New Roman" panose="02020603050405020304" pitchFamily="18" charset="0"/>
              </a:rPr>
              <a:t> using spreadsheets or whiteboards.</a:t>
            </a:r>
          </a:p>
          <a:p>
            <a:pPr>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Administrators or faculty members allocate classes based on </a:t>
            </a:r>
            <a:r>
              <a:rPr lang="en-US" sz="3200" b="1" dirty="0">
                <a:latin typeface="Times New Roman" panose="02020603050405020304" pitchFamily="18" charset="0"/>
                <a:cs typeface="Times New Roman" panose="02020603050405020304" pitchFamily="18" charset="0"/>
              </a:rPr>
              <a:t>availability</a:t>
            </a:r>
            <a:r>
              <a:rPr lang="en-US" sz="3200" dirty="0">
                <a:latin typeface="Times New Roman" panose="02020603050405020304" pitchFamily="18" charset="0"/>
                <a:cs typeface="Times New Roman" panose="02020603050405020304" pitchFamily="18" charset="0"/>
              </a:rPr>
              <a:t> and </a:t>
            </a:r>
            <a:r>
              <a:rPr lang="en-US" sz="3200" b="1" dirty="0">
                <a:latin typeface="Times New Roman" panose="02020603050405020304" pitchFamily="18" charset="0"/>
                <a:cs typeface="Times New Roman" panose="02020603050405020304" pitchFamily="18" charset="0"/>
              </a:rPr>
              <a:t>preferences</a:t>
            </a:r>
            <a:r>
              <a:rPr lang="en-US" sz="3200" dirty="0">
                <a:latin typeface="Times New Roman" panose="02020603050405020304" pitchFamily="18" charset="0"/>
                <a:cs typeface="Times New Roman" panose="02020603050405020304" pitchFamily="18" charset="0"/>
              </a:rPr>
              <a:t>.</a:t>
            </a:r>
          </a:p>
          <a:p>
            <a:pPr>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Conflicts (e.g., double-booking of teachers, room clashes) are resolved </a:t>
            </a:r>
            <a:r>
              <a:rPr lang="en-US" sz="3200" b="1" dirty="0">
                <a:latin typeface="Times New Roman" panose="02020603050405020304" pitchFamily="18" charset="0"/>
                <a:cs typeface="Times New Roman" panose="02020603050405020304" pitchFamily="18" charset="0"/>
              </a:rPr>
              <a:t>manually</a:t>
            </a:r>
            <a:r>
              <a:rPr lang="en-US" sz="3200" dirty="0"/>
              <a:t>.</a:t>
            </a:r>
          </a:p>
          <a:p>
            <a:endParaRPr lang="en-US" dirty="0"/>
          </a:p>
        </p:txBody>
      </p:sp>
    </p:spTree>
    <p:extLst>
      <p:ext uri="{BB962C8B-B14F-4D97-AF65-F5344CB8AC3E}">
        <p14:creationId xmlns:p14="http://schemas.microsoft.com/office/powerpoint/2010/main" val="1131900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AF75-FAD6-4EC7-84E7-53B7ABD8DB7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Solution:</a:t>
            </a:r>
            <a:br>
              <a:rPr lang="en-US" b="1" dirty="0"/>
            </a:br>
            <a:endParaRPr lang="en-US" dirty="0"/>
          </a:p>
        </p:txBody>
      </p:sp>
      <p:sp>
        <p:nvSpPr>
          <p:cNvPr id="3" name="Content Placeholder 2">
            <a:extLst>
              <a:ext uri="{FF2B5EF4-FFF2-40B4-BE49-F238E27FC236}">
                <a16:creationId xmlns:a16="http://schemas.microsoft.com/office/drawing/2014/main" id="{DF860B57-1C13-451F-81C4-92E5B3FA2D27}"/>
              </a:ext>
            </a:extLst>
          </p:cNvPr>
          <p:cNvSpPr>
            <a:spLocks noGrp="1"/>
          </p:cNvSpPr>
          <p:nvPr>
            <p:ph idx="1"/>
          </p:nvPr>
        </p:nvSpPr>
        <p:spPr/>
        <p:txBody>
          <a:bodyPr>
            <a:normAutofit/>
          </a:bodyPr>
          <a:lstStyle/>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Fast &amp; Efficient</a:t>
            </a:r>
            <a:r>
              <a:rPr lang="en-US" dirty="0">
                <a:latin typeface="Times New Roman" panose="02020603050405020304" pitchFamily="18" charset="0"/>
                <a:cs typeface="Times New Roman" panose="02020603050405020304" pitchFamily="18" charset="0"/>
              </a:rPr>
              <a:t> – Uses algorithms to generate schedules in minutes instead of hours/days</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Error-Free Scheduling</a:t>
            </a:r>
            <a:r>
              <a:rPr lang="en-US" dirty="0">
                <a:latin typeface="Times New Roman" panose="02020603050405020304" pitchFamily="18" charset="0"/>
                <a:cs typeface="Times New Roman" panose="02020603050405020304" pitchFamily="18" charset="0"/>
              </a:rPr>
              <a:t> – Automatically checks for </a:t>
            </a:r>
            <a:r>
              <a:rPr lang="en-US" b="1" dirty="0">
                <a:latin typeface="Times New Roman" panose="02020603050405020304" pitchFamily="18" charset="0"/>
                <a:cs typeface="Times New Roman" panose="02020603050405020304" pitchFamily="18" charset="0"/>
              </a:rPr>
              <a:t>conflicts</a:t>
            </a:r>
            <a:r>
              <a:rPr lang="en-US" dirty="0">
                <a:latin typeface="Times New Roman" panose="02020603050405020304" pitchFamily="18" charset="0"/>
                <a:cs typeface="Times New Roman" panose="02020603050405020304" pitchFamily="18" charset="0"/>
              </a:rPr>
              <a:t>, like double-booking of rooms or teachers.</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Better Resource Allocation</a:t>
            </a:r>
            <a:r>
              <a:rPr lang="en-US" dirty="0">
                <a:latin typeface="Times New Roman" panose="02020603050405020304" pitchFamily="18" charset="0"/>
                <a:cs typeface="Times New Roman" panose="02020603050405020304" pitchFamily="18" charset="0"/>
              </a:rPr>
              <a:t> – Ensures proper utilization of available </a:t>
            </a:r>
            <a:r>
              <a:rPr lang="en-US" b="1" dirty="0">
                <a:latin typeface="Times New Roman" panose="02020603050405020304" pitchFamily="18" charset="0"/>
                <a:cs typeface="Times New Roman" panose="02020603050405020304" pitchFamily="18" charset="0"/>
              </a:rPr>
              <a:t>faculty and time slots</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User-Friendly Interface</a:t>
            </a:r>
            <a:r>
              <a:rPr lang="en-US" dirty="0">
                <a:latin typeface="Times New Roman" panose="02020603050405020304" pitchFamily="18" charset="0"/>
                <a:cs typeface="Times New Roman" panose="02020603050405020304" pitchFamily="18" charset="0"/>
              </a:rPr>
              <a:t> – Allows administrators and teachers to easily </a:t>
            </a:r>
            <a:r>
              <a:rPr lang="en-US" b="1" dirty="0">
                <a:latin typeface="Times New Roman" panose="02020603050405020304" pitchFamily="18" charset="0"/>
                <a:cs typeface="Times New Roman" panose="02020603050405020304" pitchFamily="18" charset="0"/>
              </a:rPr>
              <a:t>input data and generate schedules</a:t>
            </a:r>
            <a:r>
              <a:rPr lang="en-US"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525780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E0037-C09F-41B8-9855-F4CEEEB3C4C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3470EC-7157-43CA-84C0-BA59D05397B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492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353</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M.S.P.V.L POLYTECHNIC COLLEGE  REVIEW 1:12.02.2025</vt:lpstr>
      <vt:lpstr>PowerPoint Presentation</vt:lpstr>
      <vt:lpstr>SYNPOSIS </vt:lpstr>
      <vt:lpstr>SOFTWARE REQUIRED :</vt:lpstr>
      <vt:lpstr>FLOWCHART :</vt:lpstr>
      <vt:lpstr>Existing System: Manual Timetable Scheduling </vt:lpstr>
      <vt:lpstr>Solution: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M.S.P.V.L POLYTECHNIC COLLEGE  REVIEW 1:12.02.2025</dc:title>
  <dc:creator>Md</dc:creator>
  <cp:lastModifiedBy>Md</cp:lastModifiedBy>
  <cp:revision>2</cp:revision>
  <dcterms:created xsi:type="dcterms:W3CDTF">2025-02-10T01:01:13Z</dcterms:created>
  <dcterms:modified xsi:type="dcterms:W3CDTF">2025-02-10T01:52:07Z</dcterms:modified>
</cp:coreProperties>
</file>