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1"/>
  </p:notesMasterIdLst>
  <p:handoutMasterIdLst>
    <p:handoutMasterId r:id="rId22"/>
  </p:handoutMasterIdLst>
  <p:sldIdLst>
    <p:sldId id="256" r:id="rId2"/>
    <p:sldId id="336" r:id="rId3"/>
    <p:sldId id="337" r:id="rId4"/>
    <p:sldId id="323" r:id="rId5"/>
    <p:sldId id="324" r:id="rId6"/>
    <p:sldId id="326" r:id="rId7"/>
    <p:sldId id="316" r:id="rId8"/>
    <p:sldId id="317" r:id="rId9"/>
    <p:sldId id="334" r:id="rId10"/>
    <p:sldId id="333" r:id="rId11"/>
    <p:sldId id="318" r:id="rId12"/>
    <p:sldId id="327" r:id="rId13"/>
    <p:sldId id="320" r:id="rId14"/>
    <p:sldId id="321" r:id="rId15"/>
    <p:sldId id="328" r:id="rId16"/>
    <p:sldId id="322" r:id="rId17"/>
    <p:sldId id="329" r:id="rId18"/>
    <p:sldId id="332" r:id="rId19"/>
    <p:sldId id="335" r:id="rId20"/>
  </p:sldIdLst>
  <p:sldSz cx="9144000" cy="6858000" type="screen4x3"/>
  <p:notesSz cx="6985000" cy="92837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1188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14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56550" y="0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r">
              <a:defRPr sz="1200"/>
            </a:lvl1pPr>
          </a:lstStyle>
          <a:p>
            <a:fld id="{52B87846-2175-4E1E-9909-9EAE73E2F945}" type="datetimeFigureOut">
              <a:rPr lang="en-US" smtClean="0"/>
              <a:pPr/>
              <a:t>9/16/2016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17904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56550" y="8817904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r">
              <a:defRPr sz="1200"/>
            </a:lvl1pPr>
          </a:lstStyle>
          <a:p>
            <a:fld id="{C804F843-80F6-4FA5-AE77-3D93345C76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5255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7363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56050" y="0"/>
            <a:ext cx="3027363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71E29D-12F3-4156-A0C4-F4E561CAD380}" type="datetimeFigureOut">
              <a:rPr lang="en-US" smtClean="0"/>
              <a:pPr/>
              <a:t>9/16/2016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71575" y="696913"/>
            <a:ext cx="4641850" cy="3481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8500" y="4410075"/>
            <a:ext cx="5588000" cy="41767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8563"/>
            <a:ext cx="3027363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56050" y="8818563"/>
            <a:ext cx="3027363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07294B-6C77-4042-B8FB-B9FB695EEA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0935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04CD739-964F-4A15-8049-9483E0E780F1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5144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0795BD5-34C8-2E48-86BF-F6ABB3EE827C}" type="slidenum">
              <a:rPr lang="en-US"/>
              <a:pPr/>
              <a:t>14</a:t>
            </a:fld>
            <a:endParaRPr lang="en-US"/>
          </a:p>
        </p:txBody>
      </p:sp>
      <p:sp>
        <p:nvSpPr>
          <p:cNvPr id="260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0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7715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F706B8D-D43E-460F-85B4-319A65766EDA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61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8310D8-5434-1844-8C91-C754ABAB056F}" type="slidenum">
              <a:rPr lang="en-US"/>
              <a:pPr/>
              <a:t>16</a:t>
            </a:fld>
            <a:endParaRPr lang="en-US"/>
          </a:p>
        </p:txBody>
      </p:sp>
      <p:sp>
        <p:nvSpPr>
          <p:cNvPr id="261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1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1761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CDE9A25-8741-4D0E-B9E0-FA18072F9FE0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9695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CDE9A25-8741-4D0E-B9E0-FA18072F9FE0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8843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6D3439B-E5AB-43E7-9875-823F25C28545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524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ACAEBC4-6FBC-47C6-8B8F-1CAAE9C1A159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633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F6209AE-0A06-3343-8B2D-9AE445D00BBF}" type="slidenum">
              <a:rPr lang="en-US"/>
              <a:pPr/>
              <a:t>7</a:t>
            </a:fld>
            <a:endParaRPr lang="en-US"/>
          </a:p>
        </p:txBody>
      </p:sp>
      <p:sp>
        <p:nvSpPr>
          <p:cNvPr id="240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0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9067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5137432-7E4D-124E-A8F5-B009363D4D57}" type="slidenum">
              <a:rPr lang="en-US"/>
              <a:pPr/>
              <a:t>8</a:t>
            </a:fld>
            <a:endParaRPr lang="en-US"/>
          </a:p>
        </p:txBody>
      </p:sp>
      <p:sp>
        <p:nvSpPr>
          <p:cNvPr id="241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1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2339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ACAEBC4-6FBC-47C6-8B8F-1CAAE9C1A159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1074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09E8A46-DCFD-674E-BECC-0CF058927677}" type="slidenum">
              <a:rPr lang="en-US"/>
              <a:pPr/>
              <a:t>11</a:t>
            </a:fld>
            <a:endParaRPr lang="en-US"/>
          </a:p>
        </p:txBody>
      </p:sp>
      <p:sp>
        <p:nvSpPr>
          <p:cNvPr id="242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6377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3726BFD-D471-49AE-9F81-6D315A902170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9924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A8D87FC-EE0A-3946-B410-C7C40E3BFAA2}" type="slidenum">
              <a:rPr lang="en-US"/>
              <a:pPr/>
              <a:t>13</a:t>
            </a:fld>
            <a:endParaRPr lang="en-US"/>
          </a:p>
        </p:txBody>
      </p:sp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4397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A1070BC-9FA9-4A07-BC01-CA6CB34F5875}" type="datetimeFigureOut">
              <a:rPr lang="en-US" smtClean="0"/>
              <a:pPr/>
              <a:t>9/16/2016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3A57F5C-3398-41C0-B1F2-60ADD8A7CA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/>
          <a:lstStyle/>
          <a:p>
            <a:fld id="{AA1070BC-9FA9-4A07-BC01-CA6CB34F5875}" type="datetimeFigureOut">
              <a:rPr lang="en-US" smtClean="0"/>
              <a:pPr/>
              <a:t>9/16/2016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57F5C-3398-41C0-B1F2-60ADD8A7CA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/>
          <a:lstStyle/>
          <a:p>
            <a:fld id="{AA1070BC-9FA9-4A07-BC01-CA6CB34F5875}" type="datetimeFigureOut">
              <a:rPr lang="en-US" smtClean="0"/>
              <a:pPr/>
              <a:t>9/16/2016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57F5C-3398-41C0-B1F2-60ADD8A7CA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/>
          <a:lstStyle/>
          <a:p>
            <a:fld id="{AA1070BC-9FA9-4A07-BC01-CA6CB34F5875}" type="datetimeFigureOut">
              <a:rPr lang="en-US" smtClean="0"/>
              <a:pPr/>
              <a:t>9/16/2016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57F5C-3398-41C0-B1F2-60ADD8A7CA4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/>
          <a:lstStyle/>
          <a:p>
            <a:fld id="{AA1070BC-9FA9-4A07-BC01-CA6CB34F5875}" type="datetimeFigureOut">
              <a:rPr lang="en-US" smtClean="0"/>
              <a:pPr/>
              <a:t>9/16/2016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57F5C-3398-41C0-B1F2-60ADD8A7CA4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/>
          <a:lstStyle/>
          <a:p>
            <a:fld id="{AA1070BC-9FA9-4A07-BC01-CA6CB34F5875}" type="datetimeFigureOut">
              <a:rPr lang="en-US" smtClean="0"/>
              <a:pPr/>
              <a:t>9/16/2016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57F5C-3398-41C0-B1F2-60ADD8A7CA4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/>
          <a:lstStyle/>
          <a:p>
            <a:fld id="{AA1070BC-9FA9-4A07-BC01-CA6CB34F5875}" type="datetimeFigureOut">
              <a:rPr lang="en-US" smtClean="0"/>
              <a:pPr/>
              <a:t>9/16/2016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57F5C-3398-41C0-B1F2-60ADD8A7CA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/>
          <a:lstStyle/>
          <a:p>
            <a:fld id="{AA1070BC-9FA9-4A07-BC01-CA6CB34F5875}" type="datetimeFigureOut">
              <a:rPr lang="en-US" smtClean="0"/>
              <a:pPr/>
              <a:t>9/16/2016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57F5C-3398-41C0-B1F2-60ADD8A7CA4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/>
          <a:lstStyle/>
          <a:p>
            <a:fld id="{AA1070BC-9FA9-4A07-BC01-CA6CB34F5875}" type="datetimeFigureOut">
              <a:rPr lang="en-US" smtClean="0"/>
              <a:pPr/>
              <a:t>9/16/2016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57F5C-3398-41C0-B1F2-60ADD8A7CA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/>
          <a:lstStyle/>
          <a:p>
            <a:fld id="{AA1070BC-9FA9-4A07-BC01-CA6CB34F5875}" type="datetimeFigureOut">
              <a:rPr lang="en-US" smtClean="0"/>
              <a:pPr/>
              <a:t>9/16/2016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57F5C-3398-41C0-B1F2-60ADD8A7CA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A1070BC-9FA9-4A07-BC01-CA6CB34F5875}" type="datetimeFigureOut">
              <a:rPr lang="en-US" smtClean="0"/>
              <a:pPr/>
              <a:t>9/16/2016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3A57F5C-3398-41C0-B1F2-60ADD8A7CA4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4648200" y="6492875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23A57F5C-3398-41C0-B1F2-60ADD8A7CA4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-11874" y="6400799"/>
            <a:ext cx="193662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extBox 16"/>
          <p:cNvSpPr txBox="1"/>
          <p:nvPr userDrawn="1"/>
        </p:nvSpPr>
        <p:spPr>
          <a:xfrm>
            <a:off x="7462650" y="6471843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solidFill>
                  <a:srgbClr val="00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CSIS-210</a:t>
            </a:r>
            <a:endParaRPr lang="en-US" b="1" dirty="0">
              <a:solidFill>
                <a:srgbClr val="0033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4.wmf"/><Relationship Id="rId4" Type="http://schemas.openxmlformats.org/officeDocument/2006/relationships/oleObject" Target="../embeddings/oleObject1.bin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24001"/>
            <a:ext cx="7772400" cy="2076450"/>
          </a:xfrm>
        </p:spPr>
        <p:txBody>
          <a:bodyPr>
            <a:normAutofit/>
          </a:bodyPr>
          <a:lstStyle/>
          <a:p>
            <a:r>
              <a:rPr lang="en-US" dirty="0" smtClean="0"/>
              <a:t>CSIS-210</a:t>
            </a:r>
            <a:br>
              <a:rPr lang="en-US" dirty="0" smtClean="0"/>
            </a:br>
            <a:r>
              <a:rPr lang="en-US" dirty="0" smtClean="0"/>
              <a:t>Data Structures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mtClean="0"/>
              <a:t>Lecture </a:t>
            </a:r>
            <a:r>
              <a:rPr lang="en-US" smtClean="0"/>
              <a:t>3: </a:t>
            </a:r>
            <a:r>
              <a:rPr lang="en-US" dirty="0" smtClean="0"/>
              <a:t>Generic Types and the Stack ADT</a:t>
            </a:r>
          </a:p>
          <a:p>
            <a:r>
              <a:rPr lang="en-US" dirty="0" smtClean="0"/>
              <a:t>Fall 2016</a:t>
            </a:r>
          </a:p>
          <a:p>
            <a:r>
              <a:rPr lang="en-US" dirty="0" err="1" smtClean="0"/>
              <a:t>zyBook</a:t>
            </a:r>
            <a:r>
              <a:rPr lang="en-US" dirty="0" smtClean="0"/>
              <a:t> assignment on Monday, bring laptops</a:t>
            </a:r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5486401"/>
            <a:ext cx="5468112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CB869-5082-4C7A-A9AC-32B617C2257D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29701" name="Text Box 5"/>
          <p:cNvSpPr txBox="1">
            <a:spLocks noChangeArrowheads="1"/>
          </p:cNvSpPr>
          <p:nvPr/>
        </p:nvSpPr>
        <p:spPr bwMode="auto">
          <a:xfrm>
            <a:off x="228600" y="762001"/>
            <a:ext cx="8458200" cy="3262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tabLst>
                <a:tab pos="461963" algn="l"/>
              </a:tabLst>
            </a:pPr>
            <a:r>
              <a:rPr lang="en-US" altLang="en-US" sz="2000" dirty="0"/>
              <a:t>A </a:t>
            </a:r>
            <a:r>
              <a:rPr lang="en-US" altLang="en-US" sz="2000" b="1" dirty="0"/>
              <a:t>stack</a:t>
            </a:r>
            <a:r>
              <a:rPr lang="en-US" altLang="en-US" sz="2000" dirty="0"/>
              <a:t> is </a:t>
            </a:r>
            <a:r>
              <a:rPr lang="en-US" altLang="en-US" sz="2000" b="1" dirty="0">
                <a:solidFill>
                  <a:srgbClr val="FF5050"/>
                </a:solidFill>
              </a:rPr>
              <a:t>an ordered </a:t>
            </a:r>
            <a:r>
              <a:rPr lang="en-US" altLang="en-US" sz="2000" b="1" i="1" dirty="0">
                <a:solidFill>
                  <a:srgbClr val="FF5050"/>
                </a:solidFill>
              </a:rPr>
              <a:t>collection of data items</a:t>
            </a:r>
            <a:r>
              <a:rPr lang="en-US" altLang="en-US" sz="2000" b="1" dirty="0">
                <a:solidFill>
                  <a:srgbClr val="FF5050"/>
                </a:solidFill>
              </a:rPr>
              <a:t> in which access is possible only at one end (called the </a:t>
            </a:r>
            <a:r>
              <a:rPr lang="en-US" altLang="en-US" sz="2000" b="1" i="1" dirty="0">
                <a:solidFill>
                  <a:srgbClr val="FF5050"/>
                </a:solidFill>
              </a:rPr>
              <a:t>top</a:t>
            </a:r>
            <a:r>
              <a:rPr lang="en-US" altLang="en-US" sz="2000" b="1" dirty="0">
                <a:solidFill>
                  <a:srgbClr val="FF5050"/>
                </a:solidFill>
              </a:rPr>
              <a:t> of the stack).</a:t>
            </a:r>
            <a:r>
              <a:rPr lang="en-US" altLang="en-US" sz="2000" dirty="0"/>
              <a:t>  </a:t>
            </a:r>
          </a:p>
          <a:p>
            <a:pPr>
              <a:spcBef>
                <a:spcPct val="30000"/>
              </a:spcBef>
              <a:tabLst>
                <a:tab pos="461963" algn="l"/>
              </a:tabLst>
            </a:pPr>
            <a:r>
              <a:rPr lang="en-US" altLang="en-US" sz="2000" i="1" dirty="0"/>
              <a:t>Basic operations:</a:t>
            </a:r>
          </a:p>
          <a:p>
            <a:pPr>
              <a:tabLst>
                <a:tab pos="461963" algn="l"/>
              </a:tabLst>
            </a:pPr>
            <a:r>
              <a:rPr lang="en-US" altLang="en-US" sz="2000" dirty="0"/>
              <a:t>	1. </a:t>
            </a:r>
            <a:r>
              <a:rPr lang="en-US" altLang="en-US" sz="2000" b="1" dirty="0"/>
              <a:t>Construct a stack (usually empty) </a:t>
            </a:r>
          </a:p>
          <a:p>
            <a:pPr>
              <a:tabLst>
                <a:tab pos="461963" algn="l"/>
              </a:tabLst>
            </a:pPr>
            <a:r>
              <a:rPr lang="en-US" altLang="en-US" sz="2000" dirty="0"/>
              <a:t>	2. Check if stack</a:t>
            </a:r>
            <a:r>
              <a:rPr lang="en-US" altLang="en-US" sz="2000" dirty="0">
                <a:solidFill>
                  <a:srgbClr val="CC0000"/>
                </a:solidFill>
              </a:rPr>
              <a:t> </a:t>
            </a:r>
            <a:r>
              <a:rPr lang="en-US" altLang="en-US" sz="2000" b="1" dirty="0"/>
              <a:t>is empty:</a:t>
            </a:r>
            <a:r>
              <a:rPr lang="en-US" altLang="en-US" sz="2000" b="1" dirty="0">
                <a:solidFill>
                  <a:srgbClr val="FF5050"/>
                </a:solidFill>
              </a:rPr>
              <a:t>  </a:t>
            </a:r>
            <a:r>
              <a:rPr lang="en-US" altLang="en-US" sz="2000" b="1" dirty="0" err="1">
                <a:solidFill>
                  <a:srgbClr val="FF5050"/>
                </a:solidFill>
              </a:rPr>
              <a:t>boolean</a:t>
            </a:r>
            <a:r>
              <a:rPr lang="en-US" altLang="en-US" sz="2000" b="1" dirty="0">
                <a:solidFill>
                  <a:srgbClr val="FF5050"/>
                </a:solidFill>
              </a:rPr>
              <a:t> </a:t>
            </a:r>
            <a:r>
              <a:rPr lang="en-US" altLang="en-US" sz="2000" b="1" dirty="0" err="1">
                <a:solidFill>
                  <a:srgbClr val="FF5050"/>
                </a:solidFill>
              </a:rPr>
              <a:t>isEmpty</a:t>
            </a:r>
            <a:r>
              <a:rPr lang="en-US" altLang="en-US" sz="2000" b="1" dirty="0">
                <a:solidFill>
                  <a:srgbClr val="FF5050"/>
                </a:solidFill>
              </a:rPr>
              <a:t>( )</a:t>
            </a:r>
            <a:endParaRPr lang="en-US" altLang="en-US" sz="2000" dirty="0"/>
          </a:p>
          <a:p>
            <a:pPr>
              <a:tabLst>
                <a:tab pos="461963" algn="l"/>
              </a:tabLst>
            </a:pPr>
            <a:r>
              <a:rPr lang="en-US" altLang="en-US" sz="2000" dirty="0"/>
              <a:t>	3. </a:t>
            </a:r>
            <a:r>
              <a:rPr lang="en-US" altLang="en-US" sz="2000" b="1" dirty="0">
                <a:solidFill>
                  <a:srgbClr val="FF5050"/>
                </a:solidFill>
              </a:rPr>
              <a:t>push(entry)</a:t>
            </a:r>
            <a:r>
              <a:rPr lang="en-US" altLang="en-US" sz="2000" b="1" dirty="0"/>
              <a:t> </a:t>
            </a:r>
            <a:r>
              <a:rPr lang="en-US" altLang="en-US" sz="2000" dirty="0"/>
              <a:t>:</a:t>
            </a:r>
            <a:r>
              <a:rPr lang="en-US" altLang="en-US" sz="2000" b="1" dirty="0">
                <a:solidFill>
                  <a:srgbClr val="FF5050"/>
                </a:solidFill>
              </a:rPr>
              <a:t> </a:t>
            </a:r>
            <a:r>
              <a:rPr lang="en-US" altLang="en-US" sz="2000" dirty="0">
                <a:solidFill>
                  <a:srgbClr val="FF5050"/>
                </a:solidFill>
              </a:rPr>
              <a:t>  </a:t>
            </a:r>
            <a:r>
              <a:rPr lang="en-US" altLang="en-US" sz="2000" b="1" dirty="0"/>
              <a:t>Add</a:t>
            </a:r>
            <a:r>
              <a:rPr lang="en-US" altLang="en-US" sz="2000" dirty="0"/>
              <a:t> an element </a:t>
            </a:r>
            <a:r>
              <a:rPr lang="en-US" altLang="en-US" sz="2000" b="1" dirty="0"/>
              <a:t>at the top</a:t>
            </a:r>
            <a:r>
              <a:rPr lang="en-US" altLang="en-US" sz="2000" dirty="0"/>
              <a:t> of the stack</a:t>
            </a:r>
          </a:p>
          <a:p>
            <a:pPr>
              <a:tabLst>
                <a:tab pos="461963" algn="l"/>
              </a:tabLst>
            </a:pPr>
            <a:r>
              <a:rPr lang="en-US" altLang="en-US" sz="2000" dirty="0"/>
              <a:t>	4. </a:t>
            </a:r>
            <a:r>
              <a:rPr lang="en-US" altLang="en-US" sz="2000" b="1" dirty="0">
                <a:solidFill>
                  <a:srgbClr val="FF0000"/>
                </a:solidFill>
              </a:rPr>
              <a:t>x = peek( )</a:t>
            </a:r>
            <a:r>
              <a:rPr lang="en-US" altLang="en-US" sz="2000" dirty="0"/>
              <a:t> </a:t>
            </a:r>
            <a:r>
              <a:rPr lang="en-US" altLang="en-US" sz="2000" b="1" dirty="0"/>
              <a:t>: </a:t>
            </a:r>
            <a:r>
              <a:rPr lang="en-US" altLang="en-US" sz="2000" b="1" dirty="0">
                <a:solidFill>
                  <a:srgbClr val="FF5050"/>
                </a:solidFill>
              </a:rPr>
              <a:t> </a:t>
            </a:r>
            <a:r>
              <a:rPr lang="en-US" altLang="en-US" sz="2000" b="1" dirty="0"/>
              <a:t>Retrieve</a:t>
            </a:r>
            <a:r>
              <a:rPr lang="en-US" altLang="en-US" sz="2000" dirty="0"/>
              <a:t> the </a:t>
            </a:r>
            <a:r>
              <a:rPr lang="en-US" altLang="en-US" sz="2000" b="1" dirty="0"/>
              <a:t>top element</a:t>
            </a:r>
            <a:r>
              <a:rPr lang="en-US" altLang="en-US" sz="2000" dirty="0"/>
              <a:t> of the stack</a:t>
            </a:r>
          </a:p>
          <a:p>
            <a:pPr>
              <a:tabLst>
                <a:tab pos="461963" algn="l"/>
              </a:tabLst>
            </a:pPr>
            <a:r>
              <a:rPr lang="en-US" altLang="en-US" sz="2000" dirty="0"/>
              <a:t>	5. </a:t>
            </a:r>
            <a:r>
              <a:rPr lang="en-US" altLang="en-US" sz="2000" b="1" dirty="0">
                <a:solidFill>
                  <a:srgbClr val="FF0000"/>
                </a:solidFill>
              </a:rPr>
              <a:t>x  = pop( )</a:t>
            </a:r>
            <a:r>
              <a:rPr lang="en-US" altLang="en-US" sz="2000" b="1" dirty="0">
                <a:solidFill>
                  <a:srgbClr val="FF5050"/>
                </a:solidFill>
              </a:rPr>
              <a:t> </a:t>
            </a:r>
            <a:r>
              <a:rPr lang="en-US" altLang="en-US" sz="2000" b="1" dirty="0"/>
              <a:t>:  Remove</a:t>
            </a:r>
            <a:r>
              <a:rPr lang="en-US" altLang="en-US" sz="2000" dirty="0"/>
              <a:t> the </a:t>
            </a:r>
            <a:r>
              <a:rPr lang="en-US" altLang="en-US" sz="2000" b="1" dirty="0"/>
              <a:t>top element</a:t>
            </a:r>
            <a:r>
              <a:rPr lang="en-US" altLang="en-US" sz="2000" dirty="0"/>
              <a:t> of the stack</a:t>
            </a:r>
          </a:p>
          <a:p>
            <a:pPr>
              <a:tabLst>
                <a:tab pos="461963" algn="l"/>
              </a:tabLst>
            </a:pPr>
            <a:r>
              <a:rPr lang="en-US" altLang="en-US" sz="2000" dirty="0"/>
              <a:t>	6. </a:t>
            </a:r>
            <a:r>
              <a:rPr lang="en-US" altLang="en-US" sz="2000" b="1" dirty="0">
                <a:solidFill>
                  <a:srgbClr val="FF0000"/>
                </a:solidFill>
              </a:rPr>
              <a:t>clear( )</a:t>
            </a:r>
            <a:r>
              <a:rPr lang="en-US" altLang="en-US" sz="2000" dirty="0"/>
              <a:t> : Make the stack </a:t>
            </a:r>
            <a:r>
              <a:rPr lang="en-US" altLang="en-US" sz="2000" dirty="0" smtClean="0"/>
              <a:t>empty</a:t>
            </a:r>
          </a:p>
          <a:p>
            <a:pPr>
              <a:tabLst>
                <a:tab pos="461963" algn="l"/>
              </a:tabLst>
            </a:pPr>
            <a:r>
              <a:rPr lang="en-US" altLang="en-US" sz="2000" dirty="0" smtClean="0"/>
              <a:t>	7. What about </a:t>
            </a:r>
            <a:r>
              <a:rPr lang="en-US" altLang="en-US" sz="2000" dirty="0" err="1" smtClean="0"/>
              <a:t>isFull</a:t>
            </a:r>
            <a:r>
              <a:rPr lang="en-US" altLang="en-US" sz="2000" dirty="0" smtClean="0"/>
              <a:t>() ?</a:t>
            </a:r>
            <a:endParaRPr lang="en-US" altLang="en-US" sz="2000" dirty="0"/>
          </a:p>
        </p:txBody>
      </p:sp>
      <p:pic>
        <p:nvPicPr>
          <p:cNvPr id="29717" name="Picture 21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705600" y="3886200"/>
            <a:ext cx="1495425" cy="201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1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2"/>
          <p:cNvSpPr>
            <a:spLocks noChangeArrowheads="1"/>
          </p:cNvSpPr>
          <p:nvPr/>
        </p:nvSpPr>
        <p:spPr bwMode="auto">
          <a:xfrm>
            <a:off x="1614488" y="2046288"/>
            <a:ext cx="5981700" cy="2362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11972" name="Text Box 4"/>
          <p:cNvSpPr txBox="1">
            <a:spLocks noChangeArrowheads="1"/>
          </p:cNvSpPr>
          <p:nvPr/>
        </p:nvSpPr>
        <p:spPr bwMode="auto">
          <a:xfrm>
            <a:off x="685800" y="3657600"/>
            <a:ext cx="76454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 smtClean="0"/>
              <a:t>A </a:t>
            </a:r>
            <a:r>
              <a:rPr lang="en-US" sz="2400" dirty="0"/>
              <a:t>stack of strings after (a) push adds </a:t>
            </a:r>
            <a:r>
              <a:rPr lang="en-US" sz="2400" i="1" dirty="0"/>
              <a:t>Jim</a:t>
            </a:r>
            <a:r>
              <a:rPr lang="en-US" sz="2400" dirty="0"/>
              <a:t>; </a:t>
            </a:r>
            <a:br>
              <a:rPr lang="en-US" sz="2400" dirty="0"/>
            </a:br>
            <a:r>
              <a:rPr lang="en-US" sz="2400" dirty="0"/>
              <a:t>(</a:t>
            </a:r>
            <a:r>
              <a:rPr lang="en-US" sz="2400" dirty="0" err="1"/>
              <a:t>b</a:t>
            </a:r>
            <a:r>
              <a:rPr lang="en-US" sz="2400" dirty="0"/>
              <a:t>) push adds </a:t>
            </a:r>
            <a:r>
              <a:rPr lang="en-US" sz="2400" i="1" dirty="0"/>
              <a:t>Jess</a:t>
            </a:r>
            <a:r>
              <a:rPr lang="en-US" sz="2400" dirty="0"/>
              <a:t>; (</a:t>
            </a:r>
            <a:r>
              <a:rPr lang="en-US" sz="2400" dirty="0" err="1"/>
              <a:t>c</a:t>
            </a:r>
            <a:r>
              <a:rPr lang="en-US" sz="2400" dirty="0"/>
              <a:t>) push adds </a:t>
            </a:r>
            <a:r>
              <a:rPr lang="en-US" sz="2400" i="1" dirty="0"/>
              <a:t>Jill</a:t>
            </a:r>
            <a:r>
              <a:rPr lang="en-US" sz="2400" dirty="0"/>
              <a:t>; (</a:t>
            </a:r>
            <a:r>
              <a:rPr lang="en-US" sz="2400" dirty="0" err="1"/>
              <a:t>d</a:t>
            </a:r>
            <a:r>
              <a:rPr lang="en-US" sz="2400" dirty="0"/>
              <a:t>) push adds </a:t>
            </a:r>
            <a:r>
              <a:rPr lang="en-US" sz="2400" i="1" dirty="0"/>
              <a:t>Jane</a:t>
            </a:r>
            <a:r>
              <a:rPr lang="en-US" sz="2400" dirty="0"/>
              <a:t>; (</a:t>
            </a:r>
            <a:r>
              <a:rPr lang="en-US" sz="2400" dirty="0" err="1"/>
              <a:t>e</a:t>
            </a:r>
            <a:r>
              <a:rPr lang="en-US" sz="2400" dirty="0"/>
              <a:t>) push adds </a:t>
            </a:r>
            <a:r>
              <a:rPr lang="en-US" sz="2400" i="1" dirty="0"/>
              <a:t>Joe</a:t>
            </a:r>
            <a:r>
              <a:rPr lang="en-US" sz="2400" dirty="0"/>
              <a:t>; (</a:t>
            </a:r>
            <a:r>
              <a:rPr lang="en-US" sz="2400" dirty="0" err="1"/>
              <a:t>f</a:t>
            </a:r>
            <a:r>
              <a:rPr lang="en-US" sz="2400" dirty="0"/>
              <a:t>) pop retrieves and removes </a:t>
            </a:r>
            <a:r>
              <a:rPr lang="en-US" sz="2400" i="1" dirty="0"/>
              <a:t>Joe</a:t>
            </a:r>
            <a:r>
              <a:rPr lang="en-US" sz="2400" dirty="0"/>
              <a:t>; (</a:t>
            </a:r>
            <a:r>
              <a:rPr lang="en-US" sz="2400" dirty="0" err="1"/>
              <a:t>g</a:t>
            </a:r>
            <a:r>
              <a:rPr lang="en-US" sz="2400" dirty="0"/>
              <a:t>) pop retrieves and removes </a:t>
            </a:r>
            <a:r>
              <a:rPr lang="en-US" sz="2400" i="1" dirty="0"/>
              <a:t>Jane</a:t>
            </a:r>
          </a:p>
        </p:txBody>
      </p:sp>
      <p:pic>
        <p:nvPicPr>
          <p:cNvPr id="211974" name="Picture 6" descr="fg21_0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9200" y="533400"/>
            <a:ext cx="6334125" cy="2657475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197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E2007-8555-42C2-AD37-B7FE8BED5768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609600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sz="3600" dirty="0"/>
              <a:t>Example application code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143000"/>
            <a:ext cx="8610600" cy="4648200"/>
          </a:xfrm>
        </p:spPr>
        <p:txBody>
          <a:bodyPr/>
          <a:lstStyle/>
          <a:p>
            <a:pPr>
              <a:buFontTx/>
              <a:buNone/>
            </a:pPr>
            <a:r>
              <a:rPr lang="en-US" sz="2800" dirty="0" smtClean="0"/>
              <a:t>Stack&lt;String</a:t>
            </a:r>
            <a:r>
              <a:rPr lang="en-US" sz="2800" dirty="0"/>
              <a:t>&gt; </a:t>
            </a:r>
            <a:r>
              <a:rPr lang="en-US" sz="2800" dirty="0" err="1"/>
              <a:t>myStack</a:t>
            </a:r>
            <a:r>
              <a:rPr lang="en-US" sz="2800" dirty="0"/>
              <a:t> =</a:t>
            </a:r>
            <a:r>
              <a:rPr lang="en-US" sz="2800" dirty="0" smtClean="0"/>
              <a:t>new Stack&lt;String</a:t>
            </a:r>
            <a:r>
              <a:rPr lang="en-US" sz="2800" dirty="0"/>
              <a:t>&gt;();</a:t>
            </a:r>
          </a:p>
          <a:p>
            <a:pPr>
              <a:buFontTx/>
              <a:buNone/>
            </a:pPr>
            <a:r>
              <a:rPr lang="en-US" sz="2800" dirty="0" err="1"/>
              <a:t>myStack.push</a:t>
            </a:r>
            <a:r>
              <a:rPr lang="en-US" sz="2800" dirty="0"/>
              <a:t>(“A”);</a:t>
            </a:r>
          </a:p>
          <a:p>
            <a:pPr>
              <a:buFontTx/>
              <a:buNone/>
            </a:pPr>
            <a:r>
              <a:rPr lang="en-US" sz="2800" dirty="0" err="1"/>
              <a:t>myStack.push</a:t>
            </a:r>
            <a:r>
              <a:rPr lang="en-US" sz="2800" dirty="0"/>
              <a:t>(“B”);</a:t>
            </a:r>
          </a:p>
          <a:p>
            <a:pPr>
              <a:buFontTx/>
              <a:buNone/>
            </a:pPr>
            <a:r>
              <a:rPr lang="en-US" sz="2800" dirty="0" err="1"/>
              <a:t>System.out.println</a:t>
            </a:r>
            <a:r>
              <a:rPr lang="en-US" sz="2800" dirty="0"/>
              <a:t>(myStack.pop( ) );</a:t>
            </a:r>
          </a:p>
          <a:p>
            <a:pPr>
              <a:buFontTx/>
              <a:buNone/>
            </a:pPr>
            <a:r>
              <a:rPr lang="en-US" sz="2800" dirty="0" err="1"/>
              <a:t>System.out.println</a:t>
            </a:r>
            <a:r>
              <a:rPr lang="en-US" sz="2800" dirty="0"/>
              <a:t>(</a:t>
            </a:r>
            <a:r>
              <a:rPr lang="en-US" sz="2800" dirty="0" err="1"/>
              <a:t>myStack.peek</a:t>
            </a:r>
            <a:r>
              <a:rPr lang="en-US" sz="2800" dirty="0"/>
              <a:t>( ) );</a:t>
            </a:r>
          </a:p>
          <a:p>
            <a:pPr>
              <a:buFontTx/>
              <a:buNone/>
            </a:pPr>
            <a:r>
              <a:rPr lang="en-US" sz="2800" dirty="0"/>
              <a:t>If (!</a:t>
            </a:r>
            <a:r>
              <a:rPr lang="en-US" sz="2800" dirty="0" err="1"/>
              <a:t>myStack.isEmpty</a:t>
            </a:r>
            <a:r>
              <a:rPr lang="en-US" sz="2800" dirty="0"/>
              <a:t>( ) )</a:t>
            </a:r>
          </a:p>
          <a:p>
            <a:pPr>
              <a:buFontTx/>
              <a:buNone/>
            </a:pPr>
            <a:r>
              <a:rPr lang="en-US" sz="2800" dirty="0"/>
              <a:t>	</a:t>
            </a:r>
            <a:r>
              <a:rPr lang="en-US" sz="2800" dirty="0" err="1"/>
              <a:t>System.out.println</a:t>
            </a:r>
            <a:r>
              <a:rPr lang="en-US" sz="2800" dirty="0"/>
              <a:t>(myStack.pop( ) );</a:t>
            </a:r>
          </a:p>
          <a:p>
            <a:pPr>
              <a:buFontTx/>
              <a:buNone/>
            </a:pPr>
            <a:endParaRPr lang="en-US" sz="2800" dirty="0"/>
          </a:p>
          <a:p>
            <a:pPr>
              <a:buFontTx/>
              <a:buNone/>
            </a:pPr>
            <a:endParaRPr lang="en-US" sz="28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>
          <a:xfrm>
            <a:off x="647700" y="3635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/>
              <a:t>An Array-Based Implementation</a:t>
            </a:r>
          </a:p>
        </p:txBody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using an array to implement a stack</a:t>
            </a:r>
          </a:p>
          <a:p>
            <a:pPr lvl="1"/>
            <a:r>
              <a:rPr lang="en-US" dirty="0"/>
              <a:t>The array's first element should represent the bottom of the stack</a:t>
            </a:r>
          </a:p>
          <a:p>
            <a:pPr lvl="1"/>
            <a:r>
              <a:rPr lang="en-US" dirty="0"/>
              <a:t>The last occupied location in the array represents the stack's top</a:t>
            </a:r>
          </a:p>
          <a:p>
            <a:r>
              <a:rPr lang="en-US" dirty="0"/>
              <a:t>This avoids shifting of elements of the array if it were done the other way around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8229600" cy="10668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Alternative Array-Based Implementations of a Stack</a:t>
            </a:r>
            <a:endParaRPr lang="en-US" sz="2400" dirty="0"/>
          </a:p>
        </p:txBody>
      </p:sp>
      <p:pic>
        <p:nvPicPr>
          <p:cNvPr id="245765" name="Picture 5" descr="fg22_04ab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685800"/>
            <a:ext cx="8001000" cy="5296127"/>
          </a:xfrm>
          <a:prstGeom prst="rect">
            <a:avLst/>
          </a:prstGeom>
          <a:noFill/>
          <a:effectLst>
            <a:outerShdw blurRad="63500" dist="107763" dir="2700000" algn="ctr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1" name="Text Box 7"/>
          <p:cNvSpPr txBox="1">
            <a:spLocks noChangeArrowheads="1"/>
          </p:cNvSpPr>
          <p:nvPr/>
        </p:nvSpPr>
        <p:spPr bwMode="auto">
          <a:xfrm>
            <a:off x="361950" y="3579813"/>
            <a:ext cx="8534400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31775" indent="-231775"/>
            <a:r>
              <a:rPr lang="en-US" altLang="en-US" sz="2000" dirty="0" smtClean="0"/>
              <a:t>Works, but :  </a:t>
            </a:r>
            <a:r>
              <a:rPr lang="en-US" altLang="en-US" sz="2000" b="1" dirty="0">
                <a:solidFill>
                  <a:srgbClr val="FF0000"/>
                </a:solidFill>
              </a:rPr>
              <a:t>Not efficient to shift the array elements up and down in the array</a:t>
            </a:r>
            <a:r>
              <a:rPr lang="en-US" altLang="en-US" sz="2000" b="1" dirty="0" smtClean="0">
                <a:solidFill>
                  <a:srgbClr val="FF0000"/>
                </a:solidFill>
              </a:rPr>
              <a:t>. SLOW !!!</a:t>
            </a:r>
          </a:p>
          <a:p>
            <a:pPr marL="231775" indent="-231775"/>
            <a:r>
              <a:rPr lang="en-US" altLang="en-US" sz="2000" b="1" dirty="0" smtClean="0">
                <a:solidFill>
                  <a:srgbClr val="FF0000"/>
                </a:solidFill>
              </a:rPr>
              <a:t>How much work is involved with this? </a:t>
            </a:r>
          </a:p>
          <a:p>
            <a:pPr marL="231775" indent="-231775"/>
            <a:r>
              <a:rPr lang="en-US" altLang="en-US" sz="2000" b="1" dirty="0" smtClean="0">
                <a:solidFill>
                  <a:srgbClr val="FF0000"/>
                </a:solidFill>
              </a:rPr>
              <a:t>For stack with N (where N is large) elements in it.</a:t>
            </a:r>
          </a:p>
          <a:p>
            <a:pPr marL="231775" indent="-231775"/>
            <a:r>
              <a:rPr lang="en-US" altLang="en-US" sz="2000" b="1" dirty="0" smtClean="0">
                <a:solidFill>
                  <a:srgbClr val="FF0000"/>
                </a:solidFill>
              </a:rPr>
              <a:t>The computational complexity.</a:t>
            </a:r>
            <a:endParaRPr lang="en-US" altLang="en-US" sz="2000" b="1" dirty="0">
              <a:solidFill>
                <a:srgbClr val="FF0000"/>
              </a:solidFill>
            </a:endParaRPr>
          </a:p>
        </p:txBody>
      </p:sp>
      <p:grpSp>
        <p:nvGrpSpPr>
          <p:cNvPr id="2" name="Group 115"/>
          <p:cNvGrpSpPr>
            <a:grpSpLocks/>
          </p:cNvGrpSpPr>
          <p:nvPr/>
        </p:nvGrpSpPr>
        <p:grpSpPr bwMode="auto">
          <a:xfrm>
            <a:off x="1768475" y="2487613"/>
            <a:ext cx="669925" cy="865187"/>
            <a:chOff x="1114" y="1567"/>
            <a:chExt cx="422" cy="545"/>
          </a:xfrm>
        </p:grpSpPr>
        <p:sp>
          <p:nvSpPr>
            <p:cNvPr id="6153" name="Rectangle 9"/>
            <p:cNvSpPr>
              <a:spLocks noChangeArrowheads="1"/>
            </p:cNvSpPr>
            <p:nvPr/>
          </p:nvSpPr>
          <p:spPr bwMode="auto">
            <a:xfrm>
              <a:off x="1191" y="1589"/>
              <a:ext cx="345" cy="97"/>
            </a:xfrm>
            <a:prstGeom prst="rect">
              <a:avLst/>
            </a:prstGeom>
            <a:noFill/>
            <a:ln w="1460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54" name="Rectangle 10"/>
            <p:cNvSpPr>
              <a:spLocks noChangeArrowheads="1"/>
            </p:cNvSpPr>
            <p:nvPr/>
          </p:nvSpPr>
          <p:spPr bwMode="auto">
            <a:xfrm>
              <a:off x="1114" y="1567"/>
              <a:ext cx="83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300">
                  <a:solidFill>
                    <a:srgbClr val="000000"/>
                  </a:solidFill>
                </a:rPr>
                <a:t>0 </a:t>
              </a:r>
              <a:endParaRPr lang="en-US" altLang="en-US" sz="1000"/>
            </a:p>
          </p:txBody>
        </p:sp>
        <p:sp>
          <p:nvSpPr>
            <p:cNvPr id="6155" name="Rectangle 11"/>
            <p:cNvSpPr>
              <a:spLocks noChangeArrowheads="1"/>
            </p:cNvSpPr>
            <p:nvPr/>
          </p:nvSpPr>
          <p:spPr bwMode="auto">
            <a:xfrm>
              <a:off x="1114" y="1672"/>
              <a:ext cx="83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300">
                  <a:solidFill>
                    <a:srgbClr val="000000"/>
                  </a:solidFill>
                </a:rPr>
                <a:t>1 </a:t>
              </a:r>
              <a:endParaRPr lang="en-US" altLang="en-US" sz="1000"/>
            </a:p>
          </p:txBody>
        </p:sp>
        <p:sp>
          <p:nvSpPr>
            <p:cNvPr id="6156" name="Rectangle 12"/>
            <p:cNvSpPr>
              <a:spLocks noChangeArrowheads="1"/>
            </p:cNvSpPr>
            <p:nvPr/>
          </p:nvSpPr>
          <p:spPr bwMode="auto">
            <a:xfrm>
              <a:off x="1114" y="1777"/>
              <a:ext cx="83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300">
                  <a:solidFill>
                    <a:srgbClr val="000000"/>
                  </a:solidFill>
                </a:rPr>
                <a:t>2 </a:t>
              </a:r>
              <a:endParaRPr lang="en-US" altLang="en-US" sz="1000"/>
            </a:p>
          </p:txBody>
        </p:sp>
        <p:sp>
          <p:nvSpPr>
            <p:cNvPr id="6157" name="Rectangle 13"/>
            <p:cNvSpPr>
              <a:spLocks noChangeArrowheads="1"/>
            </p:cNvSpPr>
            <p:nvPr/>
          </p:nvSpPr>
          <p:spPr bwMode="auto">
            <a:xfrm>
              <a:off x="1114" y="1882"/>
              <a:ext cx="83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300">
                  <a:solidFill>
                    <a:srgbClr val="000000"/>
                  </a:solidFill>
                </a:rPr>
                <a:t>3 </a:t>
              </a:r>
              <a:endParaRPr lang="en-US" altLang="en-US" sz="1000"/>
            </a:p>
          </p:txBody>
        </p:sp>
        <p:sp>
          <p:nvSpPr>
            <p:cNvPr id="6158" name="Rectangle 14"/>
            <p:cNvSpPr>
              <a:spLocks noChangeArrowheads="1"/>
            </p:cNvSpPr>
            <p:nvPr/>
          </p:nvSpPr>
          <p:spPr bwMode="auto">
            <a:xfrm>
              <a:off x="1114" y="1987"/>
              <a:ext cx="55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300">
                  <a:solidFill>
                    <a:srgbClr val="000000"/>
                  </a:solidFill>
                </a:rPr>
                <a:t>4</a:t>
              </a:r>
              <a:endParaRPr lang="en-US" altLang="en-US" sz="1000"/>
            </a:p>
          </p:txBody>
        </p:sp>
        <p:sp>
          <p:nvSpPr>
            <p:cNvPr id="6159" name="Rectangle 15"/>
            <p:cNvSpPr>
              <a:spLocks noChangeArrowheads="1"/>
            </p:cNvSpPr>
            <p:nvPr/>
          </p:nvSpPr>
          <p:spPr bwMode="auto">
            <a:xfrm>
              <a:off x="1191" y="1685"/>
              <a:ext cx="345" cy="97"/>
            </a:xfrm>
            <a:prstGeom prst="rect">
              <a:avLst/>
            </a:prstGeom>
            <a:noFill/>
            <a:ln w="1460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0" name="Rectangle 16"/>
            <p:cNvSpPr>
              <a:spLocks noChangeArrowheads="1"/>
            </p:cNvSpPr>
            <p:nvPr/>
          </p:nvSpPr>
          <p:spPr bwMode="auto">
            <a:xfrm>
              <a:off x="1191" y="1781"/>
              <a:ext cx="345" cy="96"/>
            </a:xfrm>
            <a:prstGeom prst="rect">
              <a:avLst/>
            </a:prstGeom>
            <a:noFill/>
            <a:ln w="1460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1" name="Rectangle 17"/>
            <p:cNvSpPr>
              <a:spLocks noChangeArrowheads="1"/>
            </p:cNvSpPr>
            <p:nvPr/>
          </p:nvSpPr>
          <p:spPr bwMode="auto">
            <a:xfrm>
              <a:off x="1191" y="1877"/>
              <a:ext cx="345" cy="97"/>
            </a:xfrm>
            <a:prstGeom prst="rect">
              <a:avLst/>
            </a:prstGeom>
            <a:noFill/>
            <a:ln w="1460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2" name="Rectangle 18"/>
            <p:cNvSpPr>
              <a:spLocks noChangeArrowheads="1"/>
            </p:cNvSpPr>
            <p:nvPr/>
          </p:nvSpPr>
          <p:spPr bwMode="auto">
            <a:xfrm>
              <a:off x="1191" y="1974"/>
              <a:ext cx="345" cy="96"/>
            </a:xfrm>
            <a:prstGeom prst="rect">
              <a:avLst/>
            </a:prstGeom>
            <a:noFill/>
            <a:ln w="1460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111"/>
          <p:cNvGrpSpPr>
            <a:grpSpLocks/>
          </p:cNvGrpSpPr>
          <p:nvPr/>
        </p:nvGrpSpPr>
        <p:grpSpPr bwMode="auto">
          <a:xfrm>
            <a:off x="2667000" y="2255838"/>
            <a:ext cx="685800" cy="1089025"/>
            <a:chOff x="1680" y="1421"/>
            <a:chExt cx="432" cy="686"/>
          </a:xfrm>
        </p:grpSpPr>
        <p:sp>
          <p:nvSpPr>
            <p:cNvPr id="6251" name="Rectangle 107"/>
            <p:cNvSpPr>
              <a:spLocks noChangeArrowheads="1"/>
            </p:cNvSpPr>
            <p:nvPr/>
          </p:nvSpPr>
          <p:spPr bwMode="auto">
            <a:xfrm>
              <a:off x="1767" y="1583"/>
              <a:ext cx="345" cy="97"/>
            </a:xfrm>
            <a:prstGeom prst="rect">
              <a:avLst/>
            </a:prstGeom>
            <a:solidFill>
              <a:srgbClr val="66FFFF"/>
            </a:solidFill>
            <a:ln w="1460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4" name="Group 20"/>
            <p:cNvGrpSpPr>
              <a:grpSpLocks/>
            </p:cNvGrpSpPr>
            <p:nvPr/>
          </p:nvGrpSpPr>
          <p:grpSpPr bwMode="auto">
            <a:xfrm>
              <a:off x="1680" y="1421"/>
              <a:ext cx="421" cy="686"/>
              <a:chOff x="8232" y="9189"/>
              <a:chExt cx="1053" cy="1716"/>
            </a:xfrm>
          </p:grpSpPr>
          <p:sp>
            <p:nvSpPr>
              <p:cNvPr id="6165" name="Rectangle 21"/>
              <p:cNvSpPr>
                <a:spLocks noChangeArrowheads="1"/>
              </p:cNvSpPr>
              <p:nvPr/>
            </p:nvSpPr>
            <p:spPr bwMode="auto">
              <a:xfrm>
                <a:off x="8424" y="9578"/>
                <a:ext cx="861" cy="246"/>
              </a:xfrm>
              <a:prstGeom prst="rect">
                <a:avLst/>
              </a:prstGeom>
              <a:noFill/>
              <a:ln w="1460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66" name="Rectangle 22"/>
              <p:cNvSpPr>
                <a:spLocks noChangeArrowheads="1"/>
              </p:cNvSpPr>
              <p:nvPr/>
            </p:nvSpPr>
            <p:spPr bwMode="auto">
              <a:xfrm>
                <a:off x="8232" y="9522"/>
                <a:ext cx="195" cy="3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1300">
                    <a:solidFill>
                      <a:srgbClr val="000000"/>
                    </a:solidFill>
                  </a:rPr>
                  <a:t>0 </a:t>
                </a:r>
                <a:endParaRPr lang="en-US" altLang="en-US" sz="1000"/>
              </a:p>
            </p:txBody>
          </p:sp>
          <p:sp>
            <p:nvSpPr>
              <p:cNvPr id="6167" name="Rectangle 23"/>
              <p:cNvSpPr>
                <a:spLocks noChangeArrowheads="1"/>
              </p:cNvSpPr>
              <p:nvPr/>
            </p:nvSpPr>
            <p:spPr bwMode="auto">
              <a:xfrm>
                <a:off x="8232" y="9789"/>
                <a:ext cx="195" cy="3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1300">
                    <a:solidFill>
                      <a:srgbClr val="000000"/>
                    </a:solidFill>
                  </a:rPr>
                  <a:t>1 </a:t>
                </a:r>
                <a:endParaRPr lang="en-US" altLang="en-US" sz="1000"/>
              </a:p>
            </p:txBody>
          </p:sp>
          <p:sp>
            <p:nvSpPr>
              <p:cNvPr id="6168" name="Rectangle 24"/>
              <p:cNvSpPr>
                <a:spLocks noChangeArrowheads="1"/>
              </p:cNvSpPr>
              <p:nvPr/>
            </p:nvSpPr>
            <p:spPr bwMode="auto">
              <a:xfrm>
                <a:off x="8232" y="10057"/>
                <a:ext cx="195" cy="3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1300">
                    <a:solidFill>
                      <a:srgbClr val="000000"/>
                    </a:solidFill>
                  </a:rPr>
                  <a:t>2 </a:t>
                </a:r>
                <a:endParaRPr lang="en-US" altLang="en-US" sz="1000"/>
              </a:p>
            </p:txBody>
          </p:sp>
          <p:sp>
            <p:nvSpPr>
              <p:cNvPr id="6169" name="Rectangle 25"/>
              <p:cNvSpPr>
                <a:spLocks noChangeArrowheads="1"/>
              </p:cNvSpPr>
              <p:nvPr/>
            </p:nvSpPr>
            <p:spPr bwMode="auto">
              <a:xfrm>
                <a:off x="8232" y="10325"/>
                <a:ext cx="195" cy="3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1300">
                    <a:solidFill>
                      <a:srgbClr val="000000"/>
                    </a:solidFill>
                  </a:rPr>
                  <a:t>3 </a:t>
                </a:r>
                <a:endParaRPr lang="en-US" altLang="en-US" sz="1000"/>
              </a:p>
            </p:txBody>
          </p:sp>
          <p:sp>
            <p:nvSpPr>
              <p:cNvPr id="6170" name="Rectangle 26"/>
              <p:cNvSpPr>
                <a:spLocks noChangeArrowheads="1"/>
              </p:cNvSpPr>
              <p:nvPr/>
            </p:nvSpPr>
            <p:spPr bwMode="auto">
              <a:xfrm>
                <a:off x="8232" y="10593"/>
                <a:ext cx="130" cy="3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1300">
                    <a:solidFill>
                      <a:srgbClr val="000000"/>
                    </a:solidFill>
                  </a:rPr>
                  <a:t>4</a:t>
                </a:r>
                <a:endParaRPr lang="en-US" altLang="en-US" sz="1000"/>
              </a:p>
            </p:txBody>
          </p:sp>
          <p:sp>
            <p:nvSpPr>
              <p:cNvPr id="6171" name="Rectangle 27"/>
              <p:cNvSpPr>
                <a:spLocks noChangeArrowheads="1"/>
              </p:cNvSpPr>
              <p:nvPr/>
            </p:nvSpPr>
            <p:spPr bwMode="auto">
              <a:xfrm>
                <a:off x="8424" y="9823"/>
                <a:ext cx="861" cy="246"/>
              </a:xfrm>
              <a:prstGeom prst="rect">
                <a:avLst/>
              </a:prstGeom>
              <a:noFill/>
              <a:ln w="1460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72" name="Rectangle 28"/>
              <p:cNvSpPr>
                <a:spLocks noChangeArrowheads="1"/>
              </p:cNvSpPr>
              <p:nvPr/>
            </p:nvSpPr>
            <p:spPr bwMode="auto">
              <a:xfrm>
                <a:off x="8424" y="10068"/>
                <a:ext cx="861" cy="245"/>
              </a:xfrm>
              <a:prstGeom prst="rect">
                <a:avLst/>
              </a:prstGeom>
              <a:noFill/>
              <a:ln w="1460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73" name="Rectangle 29"/>
              <p:cNvSpPr>
                <a:spLocks noChangeArrowheads="1"/>
              </p:cNvSpPr>
              <p:nvPr/>
            </p:nvSpPr>
            <p:spPr bwMode="auto">
              <a:xfrm>
                <a:off x="8424" y="10313"/>
                <a:ext cx="861" cy="245"/>
              </a:xfrm>
              <a:prstGeom prst="rect">
                <a:avLst/>
              </a:prstGeom>
              <a:noFill/>
              <a:ln w="1460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74" name="Rectangle 30"/>
              <p:cNvSpPr>
                <a:spLocks noChangeArrowheads="1"/>
              </p:cNvSpPr>
              <p:nvPr/>
            </p:nvSpPr>
            <p:spPr bwMode="auto">
              <a:xfrm>
                <a:off x="8424" y="10558"/>
                <a:ext cx="861" cy="245"/>
              </a:xfrm>
              <a:prstGeom prst="rect">
                <a:avLst/>
              </a:prstGeom>
              <a:noFill/>
              <a:ln w="1460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75" name="Rectangle 31"/>
              <p:cNvSpPr>
                <a:spLocks noChangeArrowheads="1"/>
              </p:cNvSpPr>
              <p:nvPr/>
            </p:nvSpPr>
            <p:spPr bwMode="auto">
              <a:xfrm>
                <a:off x="8730" y="9544"/>
                <a:ext cx="260" cy="3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1300">
                    <a:solidFill>
                      <a:srgbClr val="000000"/>
                    </a:solidFill>
                  </a:rPr>
                  <a:t>75</a:t>
                </a:r>
                <a:endParaRPr lang="en-US" altLang="en-US" sz="1000"/>
              </a:p>
            </p:txBody>
          </p:sp>
          <p:sp>
            <p:nvSpPr>
              <p:cNvPr id="6176" name="Rectangle 32"/>
              <p:cNvSpPr>
                <a:spLocks noChangeArrowheads="1"/>
              </p:cNvSpPr>
              <p:nvPr/>
            </p:nvSpPr>
            <p:spPr bwMode="auto">
              <a:xfrm>
                <a:off x="8367" y="9189"/>
                <a:ext cx="831" cy="3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1300">
                    <a:solidFill>
                      <a:srgbClr val="000000"/>
                    </a:solidFill>
                  </a:rPr>
                  <a:t>Push 75</a:t>
                </a:r>
                <a:endParaRPr lang="en-US" altLang="en-US" sz="1000"/>
              </a:p>
            </p:txBody>
          </p:sp>
        </p:grpSp>
      </p:grpSp>
      <p:grpSp>
        <p:nvGrpSpPr>
          <p:cNvPr id="5" name="Group 112"/>
          <p:cNvGrpSpPr>
            <a:grpSpLocks/>
          </p:cNvGrpSpPr>
          <p:nvPr/>
        </p:nvGrpSpPr>
        <p:grpSpPr bwMode="auto">
          <a:xfrm>
            <a:off x="3282950" y="2255838"/>
            <a:ext cx="998538" cy="1089025"/>
            <a:chOff x="2068" y="1421"/>
            <a:chExt cx="629" cy="686"/>
          </a:xfrm>
        </p:grpSpPr>
        <p:sp>
          <p:nvSpPr>
            <p:cNvPr id="6254" name="Rectangle 110"/>
            <p:cNvSpPr>
              <a:spLocks noChangeArrowheads="1"/>
            </p:cNvSpPr>
            <p:nvPr/>
          </p:nvSpPr>
          <p:spPr bwMode="auto">
            <a:xfrm>
              <a:off x="2343" y="1584"/>
              <a:ext cx="345" cy="97"/>
            </a:xfrm>
            <a:prstGeom prst="rect">
              <a:avLst/>
            </a:prstGeom>
            <a:solidFill>
              <a:srgbClr val="FFCC00"/>
            </a:solidFill>
            <a:ln w="1460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47" name="Rectangle 103"/>
            <p:cNvSpPr>
              <a:spLocks noChangeArrowheads="1"/>
            </p:cNvSpPr>
            <p:nvPr/>
          </p:nvSpPr>
          <p:spPr bwMode="auto">
            <a:xfrm>
              <a:off x="2352" y="1679"/>
              <a:ext cx="345" cy="97"/>
            </a:xfrm>
            <a:prstGeom prst="rect">
              <a:avLst/>
            </a:prstGeom>
            <a:solidFill>
              <a:srgbClr val="66FFFF"/>
            </a:solidFill>
            <a:ln w="1460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6" name="Group 33"/>
            <p:cNvGrpSpPr>
              <a:grpSpLocks/>
            </p:cNvGrpSpPr>
            <p:nvPr/>
          </p:nvGrpSpPr>
          <p:grpSpPr bwMode="auto">
            <a:xfrm>
              <a:off x="2068" y="1421"/>
              <a:ext cx="620" cy="686"/>
              <a:chOff x="9205" y="9189"/>
              <a:chExt cx="1550" cy="1716"/>
            </a:xfrm>
          </p:grpSpPr>
          <p:sp>
            <p:nvSpPr>
              <p:cNvPr id="6178" name="Rectangle 34"/>
              <p:cNvSpPr>
                <a:spLocks noChangeArrowheads="1"/>
              </p:cNvSpPr>
              <p:nvPr/>
            </p:nvSpPr>
            <p:spPr bwMode="auto">
              <a:xfrm>
                <a:off x="9895" y="9578"/>
                <a:ext cx="860" cy="246"/>
              </a:xfrm>
              <a:prstGeom prst="rect">
                <a:avLst/>
              </a:prstGeom>
              <a:noFill/>
              <a:ln w="1460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79" name="Rectangle 35"/>
              <p:cNvSpPr>
                <a:spLocks noChangeArrowheads="1"/>
              </p:cNvSpPr>
              <p:nvPr/>
            </p:nvSpPr>
            <p:spPr bwMode="auto">
              <a:xfrm>
                <a:off x="9703" y="9522"/>
                <a:ext cx="195" cy="3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1300">
                    <a:solidFill>
                      <a:srgbClr val="000000"/>
                    </a:solidFill>
                  </a:rPr>
                  <a:t>0 </a:t>
                </a:r>
                <a:endParaRPr lang="en-US" altLang="en-US" sz="1000"/>
              </a:p>
            </p:txBody>
          </p:sp>
          <p:sp>
            <p:nvSpPr>
              <p:cNvPr id="6180" name="Rectangle 36"/>
              <p:cNvSpPr>
                <a:spLocks noChangeArrowheads="1"/>
              </p:cNvSpPr>
              <p:nvPr/>
            </p:nvSpPr>
            <p:spPr bwMode="auto">
              <a:xfrm>
                <a:off x="9703" y="9789"/>
                <a:ext cx="195" cy="3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1300">
                    <a:solidFill>
                      <a:srgbClr val="000000"/>
                    </a:solidFill>
                  </a:rPr>
                  <a:t>1 </a:t>
                </a:r>
                <a:endParaRPr lang="en-US" altLang="en-US" sz="1000"/>
              </a:p>
            </p:txBody>
          </p:sp>
          <p:sp>
            <p:nvSpPr>
              <p:cNvPr id="6181" name="Rectangle 37"/>
              <p:cNvSpPr>
                <a:spLocks noChangeArrowheads="1"/>
              </p:cNvSpPr>
              <p:nvPr/>
            </p:nvSpPr>
            <p:spPr bwMode="auto">
              <a:xfrm>
                <a:off x="9703" y="10057"/>
                <a:ext cx="195" cy="3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1300">
                    <a:solidFill>
                      <a:srgbClr val="000000"/>
                    </a:solidFill>
                  </a:rPr>
                  <a:t>2 </a:t>
                </a:r>
                <a:endParaRPr lang="en-US" altLang="en-US" sz="1000"/>
              </a:p>
            </p:txBody>
          </p:sp>
          <p:sp>
            <p:nvSpPr>
              <p:cNvPr id="6182" name="Rectangle 38"/>
              <p:cNvSpPr>
                <a:spLocks noChangeArrowheads="1"/>
              </p:cNvSpPr>
              <p:nvPr/>
            </p:nvSpPr>
            <p:spPr bwMode="auto">
              <a:xfrm>
                <a:off x="9703" y="10325"/>
                <a:ext cx="195" cy="3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1300">
                    <a:solidFill>
                      <a:srgbClr val="000000"/>
                    </a:solidFill>
                  </a:rPr>
                  <a:t>3 </a:t>
                </a:r>
                <a:endParaRPr lang="en-US" altLang="en-US" sz="1000"/>
              </a:p>
            </p:txBody>
          </p:sp>
          <p:sp>
            <p:nvSpPr>
              <p:cNvPr id="6183" name="Rectangle 39"/>
              <p:cNvSpPr>
                <a:spLocks noChangeArrowheads="1"/>
              </p:cNvSpPr>
              <p:nvPr/>
            </p:nvSpPr>
            <p:spPr bwMode="auto">
              <a:xfrm>
                <a:off x="9703" y="10593"/>
                <a:ext cx="130" cy="3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1300">
                    <a:solidFill>
                      <a:srgbClr val="000000"/>
                    </a:solidFill>
                  </a:rPr>
                  <a:t>4</a:t>
                </a:r>
                <a:endParaRPr lang="en-US" altLang="en-US" sz="1000"/>
              </a:p>
            </p:txBody>
          </p:sp>
          <p:sp>
            <p:nvSpPr>
              <p:cNvPr id="6184" name="Rectangle 40"/>
              <p:cNvSpPr>
                <a:spLocks noChangeArrowheads="1"/>
              </p:cNvSpPr>
              <p:nvPr/>
            </p:nvSpPr>
            <p:spPr bwMode="auto">
              <a:xfrm>
                <a:off x="9895" y="9823"/>
                <a:ext cx="860" cy="246"/>
              </a:xfrm>
              <a:prstGeom prst="rect">
                <a:avLst/>
              </a:prstGeom>
              <a:noFill/>
              <a:ln w="1460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85" name="Rectangle 41"/>
              <p:cNvSpPr>
                <a:spLocks noChangeArrowheads="1"/>
              </p:cNvSpPr>
              <p:nvPr/>
            </p:nvSpPr>
            <p:spPr bwMode="auto">
              <a:xfrm>
                <a:off x="9895" y="10068"/>
                <a:ext cx="860" cy="245"/>
              </a:xfrm>
              <a:prstGeom prst="rect">
                <a:avLst/>
              </a:prstGeom>
              <a:noFill/>
              <a:ln w="1460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86" name="Rectangle 42"/>
              <p:cNvSpPr>
                <a:spLocks noChangeArrowheads="1"/>
              </p:cNvSpPr>
              <p:nvPr/>
            </p:nvSpPr>
            <p:spPr bwMode="auto">
              <a:xfrm>
                <a:off x="9895" y="10313"/>
                <a:ext cx="860" cy="245"/>
              </a:xfrm>
              <a:prstGeom prst="rect">
                <a:avLst/>
              </a:prstGeom>
              <a:noFill/>
              <a:ln w="1460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87" name="Rectangle 43"/>
              <p:cNvSpPr>
                <a:spLocks noChangeArrowheads="1"/>
              </p:cNvSpPr>
              <p:nvPr/>
            </p:nvSpPr>
            <p:spPr bwMode="auto">
              <a:xfrm>
                <a:off x="9895" y="10558"/>
                <a:ext cx="860" cy="245"/>
              </a:xfrm>
              <a:prstGeom prst="rect">
                <a:avLst/>
              </a:prstGeom>
              <a:noFill/>
              <a:ln w="1460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88" name="Rectangle 44"/>
              <p:cNvSpPr>
                <a:spLocks noChangeArrowheads="1"/>
              </p:cNvSpPr>
              <p:nvPr/>
            </p:nvSpPr>
            <p:spPr bwMode="auto">
              <a:xfrm>
                <a:off x="10203" y="9522"/>
                <a:ext cx="260" cy="3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1300">
                    <a:solidFill>
                      <a:srgbClr val="000000"/>
                    </a:solidFill>
                  </a:rPr>
                  <a:t>89</a:t>
                </a:r>
                <a:endParaRPr lang="en-US" altLang="en-US" sz="1000"/>
              </a:p>
            </p:txBody>
          </p:sp>
          <p:sp>
            <p:nvSpPr>
              <p:cNvPr id="6189" name="Rectangle 45"/>
              <p:cNvSpPr>
                <a:spLocks noChangeArrowheads="1"/>
              </p:cNvSpPr>
              <p:nvPr/>
            </p:nvSpPr>
            <p:spPr bwMode="auto">
              <a:xfrm>
                <a:off x="9840" y="9189"/>
                <a:ext cx="830" cy="3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1300">
                    <a:solidFill>
                      <a:srgbClr val="000000"/>
                    </a:solidFill>
                  </a:rPr>
                  <a:t>Push 89</a:t>
                </a:r>
                <a:endParaRPr lang="en-US" altLang="en-US" sz="1000"/>
              </a:p>
            </p:txBody>
          </p:sp>
          <p:sp>
            <p:nvSpPr>
              <p:cNvPr id="6190" name="Rectangle 46"/>
              <p:cNvSpPr>
                <a:spLocks noChangeArrowheads="1"/>
              </p:cNvSpPr>
              <p:nvPr/>
            </p:nvSpPr>
            <p:spPr bwMode="auto">
              <a:xfrm>
                <a:off x="10202" y="9767"/>
                <a:ext cx="260" cy="3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1300" dirty="0">
                    <a:solidFill>
                      <a:srgbClr val="000000"/>
                    </a:solidFill>
                  </a:rPr>
                  <a:t>75</a:t>
                </a:r>
                <a:endParaRPr lang="en-US" altLang="en-US" sz="1000" dirty="0"/>
              </a:p>
            </p:txBody>
          </p:sp>
          <p:sp>
            <p:nvSpPr>
              <p:cNvPr id="6191" name="Arc 47"/>
              <p:cNvSpPr>
                <a:spLocks/>
              </p:cNvSpPr>
              <p:nvPr/>
            </p:nvSpPr>
            <p:spPr bwMode="auto">
              <a:xfrm>
                <a:off x="9410" y="9718"/>
                <a:ext cx="293" cy="228"/>
              </a:xfrm>
              <a:custGeom>
                <a:avLst/>
                <a:gdLst>
                  <a:gd name="G0" fmla="+- 21560 0 0"/>
                  <a:gd name="G1" fmla="+- 17024 0 0"/>
                  <a:gd name="G2" fmla="+- 21600 0 0"/>
                  <a:gd name="T0" fmla="*/ 0 w 21560"/>
                  <a:gd name="T1" fmla="*/ 15712 h 17024"/>
                  <a:gd name="T2" fmla="*/ 8265 w 21560"/>
                  <a:gd name="T3" fmla="*/ 0 h 17024"/>
                  <a:gd name="T4" fmla="*/ 21560 w 21560"/>
                  <a:gd name="T5" fmla="*/ 17024 h 170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560" h="17024" fill="none" extrusionOk="0">
                    <a:moveTo>
                      <a:pt x="-1" y="15711"/>
                    </a:moveTo>
                    <a:cubicBezTo>
                      <a:pt x="375" y="9532"/>
                      <a:pt x="3385" y="3810"/>
                      <a:pt x="8265" y="0"/>
                    </a:cubicBezTo>
                  </a:path>
                  <a:path w="21560" h="17024" stroke="0" extrusionOk="0">
                    <a:moveTo>
                      <a:pt x="-1" y="15711"/>
                    </a:moveTo>
                    <a:cubicBezTo>
                      <a:pt x="375" y="9532"/>
                      <a:pt x="3385" y="3810"/>
                      <a:pt x="8265" y="0"/>
                    </a:cubicBezTo>
                    <a:lnTo>
                      <a:pt x="21560" y="1702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92" name="Line 48"/>
              <p:cNvSpPr>
                <a:spLocks noChangeShapeType="1"/>
              </p:cNvSpPr>
              <p:nvPr/>
            </p:nvSpPr>
            <p:spPr bwMode="auto">
              <a:xfrm>
                <a:off x="9205" y="9679"/>
                <a:ext cx="385" cy="200"/>
              </a:xfrm>
              <a:prstGeom prst="line">
                <a:avLst/>
              </a:prstGeom>
              <a:noFill/>
              <a:ln w="1460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7" name="Group 113"/>
          <p:cNvGrpSpPr>
            <a:grpSpLocks/>
          </p:cNvGrpSpPr>
          <p:nvPr/>
        </p:nvGrpSpPr>
        <p:grpSpPr bwMode="auto">
          <a:xfrm>
            <a:off x="4191000" y="2232025"/>
            <a:ext cx="1004888" cy="1090613"/>
            <a:chOff x="2640" y="1406"/>
            <a:chExt cx="633" cy="687"/>
          </a:xfrm>
        </p:grpSpPr>
        <p:sp>
          <p:nvSpPr>
            <p:cNvPr id="6252" name="Rectangle 108"/>
            <p:cNvSpPr>
              <a:spLocks noChangeArrowheads="1"/>
            </p:cNvSpPr>
            <p:nvPr/>
          </p:nvSpPr>
          <p:spPr bwMode="auto">
            <a:xfrm>
              <a:off x="2919" y="1679"/>
              <a:ext cx="345" cy="97"/>
            </a:xfrm>
            <a:prstGeom prst="rect">
              <a:avLst/>
            </a:prstGeom>
            <a:solidFill>
              <a:srgbClr val="FFCC00"/>
            </a:solidFill>
            <a:ln w="1460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49" name="Rectangle 105"/>
            <p:cNvSpPr>
              <a:spLocks noChangeArrowheads="1"/>
            </p:cNvSpPr>
            <p:nvPr/>
          </p:nvSpPr>
          <p:spPr bwMode="auto">
            <a:xfrm>
              <a:off x="2928" y="1776"/>
              <a:ext cx="345" cy="97"/>
            </a:xfrm>
            <a:prstGeom prst="rect">
              <a:avLst/>
            </a:prstGeom>
            <a:solidFill>
              <a:srgbClr val="66FFFF"/>
            </a:solidFill>
            <a:ln w="1460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8" name="Group 49"/>
            <p:cNvGrpSpPr>
              <a:grpSpLocks/>
            </p:cNvGrpSpPr>
            <p:nvPr/>
          </p:nvGrpSpPr>
          <p:grpSpPr bwMode="auto">
            <a:xfrm>
              <a:off x="2640" y="1406"/>
              <a:ext cx="620" cy="687"/>
              <a:chOff x="10653" y="9211"/>
              <a:chExt cx="1550" cy="1717"/>
            </a:xfrm>
          </p:grpSpPr>
          <p:sp>
            <p:nvSpPr>
              <p:cNvPr id="6194" name="Rectangle 50"/>
              <p:cNvSpPr>
                <a:spLocks noChangeArrowheads="1"/>
              </p:cNvSpPr>
              <p:nvPr/>
            </p:nvSpPr>
            <p:spPr bwMode="auto">
              <a:xfrm>
                <a:off x="11343" y="9601"/>
                <a:ext cx="860" cy="245"/>
              </a:xfrm>
              <a:prstGeom prst="rect">
                <a:avLst/>
              </a:prstGeom>
              <a:noFill/>
              <a:ln w="1460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95" name="Rectangle 51"/>
              <p:cNvSpPr>
                <a:spLocks noChangeArrowheads="1"/>
              </p:cNvSpPr>
              <p:nvPr/>
            </p:nvSpPr>
            <p:spPr bwMode="auto">
              <a:xfrm>
                <a:off x="11151" y="9546"/>
                <a:ext cx="195" cy="3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1300">
                    <a:solidFill>
                      <a:srgbClr val="000000"/>
                    </a:solidFill>
                  </a:rPr>
                  <a:t>0 </a:t>
                </a:r>
                <a:endParaRPr lang="en-US" altLang="en-US" sz="1000"/>
              </a:p>
            </p:txBody>
          </p:sp>
          <p:sp>
            <p:nvSpPr>
              <p:cNvPr id="6196" name="Rectangle 52"/>
              <p:cNvSpPr>
                <a:spLocks noChangeArrowheads="1"/>
              </p:cNvSpPr>
              <p:nvPr/>
            </p:nvSpPr>
            <p:spPr bwMode="auto">
              <a:xfrm>
                <a:off x="11151" y="9813"/>
                <a:ext cx="195" cy="3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1300">
                    <a:solidFill>
                      <a:srgbClr val="000000"/>
                    </a:solidFill>
                  </a:rPr>
                  <a:t>1 </a:t>
                </a:r>
                <a:endParaRPr lang="en-US" altLang="en-US" sz="1000"/>
              </a:p>
            </p:txBody>
          </p:sp>
          <p:sp>
            <p:nvSpPr>
              <p:cNvPr id="6197" name="Rectangle 53"/>
              <p:cNvSpPr>
                <a:spLocks noChangeArrowheads="1"/>
              </p:cNvSpPr>
              <p:nvPr/>
            </p:nvSpPr>
            <p:spPr bwMode="auto">
              <a:xfrm>
                <a:off x="11151" y="10081"/>
                <a:ext cx="195" cy="3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1300">
                    <a:solidFill>
                      <a:srgbClr val="000000"/>
                    </a:solidFill>
                  </a:rPr>
                  <a:t>2 </a:t>
                </a:r>
                <a:endParaRPr lang="en-US" altLang="en-US" sz="1000"/>
              </a:p>
            </p:txBody>
          </p:sp>
          <p:sp>
            <p:nvSpPr>
              <p:cNvPr id="6198" name="Rectangle 54"/>
              <p:cNvSpPr>
                <a:spLocks noChangeArrowheads="1"/>
              </p:cNvSpPr>
              <p:nvPr/>
            </p:nvSpPr>
            <p:spPr bwMode="auto">
              <a:xfrm>
                <a:off x="11151" y="10348"/>
                <a:ext cx="195" cy="3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1300">
                    <a:solidFill>
                      <a:srgbClr val="000000"/>
                    </a:solidFill>
                  </a:rPr>
                  <a:t>3 </a:t>
                </a:r>
                <a:endParaRPr lang="en-US" altLang="en-US" sz="1000"/>
              </a:p>
            </p:txBody>
          </p:sp>
          <p:sp>
            <p:nvSpPr>
              <p:cNvPr id="6199" name="Rectangle 55"/>
              <p:cNvSpPr>
                <a:spLocks noChangeArrowheads="1"/>
              </p:cNvSpPr>
              <p:nvPr/>
            </p:nvSpPr>
            <p:spPr bwMode="auto">
              <a:xfrm>
                <a:off x="11151" y="10615"/>
                <a:ext cx="130" cy="3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1300">
                    <a:solidFill>
                      <a:srgbClr val="000000"/>
                    </a:solidFill>
                  </a:rPr>
                  <a:t>4</a:t>
                </a:r>
                <a:endParaRPr lang="en-US" altLang="en-US" sz="1000"/>
              </a:p>
            </p:txBody>
          </p:sp>
          <p:sp>
            <p:nvSpPr>
              <p:cNvPr id="6200" name="Rectangle 56"/>
              <p:cNvSpPr>
                <a:spLocks noChangeArrowheads="1"/>
              </p:cNvSpPr>
              <p:nvPr/>
            </p:nvSpPr>
            <p:spPr bwMode="auto">
              <a:xfrm>
                <a:off x="11343" y="9846"/>
                <a:ext cx="860" cy="245"/>
              </a:xfrm>
              <a:prstGeom prst="rect">
                <a:avLst/>
              </a:prstGeom>
              <a:noFill/>
              <a:ln w="1460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01" name="Rectangle 57"/>
              <p:cNvSpPr>
                <a:spLocks noChangeArrowheads="1"/>
              </p:cNvSpPr>
              <p:nvPr/>
            </p:nvSpPr>
            <p:spPr bwMode="auto">
              <a:xfrm>
                <a:off x="11343" y="10091"/>
                <a:ext cx="860" cy="245"/>
              </a:xfrm>
              <a:prstGeom prst="rect">
                <a:avLst/>
              </a:prstGeom>
              <a:noFill/>
              <a:ln w="1460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02" name="Rectangle 58"/>
              <p:cNvSpPr>
                <a:spLocks noChangeArrowheads="1"/>
              </p:cNvSpPr>
              <p:nvPr/>
            </p:nvSpPr>
            <p:spPr bwMode="auto">
              <a:xfrm>
                <a:off x="11343" y="10335"/>
                <a:ext cx="860" cy="246"/>
              </a:xfrm>
              <a:prstGeom prst="rect">
                <a:avLst/>
              </a:prstGeom>
              <a:noFill/>
              <a:ln w="1460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03" name="Rectangle 59"/>
              <p:cNvSpPr>
                <a:spLocks noChangeArrowheads="1"/>
              </p:cNvSpPr>
              <p:nvPr/>
            </p:nvSpPr>
            <p:spPr bwMode="auto">
              <a:xfrm>
                <a:off x="11343" y="10580"/>
                <a:ext cx="860" cy="245"/>
              </a:xfrm>
              <a:prstGeom prst="rect">
                <a:avLst/>
              </a:prstGeom>
              <a:noFill/>
              <a:ln w="1460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04" name="Rectangle 60"/>
              <p:cNvSpPr>
                <a:spLocks noChangeArrowheads="1"/>
              </p:cNvSpPr>
              <p:nvPr/>
            </p:nvSpPr>
            <p:spPr bwMode="auto">
              <a:xfrm>
                <a:off x="11651" y="9791"/>
                <a:ext cx="260" cy="3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1300">
                    <a:solidFill>
                      <a:srgbClr val="000000"/>
                    </a:solidFill>
                  </a:rPr>
                  <a:t>89</a:t>
                </a:r>
                <a:endParaRPr lang="en-US" altLang="en-US" sz="1000"/>
              </a:p>
            </p:txBody>
          </p:sp>
          <p:sp>
            <p:nvSpPr>
              <p:cNvPr id="6205" name="Rectangle 61"/>
              <p:cNvSpPr>
                <a:spLocks noChangeArrowheads="1"/>
              </p:cNvSpPr>
              <p:nvPr/>
            </p:nvSpPr>
            <p:spPr bwMode="auto">
              <a:xfrm>
                <a:off x="11288" y="9211"/>
                <a:ext cx="830" cy="3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1300">
                    <a:solidFill>
                      <a:srgbClr val="000000"/>
                    </a:solidFill>
                  </a:rPr>
                  <a:t>Push 64</a:t>
                </a:r>
                <a:endParaRPr lang="en-US" altLang="en-US" sz="1000"/>
              </a:p>
            </p:txBody>
          </p:sp>
          <p:sp>
            <p:nvSpPr>
              <p:cNvPr id="6206" name="Rectangle 62"/>
              <p:cNvSpPr>
                <a:spLocks noChangeArrowheads="1"/>
              </p:cNvSpPr>
              <p:nvPr/>
            </p:nvSpPr>
            <p:spPr bwMode="auto">
              <a:xfrm>
                <a:off x="11650" y="10036"/>
                <a:ext cx="260" cy="3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1300">
                    <a:solidFill>
                      <a:srgbClr val="000000"/>
                    </a:solidFill>
                  </a:rPr>
                  <a:t>75</a:t>
                </a:r>
                <a:endParaRPr lang="en-US" altLang="en-US" sz="1000"/>
              </a:p>
            </p:txBody>
          </p:sp>
          <p:sp>
            <p:nvSpPr>
              <p:cNvPr id="6207" name="Arc 63"/>
              <p:cNvSpPr>
                <a:spLocks/>
              </p:cNvSpPr>
              <p:nvPr/>
            </p:nvSpPr>
            <p:spPr bwMode="auto">
              <a:xfrm>
                <a:off x="10858" y="9741"/>
                <a:ext cx="293" cy="228"/>
              </a:xfrm>
              <a:custGeom>
                <a:avLst/>
                <a:gdLst>
                  <a:gd name="G0" fmla="+- 21560 0 0"/>
                  <a:gd name="G1" fmla="+- 17013 0 0"/>
                  <a:gd name="G2" fmla="+- 21600 0 0"/>
                  <a:gd name="T0" fmla="*/ 0 w 21560"/>
                  <a:gd name="T1" fmla="*/ 15703 h 17013"/>
                  <a:gd name="T2" fmla="*/ 8251 w 21560"/>
                  <a:gd name="T3" fmla="*/ 0 h 17013"/>
                  <a:gd name="T4" fmla="*/ 21560 w 21560"/>
                  <a:gd name="T5" fmla="*/ 17013 h 170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560" h="17013" fill="none" extrusionOk="0">
                    <a:moveTo>
                      <a:pt x="-1" y="15702"/>
                    </a:moveTo>
                    <a:cubicBezTo>
                      <a:pt x="374" y="9528"/>
                      <a:pt x="3379" y="3811"/>
                      <a:pt x="8251" y="0"/>
                    </a:cubicBezTo>
                  </a:path>
                  <a:path w="21560" h="17013" stroke="0" extrusionOk="0">
                    <a:moveTo>
                      <a:pt x="-1" y="15702"/>
                    </a:moveTo>
                    <a:cubicBezTo>
                      <a:pt x="374" y="9528"/>
                      <a:pt x="3379" y="3811"/>
                      <a:pt x="8251" y="0"/>
                    </a:cubicBezTo>
                    <a:lnTo>
                      <a:pt x="21560" y="1701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08" name="Line 64"/>
              <p:cNvSpPr>
                <a:spLocks noChangeShapeType="1"/>
              </p:cNvSpPr>
              <p:nvPr/>
            </p:nvSpPr>
            <p:spPr bwMode="auto">
              <a:xfrm>
                <a:off x="10653" y="9701"/>
                <a:ext cx="385" cy="200"/>
              </a:xfrm>
              <a:prstGeom prst="line">
                <a:avLst/>
              </a:prstGeom>
              <a:noFill/>
              <a:ln w="1460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09" name="Rectangle 65"/>
              <p:cNvSpPr>
                <a:spLocks noChangeArrowheads="1"/>
              </p:cNvSpPr>
              <p:nvPr/>
            </p:nvSpPr>
            <p:spPr bwMode="auto">
              <a:xfrm>
                <a:off x="11650" y="9546"/>
                <a:ext cx="260" cy="3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1300">
                    <a:solidFill>
                      <a:srgbClr val="000000"/>
                    </a:solidFill>
                  </a:rPr>
                  <a:t>64</a:t>
                </a:r>
                <a:endParaRPr lang="en-US" altLang="en-US" sz="1000"/>
              </a:p>
            </p:txBody>
          </p:sp>
          <p:sp>
            <p:nvSpPr>
              <p:cNvPr id="6210" name="Arc 66"/>
              <p:cNvSpPr>
                <a:spLocks/>
              </p:cNvSpPr>
              <p:nvPr/>
            </p:nvSpPr>
            <p:spPr bwMode="auto">
              <a:xfrm>
                <a:off x="10858" y="10008"/>
                <a:ext cx="293" cy="228"/>
              </a:xfrm>
              <a:custGeom>
                <a:avLst/>
                <a:gdLst>
                  <a:gd name="G0" fmla="+- 21560 0 0"/>
                  <a:gd name="G1" fmla="+- 17013 0 0"/>
                  <a:gd name="G2" fmla="+- 21600 0 0"/>
                  <a:gd name="T0" fmla="*/ 0 w 21560"/>
                  <a:gd name="T1" fmla="*/ 15703 h 17013"/>
                  <a:gd name="T2" fmla="*/ 8251 w 21560"/>
                  <a:gd name="T3" fmla="*/ 0 h 17013"/>
                  <a:gd name="T4" fmla="*/ 21560 w 21560"/>
                  <a:gd name="T5" fmla="*/ 17013 h 170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560" h="17013" fill="none" extrusionOk="0">
                    <a:moveTo>
                      <a:pt x="-1" y="15702"/>
                    </a:moveTo>
                    <a:cubicBezTo>
                      <a:pt x="374" y="9528"/>
                      <a:pt x="3379" y="3811"/>
                      <a:pt x="8251" y="0"/>
                    </a:cubicBezTo>
                  </a:path>
                  <a:path w="21560" h="17013" stroke="0" extrusionOk="0">
                    <a:moveTo>
                      <a:pt x="-1" y="15702"/>
                    </a:moveTo>
                    <a:cubicBezTo>
                      <a:pt x="374" y="9528"/>
                      <a:pt x="3379" y="3811"/>
                      <a:pt x="8251" y="0"/>
                    </a:cubicBezTo>
                    <a:lnTo>
                      <a:pt x="21560" y="1701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11" name="Line 67"/>
              <p:cNvSpPr>
                <a:spLocks noChangeShapeType="1"/>
              </p:cNvSpPr>
              <p:nvPr/>
            </p:nvSpPr>
            <p:spPr bwMode="auto">
              <a:xfrm>
                <a:off x="10653" y="9968"/>
                <a:ext cx="385" cy="201"/>
              </a:xfrm>
              <a:prstGeom prst="line">
                <a:avLst/>
              </a:prstGeom>
              <a:noFill/>
              <a:ln w="1460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9" name="Group 114"/>
          <p:cNvGrpSpPr>
            <a:grpSpLocks/>
          </p:cNvGrpSpPr>
          <p:nvPr/>
        </p:nvGrpSpPr>
        <p:grpSpPr bwMode="auto">
          <a:xfrm>
            <a:off x="5105400" y="2232025"/>
            <a:ext cx="1004888" cy="1090613"/>
            <a:chOff x="3216" y="1406"/>
            <a:chExt cx="633" cy="687"/>
          </a:xfrm>
        </p:grpSpPr>
        <p:sp>
          <p:nvSpPr>
            <p:cNvPr id="6253" name="Rectangle 109"/>
            <p:cNvSpPr>
              <a:spLocks noChangeArrowheads="1"/>
            </p:cNvSpPr>
            <p:nvPr/>
          </p:nvSpPr>
          <p:spPr bwMode="auto">
            <a:xfrm>
              <a:off x="3504" y="1584"/>
              <a:ext cx="345" cy="97"/>
            </a:xfrm>
            <a:prstGeom prst="rect">
              <a:avLst/>
            </a:prstGeom>
            <a:solidFill>
              <a:srgbClr val="FFCC00"/>
            </a:solidFill>
            <a:ln w="1460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50" name="Rectangle 106"/>
            <p:cNvSpPr>
              <a:spLocks noChangeArrowheads="1"/>
            </p:cNvSpPr>
            <p:nvPr/>
          </p:nvSpPr>
          <p:spPr bwMode="auto">
            <a:xfrm>
              <a:off x="3504" y="1680"/>
              <a:ext cx="345" cy="97"/>
            </a:xfrm>
            <a:prstGeom prst="rect">
              <a:avLst/>
            </a:prstGeom>
            <a:solidFill>
              <a:srgbClr val="66FFFF"/>
            </a:solidFill>
            <a:ln w="1460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0" name="Group 102"/>
            <p:cNvGrpSpPr>
              <a:grpSpLocks/>
            </p:cNvGrpSpPr>
            <p:nvPr/>
          </p:nvGrpSpPr>
          <p:grpSpPr bwMode="auto">
            <a:xfrm>
              <a:off x="3216" y="1406"/>
              <a:ext cx="624" cy="687"/>
              <a:chOff x="3216" y="1406"/>
              <a:chExt cx="624" cy="687"/>
            </a:xfrm>
          </p:grpSpPr>
          <p:sp>
            <p:nvSpPr>
              <p:cNvPr id="6229" name="Rectangle 85"/>
              <p:cNvSpPr>
                <a:spLocks noChangeArrowheads="1"/>
              </p:cNvSpPr>
              <p:nvPr/>
            </p:nvSpPr>
            <p:spPr bwMode="auto">
              <a:xfrm>
                <a:off x="3496" y="1562"/>
                <a:ext cx="344" cy="98"/>
              </a:xfrm>
              <a:prstGeom prst="rect">
                <a:avLst/>
              </a:prstGeom>
              <a:noFill/>
              <a:ln w="1460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30" name="Rectangle 86"/>
              <p:cNvSpPr>
                <a:spLocks noChangeArrowheads="1"/>
              </p:cNvSpPr>
              <p:nvPr/>
            </p:nvSpPr>
            <p:spPr bwMode="auto">
              <a:xfrm>
                <a:off x="3419" y="1540"/>
                <a:ext cx="83" cy="1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1300">
                    <a:solidFill>
                      <a:srgbClr val="000000"/>
                    </a:solidFill>
                  </a:rPr>
                  <a:t>0 </a:t>
                </a:r>
                <a:endParaRPr lang="en-US" altLang="en-US" sz="1000"/>
              </a:p>
            </p:txBody>
          </p:sp>
          <p:sp>
            <p:nvSpPr>
              <p:cNvPr id="6231" name="Rectangle 87"/>
              <p:cNvSpPr>
                <a:spLocks noChangeArrowheads="1"/>
              </p:cNvSpPr>
              <p:nvPr/>
            </p:nvSpPr>
            <p:spPr bwMode="auto">
              <a:xfrm>
                <a:off x="3419" y="1647"/>
                <a:ext cx="83" cy="1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1300">
                    <a:solidFill>
                      <a:srgbClr val="000000"/>
                    </a:solidFill>
                  </a:rPr>
                  <a:t>1 </a:t>
                </a:r>
                <a:endParaRPr lang="en-US" altLang="en-US" sz="1000"/>
              </a:p>
            </p:txBody>
          </p:sp>
          <p:sp>
            <p:nvSpPr>
              <p:cNvPr id="6232" name="Rectangle 88"/>
              <p:cNvSpPr>
                <a:spLocks noChangeArrowheads="1"/>
              </p:cNvSpPr>
              <p:nvPr/>
            </p:nvSpPr>
            <p:spPr bwMode="auto">
              <a:xfrm>
                <a:off x="3419" y="1754"/>
                <a:ext cx="83" cy="1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1300">
                    <a:solidFill>
                      <a:srgbClr val="000000"/>
                    </a:solidFill>
                  </a:rPr>
                  <a:t>2 </a:t>
                </a:r>
                <a:endParaRPr lang="en-US" altLang="en-US" sz="1000"/>
              </a:p>
            </p:txBody>
          </p:sp>
          <p:sp>
            <p:nvSpPr>
              <p:cNvPr id="6233" name="Rectangle 89"/>
              <p:cNvSpPr>
                <a:spLocks noChangeArrowheads="1"/>
              </p:cNvSpPr>
              <p:nvPr/>
            </p:nvSpPr>
            <p:spPr bwMode="auto">
              <a:xfrm>
                <a:off x="3419" y="1861"/>
                <a:ext cx="83" cy="1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1300">
                    <a:solidFill>
                      <a:srgbClr val="000000"/>
                    </a:solidFill>
                  </a:rPr>
                  <a:t>3 </a:t>
                </a:r>
                <a:endParaRPr lang="en-US" altLang="en-US" sz="1000"/>
              </a:p>
            </p:txBody>
          </p:sp>
          <p:sp>
            <p:nvSpPr>
              <p:cNvPr id="6234" name="Rectangle 90"/>
              <p:cNvSpPr>
                <a:spLocks noChangeArrowheads="1"/>
              </p:cNvSpPr>
              <p:nvPr/>
            </p:nvSpPr>
            <p:spPr bwMode="auto">
              <a:xfrm>
                <a:off x="3408" y="1968"/>
                <a:ext cx="55" cy="1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1300">
                    <a:solidFill>
                      <a:srgbClr val="000000"/>
                    </a:solidFill>
                  </a:rPr>
                  <a:t>4</a:t>
                </a:r>
                <a:endParaRPr lang="en-US" altLang="en-US" sz="1000"/>
              </a:p>
            </p:txBody>
          </p:sp>
          <p:sp>
            <p:nvSpPr>
              <p:cNvPr id="6235" name="Rectangle 91"/>
              <p:cNvSpPr>
                <a:spLocks noChangeArrowheads="1"/>
              </p:cNvSpPr>
              <p:nvPr/>
            </p:nvSpPr>
            <p:spPr bwMode="auto">
              <a:xfrm>
                <a:off x="3496" y="1660"/>
                <a:ext cx="344" cy="98"/>
              </a:xfrm>
              <a:prstGeom prst="rect">
                <a:avLst/>
              </a:prstGeom>
              <a:noFill/>
              <a:ln w="1460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36" name="Rectangle 92"/>
              <p:cNvSpPr>
                <a:spLocks noChangeArrowheads="1"/>
              </p:cNvSpPr>
              <p:nvPr/>
            </p:nvSpPr>
            <p:spPr bwMode="auto">
              <a:xfrm>
                <a:off x="3496" y="1758"/>
                <a:ext cx="344" cy="98"/>
              </a:xfrm>
              <a:prstGeom prst="rect">
                <a:avLst/>
              </a:prstGeom>
              <a:noFill/>
              <a:ln w="1460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37" name="Rectangle 93"/>
              <p:cNvSpPr>
                <a:spLocks noChangeArrowheads="1"/>
              </p:cNvSpPr>
              <p:nvPr/>
            </p:nvSpPr>
            <p:spPr bwMode="auto">
              <a:xfrm>
                <a:off x="3496" y="1856"/>
                <a:ext cx="344" cy="98"/>
              </a:xfrm>
              <a:prstGeom prst="rect">
                <a:avLst/>
              </a:prstGeom>
              <a:noFill/>
              <a:ln w="1460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38" name="Rectangle 94"/>
              <p:cNvSpPr>
                <a:spLocks noChangeArrowheads="1"/>
              </p:cNvSpPr>
              <p:nvPr/>
            </p:nvSpPr>
            <p:spPr bwMode="auto">
              <a:xfrm>
                <a:off x="3496" y="1954"/>
                <a:ext cx="344" cy="98"/>
              </a:xfrm>
              <a:prstGeom prst="rect">
                <a:avLst/>
              </a:prstGeom>
              <a:noFill/>
              <a:ln w="1460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39" name="Rectangle 95"/>
              <p:cNvSpPr>
                <a:spLocks noChangeArrowheads="1"/>
              </p:cNvSpPr>
              <p:nvPr/>
            </p:nvSpPr>
            <p:spPr bwMode="auto">
              <a:xfrm>
                <a:off x="3618" y="1540"/>
                <a:ext cx="110" cy="1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1300">
                    <a:solidFill>
                      <a:srgbClr val="000000"/>
                    </a:solidFill>
                  </a:rPr>
                  <a:t>89</a:t>
                </a:r>
                <a:endParaRPr lang="en-US" altLang="en-US" sz="1000"/>
              </a:p>
            </p:txBody>
          </p:sp>
          <p:sp>
            <p:nvSpPr>
              <p:cNvPr id="6240" name="Rectangle 96"/>
              <p:cNvSpPr>
                <a:spLocks noChangeArrowheads="1"/>
              </p:cNvSpPr>
              <p:nvPr/>
            </p:nvSpPr>
            <p:spPr bwMode="auto">
              <a:xfrm>
                <a:off x="3573" y="1406"/>
                <a:ext cx="182" cy="1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1300">
                    <a:solidFill>
                      <a:srgbClr val="000000"/>
                    </a:solidFill>
                  </a:rPr>
                  <a:t>Pop</a:t>
                </a:r>
                <a:endParaRPr lang="en-US" altLang="en-US" sz="1000"/>
              </a:p>
            </p:txBody>
          </p:sp>
          <p:sp>
            <p:nvSpPr>
              <p:cNvPr id="6241" name="Rectangle 97"/>
              <p:cNvSpPr>
                <a:spLocks noChangeArrowheads="1"/>
              </p:cNvSpPr>
              <p:nvPr/>
            </p:nvSpPr>
            <p:spPr bwMode="auto">
              <a:xfrm>
                <a:off x="3618" y="1638"/>
                <a:ext cx="110" cy="1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1300">
                    <a:solidFill>
                      <a:srgbClr val="000000"/>
                    </a:solidFill>
                  </a:rPr>
                  <a:t>75</a:t>
                </a:r>
                <a:endParaRPr lang="en-US" altLang="en-US" sz="1000"/>
              </a:p>
            </p:txBody>
          </p:sp>
          <p:sp>
            <p:nvSpPr>
              <p:cNvPr id="6242" name="Line 98"/>
              <p:cNvSpPr>
                <a:spLocks noChangeShapeType="1"/>
              </p:cNvSpPr>
              <p:nvPr/>
            </p:nvSpPr>
            <p:spPr bwMode="auto">
              <a:xfrm flipV="1">
                <a:off x="3216" y="1632"/>
                <a:ext cx="192" cy="67"/>
              </a:xfrm>
              <a:prstGeom prst="line">
                <a:avLst/>
              </a:prstGeom>
              <a:noFill/>
              <a:ln w="14605">
                <a:solidFill>
                  <a:srgbClr val="000000"/>
                </a:solidFill>
                <a:round/>
                <a:headEnd/>
                <a:tailEnd type="triangle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43" name="Line 99"/>
              <p:cNvSpPr>
                <a:spLocks noChangeShapeType="1"/>
              </p:cNvSpPr>
              <p:nvPr/>
            </p:nvSpPr>
            <p:spPr bwMode="auto">
              <a:xfrm flipV="1">
                <a:off x="3216" y="1728"/>
                <a:ext cx="192" cy="67"/>
              </a:xfrm>
              <a:prstGeom prst="line">
                <a:avLst/>
              </a:prstGeom>
              <a:noFill/>
              <a:ln w="14605">
                <a:solidFill>
                  <a:srgbClr val="000000"/>
                </a:solidFill>
                <a:round/>
                <a:headEnd/>
                <a:tailEnd type="triangle" w="lg" len="lg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1" grpId="0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76238"/>
            <a:ext cx="8229600" cy="995362"/>
          </a:xfrm>
          <a:solidFill>
            <a:srgbClr val="FFC000"/>
          </a:solidFill>
        </p:spPr>
        <p:txBody>
          <a:bodyPr>
            <a:normAutofit fontScale="90000"/>
          </a:bodyPr>
          <a:lstStyle/>
          <a:p>
            <a:r>
              <a:rPr lang="en-US" dirty="0"/>
              <a:t>An Array-Based Implementation</a:t>
            </a:r>
          </a:p>
        </p:txBody>
      </p:sp>
      <p:sp>
        <p:nvSpPr>
          <p:cNvPr id="246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sz="1600" dirty="0" smtClean="0"/>
              <a:t>public class </a:t>
            </a:r>
            <a:r>
              <a:rPr lang="en-US" sz="1600" dirty="0" err="1" smtClean="0"/>
              <a:t>ArrayStack</a:t>
            </a:r>
            <a:r>
              <a:rPr lang="en-US" sz="1600" dirty="0" smtClean="0"/>
              <a:t> implements </a:t>
            </a:r>
            <a:r>
              <a:rPr lang="en-US" sz="1600" dirty="0" err="1" smtClean="0"/>
              <a:t>StackInterface</a:t>
            </a:r>
            <a:r>
              <a:rPr lang="en-US" sz="1600" dirty="0" smtClean="0"/>
              <a:t>&lt;T&gt;{</a:t>
            </a:r>
          </a:p>
          <a:p>
            <a:pPr>
              <a:buNone/>
            </a:pPr>
            <a:r>
              <a:rPr lang="en-US" sz="1600" dirty="0" smtClean="0"/>
              <a:t>	</a:t>
            </a:r>
          </a:p>
          <a:p>
            <a:pPr>
              <a:buNone/>
            </a:pPr>
            <a:r>
              <a:rPr lang="en-US" sz="1600" dirty="0" smtClean="0"/>
              <a:t>	private T[ ] stack;          //ARRAY OF STACK ENTRIES</a:t>
            </a:r>
          </a:p>
          <a:p>
            <a:pPr>
              <a:buNone/>
            </a:pPr>
            <a:r>
              <a:rPr lang="en-US" sz="1600" dirty="0"/>
              <a:t>	</a:t>
            </a:r>
            <a:r>
              <a:rPr lang="en-US" sz="1600" dirty="0" smtClean="0"/>
              <a:t>stack = new (T [ ] ) new Object[size] // Cast to generic type </a:t>
            </a:r>
          </a:p>
          <a:p>
            <a:pPr>
              <a:buNone/>
            </a:pPr>
            <a:r>
              <a:rPr lang="en-US" sz="1600" dirty="0" smtClean="0"/>
              <a:t>    private </a:t>
            </a:r>
            <a:r>
              <a:rPr lang="en-US" sz="1600" dirty="0" err="1" smtClean="0"/>
              <a:t>int</a:t>
            </a:r>
            <a:r>
              <a:rPr lang="en-US" sz="1600" dirty="0" smtClean="0"/>
              <a:t> </a:t>
            </a:r>
            <a:r>
              <a:rPr lang="en-US" sz="1600" dirty="0" err="1" smtClean="0"/>
              <a:t>topIndex</a:t>
            </a:r>
            <a:r>
              <a:rPr lang="en-US" sz="1600" dirty="0" smtClean="0"/>
              <a:t>;    //INDEX OF TOP ENTRY</a:t>
            </a:r>
          </a:p>
          <a:p>
            <a:pPr>
              <a:buNone/>
            </a:pPr>
            <a:r>
              <a:rPr lang="en-US" sz="1600" dirty="0" smtClean="0"/>
              <a:t>    private static final </a:t>
            </a:r>
            <a:r>
              <a:rPr lang="en-US" sz="1600" dirty="0" err="1" smtClean="0"/>
              <a:t>int</a:t>
            </a:r>
            <a:r>
              <a:rPr lang="en-US" sz="1600" dirty="0" smtClean="0"/>
              <a:t> DEFAULT_INITIAL_CAPACITY = 50;</a:t>
            </a:r>
          </a:p>
          <a:p>
            <a:endParaRPr lang="en-US" dirty="0" smtClean="0"/>
          </a:p>
          <a:p>
            <a:r>
              <a:rPr lang="en-US" dirty="0" smtClean="0"/>
              <a:t>Write methods </a:t>
            </a:r>
          </a:p>
          <a:p>
            <a:pPr lvl="1"/>
            <a:r>
              <a:rPr lang="en-US" b="1" dirty="0" smtClean="0">
                <a:latin typeface="Courier New" charset="0"/>
              </a:rPr>
              <a:t>Constructor() and Constructor(size)</a:t>
            </a:r>
          </a:p>
          <a:p>
            <a:pPr lvl="1"/>
            <a:r>
              <a:rPr lang="en-US" b="1" dirty="0" smtClean="0">
                <a:latin typeface="Courier New" charset="0"/>
              </a:rPr>
              <a:t>push</a:t>
            </a:r>
            <a:endParaRPr lang="en-US" b="1" dirty="0">
              <a:latin typeface="Courier New" charset="0"/>
            </a:endParaRPr>
          </a:p>
          <a:p>
            <a:pPr lvl="1"/>
            <a:r>
              <a:rPr lang="en-US" b="1" dirty="0">
                <a:latin typeface="Courier New" charset="0"/>
              </a:rPr>
              <a:t>peek</a:t>
            </a:r>
          </a:p>
          <a:p>
            <a:pPr lvl="1"/>
            <a:r>
              <a:rPr lang="en-US" b="1" dirty="0">
                <a:latin typeface="Courier New" charset="0"/>
              </a:rPr>
              <a:t>pop</a:t>
            </a:r>
          </a:p>
          <a:p>
            <a:pPr lvl="1"/>
            <a:r>
              <a:rPr lang="en-US" b="1" dirty="0" err="1">
                <a:latin typeface="Courier New" charset="0"/>
              </a:rPr>
              <a:t>isEmpty</a:t>
            </a:r>
            <a:endParaRPr lang="en-US" b="1" dirty="0">
              <a:latin typeface="Courier New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D6154-6669-42B8-8C4E-32EA7FC44168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" y="152400"/>
            <a:ext cx="8991600" cy="914400"/>
          </a:xfrm>
        </p:spPr>
        <p:txBody>
          <a:bodyPr>
            <a:normAutofit fontScale="90000"/>
          </a:bodyPr>
          <a:lstStyle/>
          <a:p>
            <a:r>
              <a:rPr lang="en-US" altLang="en-US" dirty="0">
                <a:solidFill>
                  <a:schemeClr val="tx1"/>
                </a:solidFill>
              </a:rPr>
              <a:t>Implementing </a:t>
            </a:r>
            <a:r>
              <a:rPr lang="en-US" altLang="en-US" dirty="0">
                <a:solidFill>
                  <a:schemeClr val="tx1"/>
                </a:solidFill>
                <a:latin typeface="Courier New" pitchFamily="49" charset="0"/>
              </a:rPr>
              <a:t>Stack</a:t>
            </a:r>
            <a:r>
              <a:rPr lang="en-US" altLang="en-US" dirty="0">
                <a:solidFill>
                  <a:schemeClr val="tx1"/>
                </a:solidFill>
              </a:rPr>
              <a:t> Class — Refined</a:t>
            </a:r>
          </a:p>
        </p:txBody>
      </p:sp>
      <p:sp>
        <p:nvSpPr>
          <p:cNvPr id="7177" name="Text Box 9"/>
          <p:cNvSpPr txBox="1">
            <a:spLocks noChangeArrowheads="1"/>
          </p:cNvSpPr>
          <p:nvPr/>
        </p:nvSpPr>
        <p:spPr bwMode="auto">
          <a:xfrm>
            <a:off x="381000" y="2590800"/>
            <a:ext cx="84582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 dirty="0"/>
              <a:t>Keep the bottom of stack at position 0.   Maintain a "pointer"  </a:t>
            </a:r>
            <a:r>
              <a:rPr lang="en-US" altLang="en-US" sz="2000" b="1" dirty="0" err="1">
                <a:latin typeface="Courier New" pitchFamily="49" charset="0"/>
              </a:rPr>
              <a:t>myTop</a:t>
            </a:r>
            <a:r>
              <a:rPr lang="en-US" altLang="en-US" sz="2000" dirty="0"/>
              <a:t> to the top of the stack.</a:t>
            </a:r>
            <a:endParaRPr lang="en-US" altLang="en-US" dirty="0"/>
          </a:p>
        </p:txBody>
      </p:sp>
      <p:pic>
        <p:nvPicPr>
          <p:cNvPr id="7184" name="Picture 16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981200" y="1371600"/>
            <a:ext cx="4724400" cy="849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199" name="Text Box 31"/>
          <p:cNvSpPr txBox="1">
            <a:spLocks noChangeArrowheads="1"/>
          </p:cNvSpPr>
          <p:nvPr/>
        </p:nvSpPr>
        <p:spPr bwMode="auto">
          <a:xfrm>
            <a:off x="457200" y="3581400"/>
            <a:ext cx="8305800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/>
              <a:t> </a:t>
            </a:r>
            <a:r>
              <a:rPr lang="en-US" altLang="en-US" sz="2000" dirty="0"/>
              <a:t>Note:  </a:t>
            </a:r>
            <a:r>
              <a:rPr lang="en-US" altLang="en-US" sz="2000" b="1" dirty="0">
                <a:solidFill>
                  <a:srgbClr val="FF0000"/>
                </a:solidFill>
              </a:rPr>
              <a:t>No moving of array elements</a:t>
            </a:r>
            <a:r>
              <a:rPr lang="en-US" altLang="en-US" sz="2000" b="1" dirty="0" smtClean="0">
                <a:solidFill>
                  <a:srgbClr val="FF0000"/>
                </a:solidFill>
              </a:rPr>
              <a:t>. “Constant time”</a:t>
            </a:r>
          </a:p>
          <a:p>
            <a:pPr>
              <a:spcBef>
                <a:spcPct val="50000"/>
              </a:spcBef>
            </a:pPr>
            <a:r>
              <a:rPr lang="en-US" altLang="en-US" sz="2000" b="1" dirty="0" smtClean="0">
                <a:solidFill>
                  <a:srgbClr val="FF0000"/>
                </a:solidFill>
              </a:rPr>
              <a:t>The interface remains the same regardless of implementation!</a:t>
            </a: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7" grpId="0" autoUpdateAnimBg="0"/>
      <p:bldP spid="7199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D6154-6669-42B8-8C4E-32EA7FC44168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" y="152400"/>
            <a:ext cx="8991600" cy="914400"/>
          </a:xfrm>
        </p:spPr>
        <p:txBody>
          <a:bodyPr>
            <a:normAutofit fontScale="90000"/>
          </a:bodyPr>
          <a:lstStyle/>
          <a:p>
            <a:r>
              <a:rPr lang="en-US" altLang="en-US">
                <a:solidFill>
                  <a:schemeClr val="tx1"/>
                </a:solidFill>
              </a:rPr>
              <a:t>Implementing </a:t>
            </a:r>
            <a:r>
              <a:rPr lang="en-US" altLang="en-US">
                <a:solidFill>
                  <a:schemeClr val="tx1"/>
                </a:solidFill>
                <a:latin typeface="Courier New" pitchFamily="49" charset="0"/>
              </a:rPr>
              <a:t>Stack</a:t>
            </a:r>
            <a:r>
              <a:rPr lang="en-US" altLang="en-US">
                <a:solidFill>
                  <a:schemeClr val="tx1"/>
                </a:solidFill>
              </a:rPr>
              <a:t> Class — Refined</a:t>
            </a:r>
          </a:p>
        </p:txBody>
      </p:sp>
      <p:sp>
        <p:nvSpPr>
          <p:cNvPr id="7177" name="Text Box 9"/>
          <p:cNvSpPr txBox="1">
            <a:spLocks noChangeArrowheads="1"/>
          </p:cNvSpPr>
          <p:nvPr/>
        </p:nvSpPr>
        <p:spPr bwMode="auto">
          <a:xfrm>
            <a:off x="228600" y="1143000"/>
            <a:ext cx="84582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 dirty="0"/>
              <a:t>Keep the bottom of stack at position 0.   Maintain a "pointer"  </a:t>
            </a:r>
            <a:r>
              <a:rPr lang="en-US" altLang="en-US" sz="2000" b="1" dirty="0" err="1">
                <a:latin typeface="Courier New" pitchFamily="49" charset="0"/>
              </a:rPr>
              <a:t>myTop</a:t>
            </a:r>
            <a:r>
              <a:rPr lang="en-US" altLang="en-US" sz="2000" dirty="0"/>
              <a:t> to the top of the stack.</a:t>
            </a:r>
            <a:endParaRPr lang="en-US" altLang="en-US" dirty="0"/>
          </a:p>
        </p:txBody>
      </p:sp>
      <p:graphicFrame>
        <p:nvGraphicFramePr>
          <p:cNvPr id="7188" name="Object 20"/>
          <p:cNvGraphicFramePr>
            <a:graphicFrameLocks noChangeAspect="1"/>
          </p:cNvGraphicFramePr>
          <p:nvPr/>
        </p:nvGraphicFramePr>
        <p:xfrm>
          <a:off x="914400" y="2057400"/>
          <a:ext cx="7151688" cy="1360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1" name="Picture" r:id="rId4" imgW="6071400" imgH="1156320" progId="Word.Picture.8">
                  <p:embed/>
                </p:oleObj>
              </mc:Choice>
              <mc:Fallback>
                <p:oleObj name="Picture" r:id="rId4" imgW="6071400" imgH="1156320" progId="Word.Picture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057400"/>
                        <a:ext cx="7151688" cy="1360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89" name="Text Box 21"/>
          <p:cNvSpPr txBox="1">
            <a:spLocks noChangeArrowheads="1"/>
          </p:cNvSpPr>
          <p:nvPr/>
        </p:nvSpPr>
        <p:spPr bwMode="auto">
          <a:xfrm>
            <a:off x="914400" y="3200400"/>
            <a:ext cx="914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dirty="0" err="1">
                <a:solidFill>
                  <a:srgbClr val="FF0000"/>
                </a:solidFill>
                <a:latin typeface="Courier New" pitchFamily="49" charset="0"/>
              </a:rPr>
              <a:t>myTop</a:t>
            </a:r>
            <a:r>
              <a:rPr lang="en-US" sz="1400" dirty="0">
                <a:solidFill>
                  <a:srgbClr val="FF0000"/>
                </a:solidFill>
                <a:latin typeface="Courier New" pitchFamily="49" charset="0"/>
                <a:sym typeface="Symbol" pitchFamily="18" charset="2"/>
              </a:rPr>
              <a:t>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7190" name="Text Box 22"/>
          <p:cNvSpPr txBox="1">
            <a:spLocks noChangeArrowheads="1"/>
          </p:cNvSpPr>
          <p:nvPr/>
        </p:nvSpPr>
        <p:spPr bwMode="auto">
          <a:xfrm>
            <a:off x="2286000" y="2895600"/>
            <a:ext cx="1066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dirty="0" err="1">
                <a:solidFill>
                  <a:srgbClr val="FF0000"/>
                </a:solidFill>
                <a:latin typeface="Courier New" pitchFamily="49" charset="0"/>
              </a:rPr>
              <a:t>myTop</a:t>
            </a:r>
            <a:r>
              <a:rPr lang="en-US" sz="1400" dirty="0">
                <a:solidFill>
                  <a:srgbClr val="FF0000"/>
                </a:solidFill>
                <a:latin typeface="Courier New" pitchFamily="49" charset="0"/>
                <a:sym typeface="Symbol" pitchFamily="18" charset="2"/>
              </a:rPr>
              <a:t></a:t>
            </a:r>
            <a:endParaRPr lang="en-US" sz="1400" dirty="0">
              <a:latin typeface="Courier New" pitchFamily="49" charset="0"/>
            </a:endParaRPr>
          </a:p>
        </p:txBody>
      </p:sp>
      <p:sp>
        <p:nvSpPr>
          <p:cNvPr id="7191" name="Text Box 23"/>
          <p:cNvSpPr txBox="1">
            <a:spLocks noChangeArrowheads="1"/>
          </p:cNvSpPr>
          <p:nvPr/>
        </p:nvSpPr>
        <p:spPr bwMode="auto">
          <a:xfrm>
            <a:off x="3733800" y="2743200"/>
            <a:ext cx="1066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dirty="0" err="1">
                <a:solidFill>
                  <a:srgbClr val="FF0000"/>
                </a:solidFill>
                <a:latin typeface="Courier New" pitchFamily="49" charset="0"/>
              </a:rPr>
              <a:t>myTop</a:t>
            </a:r>
            <a:r>
              <a:rPr lang="en-US" sz="1400" dirty="0">
                <a:solidFill>
                  <a:srgbClr val="FF0000"/>
                </a:solidFill>
                <a:latin typeface="Courier New" pitchFamily="49" charset="0"/>
                <a:sym typeface="Symbol" pitchFamily="18" charset="2"/>
              </a:rPr>
              <a:t></a:t>
            </a:r>
            <a:endParaRPr lang="en-US" sz="1400" dirty="0">
              <a:latin typeface="Courier New" pitchFamily="49" charset="0"/>
            </a:endParaRPr>
          </a:p>
        </p:txBody>
      </p:sp>
      <p:sp>
        <p:nvSpPr>
          <p:cNvPr id="7192" name="Text Box 24"/>
          <p:cNvSpPr txBox="1">
            <a:spLocks noChangeArrowheads="1"/>
          </p:cNvSpPr>
          <p:nvPr/>
        </p:nvSpPr>
        <p:spPr bwMode="auto">
          <a:xfrm>
            <a:off x="5181600" y="2590800"/>
            <a:ext cx="1066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dirty="0" err="1">
                <a:solidFill>
                  <a:srgbClr val="FF0000"/>
                </a:solidFill>
                <a:latin typeface="Courier New" pitchFamily="49" charset="0"/>
              </a:rPr>
              <a:t>myTop</a:t>
            </a:r>
            <a:r>
              <a:rPr lang="en-US" sz="1400" dirty="0">
                <a:solidFill>
                  <a:srgbClr val="FF0000"/>
                </a:solidFill>
                <a:latin typeface="Courier New" pitchFamily="49" charset="0"/>
                <a:sym typeface="Symbol" pitchFamily="18" charset="2"/>
              </a:rPr>
              <a:t></a:t>
            </a:r>
            <a:endParaRPr lang="en-US" sz="1400" dirty="0">
              <a:latin typeface="Courier New" pitchFamily="49" charset="0"/>
            </a:endParaRPr>
          </a:p>
        </p:txBody>
      </p:sp>
      <p:sp>
        <p:nvSpPr>
          <p:cNvPr id="7193" name="Text Box 25"/>
          <p:cNvSpPr txBox="1">
            <a:spLocks noChangeArrowheads="1"/>
          </p:cNvSpPr>
          <p:nvPr/>
        </p:nvSpPr>
        <p:spPr bwMode="auto">
          <a:xfrm>
            <a:off x="6553200" y="2743200"/>
            <a:ext cx="1066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dirty="0" err="1">
                <a:solidFill>
                  <a:srgbClr val="FF0000"/>
                </a:solidFill>
                <a:latin typeface="Courier New" pitchFamily="49" charset="0"/>
              </a:rPr>
              <a:t>myTop</a:t>
            </a:r>
            <a:r>
              <a:rPr lang="en-US" sz="1400" dirty="0">
                <a:solidFill>
                  <a:srgbClr val="FF0000"/>
                </a:solidFill>
                <a:latin typeface="Courier New" pitchFamily="49" charset="0"/>
                <a:sym typeface="Symbol" pitchFamily="18" charset="2"/>
              </a:rPr>
              <a:t></a:t>
            </a:r>
            <a:endParaRPr lang="en-US" sz="1400" dirty="0">
              <a:latin typeface="Courier New" pitchFamily="49" charset="0"/>
            </a:endParaRPr>
          </a:p>
        </p:txBody>
      </p:sp>
      <p:sp>
        <p:nvSpPr>
          <p:cNvPr id="7194" name="Text Box 26"/>
          <p:cNvSpPr txBox="1">
            <a:spLocks noChangeArrowheads="1"/>
          </p:cNvSpPr>
          <p:nvPr/>
        </p:nvSpPr>
        <p:spPr bwMode="auto">
          <a:xfrm>
            <a:off x="457200" y="3657600"/>
            <a:ext cx="14478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dirty="0" err="1">
                <a:solidFill>
                  <a:srgbClr val="FF0000"/>
                </a:solidFill>
              </a:rPr>
              <a:t>myTop</a:t>
            </a:r>
            <a:r>
              <a:rPr lang="en-US" sz="1400" dirty="0">
                <a:solidFill>
                  <a:srgbClr val="FF0000"/>
                </a:solidFill>
                <a:sym typeface="Symbol" pitchFamily="18" charset="2"/>
              </a:rPr>
              <a:t> = -1</a:t>
            </a:r>
            <a:endParaRPr lang="en-US" sz="1400" dirty="0"/>
          </a:p>
        </p:txBody>
      </p:sp>
      <p:sp>
        <p:nvSpPr>
          <p:cNvPr id="7195" name="Text Box 27"/>
          <p:cNvSpPr txBox="1">
            <a:spLocks noChangeArrowheads="1"/>
          </p:cNvSpPr>
          <p:nvPr/>
        </p:nvSpPr>
        <p:spPr bwMode="auto">
          <a:xfrm>
            <a:off x="2438400" y="3657600"/>
            <a:ext cx="14478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dirty="0" err="1">
                <a:solidFill>
                  <a:srgbClr val="FF0000"/>
                </a:solidFill>
              </a:rPr>
              <a:t>myTop</a:t>
            </a:r>
            <a:r>
              <a:rPr lang="en-US" sz="1400" dirty="0">
                <a:solidFill>
                  <a:srgbClr val="FF0000"/>
                </a:solidFill>
                <a:sym typeface="Symbol" pitchFamily="18" charset="2"/>
              </a:rPr>
              <a:t> = 0</a:t>
            </a:r>
            <a:endParaRPr lang="en-US" sz="1400" dirty="0"/>
          </a:p>
        </p:txBody>
      </p:sp>
      <p:sp>
        <p:nvSpPr>
          <p:cNvPr id="7196" name="Text Box 28"/>
          <p:cNvSpPr txBox="1">
            <a:spLocks noChangeArrowheads="1"/>
          </p:cNvSpPr>
          <p:nvPr/>
        </p:nvSpPr>
        <p:spPr bwMode="auto">
          <a:xfrm>
            <a:off x="4038600" y="3581400"/>
            <a:ext cx="14478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dirty="0" err="1">
                <a:solidFill>
                  <a:srgbClr val="FF0000"/>
                </a:solidFill>
              </a:rPr>
              <a:t>myTop</a:t>
            </a:r>
            <a:r>
              <a:rPr lang="en-US" sz="1400" dirty="0">
                <a:solidFill>
                  <a:srgbClr val="FF0000"/>
                </a:solidFill>
                <a:sym typeface="Symbol" pitchFamily="18" charset="2"/>
              </a:rPr>
              <a:t> = 1</a:t>
            </a:r>
            <a:endParaRPr lang="en-US" sz="1400" dirty="0"/>
          </a:p>
        </p:txBody>
      </p:sp>
      <p:sp>
        <p:nvSpPr>
          <p:cNvPr id="7197" name="Text Box 29"/>
          <p:cNvSpPr txBox="1">
            <a:spLocks noChangeArrowheads="1"/>
          </p:cNvSpPr>
          <p:nvPr/>
        </p:nvSpPr>
        <p:spPr bwMode="auto">
          <a:xfrm>
            <a:off x="5486400" y="3581400"/>
            <a:ext cx="14478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dirty="0" err="1">
                <a:solidFill>
                  <a:srgbClr val="FF0000"/>
                </a:solidFill>
              </a:rPr>
              <a:t>myTop</a:t>
            </a:r>
            <a:r>
              <a:rPr lang="en-US" sz="1400" dirty="0">
                <a:solidFill>
                  <a:srgbClr val="FF0000"/>
                </a:solidFill>
                <a:sym typeface="Symbol" pitchFamily="18" charset="2"/>
              </a:rPr>
              <a:t> = 2</a:t>
            </a:r>
            <a:endParaRPr lang="en-US" sz="1400" dirty="0"/>
          </a:p>
        </p:txBody>
      </p:sp>
      <p:sp>
        <p:nvSpPr>
          <p:cNvPr id="7198" name="Text Box 30"/>
          <p:cNvSpPr txBox="1">
            <a:spLocks noChangeArrowheads="1"/>
          </p:cNvSpPr>
          <p:nvPr/>
        </p:nvSpPr>
        <p:spPr bwMode="auto">
          <a:xfrm>
            <a:off x="6934200" y="3581400"/>
            <a:ext cx="1447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dirty="0" err="1">
                <a:solidFill>
                  <a:srgbClr val="FF0000"/>
                </a:solidFill>
              </a:rPr>
              <a:t>myTop</a:t>
            </a:r>
            <a:r>
              <a:rPr lang="en-US" sz="1400" dirty="0">
                <a:solidFill>
                  <a:srgbClr val="FF0000"/>
                </a:solidFill>
                <a:sym typeface="Symbol" pitchFamily="18" charset="2"/>
              </a:rPr>
              <a:t> = </a:t>
            </a:r>
            <a:r>
              <a:rPr lang="en-US" sz="1800" dirty="0">
                <a:solidFill>
                  <a:srgbClr val="FF0000"/>
                </a:solidFill>
                <a:sym typeface="Symbol" pitchFamily="18" charset="2"/>
              </a:rPr>
              <a:t>1</a:t>
            </a:r>
            <a:endParaRPr lang="en-US" sz="1800" dirty="0"/>
          </a:p>
        </p:txBody>
      </p:sp>
      <p:sp>
        <p:nvSpPr>
          <p:cNvPr id="7199" name="Text Box 31"/>
          <p:cNvSpPr txBox="1">
            <a:spLocks noChangeArrowheads="1"/>
          </p:cNvSpPr>
          <p:nvPr/>
        </p:nvSpPr>
        <p:spPr bwMode="auto">
          <a:xfrm>
            <a:off x="1790700" y="5105400"/>
            <a:ext cx="58674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/>
              <a:t> </a:t>
            </a:r>
            <a:r>
              <a:rPr lang="en-US" altLang="en-US" sz="2000" dirty="0"/>
              <a:t>Note:  </a:t>
            </a:r>
            <a:r>
              <a:rPr lang="en-US" altLang="en-US" sz="2000" b="1" dirty="0">
                <a:solidFill>
                  <a:srgbClr val="FF0000"/>
                </a:solidFill>
              </a:rPr>
              <a:t>No moving of array elements.</a:t>
            </a: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7" grpId="0" autoUpdateAnimBg="0"/>
      <p:bldP spid="7189" grpId="0" autoUpdateAnimBg="0"/>
      <p:bldP spid="7190" grpId="0" autoUpdateAnimBg="0"/>
      <p:bldP spid="7191" grpId="0" autoUpdateAnimBg="0"/>
      <p:bldP spid="7192" grpId="0" autoUpdateAnimBg="0"/>
      <p:bldP spid="7193" grpId="0" autoUpdateAnimBg="0"/>
      <p:bldP spid="7194" grpId="0" autoUpdateAnimBg="0"/>
      <p:bldP spid="7195" grpId="0" autoUpdateAnimBg="0"/>
      <p:bldP spid="7196" grpId="0" autoUpdateAnimBg="0"/>
      <p:bldP spid="7197" grpId="0" autoUpdateAnimBg="0"/>
      <p:bldP spid="7198" grpId="0" autoUpdateAnimBg="0"/>
      <p:bldP spid="7199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ttp://interactivepython.org/courselib/static/pythonds/_images/dectobi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713" y="1143000"/>
            <a:ext cx="7567575" cy="3676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36888" y="228600"/>
            <a:ext cx="7772400" cy="838201"/>
          </a:xfrm>
          <a:solidFill>
            <a:srgbClr val="92D050"/>
          </a:solidFill>
        </p:spPr>
        <p:txBody>
          <a:bodyPr>
            <a:normAutofit fontScale="90000"/>
          </a:bodyPr>
          <a:lstStyle/>
          <a:p>
            <a:r>
              <a:rPr lang="en-US" dirty="0" smtClean="0"/>
              <a:t>Convert base 10 to base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737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1-</a:t>
            </a:r>
            <a:fld id="{C0CEF321-6749-4E5F-A196-958240A7647D}" type="slidenum">
              <a:rPr lang="en-US"/>
              <a:pPr/>
              <a:t>2</a:t>
            </a:fld>
            <a:endParaRPr lang="en-US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28600"/>
            <a:ext cx="7772400" cy="838200"/>
          </a:xfrm>
          <a:solidFill>
            <a:srgbClr val="92D050"/>
          </a:solidFill>
        </p:spPr>
        <p:txBody>
          <a:bodyPr/>
          <a:lstStyle/>
          <a:p>
            <a:pPr eaLnBrk="1" hangingPunct="1"/>
            <a:r>
              <a:rPr lang="en-US" dirty="0" smtClean="0"/>
              <a:t>Generic Types: Review</a:t>
            </a:r>
          </a:p>
        </p:txBody>
      </p:sp>
      <p:pic>
        <p:nvPicPr>
          <p:cNvPr id="88066" name="Picture 2" descr="http://images.slideplayer.com/13/4129435/slides/slide_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524000"/>
            <a:ext cx="5791200" cy="4343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9857945"/>
      </p:ext>
    </p:extLst>
  </p:cSld>
  <p:clrMapOvr>
    <a:masterClrMapping/>
  </p:clrMapOvr>
  <p:transition spd="med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1-</a:t>
            </a:r>
            <a:fld id="{C0CEF321-6749-4E5F-A196-958240A7647D}" type="slidenum">
              <a:rPr lang="en-US"/>
              <a:pPr/>
              <a:t>3</a:t>
            </a:fld>
            <a:endParaRPr lang="en-US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28600"/>
            <a:ext cx="7772400" cy="838200"/>
          </a:xfrm>
          <a:solidFill>
            <a:srgbClr val="92D050"/>
          </a:solidFill>
        </p:spPr>
        <p:txBody>
          <a:bodyPr/>
          <a:lstStyle/>
          <a:p>
            <a:pPr eaLnBrk="1" hangingPunct="1"/>
            <a:r>
              <a:rPr lang="en-US" dirty="0" smtClean="0"/>
              <a:t>Generic Types: Review</a:t>
            </a:r>
          </a:p>
        </p:txBody>
      </p:sp>
      <p:pic>
        <p:nvPicPr>
          <p:cNvPr id="89090" name="Picture 2" descr="http://web.augsburg.edu/~crockett/210/graphics/list_array_elemen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828800"/>
            <a:ext cx="3933825" cy="206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9092" name="Picture 4" descr="https://scratchthejava.files.wordpress.com/2014/12/primitive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224797"/>
            <a:ext cx="4067175" cy="2023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0722042"/>
      </p:ext>
    </p:extLst>
  </p:cSld>
  <p:clrMapOvr>
    <a:masterClrMapping/>
  </p:clrMapOvr>
  <p:transition spd="med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566D9-60CB-4A0E-8CCC-F818E06F6D16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228600" y="762000"/>
            <a:ext cx="4876800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519113" indent="-519113"/>
            <a:r>
              <a:rPr lang="en-US" altLang="en-US" dirty="0"/>
              <a:t> </a:t>
            </a:r>
            <a:r>
              <a:rPr lang="en-US" altLang="en-US" sz="2000" b="1" dirty="0"/>
              <a:t>Consider the following applications:</a:t>
            </a:r>
          </a:p>
          <a:p>
            <a:pPr marL="519113" indent="-519113"/>
            <a:endParaRPr lang="en-US" altLang="en-US" sz="800" dirty="0"/>
          </a:p>
          <a:p>
            <a:pPr marL="519113" indent="-519113"/>
            <a:r>
              <a:rPr lang="en-US" altLang="en-US" dirty="0"/>
              <a:t>(1) Model the discard pile </a:t>
            </a:r>
            <a:br>
              <a:rPr lang="en-US" altLang="en-US" dirty="0"/>
            </a:br>
            <a:r>
              <a:rPr lang="en-US" altLang="en-US" dirty="0"/>
              <a:t>in a card game </a:t>
            </a:r>
          </a:p>
          <a:p>
            <a:pPr marL="519113" indent="-519113"/>
            <a:r>
              <a:rPr lang="en-US" altLang="en-US" dirty="0"/>
              <a:t>(2)  Model a railroad </a:t>
            </a:r>
            <a:br>
              <a:rPr lang="en-US" altLang="en-US" dirty="0"/>
            </a:br>
            <a:r>
              <a:rPr lang="en-US" altLang="en-US" dirty="0"/>
              <a:t>switching yard</a:t>
            </a:r>
          </a:p>
        </p:txBody>
      </p:sp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33400" y="2743200"/>
            <a:ext cx="4419600" cy="2187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070" name="Rectangle 22"/>
          <p:cNvSpPr>
            <a:spLocks noChangeArrowheads="1"/>
          </p:cNvSpPr>
          <p:nvPr/>
        </p:nvSpPr>
        <p:spPr bwMode="auto">
          <a:xfrm>
            <a:off x="5867400" y="6553200"/>
            <a:ext cx="228600" cy="3048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4098" name="Picture 2" descr="C:\Users\ryoder.SOSAD.000\AppData\Local\Microsoft\Windows\Temporary Internet Files\Content.IE5\DF0VOB4T\MC900433900[1]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15000" y="304800"/>
            <a:ext cx="2476500" cy="2476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2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3E207-CEDC-485D-B00B-00BCF962EBFC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31749" name="Text Box 1029"/>
          <p:cNvSpPr txBox="1">
            <a:spLocks noChangeArrowheads="1"/>
          </p:cNvSpPr>
          <p:nvPr/>
        </p:nvSpPr>
        <p:spPr bwMode="auto">
          <a:xfrm>
            <a:off x="381000" y="381000"/>
            <a:ext cx="7924800" cy="3838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/>
              <a:t>In these problems we need a</a:t>
            </a:r>
          </a:p>
          <a:p>
            <a:pPr>
              <a:spcBef>
                <a:spcPct val="25000"/>
              </a:spcBef>
            </a:pPr>
            <a:r>
              <a:rPr lang="en-US" altLang="en-US" dirty="0"/>
              <a:t>"last-discarded-first-removed,"</a:t>
            </a:r>
          </a:p>
          <a:p>
            <a:pPr>
              <a:spcBef>
                <a:spcPct val="25000"/>
              </a:spcBef>
            </a:pPr>
            <a:r>
              <a:rPr lang="en-US" altLang="en-US" dirty="0"/>
              <a:t>"last-pushed-onto-first-removed," </a:t>
            </a:r>
          </a:p>
          <a:p>
            <a:pPr>
              <a:spcBef>
                <a:spcPct val="25000"/>
              </a:spcBef>
            </a:pPr>
            <a:r>
              <a:rPr lang="en-US" altLang="en-US" dirty="0"/>
              <a:t>"last-stored-first-removed, " </a:t>
            </a:r>
          </a:p>
          <a:p>
            <a:pPr>
              <a:spcBef>
                <a:spcPct val="25000"/>
              </a:spcBef>
            </a:pPr>
            <a:r>
              <a:rPr lang="en-US" altLang="en-US" dirty="0"/>
              <a:t>"last-generated-first-displayed" </a:t>
            </a:r>
          </a:p>
          <a:p>
            <a:pPr>
              <a:spcBef>
                <a:spcPct val="25000"/>
              </a:spcBef>
            </a:pPr>
            <a:r>
              <a:rPr lang="en-US" altLang="en-US" dirty="0"/>
              <a:t>structured data type. </a:t>
            </a:r>
          </a:p>
          <a:p>
            <a:pPr lvl="2"/>
            <a:endParaRPr lang="en-US" altLang="en-US" dirty="0"/>
          </a:p>
          <a:p>
            <a:r>
              <a:rPr lang="en-US" altLang="en-US" dirty="0"/>
              <a:t>In summary ... a </a:t>
            </a:r>
            <a:r>
              <a:rPr lang="en-US" altLang="en-US" b="1" dirty="0">
                <a:solidFill>
                  <a:srgbClr val="FF5050"/>
                </a:solidFill>
              </a:rPr>
              <a:t>LIFO (Last-In-First-Out)</a:t>
            </a:r>
            <a:r>
              <a:rPr lang="en-US" altLang="en-US" dirty="0"/>
              <a:t> structure. </a:t>
            </a:r>
          </a:p>
          <a:p>
            <a:r>
              <a:rPr lang="en-US" altLang="en-US" dirty="0"/>
              <a:t>Other examples?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9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CB869-5082-4C7A-A9AC-32B617C2257D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28600"/>
            <a:ext cx="7772400" cy="457200"/>
          </a:xfrm>
        </p:spPr>
        <p:txBody>
          <a:bodyPr>
            <a:normAutofit fontScale="90000"/>
          </a:bodyPr>
          <a:lstStyle/>
          <a:p>
            <a:r>
              <a:rPr lang="en-US" altLang="en-US" sz="3600">
                <a:solidFill>
                  <a:schemeClr val="tx1"/>
                </a:solidFill>
              </a:rPr>
              <a:t>Stack as an ADT </a:t>
            </a:r>
          </a:p>
        </p:txBody>
      </p:sp>
      <p:sp>
        <p:nvSpPr>
          <p:cNvPr id="29704" name="Text Box 8"/>
          <p:cNvSpPr txBox="1">
            <a:spLocks noChangeArrowheads="1"/>
          </p:cNvSpPr>
          <p:nvPr/>
        </p:nvSpPr>
        <p:spPr bwMode="auto">
          <a:xfrm>
            <a:off x="1981200" y="3886200"/>
            <a:ext cx="57150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/>
              <a:t> Adding a plate pushes those below it</a:t>
            </a:r>
            <a:br>
              <a:rPr lang="en-US" altLang="en-US" dirty="0"/>
            </a:br>
            <a:r>
              <a:rPr lang="en-US" altLang="en-US" dirty="0"/>
              <a:t> down in the stack</a:t>
            </a:r>
          </a:p>
        </p:txBody>
      </p:sp>
      <p:sp>
        <p:nvSpPr>
          <p:cNvPr id="29720" name="Text Box 24"/>
          <p:cNvSpPr txBox="1">
            <a:spLocks noChangeArrowheads="1"/>
          </p:cNvSpPr>
          <p:nvPr/>
        </p:nvSpPr>
        <p:spPr bwMode="auto">
          <a:xfrm>
            <a:off x="1981200" y="4648200"/>
            <a:ext cx="59436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/>
              <a:t> Removing a plate pops those below it </a:t>
            </a:r>
            <a:br>
              <a:rPr lang="en-US" altLang="en-US" dirty="0"/>
            </a:br>
            <a:r>
              <a:rPr lang="en-US" altLang="en-US" dirty="0"/>
              <a:t>  up one position.</a:t>
            </a:r>
          </a:p>
        </p:txBody>
      </p:sp>
      <p:pic>
        <p:nvPicPr>
          <p:cNvPr id="29725" name="Picture 29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429000" y="990600"/>
            <a:ext cx="22860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4" grpId="0" build="p" autoUpdateAnimBg="0"/>
      <p:bldP spid="29720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8229600" cy="990600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dirty="0"/>
              <a:t>Specifications of the </a:t>
            </a:r>
            <a:r>
              <a:rPr lang="en-US" dirty="0" smtClean="0"/>
              <a:t>Stack ADT</a:t>
            </a:r>
            <a:endParaRPr lang="en-US" dirty="0"/>
          </a:p>
        </p:txBody>
      </p:sp>
      <p:sp>
        <p:nvSpPr>
          <p:cNvPr id="209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95400"/>
            <a:ext cx="8229600" cy="4525963"/>
          </a:xfrm>
        </p:spPr>
        <p:txBody>
          <a:bodyPr/>
          <a:lstStyle/>
          <a:p>
            <a:r>
              <a:rPr lang="en-US" dirty="0"/>
              <a:t>Organizes entries according to order in which </a:t>
            </a:r>
            <a:r>
              <a:rPr lang="en-US" dirty="0" smtClean="0"/>
              <a:t>added (also enforces rules)</a:t>
            </a:r>
            <a:endParaRPr lang="en-US" dirty="0"/>
          </a:p>
          <a:p>
            <a:r>
              <a:rPr lang="en-US" dirty="0"/>
              <a:t>Additions are made to one end, the top</a:t>
            </a:r>
          </a:p>
          <a:p>
            <a:r>
              <a:rPr lang="en-US" dirty="0"/>
              <a:t>The item most recently added is always on the top</a:t>
            </a:r>
          </a:p>
        </p:txBody>
      </p:sp>
      <p:pic>
        <p:nvPicPr>
          <p:cNvPr id="209926" name="Picture 6" descr="fg21_0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62200" y="3276600"/>
            <a:ext cx="5680075" cy="1952625"/>
          </a:xfrm>
          <a:prstGeom prst="rect">
            <a:avLst/>
          </a:prstGeom>
          <a:noFill/>
          <a:effectLst>
            <a:outerShdw blurRad="63500" dist="107763" dir="2700000" algn="ctr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229600" cy="1143000"/>
          </a:xfrm>
        </p:spPr>
        <p:txBody>
          <a:bodyPr/>
          <a:lstStyle/>
          <a:p>
            <a:r>
              <a:rPr lang="en-US" dirty="0"/>
              <a:t>Specifications of the ADT Stack</a:t>
            </a:r>
          </a:p>
        </p:txBody>
      </p:sp>
      <p:sp>
        <p:nvSpPr>
          <p:cNvPr id="210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5325" y="1219200"/>
            <a:ext cx="8342313" cy="4572000"/>
          </a:xfrm>
        </p:spPr>
        <p:txBody>
          <a:bodyPr/>
          <a:lstStyle/>
          <a:p>
            <a:r>
              <a:rPr lang="en-US" dirty="0"/>
              <a:t>Abstract Data Type Stack – </a:t>
            </a:r>
            <a:r>
              <a:rPr lang="en-US" dirty="0" smtClean="0"/>
              <a:t> general operations</a:t>
            </a:r>
          </a:p>
          <a:p>
            <a:r>
              <a:rPr lang="en-US" dirty="0" smtClean="0"/>
              <a:t>HOW these are done is not specified</a:t>
            </a:r>
          </a:p>
          <a:p>
            <a:r>
              <a:rPr lang="en-US" dirty="0" smtClean="0"/>
              <a:t>WHAT operations </a:t>
            </a:r>
            <a:r>
              <a:rPr lang="en-US" i="1" dirty="0" smtClean="0">
                <a:solidFill>
                  <a:srgbClr val="FF0000"/>
                </a:solidFill>
              </a:rPr>
              <a:t>is</a:t>
            </a:r>
            <a:r>
              <a:rPr lang="en-US" dirty="0" smtClean="0"/>
              <a:t> specified</a:t>
            </a:r>
          </a:p>
          <a:p>
            <a:r>
              <a:rPr lang="en-US" dirty="0" smtClean="0"/>
              <a:t>Interface lists method </a:t>
            </a:r>
            <a:r>
              <a:rPr lang="en-US" i="1" dirty="0" smtClean="0"/>
              <a:t>signatures</a:t>
            </a:r>
            <a:r>
              <a:rPr lang="en-US" dirty="0" smtClean="0"/>
              <a:t> </a:t>
            </a:r>
            <a:endParaRPr lang="en-US" dirty="0"/>
          </a:p>
          <a:p>
            <a:pPr lvl="1"/>
            <a:r>
              <a:rPr lang="en-US" b="1" dirty="0" err="1">
                <a:latin typeface="Courier New" charset="0"/>
              </a:rPr>
              <a:t>push(newEntry</a:t>
            </a:r>
            <a:r>
              <a:rPr lang="en-US" b="1" dirty="0">
                <a:latin typeface="Courier New" charset="0"/>
              </a:rPr>
              <a:t>)</a:t>
            </a:r>
          </a:p>
          <a:p>
            <a:pPr lvl="1"/>
            <a:r>
              <a:rPr lang="en-US" b="1" dirty="0" smtClean="0">
                <a:latin typeface="Courier New" charset="0"/>
              </a:rPr>
              <a:t>T pop</a:t>
            </a:r>
            <a:r>
              <a:rPr lang="en-US" b="1" dirty="0">
                <a:latin typeface="Courier New" charset="0"/>
              </a:rPr>
              <a:t>()</a:t>
            </a:r>
          </a:p>
          <a:p>
            <a:pPr lvl="1"/>
            <a:r>
              <a:rPr lang="en-US" b="1" dirty="0" smtClean="0">
                <a:latin typeface="Courier New" charset="0"/>
              </a:rPr>
              <a:t>T peek</a:t>
            </a:r>
            <a:r>
              <a:rPr lang="en-US" b="1" dirty="0">
                <a:latin typeface="Courier New" charset="0"/>
              </a:rPr>
              <a:t>()</a:t>
            </a:r>
          </a:p>
          <a:p>
            <a:pPr lvl="1"/>
            <a:r>
              <a:rPr lang="en-US" b="1" dirty="0" err="1" smtClean="0">
                <a:latin typeface="Courier New" charset="0"/>
              </a:rPr>
              <a:t>boolean</a:t>
            </a:r>
            <a:r>
              <a:rPr lang="en-US" b="1" dirty="0" smtClean="0">
                <a:latin typeface="Courier New" charset="0"/>
              </a:rPr>
              <a:t> </a:t>
            </a:r>
            <a:r>
              <a:rPr lang="en-US" b="1" dirty="0" err="1" smtClean="0">
                <a:latin typeface="Courier New" charset="0"/>
              </a:rPr>
              <a:t>isEmpty</a:t>
            </a:r>
            <a:r>
              <a:rPr lang="en-US" b="1" dirty="0">
                <a:latin typeface="Courier New" charset="0"/>
              </a:rPr>
              <a:t>()</a:t>
            </a:r>
          </a:p>
          <a:p>
            <a:pPr lvl="1"/>
            <a:r>
              <a:rPr lang="en-US" b="1" dirty="0" smtClean="0">
                <a:latin typeface="Courier New" charset="0"/>
              </a:rPr>
              <a:t>void clear()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85800" y="1219201"/>
            <a:ext cx="7924800" cy="17266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 b="1" dirty="0" smtClean="0">
                <a:solidFill>
                  <a:srgbClr val="FF5050"/>
                </a:solidFill>
              </a:rPr>
              <a:t>ABSTRACT DATA TYPE RULE:</a:t>
            </a:r>
          </a:p>
          <a:p>
            <a:pPr>
              <a:spcBef>
                <a:spcPct val="20000"/>
              </a:spcBef>
            </a:pPr>
            <a:endParaRPr lang="en-US" altLang="en-US" b="1" dirty="0">
              <a:solidFill>
                <a:srgbClr val="FF5050"/>
              </a:solidFill>
            </a:endParaRPr>
          </a:p>
          <a:p>
            <a:pPr>
              <a:spcBef>
                <a:spcPct val="20000"/>
              </a:spcBef>
            </a:pPr>
            <a:r>
              <a:rPr lang="en-US" altLang="en-US" b="1" dirty="0" smtClean="0">
                <a:solidFill>
                  <a:srgbClr val="FF5050"/>
                </a:solidFill>
              </a:rPr>
              <a:t>Behavior (interface)  must be independent of class implementation.</a:t>
            </a:r>
            <a:endParaRPr lang="en-US" altLang="en-US" dirty="0" smtClean="0"/>
          </a:p>
          <a:p>
            <a:pPr>
              <a:spcBef>
                <a:spcPct val="50000"/>
              </a:spcBef>
            </a:pPr>
            <a:r>
              <a:rPr lang="en-US" altLang="en-US" b="1" dirty="0" smtClean="0"/>
              <a:t>In a manner independent of any specific representation of object (because we have no idea of what data members will be available).</a:t>
            </a:r>
            <a:endParaRPr lang="en-US" altLang="en-US" b="1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7380</TotalTime>
  <Words>577</Words>
  <Application>Microsoft Office PowerPoint</Application>
  <PresentationFormat>On-screen Show (4:3)</PresentationFormat>
  <Paragraphs>160</Paragraphs>
  <Slides>19</Slides>
  <Notes>14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Calibri</vt:lpstr>
      <vt:lpstr>Courier New</vt:lpstr>
      <vt:lpstr>Lucida Sans Unicode</vt:lpstr>
      <vt:lpstr>Symbol</vt:lpstr>
      <vt:lpstr>Verdana</vt:lpstr>
      <vt:lpstr>Wingdings 2</vt:lpstr>
      <vt:lpstr>Wingdings 3</vt:lpstr>
      <vt:lpstr>Concourse</vt:lpstr>
      <vt:lpstr>Picture</vt:lpstr>
      <vt:lpstr>CSIS-210 Data Structures</vt:lpstr>
      <vt:lpstr>Generic Types: Review</vt:lpstr>
      <vt:lpstr>Generic Types: Review</vt:lpstr>
      <vt:lpstr>PowerPoint Presentation</vt:lpstr>
      <vt:lpstr>PowerPoint Presentation</vt:lpstr>
      <vt:lpstr>Stack as an ADT </vt:lpstr>
      <vt:lpstr>Specifications of the Stack ADT</vt:lpstr>
      <vt:lpstr>Specifications of the ADT Stack</vt:lpstr>
      <vt:lpstr>PowerPoint Presentation</vt:lpstr>
      <vt:lpstr>PowerPoint Presentation</vt:lpstr>
      <vt:lpstr>PowerPoint Presentation</vt:lpstr>
      <vt:lpstr>Example application code</vt:lpstr>
      <vt:lpstr>An Array-Based Implementation</vt:lpstr>
      <vt:lpstr>Alternative Array-Based Implementations of a Stack</vt:lpstr>
      <vt:lpstr>PowerPoint Presentation</vt:lpstr>
      <vt:lpstr>An Array-Based Implementation</vt:lpstr>
      <vt:lpstr>Implementing Stack Class — Refined</vt:lpstr>
      <vt:lpstr>Implementing Stack Class — Refined</vt:lpstr>
      <vt:lpstr>Convert base 10 to base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CSIS-110 Introduction to  Computer Science</dc:title>
  <dc:creator>Sharon G Small</dc:creator>
  <cp:lastModifiedBy>Yoder, Robert</cp:lastModifiedBy>
  <cp:revision>391</cp:revision>
  <dcterms:created xsi:type="dcterms:W3CDTF">2011-01-27T18:23:39Z</dcterms:created>
  <dcterms:modified xsi:type="dcterms:W3CDTF">2016-09-16T20:02:46Z</dcterms:modified>
</cp:coreProperties>
</file>