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0" r:id="rId2"/>
    <p:sldId id="312" r:id="rId3"/>
    <p:sldId id="299" r:id="rId4"/>
    <p:sldId id="300" r:id="rId5"/>
    <p:sldId id="301" r:id="rId6"/>
    <p:sldId id="298" r:id="rId7"/>
    <p:sldId id="302" r:id="rId8"/>
    <p:sldId id="311" r:id="rId9"/>
    <p:sldId id="305" r:id="rId10"/>
    <p:sldId id="306" r:id="rId11"/>
    <p:sldId id="304" r:id="rId12"/>
    <p:sldId id="307" r:id="rId13"/>
    <p:sldId id="308" r:id="rId14"/>
    <p:sldId id="309" r:id="rId15"/>
    <p:sldId id="303" r:id="rId16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0" autoAdjust="0"/>
    <p:restoredTop sz="90929"/>
  </p:normalViewPr>
  <p:slideViewPr>
    <p:cSldViewPr snapToObjects="1">
      <p:cViewPr varScale="1">
        <p:scale>
          <a:sx n="57" d="100"/>
          <a:sy n="57" d="100"/>
        </p:scale>
        <p:origin x="53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35" d="100"/>
          <a:sy n="35" d="100"/>
        </p:scale>
        <p:origin x="-1512" y="-7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E5615-BCE1-4B96-96B3-033313A37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EFEB8C20-B568-472C-8186-626FE523F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MT Extra Bol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26483-2A1B-43DB-A39E-DD920AD9B3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BE73-9ED1-4AC7-AE63-C028AF483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C4B9-9603-4168-8DBE-D5411B9CD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104B6-324D-436E-B006-03360F0BED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9EB09-0196-43BC-AD2F-6CD43E7DD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BF63D-53F9-408A-B5D2-FD8A75370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4ADA0-1B98-4D70-AD46-4B092B0B1C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2D3C6-CE34-4AAB-B537-9418587DB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6CF66-F25B-49FF-AE3F-3B9A4C5DA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2793F-48C8-4F31-A7D1-24FED7D50E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E39C6-E33B-49C4-9882-6011120162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AC89EE-6BFA-479B-AD1D-6468A830B1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CSIS-210 Fall </a:t>
            </a:r>
            <a:r>
              <a:rPr lang="en-US" dirty="0" smtClean="0"/>
              <a:t>2016</a:t>
            </a:r>
            <a:br>
              <a:rPr lang="en-US" dirty="0" smtClean="0"/>
            </a:br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429000"/>
          </a:xfrm>
        </p:spPr>
        <p:txBody>
          <a:bodyPr/>
          <a:lstStyle/>
          <a:p>
            <a:r>
              <a:rPr lang="en-US" dirty="0" smtClean="0"/>
              <a:t>Questions about Project 2 ?</a:t>
            </a:r>
          </a:p>
          <a:p>
            <a:r>
              <a:rPr lang="en-US" dirty="0" smtClean="0"/>
              <a:t>String Compares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Dimensional (2-D)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Homework: </a:t>
            </a:r>
            <a:r>
              <a:rPr lang="en-US" dirty="0" err="1" smtClean="0"/>
              <a:t>zyBooks</a:t>
            </a:r>
            <a:r>
              <a:rPr lang="en-US" dirty="0" smtClean="0"/>
              <a:t> 7.9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6483-2A1B-43DB-A39E-DD920AD9B3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6579A20-D4D2-4BD1-A2E3-B69B2BDA651E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Maze Traversal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010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The base case is:</a:t>
            </a:r>
          </a:p>
          <a:p>
            <a:pPr lvl="1" eaLnBrk="1" hangingPunct="1"/>
            <a:r>
              <a:rPr lang="en-US" dirty="0" smtClean="0"/>
              <a:t>arrival at the final destination</a:t>
            </a:r>
          </a:p>
          <a:p>
            <a:pPr eaLnBrk="1" hangingPunct="1"/>
            <a:r>
              <a:rPr lang="en-US" dirty="0" smtClean="0"/>
              <a:t>Recursive case:</a:t>
            </a:r>
          </a:p>
          <a:p>
            <a:pPr lvl="1" eaLnBrk="1" hangingPunct="1"/>
            <a:r>
              <a:rPr lang="en-US" dirty="0" smtClean="0"/>
              <a:t>check path in U/D/L/R direction IF NOT BLOCKED</a:t>
            </a:r>
          </a:p>
        </p:txBody>
      </p:sp>
    </p:spTree>
    <p:extLst>
      <p:ext uri="{BB962C8B-B14F-4D97-AF65-F5344CB8AC3E}">
        <p14:creationId xmlns:p14="http://schemas.microsoft.com/office/powerpoint/2010/main" val="40396438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maze 0=blocked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maze[][] = {</a:t>
            </a:r>
          </a:p>
          <a:p>
            <a:pPr marL="0" indent="0"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{1 , 1, 0, 1, 1},</a:t>
            </a:r>
          </a:p>
          <a:p>
            <a:pPr marL="0" indent="0"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{0 , 1, 0, 1, 0},</a:t>
            </a:r>
          </a:p>
          <a:p>
            <a:pPr marL="0" indent="0"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{1 , 1, 1, 1, 0},</a:t>
            </a:r>
          </a:p>
          <a:p>
            <a:pPr marL="0" indent="0"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{0 , 1, 0, 1, 0},</a:t>
            </a:r>
          </a:p>
          <a:p>
            <a:pPr marL="0" indent="0">
              <a:buNone/>
            </a:pPr>
            <a:r>
              <a:rPr lang="en-US" sz="2400" dirty="0" smtClean="0"/>
              <a:t>                     </a:t>
            </a:r>
            <a:r>
              <a:rPr lang="en-US" sz="2400" dirty="0"/>
              <a:t>{1 , 0, 1, 1, 1}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err="1" smtClean="0"/>
              <a:t>solvemaze</a:t>
            </a:r>
            <a:r>
              <a:rPr lang="en-US" sz="2400" dirty="0" smtClean="0"/>
              <a:t>(maze</a:t>
            </a:r>
            <a:r>
              <a:rPr lang="en-US" sz="2400" dirty="0"/>
              <a:t>, 5,5, 0,0,4,4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// name of </a:t>
            </a:r>
            <a:r>
              <a:rPr lang="en-US" sz="2400" dirty="0" smtClean="0"/>
              <a:t>array</a:t>
            </a:r>
            <a:r>
              <a:rPr lang="en-US" sz="2400" dirty="0"/>
              <a:t>, </a:t>
            </a:r>
            <a:r>
              <a:rPr lang="en-US" sz="2400" dirty="0" smtClean="0"/>
              <a:t>rows, cols, </a:t>
            </a:r>
            <a:r>
              <a:rPr lang="en-US" sz="2400" dirty="0" err="1" smtClean="0"/>
              <a:t>startX</a:t>
            </a:r>
            <a:r>
              <a:rPr lang="en-US" sz="2400" dirty="0" smtClean="0"/>
              <a:t>, </a:t>
            </a:r>
            <a:r>
              <a:rPr lang="en-US" sz="2400" dirty="0" err="1" smtClean="0"/>
              <a:t>startY</a:t>
            </a:r>
            <a:r>
              <a:rPr lang="en-US" sz="2400" dirty="0" smtClean="0"/>
              <a:t>, </a:t>
            </a:r>
            <a:r>
              <a:rPr lang="en-US" sz="2400" dirty="0" err="1" smtClean="0"/>
              <a:t>endX</a:t>
            </a:r>
            <a:r>
              <a:rPr lang="en-US" sz="2400" dirty="0" smtClean="0"/>
              <a:t>, </a:t>
            </a:r>
            <a:r>
              <a:rPr lang="en-US" sz="2400" dirty="0" err="1" smtClean="0"/>
              <a:t>endY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4B6-324D-436E-B006-03360F0BED4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http://3.bp.blogspot.com/-hm-lpXnEUEw/UlKbkrOX1hI/AAAAAAAAAM0/YHpKAW9b0NA/s1600/inputma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4" y="1600200"/>
            <a:ext cx="40226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static void </a:t>
            </a:r>
            <a:r>
              <a:rPr lang="en-US" sz="2000" dirty="0" err="1"/>
              <a:t>solvemaze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[][] maze, </a:t>
            </a:r>
            <a:r>
              <a:rPr lang="en-US" sz="2000" dirty="0" err="1"/>
              <a:t>int</a:t>
            </a:r>
            <a:r>
              <a:rPr lang="en-US" sz="2000" dirty="0"/>
              <a:t> rows, </a:t>
            </a:r>
            <a:r>
              <a:rPr lang="en-US" sz="2000" dirty="0" err="1"/>
              <a:t>int</a:t>
            </a:r>
            <a:r>
              <a:rPr lang="en-US" sz="2000" dirty="0"/>
              <a:t> cols,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startY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endX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endY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{ // search until we get to end </a:t>
            </a:r>
            <a:r>
              <a:rPr lang="en-US" sz="2000" dirty="0" smtClean="0"/>
              <a:t>position or exhaust search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("Start: ["+</a:t>
            </a:r>
            <a:r>
              <a:rPr lang="en-US" sz="2000" dirty="0" err="1" smtClean="0"/>
              <a:t>startX</a:t>
            </a:r>
            <a:r>
              <a:rPr lang="en-US" sz="2000" dirty="0" smtClean="0"/>
              <a:t>+"]["+</a:t>
            </a:r>
            <a:r>
              <a:rPr lang="en-US" sz="2000" dirty="0" err="1" smtClean="0"/>
              <a:t>startY</a:t>
            </a:r>
            <a:r>
              <a:rPr lang="en-US" sz="2000" dirty="0" smtClean="0"/>
              <a:t>+"] End: ["+</a:t>
            </a:r>
            <a:r>
              <a:rPr lang="en-US" sz="2000" dirty="0" err="1" smtClean="0"/>
              <a:t>endX</a:t>
            </a:r>
            <a:r>
              <a:rPr lang="en-US" sz="2000" dirty="0" smtClean="0"/>
              <a:t>+"]["+</a:t>
            </a:r>
            <a:r>
              <a:rPr lang="en-US" sz="2000" dirty="0" err="1" smtClean="0"/>
              <a:t>endY</a:t>
            </a:r>
            <a:r>
              <a:rPr lang="en-US" sz="2000" dirty="0" smtClean="0"/>
              <a:t>+"]");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// base case</a:t>
            </a:r>
          </a:p>
          <a:p>
            <a:pPr marL="0" indent="0">
              <a:buNone/>
            </a:pPr>
            <a:r>
              <a:rPr lang="en-US" sz="2000" dirty="0"/>
              <a:t>        if ( (</a:t>
            </a:r>
            <a:r>
              <a:rPr lang="en-US" sz="2000" dirty="0" err="1"/>
              <a:t>startX</a:t>
            </a:r>
            <a:r>
              <a:rPr lang="en-US" sz="2000" dirty="0"/>
              <a:t> == </a:t>
            </a:r>
            <a:r>
              <a:rPr lang="en-US" sz="2000" dirty="0" err="1"/>
              <a:t>endX</a:t>
            </a:r>
            <a:r>
              <a:rPr lang="en-US" sz="2000" dirty="0"/>
              <a:t>) &amp;&amp; (</a:t>
            </a:r>
            <a:r>
              <a:rPr lang="en-US" sz="2000" dirty="0" err="1"/>
              <a:t>startY</a:t>
            </a:r>
            <a:r>
              <a:rPr lang="en-US" sz="2000" dirty="0"/>
              <a:t> == </a:t>
            </a:r>
            <a:r>
              <a:rPr lang="en-US" sz="2000" dirty="0" err="1"/>
              <a:t>endY</a:t>
            </a:r>
            <a:r>
              <a:rPr lang="en-US" sz="2000" dirty="0"/>
              <a:t>) )</a:t>
            </a:r>
          </a:p>
          <a:p>
            <a:pPr marL="0" indent="0">
              <a:buNone/>
            </a:pPr>
            <a:r>
              <a:rPr lang="en-US" sz="2000" dirty="0"/>
              <a:t>            { </a:t>
            </a:r>
            <a:r>
              <a:rPr lang="en-US" sz="2000" dirty="0" err="1"/>
              <a:t>System.out.println</a:t>
            </a:r>
            <a:r>
              <a:rPr lang="en-US" sz="2000" dirty="0"/>
              <a:t>("Maze solved!");</a:t>
            </a:r>
          </a:p>
          <a:p>
            <a:pPr marL="0" indent="0">
              <a:buNone/>
            </a:pPr>
            <a:r>
              <a:rPr lang="en-US" sz="2000" dirty="0"/>
              <a:t>                return;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4B6-324D-436E-B006-03360F0BED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Prevent endless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//  After base case</a:t>
            </a:r>
          </a:p>
          <a:p>
            <a:pPr marL="0" indent="0">
              <a:buNone/>
            </a:pPr>
            <a:r>
              <a:rPr lang="en-US" sz="2000" dirty="0" smtClean="0"/>
              <a:t>maze[</a:t>
            </a:r>
            <a:r>
              <a:rPr lang="en-US" sz="2000" dirty="0" err="1" smtClean="0"/>
              <a:t>startX</a:t>
            </a:r>
            <a:r>
              <a:rPr lang="en-US" sz="2000" dirty="0"/>
              <a:t>][</a:t>
            </a:r>
            <a:r>
              <a:rPr lang="en-US" sz="2000" dirty="0" err="1"/>
              <a:t>startY</a:t>
            </a:r>
            <a:r>
              <a:rPr lang="en-US" sz="2000" dirty="0"/>
              <a:t>]=0; // mark </a:t>
            </a:r>
            <a:r>
              <a:rPr lang="en-US" sz="2000" dirty="0" smtClean="0"/>
              <a:t>visited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Otherwise, we will search DOWN from current cell</a:t>
            </a:r>
          </a:p>
          <a:p>
            <a:pPr marL="0" indent="0">
              <a:buNone/>
            </a:pPr>
            <a:r>
              <a:rPr lang="en-US" sz="2000" dirty="0" smtClean="0"/>
              <a:t>Then eventually Search UP back to original cell, then search DOWN, etc……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4B6-324D-436E-B006-03360F0BED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Search in 4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4114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// inductive case – search UP,  DOWN,  LEFT, RIGHT</a:t>
            </a:r>
          </a:p>
          <a:p>
            <a:pPr marL="0" indent="0">
              <a:buNone/>
            </a:pPr>
            <a:r>
              <a:rPr lang="en-US" sz="2000" dirty="0" smtClean="0"/>
              <a:t>// current cell is </a:t>
            </a:r>
            <a:r>
              <a:rPr lang="en-US" sz="2000" dirty="0" err="1" smtClean="0"/>
              <a:t>startX</a:t>
            </a:r>
            <a:r>
              <a:rPr lang="en-US" sz="2000" dirty="0" smtClean="0"/>
              <a:t>, </a:t>
            </a:r>
            <a:r>
              <a:rPr lang="en-US" sz="2000" dirty="0" err="1" smtClean="0"/>
              <a:t>startY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search UP</a:t>
            </a:r>
          </a:p>
          <a:p>
            <a:pPr marL="0" indent="0">
              <a:buNone/>
            </a:pPr>
            <a:r>
              <a:rPr lang="en-US" sz="2000" dirty="0" smtClean="0"/>
              <a:t>IF (we are not on TOP ROW)</a:t>
            </a:r>
          </a:p>
          <a:p>
            <a:pPr marL="0" indent="0">
              <a:buNone/>
            </a:pPr>
            <a:r>
              <a:rPr lang="en-US" sz="2000" dirty="0" smtClean="0"/>
              <a:t>{ IF (the cell ABOVE current cell  is not blocked)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{call </a:t>
            </a:r>
            <a:r>
              <a:rPr lang="en-US" sz="2000" dirty="0" err="1" smtClean="0"/>
              <a:t>solvemaze</a:t>
            </a:r>
            <a:r>
              <a:rPr lang="en-US" sz="2000" dirty="0" smtClean="0"/>
              <a:t> using the ABOVE cell as starting cell.}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// search DOWN in similar fashion</a:t>
            </a:r>
          </a:p>
          <a:p>
            <a:pPr marL="0" indent="0">
              <a:buNone/>
            </a:pPr>
            <a:r>
              <a:rPr lang="en-US" sz="2000" dirty="0" smtClean="0"/>
              <a:t>// search LEFT in similar fashion</a:t>
            </a:r>
          </a:p>
          <a:p>
            <a:pPr marL="0" indent="0">
              <a:buNone/>
            </a:pPr>
            <a:r>
              <a:rPr lang="en-US" sz="2000" dirty="0" smtClean="0"/>
              <a:t>// search RIGHT in similar fashion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// MAZE DEMO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4B6-324D-436E-B006-03360F0BED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Demo and homework 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 arrays and recursive maze example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 do 7.9 (intro 2-D arrays)</a:t>
            </a:r>
          </a:p>
          <a:p>
            <a:r>
              <a:rPr lang="en-US" dirty="0" smtClean="0"/>
              <a:t>Previous </a:t>
            </a:r>
            <a:r>
              <a:rPr lang="en-US" dirty="0" err="1" smtClean="0"/>
              <a:t>zyBook</a:t>
            </a:r>
            <a:r>
              <a:rPr lang="en-US" dirty="0" smtClean="0"/>
              <a:t> assignments:</a:t>
            </a:r>
          </a:p>
          <a:p>
            <a:pPr lvl="1"/>
            <a:r>
              <a:rPr lang="en-US" dirty="0" smtClean="0"/>
              <a:t>12.1 – 12.3 Recursion</a:t>
            </a:r>
          </a:p>
          <a:p>
            <a:pPr lvl="1"/>
            <a:r>
              <a:rPr lang="en-US" dirty="0" smtClean="0"/>
              <a:t>22.1-22.4 and 22.8 – 22.13 Stack/Queue</a:t>
            </a:r>
          </a:p>
          <a:p>
            <a:pPr lvl="1"/>
            <a:r>
              <a:rPr lang="en-US" dirty="0" smtClean="0"/>
              <a:t>4.1-4.8 and 7.1-7.4 data types &amp; arrays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D3C6-CE34-4AAB-B537-9418587DB4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Lazy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 smtClean="0"/>
              <a:t>static void </a:t>
            </a:r>
            <a:r>
              <a:rPr lang="en-US" dirty="0" err="1" smtClean="0"/>
              <a:t>sout</a:t>
            </a:r>
            <a:r>
              <a:rPr lang="en-US" dirty="0" smtClean="0"/>
              <a:t> (Object o)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 smtClean="0"/>
              <a:t>(o);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main: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out</a:t>
            </a:r>
            <a:r>
              <a:rPr lang="en-US" dirty="0" smtClean="0"/>
              <a:t>(”Hello”);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Also: </a:t>
            </a:r>
            <a:r>
              <a:rPr lang="en-US" dirty="0" err="1" smtClean="0"/>
              <a:t>StringCompare</a:t>
            </a:r>
            <a:r>
              <a:rPr lang="en-US" dirty="0" smtClean="0"/>
              <a:t> demo Fall 2016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04B6-324D-436E-B006-03360F0BED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sz="2800" dirty="0" smtClean="0"/>
              <a:t>2-D arrays (matrix)</a:t>
            </a:r>
            <a:br>
              <a:rPr lang="en-US" sz="2800" dirty="0" smtClean="0"/>
            </a:br>
            <a:r>
              <a:rPr lang="en-US" sz="2800" dirty="0" smtClean="0"/>
              <a:t> conceptual view by humans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D3C6-CE34-4AAB-B537-9418587DB4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3254" name="Picture 6" descr="Image result for java 2d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8970"/>
            <a:ext cx="4706983" cy="27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6" name="Picture 8" descr="http://www.codeproject.com/KB/cs/Arrays-dontumindit/array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75" y="2932611"/>
            <a:ext cx="4176508" cy="354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2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Matrix (table) internal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D3C6-CE34-4AAB-B537-9418587DB4F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4274" name="Picture 2" descr="http://faculty.orangecoastcollege.edu/sgilbert/book/10-2-ObjectAnd2DArrays/images/f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1" y="1076235"/>
            <a:ext cx="637063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048071"/>
            <a:ext cx="4679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int</a:t>
            </a:r>
            <a:r>
              <a:rPr lang="en-US" dirty="0" smtClean="0"/>
              <a:t> [ ] [ ] grid only defines a reference variable, no space is allocated until NEW is executed!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5048071"/>
            <a:ext cx="40386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Also: new </a:t>
            </a:r>
            <a:r>
              <a:rPr lang="en-US" dirty="0" err="1" smtClean="0"/>
              <a:t>int</a:t>
            </a:r>
            <a:r>
              <a:rPr lang="en-US" dirty="0" smtClean="0"/>
              <a:t> [2] [4]</a:t>
            </a:r>
          </a:p>
          <a:p>
            <a:r>
              <a:rPr lang="en-US" dirty="0" smtClean="0"/>
              <a:t>Defines two reference variables pointing to 1-D arrays of size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2D arrays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CF66-F25B-49FF-AE3F-3B9A4C5DAAB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5298" name="Picture 2" descr="https://webdocs.cs.ualberta.ca/~zaiane/courses/cmput102/slides/Topic12/img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8" y="12192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8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EEA7F05-4BC5-4489-8AB3-961EF83E2819}" type="slidenum">
              <a:rPr lang="en-US"/>
              <a:pPr/>
              <a:t>6</a:t>
            </a:fld>
            <a:endParaRPr lang="en-US"/>
          </a:p>
        </p:txBody>
      </p:sp>
      <p:pic>
        <p:nvPicPr>
          <p:cNvPr id="6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4343400" cy="33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343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[ ] [ ] </a:t>
            </a:r>
            <a:r>
              <a:rPr lang="en-US" dirty="0" err="1" smtClean="0"/>
              <a:t>nums</a:t>
            </a:r>
            <a:r>
              <a:rPr lang="en-US" dirty="0" smtClean="0"/>
              <a:t>; // how much space is allocated?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[ ] [ ] </a:t>
            </a:r>
            <a:r>
              <a:rPr lang="en-US" dirty="0" err="1" smtClean="0"/>
              <a:t>nums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 [ ]; 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[ ] [ ] </a:t>
            </a:r>
            <a:r>
              <a:rPr lang="en-US" dirty="0" err="1" smtClean="0"/>
              <a:t>nums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 [4];</a:t>
            </a:r>
          </a:p>
          <a:p>
            <a:r>
              <a:rPr lang="en-US" dirty="0" smtClean="0"/>
              <a:t>// 2D array DEMO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CF66-F25B-49FF-AE3F-3B9A4C5DAAB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6322" name="Picture 2" descr="http://www.csit.parkland.edu/~mbrandyberry/CS1Java/images/Lesson25/Triangle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2" y="724988"/>
            <a:ext cx="891031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9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Processing 2D arrays:</a:t>
            </a:r>
            <a:br>
              <a:rPr lang="en-US" dirty="0" smtClean="0"/>
            </a:br>
            <a:r>
              <a:rPr lang="en-US" dirty="0" smtClean="0"/>
              <a:t> sum each row in the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[ ] [ ] scores = { {2,3,6,1}, {6, 1, 12, 14} };</a:t>
            </a:r>
          </a:p>
          <a:p>
            <a:pPr marL="0" indent="0">
              <a:buNone/>
            </a:pPr>
            <a:r>
              <a:rPr lang="en-US" sz="2000" dirty="0" smtClean="0"/>
              <a:t>// what does </a:t>
            </a:r>
            <a:r>
              <a:rPr lang="en-US" sz="2000" dirty="0" err="1" smtClean="0"/>
              <a:t>scores.length</a:t>
            </a:r>
            <a:r>
              <a:rPr lang="en-US" sz="2000" dirty="0" smtClean="0"/>
              <a:t> represent?</a:t>
            </a:r>
          </a:p>
          <a:p>
            <a:pPr marL="0" indent="0"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scores.length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err="1" smtClean="0"/>
              <a:t>rowSum</a:t>
            </a:r>
            <a:r>
              <a:rPr lang="en-US" sz="2000" dirty="0" smtClean="0"/>
              <a:t> =0</a:t>
            </a:r>
            <a:r>
              <a:rPr lang="en-US" sz="2000" dirty="0" smtClean="0"/>
              <a:t>; // for each row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what does scores[</a:t>
            </a:r>
            <a:r>
              <a:rPr lang="en-US" sz="2000" dirty="0" err="1" smtClean="0"/>
              <a:t>i</a:t>
            </a:r>
            <a:r>
              <a:rPr lang="en-US" sz="2000" dirty="0" smtClean="0"/>
              <a:t>].length represent ?</a:t>
            </a:r>
          </a:p>
          <a:p>
            <a:pPr marL="0" indent="0"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j=0; j&lt; scores[</a:t>
            </a:r>
            <a:r>
              <a:rPr lang="en-US" sz="2000" dirty="0" err="1" smtClean="0"/>
              <a:t>i</a:t>
            </a:r>
            <a:r>
              <a:rPr lang="en-US" sz="2000" dirty="0" smtClean="0"/>
              <a:t>].length; </a:t>
            </a:r>
            <a:r>
              <a:rPr lang="en-US" sz="2000" dirty="0" err="1" smtClean="0"/>
              <a:t>j++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rowSum</a:t>
            </a:r>
            <a:r>
              <a:rPr lang="en-US" sz="2000" dirty="0" smtClean="0"/>
              <a:t> += scores[</a:t>
            </a:r>
            <a:r>
              <a:rPr lang="en-US" sz="2000" dirty="0" err="1" smtClean="0"/>
              <a:t>i</a:t>
            </a:r>
            <a:r>
              <a:rPr lang="en-US" sz="2000" dirty="0" smtClean="0"/>
              <a:t>] [j]; }</a:t>
            </a:r>
          </a:p>
          <a:p>
            <a:pPr marL="0" indent="0"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(“Sum of row “ + </a:t>
            </a:r>
            <a:r>
              <a:rPr lang="en-US" sz="2000" dirty="0" err="1" smtClean="0"/>
              <a:t>i</a:t>
            </a:r>
            <a:r>
              <a:rPr lang="en-US" sz="2000" dirty="0" smtClean="0"/>
              <a:t> + ” = “ + </a:t>
            </a:r>
            <a:r>
              <a:rPr lang="en-US" sz="2000" dirty="0" err="1" smtClean="0"/>
              <a:t>rowSum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D3C6-CE34-4AAB-B537-9418587DB4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96579A20-D4D2-4BD1-A2E3-B69B2BDA651E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Good recursion: Maze Traversal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will be used to keep track of the path through a maze (represented by a 2D array) using the run-time stack.</a:t>
            </a:r>
          </a:p>
          <a:p>
            <a:pPr eaLnBrk="1" hangingPunct="1"/>
            <a:r>
              <a:rPr lang="en-US" dirty="0" smtClean="0"/>
              <a:t>The stack keeps track of the visited paths, and allows us to “backtrack” to new paths</a:t>
            </a:r>
          </a:p>
        </p:txBody>
      </p:sp>
      <p:pic>
        <p:nvPicPr>
          <p:cNvPr id="54274" name="Picture 2" descr="http://3.bp.blogspot.com/-hm-lpXnEUEw/UlKbkrOX1hI/AAAAAAAAAM0/YHpKAW9b0NA/s1600/inputma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40226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218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 MT Extra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640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Times New Roman MT Extra Bold</vt:lpstr>
      <vt:lpstr>Default Design</vt:lpstr>
      <vt:lpstr>CSIS-210 Fall 2016 Lecture 14</vt:lpstr>
      <vt:lpstr>Lazy System.out.println()</vt:lpstr>
      <vt:lpstr>2-D arrays (matrix)  conceptual view by humans</vt:lpstr>
      <vt:lpstr>Matrix (table) internal view</vt:lpstr>
      <vt:lpstr>Processing 2D arrays</vt:lpstr>
      <vt:lpstr>PowerPoint Presentation</vt:lpstr>
      <vt:lpstr>PowerPoint Presentation</vt:lpstr>
      <vt:lpstr>Processing 2D arrays:  sum each row in the array</vt:lpstr>
      <vt:lpstr>Good recursion: Maze Traversal</vt:lpstr>
      <vt:lpstr>Maze Traversal</vt:lpstr>
      <vt:lpstr>Search maze 0=blocked</vt:lpstr>
      <vt:lpstr>Base case</vt:lpstr>
      <vt:lpstr>Prevent endless search</vt:lpstr>
      <vt:lpstr>Search in 4 directions</vt:lpstr>
      <vt:lpstr>Demo and homework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Thomas H Hildebrandt</dc:creator>
  <cp:lastModifiedBy>Yoder, Robert</cp:lastModifiedBy>
  <cp:revision>67</cp:revision>
  <cp:lastPrinted>2000-10-26T17:50:10Z</cp:lastPrinted>
  <dcterms:created xsi:type="dcterms:W3CDTF">1999-06-17T05:01:26Z</dcterms:created>
  <dcterms:modified xsi:type="dcterms:W3CDTF">2016-11-11T18:00:59Z</dcterms:modified>
</cp:coreProperties>
</file>