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76" r:id="rId3"/>
    <p:sldId id="308" r:id="rId4"/>
    <p:sldId id="285" r:id="rId5"/>
    <p:sldId id="277" r:id="rId6"/>
    <p:sldId id="317" r:id="rId7"/>
    <p:sldId id="318" r:id="rId8"/>
    <p:sldId id="319" r:id="rId9"/>
    <p:sldId id="320" r:id="rId10"/>
    <p:sldId id="321" r:id="rId11"/>
    <p:sldId id="298" r:id="rId12"/>
    <p:sldId id="299" r:id="rId13"/>
    <p:sldId id="309" r:id="rId14"/>
    <p:sldId id="322" r:id="rId15"/>
    <p:sldId id="315" r:id="rId16"/>
    <p:sldId id="316" r:id="rId17"/>
    <p:sldId id="301" r:id="rId18"/>
    <p:sldId id="310" r:id="rId19"/>
    <p:sldId id="311" r:id="rId20"/>
    <p:sldId id="314" r:id="rId21"/>
    <p:sldId id="303" r:id="rId22"/>
    <p:sldId id="304" r:id="rId23"/>
    <p:sldId id="305" r:id="rId24"/>
    <p:sldId id="323" r:id="rId25"/>
    <p:sldId id="32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8" d="100"/>
          <a:sy n="88" d="100"/>
        </p:scale>
        <p:origin x="17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018098-8D30-45AD-9B33-BEB2AE0FF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4AC0F6-BDD7-43E7-9667-44B98356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B9ABF-FA33-486C-92A5-037AF9323AD8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D0C81-8C7D-498B-972D-4D8C52B8B22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5346E-8585-704E-A70F-823B3AF8F4B5}" type="slidenum">
              <a:rPr lang="en-US"/>
              <a:pPr/>
              <a:t>18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0976-230F-4E9A-B9CA-5D709E4160C7}" type="slidenum">
              <a:rPr lang="en-US"/>
              <a:pPr/>
              <a:t>21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0976-230F-4E9A-B9CA-5D709E4160C7}" type="slidenum">
              <a:rPr lang="en-US"/>
              <a:pPr/>
              <a:t>22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2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0976-230F-4E9A-B9CA-5D709E4160C7}" type="slidenum">
              <a:rPr lang="en-US"/>
              <a:pPr/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44660-BD85-C14E-AC3B-7C08255D7707}" type="slidenum">
              <a:rPr lang="en-US"/>
              <a:pPr/>
              <a:t>24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21B0C-91B6-D344-80B6-EDCC3AEC148A}" type="slidenum">
              <a:rPr lang="en-US"/>
              <a:pPr/>
              <a:t>25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55B8B-B918-4A4E-81B5-6154515D0341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85" tIns="44892" rIns="89785" bIns="448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7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55B8B-B918-4A4E-81B5-6154515D0341}" type="slidenum">
              <a:rPr lang="en-US"/>
              <a:pPr/>
              <a:t>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85" tIns="44892" rIns="89785" bIns="448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47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AA3E4-B983-4E54-AC13-D898FF2B12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9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1E557-6822-4E98-9272-51F477B19F85}" type="slidenum">
              <a:rPr lang="en-US"/>
              <a:pPr/>
              <a:t>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85" tIns="44892" rIns="89785" bIns="4489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04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63639-5902-49B9-8A2A-687CEFD814C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A39B7-0CD5-4524-A387-C49250541D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48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AEA64-C722-40A2-9E36-767410AD9ED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02CD9-1846-41CB-B1B2-9C309FDE080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7DBEA-6240-496F-9BC7-B59161EAC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4F1F5-AA97-4FE1-83C3-689651C381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9CF59-C098-428E-B0DC-8D068583A5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8D9910-D62F-4E7D-A8AE-FEEFF46DF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92CA97-E0BE-47F8-891D-B56BCCA3EE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9A9B6-8699-40AB-A162-87B30649C7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12352-2092-4AF2-BEFD-BEEDC66D5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8B42E-9F21-4CDB-8223-323E075D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07FC2-2D4D-4FEF-8A52-E0A86F29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58967-26A1-4487-BC6C-CEDD185F60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28AC-FAEE-4228-ACF1-235C42D192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B5B97-677F-4C67-A3F9-74014B602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8BCD9-6C71-447F-83D6-9A20ED56B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2EA8D43-5EFF-418E-B020-E06B371BCB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ArrayLis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Microsoft_Word_97_-_2003_Document2.doc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Microsoft_Word_97_-_2003_Document3.doc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623" y="1554480"/>
            <a:ext cx="7772400" cy="5181600"/>
          </a:xfrm>
        </p:spPr>
        <p:txBody>
          <a:bodyPr/>
          <a:lstStyle/>
          <a:p>
            <a:r>
              <a:rPr lang="en-US" dirty="0" smtClean="0"/>
              <a:t>Binary representation and arithmetic</a:t>
            </a:r>
          </a:p>
          <a:p>
            <a:r>
              <a:rPr lang="en-US" dirty="0" smtClean="0"/>
              <a:t>More about reference data types</a:t>
            </a:r>
          </a:p>
          <a:p>
            <a:r>
              <a:rPr lang="en-US" dirty="0" smtClean="0"/>
              <a:t>Abstract Data Types – prepare for lab 1</a:t>
            </a:r>
          </a:p>
          <a:p>
            <a:r>
              <a:rPr lang="en-US" dirty="0" smtClean="0"/>
              <a:t>Arrays and the </a:t>
            </a:r>
            <a:r>
              <a:rPr lang="en-US" dirty="0" err="1" smtClean="0"/>
              <a:t>ArrayList</a:t>
            </a:r>
            <a:r>
              <a:rPr lang="en-US" dirty="0" smtClean="0"/>
              <a:t> ADT</a:t>
            </a:r>
            <a:endParaRPr lang="en-US" dirty="0"/>
          </a:p>
          <a:p>
            <a:r>
              <a:rPr lang="en-US" dirty="0" smtClean="0"/>
              <a:t>Boxing and unboxing</a:t>
            </a:r>
          </a:p>
          <a:p>
            <a:pPr marL="457200" lvl="1" indent="0">
              <a:buNone/>
            </a:pPr>
            <a:r>
              <a:rPr lang="en-US" dirty="0" smtClean="0"/>
              <a:t> ( primitive </a:t>
            </a:r>
            <a:r>
              <a:rPr lang="en-US" dirty="0" smtClean="0">
                <a:sym typeface="Wingdings" panose="05000000000000000000" pitchFamily="2" charset="2"/>
              </a:rPr>
              <a:t>  reference )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3318-36DC-40D4-9BF1-C2E3AC45EEE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52513" y="723900"/>
            <a:ext cx="4665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b="1" dirty="0"/>
              <a:t>Good for arithmetic </a:t>
            </a:r>
            <a:r>
              <a:rPr lang="en-US" altLang="en-US" b="1" dirty="0" smtClean="0"/>
              <a:t>computations</a:t>
            </a:r>
            <a:endParaRPr lang="en-US" altLang="en-US" dirty="0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514600" y="1295400"/>
          <a:ext cx="3733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name="Document" r:id="rId5" imgW="2292840" imgH="888840" progId="Word.Document.8">
                  <p:embed/>
                </p:oleObj>
              </mc:Choice>
              <mc:Fallback>
                <p:oleObj name="Document" r:id="rId5" imgW="2292840" imgH="888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3733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23913" y="3276600"/>
            <a:ext cx="3271837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lvl="2"/>
            <a:r>
              <a:rPr lang="en-US" altLang="en-US" sz="2000"/>
              <a:t>5 + 7: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	</a:t>
            </a:r>
          </a:p>
          <a:p>
            <a:r>
              <a:rPr lang="en-US" altLang="en-US" sz="2000"/>
              <a:t>	  0000000000000101</a:t>
            </a:r>
          </a:p>
          <a:p>
            <a:r>
              <a:rPr lang="en-US" altLang="en-US" sz="2000"/>
              <a:t>	</a:t>
            </a:r>
            <a:r>
              <a:rPr lang="en-US" altLang="en-US" sz="2000" u="sng"/>
              <a:t>+0000000000000111</a:t>
            </a:r>
            <a:endParaRPr lang="en-US" altLang="en-US" sz="2000"/>
          </a:p>
          <a:p>
            <a:r>
              <a:rPr lang="en-US" altLang="en-US" sz="2000"/>
              <a:t>	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685800" y="50292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/>
            <a:r>
              <a:rPr lang="en-US" altLang="en-US" sz="2000" dirty="0"/>
              <a:t>5 + –6:</a:t>
            </a:r>
          </a:p>
          <a:p>
            <a:r>
              <a:rPr lang="en-US" altLang="en-US" sz="2000" dirty="0"/>
              <a:t>	  0000000000000101</a:t>
            </a:r>
          </a:p>
          <a:p>
            <a:r>
              <a:rPr lang="en-US" altLang="en-US" sz="2000" dirty="0"/>
              <a:t>	</a:t>
            </a:r>
            <a:r>
              <a:rPr lang="en-US" altLang="en-US" sz="2000" u="sng" dirty="0" smtClean="0"/>
              <a:t>+  1111111111111010</a:t>
            </a:r>
            <a:endParaRPr lang="en-US" altLang="en-US" sz="2000" dirty="0"/>
          </a:p>
          <a:p>
            <a:r>
              <a:rPr lang="en-US" altLang="en-US" sz="2000" dirty="0"/>
              <a:t>	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990600" y="26670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These work for both + and – integers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1905000" y="4479925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0000000000001100</a:t>
            </a:r>
            <a:endParaRPr lang="en-US" sz="2000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3429000" y="35814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111</a:t>
            </a:r>
            <a:r>
              <a:rPr lang="en-US" altLang="en-US" sz="2000">
                <a:solidFill>
                  <a:srgbClr val="CC0000"/>
                </a:solidFill>
                <a:latin typeface="Symbol" pitchFamily="18" charset="2"/>
              </a:rPr>
              <a:t>¬¾¾</a:t>
            </a:r>
            <a:r>
              <a:rPr lang="en-US" altLang="en-US" sz="2000">
                <a:solidFill>
                  <a:srgbClr val="CC0000"/>
                </a:solidFill>
              </a:rPr>
              <a:t> carry bits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05000" y="5943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1111111111111111</a:t>
            </a:r>
            <a:endParaRPr lang="en-US" sz="20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utoUpdateAnimBg="0"/>
      <p:bldP spid="96264" grpId="0" autoUpdateAnimBg="0"/>
      <p:bldP spid="96265" grpId="0" autoUpdateAnimBg="0"/>
      <p:bldP spid="962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2286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sz="3200" dirty="0" smtClean="0"/>
              <a:t>Arrays are also reference type:</a:t>
            </a:r>
            <a:br>
              <a:rPr lang="en-US" sz="3200" dirty="0" smtClean="0"/>
            </a:br>
            <a:r>
              <a:rPr lang="en-US" sz="2800" dirty="0" smtClean="0"/>
              <a:t>double[ ] </a:t>
            </a:r>
            <a:r>
              <a:rPr lang="en-US" sz="2800" dirty="0" err="1" smtClean="0"/>
              <a:t>myList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myList</a:t>
            </a:r>
            <a:r>
              <a:rPr lang="en-US" sz="2800" dirty="0" smtClean="0"/>
              <a:t> = new double[10];</a:t>
            </a:r>
            <a:br>
              <a:rPr lang="en-US" sz="2800" dirty="0" smtClean="0"/>
            </a:br>
            <a:r>
              <a:rPr lang="en-US" sz="2800" dirty="0" smtClean="0"/>
              <a:t>Are arrays themselves objects?</a:t>
            </a:r>
            <a:br>
              <a:rPr lang="en-US" sz="2800" dirty="0" smtClean="0"/>
            </a:br>
            <a:r>
              <a:rPr lang="en-US" sz="2800" dirty="0" smtClean="0"/>
              <a:t>Sort of </a:t>
            </a:r>
            <a:r>
              <a:rPr lang="en-US" sz="2800" smtClean="0"/>
              <a:t>, it has :  </a:t>
            </a:r>
            <a:r>
              <a:rPr lang="en-US" sz="2800" dirty="0" err="1" smtClean="0"/>
              <a:t>myList.length</a:t>
            </a:r>
            <a:r>
              <a:rPr lang="en-US" sz="2800" dirty="0" smtClean="0"/>
              <a:t> attribute</a:t>
            </a:r>
            <a:endParaRPr lang="en-US" sz="2800" dirty="0"/>
          </a:p>
        </p:txBody>
      </p:sp>
      <p:pic>
        <p:nvPicPr>
          <p:cNvPr id="135170" name="Picture 2" descr="http://www.tutorialspoint.com/java/images/java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672437" cy="36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pic>
        <p:nvPicPr>
          <p:cNvPr id="137220" name="Picture 4" descr="http://www.willamette.edu/~gorr/classes/cs231/lectures/chapter9/objec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3152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5029200"/>
            <a:ext cx="4267200" cy="15696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all REFERENCES are the same size, so each element in an array of any object is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106074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Regular arrays are limited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much of the array are we currently using?</a:t>
            </a:r>
          </a:p>
          <a:p>
            <a:r>
              <a:rPr lang="en-US" sz="2800" dirty="0" smtClean="0"/>
              <a:t>How can we </a:t>
            </a:r>
            <a:r>
              <a:rPr lang="en-US" sz="2800" b="1" dirty="0" smtClean="0"/>
              <a:t>insert</a:t>
            </a:r>
            <a:r>
              <a:rPr lang="en-US" sz="2800" dirty="0" smtClean="0"/>
              <a:t> into:</a:t>
            </a:r>
          </a:p>
          <a:p>
            <a:pPr lvl="1"/>
            <a:r>
              <a:rPr lang="en-US" sz="2400" dirty="0" smtClean="0"/>
              <a:t>The first, middle, last element of an array</a:t>
            </a:r>
          </a:p>
          <a:p>
            <a:endParaRPr lang="en-US" sz="2800" dirty="0" smtClean="0"/>
          </a:p>
          <a:p>
            <a:r>
              <a:rPr lang="en-US" sz="2800" dirty="0" smtClean="0"/>
              <a:t>How can we </a:t>
            </a:r>
            <a:r>
              <a:rPr lang="en-US" sz="2800" b="1" dirty="0" smtClean="0"/>
              <a:t>remove</a:t>
            </a:r>
            <a:r>
              <a:rPr lang="en-US" sz="2800" dirty="0" smtClean="0"/>
              <a:t> an element from:</a:t>
            </a:r>
          </a:p>
          <a:p>
            <a:pPr lvl="1"/>
            <a:r>
              <a:rPr lang="en-US" sz="2400" dirty="0" smtClean="0"/>
              <a:t>The first element, middle, last element of an array?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How do we handle a full array  when inserting?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3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Lab 1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3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/** Task: Makes room for a new entry at </a:t>
            </a:r>
            <a:r>
              <a:rPr lang="en-US" sz="2000" dirty="0" err="1"/>
              <a:t>newPosition</a:t>
            </a:r>
            <a:r>
              <a:rPr lang="en-US" sz="2000" dirty="0"/>
              <a:t>.</a:t>
            </a:r>
          </a:p>
          <a:p>
            <a:r>
              <a:rPr lang="en-US" sz="2000" dirty="0"/>
              <a:t>    *Precondition:1&lt;=</a:t>
            </a:r>
            <a:r>
              <a:rPr lang="en-US" sz="2000" dirty="0" err="1"/>
              <a:t>newPosition</a:t>
            </a:r>
            <a:r>
              <a:rPr lang="en-US" sz="2000" dirty="0"/>
              <a:t> &lt;= length+1;</a:t>
            </a:r>
          </a:p>
          <a:p>
            <a:r>
              <a:rPr lang="en-US" sz="2000" dirty="0"/>
              <a:t>    *length is lists length before addition. */</a:t>
            </a:r>
          </a:p>
          <a:p>
            <a:r>
              <a:rPr lang="en-US" sz="2000" dirty="0"/>
              <a:t>    private void </a:t>
            </a:r>
            <a:r>
              <a:rPr lang="en-US" sz="2000" dirty="0" err="1"/>
              <a:t>makeRoom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newPosition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assert (</a:t>
            </a:r>
            <a:r>
              <a:rPr lang="en-US" sz="2000" dirty="0" err="1"/>
              <a:t>newPosition</a:t>
            </a:r>
            <a:r>
              <a:rPr lang="en-US" sz="2000" dirty="0"/>
              <a:t> &gt;= 1) &amp;&amp; (</a:t>
            </a:r>
            <a:r>
              <a:rPr lang="en-US" sz="2000" dirty="0" err="1"/>
              <a:t>newPosition</a:t>
            </a:r>
            <a:r>
              <a:rPr lang="en-US" sz="2000" dirty="0"/>
              <a:t> &lt;= length + 1);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newIndex</a:t>
            </a:r>
            <a:r>
              <a:rPr lang="en-US" sz="2000" dirty="0"/>
              <a:t> = </a:t>
            </a:r>
            <a:r>
              <a:rPr lang="en-US" sz="2000" dirty="0" err="1"/>
              <a:t>newPosition</a:t>
            </a:r>
            <a:r>
              <a:rPr lang="en-US" sz="2000" dirty="0"/>
              <a:t> - 1;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lastIndex</a:t>
            </a:r>
            <a:r>
              <a:rPr lang="en-US" sz="2000" dirty="0"/>
              <a:t> = length - 1;</a:t>
            </a:r>
          </a:p>
          <a:p>
            <a:r>
              <a:rPr lang="en-US" sz="2000" dirty="0"/>
              <a:t>        // move each entry to next higher index, starting at end of</a:t>
            </a:r>
          </a:p>
          <a:p>
            <a:r>
              <a:rPr lang="en-US" sz="2000" dirty="0"/>
              <a:t>        // list and continuing until the entry at </a:t>
            </a:r>
            <a:r>
              <a:rPr lang="en-US" sz="2000" dirty="0" err="1"/>
              <a:t>newIndex</a:t>
            </a:r>
            <a:r>
              <a:rPr lang="en-US" sz="2000" dirty="0"/>
              <a:t> is moved</a:t>
            </a:r>
          </a:p>
          <a:p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index = </a:t>
            </a:r>
            <a:r>
              <a:rPr lang="en-US" sz="2000" dirty="0" err="1"/>
              <a:t>lastIndex</a:t>
            </a:r>
            <a:r>
              <a:rPr lang="en-US" sz="2000" dirty="0"/>
              <a:t> ; index &gt;= </a:t>
            </a:r>
            <a:r>
              <a:rPr lang="en-US" sz="2000" dirty="0" err="1"/>
              <a:t>newIndex</a:t>
            </a:r>
            <a:r>
              <a:rPr lang="en-US" sz="2000" dirty="0"/>
              <a:t> ; index--){</a:t>
            </a:r>
          </a:p>
          <a:p>
            <a:r>
              <a:rPr lang="en-US" sz="2000" dirty="0"/>
              <a:t>            list [index + 1] = list [index];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    </a:t>
            </a:r>
          </a:p>
          <a:p>
            <a:r>
              <a:rPr lang="en-US" sz="2000" dirty="0"/>
              <a:t>                </a:t>
            </a:r>
          </a:p>
          <a:p>
            <a:r>
              <a:rPr lang="en-US" sz="2000" dirty="0"/>
              <a:t>   } // end </a:t>
            </a:r>
            <a:r>
              <a:rPr lang="en-US" sz="2000" dirty="0" err="1"/>
              <a:t>makeRoom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67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371600"/>
            <a:ext cx="6705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 Task: Shifts entries that are beyond the entry to be removed</a:t>
            </a:r>
          </a:p>
          <a:p>
            <a:r>
              <a:rPr lang="en-US" sz="2000" dirty="0"/>
              <a:t>    *</a:t>
            </a:r>
            <a:r>
              <a:rPr lang="en-US" sz="2000" dirty="0" smtClean="0"/>
              <a:t>to the next lower </a:t>
            </a:r>
            <a:r>
              <a:rPr lang="en-US" sz="2000" dirty="0"/>
              <a:t>position.</a:t>
            </a:r>
          </a:p>
          <a:p>
            <a:r>
              <a:rPr lang="en-US" sz="2000" dirty="0"/>
              <a:t>    *Precondition:1&lt;=</a:t>
            </a:r>
            <a:r>
              <a:rPr lang="en-US" sz="2000" dirty="0" err="1"/>
              <a:t>givenPosition</a:t>
            </a:r>
            <a:r>
              <a:rPr lang="en-US" sz="2000" dirty="0"/>
              <a:t> &lt; length;</a:t>
            </a:r>
          </a:p>
          <a:p>
            <a:r>
              <a:rPr lang="en-US" sz="2000" dirty="0"/>
              <a:t>    *</a:t>
            </a:r>
            <a:r>
              <a:rPr lang="en-US" sz="2000" dirty="0" smtClean="0"/>
              <a:t>length is lists length </a:t>
            </a:r>
            <a:r>
              <a:rPr lang="en-US" sz="2000" dirty="0"/>
              <a:t>before removal. */</a:t>
            </a:r>
          </a:p>
          <a:p>
            <a:r>
              <a:rPr lang="en-US" sz="2000" dirty="0"/>
              <a:t>    private void </a:t>
            </a:r>
            <a:r>
              <a:rPr lang="en-US" sz="2000" dirty="0" err="1"/>
              <a:t>removeGap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givenPosition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assert (</a:t>
            </a:r>
            <a:r>
              <a:rPr lang="en-US" sz="2000" dirty="0" err="1"/>
              <a:t>givenPosition</a:t>
            </a:r>
            <a:r>
              <a:rPr lang="en-US" sz="2000" dirty="0"/>
              <a:t> &gt;= 1) &amp;&amp; (</a:t>
            </a:r>
            <a:r>
              <a:rPr lang="en-US" sz="2000" dirty="0" err="1"/>
              <a:t>givenPosition</a:t>
            </a:r>
            <a:r>
              <a:rPr lang="en-US" sz="2000" dirty="0"/>
              <a:t> &lt; length);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removedIndex</a:t>
            </a:r>
            <a:r>
              <a:rPr lang="en-US" sz="2000" dirty="0"/>
              <a:t> = </a:t>
            </a:r>
            <a:r>
              <a:rPr lang="en-US" sz="2000" dirty="0" err="1"/>
              <a:t>givenPosition</a:t>
            </a:r>
            <a:r>
              <a:rPr lang="en-US" sz="2000" dirty="0"/>
              <a:t> - 1;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lastIndex</a:t>
            </a:r>
            <a:r>
              <a:rPr lang="en-US" sz="2000" dirty="0"/>
              <a:t> = length - 1;</a:t>
            </a:r>
          </a:p>
          <a:p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index = </a:t>
            </a:r>
            <a:r>
              <a:rPr lang="en-US" sz="2000" dirty="0" err="1"/>
              <a:t>removedIndex</a:t>
            </a:r>
            <a:r>
              <a:rPr lang="en-US" sz="2000" dirty="0"/>
              <a:t> ; index &lt; </a:t>
            </a:r>
            <a:r>
              <a:rPr lang="en-US" sz="2000" dirty="0" err="1"/>
              <a:t>lastIndex</a:t>
            </a:r>
            <a:r>
              <a:rPr lang="en-US" sz="2000" dirty="0"/>
              <a:t> ; index++)</a:t>
            </a:r>
          </a:p>
          <a:p>
            <a:r>
              <a:rPr lang="en-US" sz="2000" dirty="0"/>
              <a:t>            list [index] = list [index + 1];</a:t>
            </a:r>
          </a:p>
          <a:p>
            <a:r>
              <a:rPr lang="en-US" sz="2000" dirty="0"/>
              <a:t>    } // end </a:t>
            </a:r>
            <a:r>
              <a:rPr lang="en-US" sz="2000" dirty="0" err="1"/>
              <a:t>removeGap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3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library 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Must import </a:t>
            </a:r>
            <a:r>
              <a:rPr lang="en-US" sz="2800" dirty="0" err="1"/>
              <a:t>j</a:t>
            </a:r>
            <a:r>
              <a:rPr lang="en-US" sz="2800" dirty="0" err="1" smtClean="0"/>
              <a:t>ava.util.ArrayList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ArrayList</a:t>
            </a:r>
            <a:r>
              <a:rPr lang="en-US" sz="2800" dirty="0" smtClean="0"/>
              <a:t> can grow as needed</a:t>
            </a:r>
          </a:p>
          <a:p>
            <a:r>
              <a:rPr lang="en-US" sz="2800" dirty="0" smtClean="0"/>
              <a:t>Has lots of support methods: add(), remove(), etc.</a:t>
            </a:r>
          </a:p>
          <a:p>
            <a:r>
              <a:rPr lang="en-US" sz="2800" dirty="0" smtClean="0">
                <a:hlinkClick r:id="rId2"/>
              </a:rPr>
              <a:t>Link to Oracle doc for </a:t>
            </a:r>
            <a:r>
              <a:rPr lang="en-US" sz="2800" dirty="0" err="1" smtClean="0">
                <a:hlinkClick r:id="rId2"/>
              </a:rPr>
              <a:t>ArrayList</a:t>
            </a:r>
            <a:endParaRPr lang="en-US" sz="2800" dirty="0" smtClean="0"/>
          </a:p>
          <a:p>
            <a:r>
              <a:rPr lang="en-US" sz="2800" dirty="0" err="1" smtClean="0"/>
              <a:t>ArrayList</a:t>
            </a:r>
            <a:r>
              <a:rPr lang="en-US" sz="2800" dirty="0" smtClean="0"/>
              <a:t>&lt;String&gt; list = new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&lt;String&gt;();</a:t>
            </a:r>
          </a:p>
          <a:p>
            <a:r>
              <a:rPr lang="en-US" sz="2800" dirty="0" err="1" smtClean="0"/>
              <a:t>list.add</a:t>
            </a:r>
            <a:r>
              <a:rPr lang="en-US" sz="2800" dirty="0" smtClean="0"/>
              <a:t>(2,“Bob”); // second position</a:t>
            </a:r>
          </a:p>
          <a:p>
            <a:r>
              <a:rPr lang="en-US" sz="2800" dirty="0" smtClean="0"/>
              <a:t>Is an Abstract Data Type (ADT)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476375"/>
            <a:ext cx="8229600" cy="4525963"/>
          </a:xfrm>
        </p:spPr>
        <p:txBody>
          <a:bodyPr/>
          <a:lstStyle/>
          <a:p>
            <a:r>
              <a:rPr lang="en-US" dirty="0"/>
              <a:t>Hides the fine detail of the inner workings of the class</a:t>
            </a:r>
          </a:p>
          <a:p>
            <a:pPr lvl="1"/>
            <a:r>
              <a:rPr lang="en-US" dirty="0"/>
              <a:t>The implementation is hidden</a:t>
            </a:r>
          </a:p>
          <a:p>
            <a:pPr lvl="1"/>
            <a:r>
              <a:rPr lang="en-US" dirty="0"/>
              <a:t>Often called "information </a:t>
            </a:r>
            <a:r>
              <a:rPr lang="en-US" dirty="0" smtClean="0"/>
              <a:t>hiding”</a:t>
            </a:r>
            <a:endParaRPr lang="en-US" dirty="0"/>
          </a:p>
        </p:txBody>
      </p:sp>
      <p:pic>
        <p:nvPicPr>
          <p:cNvPr id="5" name="Picture 5" descr="fg03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43000"/>
            <a:ext cx="7696200" cy="4165747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5334000"/>
            <a:ext cx="721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/>
              <a:t>An </a:t>
            </a:r>
            <a:r>
              <a:rPr lang="en-US" sz="2400" dirty="0"/>
              <a:t>automobile's controls are visible to </a:t>
            </a:r>
            <a:r>
              <a:rPr lang="en-US" sz="2400" dirty="0" smtClean="0"/>
              <a:t>the </a:t>
            </a:r>
            <a:r>
              <a:rPr lang="en-US" sz="2400" dirty="0"/>
              <a:t>driver, but its inner workings are hidden.</a:t>
            </a:r>
          </a:p>
        </p:txBody>
      </p:sp>
    </p:spTree>
    <p:extLst>
      <p:ext uri="{BB962C8B-B14F-4D97-AF65-F5344CB8AC3E}">
        <p14:creationId xmlns:p14="http://schemas.microsoft.com/office/powerpoint/2010/main" val="17529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collection of data</a:t>
            </a:r>
          </a:p>
          <a:p>
            <a:r>
              <a:rPr lang="en-US" dirty="0" smtClean="0"/>
              <a:t>The operations on that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does NOT indicate how to store the data or implement the operations</a:t>
            </a:r>
          </a:p>
          <a:p>
            <a:endParaRPr lang="en-US" dirty="0" smtClean="0"/>
          </a:p>
          <a:p>
            <a:r>
              <a:rPr lang="en-US" dirty="0" smtClean="0"/>
              <a:t>Independent of any programming language</a:t>
            </a:r>
          </a:p>
          <a:p>
            <a:endParaRPr lang="en-US" dirty="0" smtClean="0"/>
          </a:p>
          <a:p>
            <a:r>
              <a:rPr lang="en-US" dirty="0" smtClean="0"/>
              <a:t>Data Structure = an implementation of an ADT in a programming language. For Java we use </a:t>
            </a:r>
            <a:r>
              <a:rPr lang="en-US" u="sng" dirty="0" smtClean="0"/>
              <a:t>Interface</a:t>
            </a:r>
            <a:r>
              <a:rPr lang="en-US" dirty="0" smtClean="0"/>
              <a:t> and </a:t>
            </a:r>
            <a:r>
              <a:rPr lang="en-US" u="sng" dirty="0" smtClean="0"/>
              <a:t>Clas</a:t>
            </a:r>
            <a:r>
              <a:rPr lang="en-US" dirty="0" smtClean="0"/>
              <a:t>s constructs.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Abstract Data Type (ADT)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5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Quick Decimal &lt;-&gt; Binary conversion </a:t>
            </a:r>
            <a:endParaRPr lang="en-US" altLang="en-US" u="sng" dirty="0">
              <a:solidFill>
                <a:schemeClr val="tx1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95313" y="1309688"/>
            <a:ext cx="7100887" cy="42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000" u="sng" dirty="0" smtClean="0">
                <a:latin typeface="Times New Roman MT Extra Bold" pitchFamily="18" charset="0"/>
              </a:rPr>
              <a:t>Decimal to binary:</a:t>
            </a:r>
          </a:p>
          <a:p>
            <a:pPr lvl="2" eaLnBrk="0" hangingPunct="0"/>
            <a:r>
              <a:rPr lang="en-US" altLang="en-US" sz="2000" dirty="0" smtClean="0">
                <a:latin typeface="Times New Roman MT Extra Bold" pitchFamily="18" charset="0"/>
              </a:rPr>
              <a:t>Take highest power of 2 less than the value.</a:t>
            </a:r>
          </a:p>
          <a:p>
            <a:pPr lvl="2" eaLnBrk="0" hangingPunct="0"/>
            <a:r>
              <a:rPr lang="en-US" altLang="en-US" sz="2000" dirty="0" smtClean="0">
                <a:latin typeface="Times New Roman MT Extra Bold" pitchFamily="18" charset="0"/>
              </a:rPr>
              <a:t>Subtract that power from value.</a:t>
            </a:r>
          </a:p>
          <a:p>
            <a:pPr lvl="2" eaLnBrk="0" hangingPunct="0"/>
            <a:r>
              <a:rPr lang="en-US" altLang="en-US" sz="2000" dirty="0" smtClean="0">
                <a:latin typeface="Times New Roman MT Extra Bold" pitchFamily="18" charset="0"/>
              </a:rPr>
              <a:t>Repeat until value is zero.</a:t>
            </a:r>
            <a:r>
              <a:rPr lang="en-US" altLang="en-US" sz="2000" dirty="0">
                <a:latin typeface="Times New Roman MT Extra Bold" pitchFamily="18" charset="0"/>
              </a:rPr>
              <a:t>		</a:t>
            </a:r>
          </a:p>
          <a:p>
            <a:pPr eaLnBrk="0" hangingPunct="0"/>
            <a:r>
              <a:rPr lang="en-US" altLang="en-US" sz="2000" dirty="0">
                <a:latin typeface="Times New Roman MT Extra Bold" pitchFamily="18" charset="0"/>
              </a:rPr>
              <a:t>short age = 88; </a:t>
            </a:r>
            <a:endParaRPr lang="en-US" altLang="en-US" sz="2000" dirty="0" smtClean="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 dirty="0">
                <a:latin typeface="Times New Roman MT Extra Bold" pitchFamily="18" charset="0"/>
              </a:rPr>
              <a:t>88-64 = </a:t>
            </a:r>
            <a:r>
              <a:rPr lang="en-US" altLang="en-US" sz="2000" dirty="0" smtClean="0">
                <a:latin typeface="Times New Roman MT Extra Bold" pitchFamily="18" charset="0"/>
              </a:rPr>
              <a:t>24 ;write </a:t>
            </a:r>
            <a:r>
              <a:rPr lang="en-US" altLang="en-US" sz="2000" dirty="0">
                <a:latin typeface="Times New Roman MT Extra Bold" pitchFamily="18" charset="0"/>
              </a:rPr>
              <a:t>down bit </a:t>
            </a:r>
            <a:r>
              <a:rPr lang="en-US" altLang="en-US" sz="2000" dirty="0" smtClean="0">
                <a:latin typeface="Times New Roman MT Extra Bold" pitchFamily="18" charset="0"/>
              </a:rPr>
              <a:t>in 64 position (2^6)</a:t>
            </a:r>
          </a:p>
          <a:p>
            <a:pPr eaLnBrk="0" hangingPunct="0"/>
            <a:r>
              <a:rPr lang="en-US" altLang="en-US" sz="2000" dirty="0" smtClean="0">
                <a:latin typeface="Times New Roman MT Extra Bold" pitchFamily="18" charset="0"/>
              </a:rPr>
              <a:t>24 – 16 =8 ; write down bit in 16 position (2^4)</a:t>
            </a:r>
          </a:p>
          <a:p>
            <a:pPr eaLnBrk="0" hangingPunct="0"/>
            <a:r>
              <a:rPr lang="en-US" altLang="en-US" sz="2000" dirty="0" smtClean="0">
                <a:latin typeface="Times New Roman MT Extra Bold" pitchFamily="18" charset="0"/>
              </a:rPr>
              <a:t>8 – 8 = 0  ; write down bit in 8 position (2^3)</a:t>
            </a:r>
          </a:p>
          <a:p>
            <a:pPr eaLnBrk="0" hangingPunct="0"/>
            <a:endParaRPr lang="en-US" altLang="en-US" sz="2000" dirty="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 u="sng" dirty="0" smtClean="0">
                <a:latin typeface="Times New Roman MT Extra Bold" pitchFamily="18" charset="0"/>
              </a:rPr>
              <a:t>Binary to decimal:</a:t>
            </a:r>
          </a:p>
          <a:p>
            <a:pPr eaLnBrk="0" hangingPunct="0"/>
            <a:r>
              <a:rPr lang="en-US" altLang="en-US" sz="2000" dirty="0">
                <a:latin typeface="Times New Roman MT Extra Bold" pitchFamily="18" charset="0"/>
              </a:rPr>
              <a:t>	</a:t>
            </a:r>
            <a:r>
              <a:rPr lang="en-US" altLang="en-US" sz="2000" dirty="0" smtClean="0">
                <a:latin typeface="Times New Roman MT Extra Bold" pitchFamily="18" charset="0"/>
              </a:rPr>
              <a:t>Write the decimal power of 2 above each one bit position.</a:t>
            </a:r>
          </a:p>
          <a:p>
            <a:pPr eaLnBrk="0" hangingPunct="0"/>
            <a:r>
              <a:rPr lang="en-US" altLang="en-US" sz="2000" dirty="0">
                <a:latin typeface="Times New Roman MT Extra Bold" pitchFamily="18" charset="0"/>
              </a:rPr>
              <a:t>	</a:t>
            </a:r>
            <a:r>
              <a:rPr lang="en-US" altLang="en-US" sz="2000" dirty="0" smtClean="0">
                <a:latin typeface="Times New Roman MT Extra Bold" pitchFamily="18" charset="0"/>
              </a:rPr>
              <a:t>Add up the powers of 2.</a:t>
            </a:r>
          </a:p>
          <a:p>
            <a:pPr eaLnBrk="0" hangingPunct="0"/>
            <a:endParaRPr lang="en-US" altLang="en-US" sz="2000" dirty="0" smtClean="0">
              <a:latin typeface="Times New Roman MT Extra Bold" pitchFamily="18" charset="0"/>
            </a:endParaRPr>
          </a:p>
          <a:p>
            <a:pPr eaLnBrk="0" hangingPunct="0"/>
            <a:endParaRPr lang="en-US" altLang="en-US" sz="2000" baseline="-25000" dirty="0" smtClean="0">
              <a:latin typeface="Times New Roman MT Extra Bold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421640"/>
              </p:ext>
            </p:extLst>
          </p:nvPr>
        </p:nvGraphicFramePr>
        <p:xfrm>
          <a:off x="1828800" y="5486400"/>
          <a:ext cx="4833937" cy="60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Document" r:id="rId5" imgW="2348280" imgH="216000" progId="Word.Document.8">
                  <p:embed/>
                </p:oleObj>
              </mc:Choice>
              <mc:Fallback>
                <p:oleObj name="Document" r:id="rId5" imgW="2348280" imgH="2160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4833937" cy="60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ytimg.com/vi/HdFG8L1sajw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2598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886200"/>
            <a:ext cx="7790906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“An ADT is a data type that has operations and data that are not defined in the language itself.”</a:t>
            </a:r>
          </a:p>
          <a:p>
            <a:r>
              <a:rPr lang="en-US" dirty="0" smtClean="0"/>
              <a:t>It is a type of object that stores and manipulates data on behalf of other classes  in a project.</a:t>
            </a:r>
          </a:p>
          <a:p>
            <a:r>
              <a:rPr lang="en-US" dirty="0" smtClean="0"/>
              <a:t>The implementation &amp; representation details are hidden from the users of the ADT – hence “abstract.”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3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pic>
        <p:nvPicPr>
          <p:cNvPr id="135170" name="Picture 2" descr="http://java2db.com/wp-content/themes/strProPlus/images/lang/auto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00" y="2057400"/>
            <a:ext cx="5090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3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pic>
        <p:nvPicPr>
          <p:cNvPr id="136194" name="Picture 2" descr="http://3.bp.blogspot.com/-e7KuxBeiwzQ/VXhLbTDAKVI/AAAAAAAAC-o/_cD0UlpuGmI/s1600/Autoboxing%2Bunboxing%2Bexample%2Bin%2B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9342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err="1" smtClean="0"/>
              <a:t>ArrayList</a:t>
            </a:r>
            <a:r>
              <a:rPr lang="en-US" sz="3200" dirty="0" smtClean="0"/>
              <a:t> holds only Object types</a:t>
            </a:r>
            <a:endParaRPr lang="en-US" sz="3200" dirty="0"/>
          </a:p>
        </p:txBody>
      </p:sp>
      <p:pic>
        <p:nvPicPr>
          <p:cNvPr id="137218" name="Picture 2" descr="http://image.slidesharecdn.com/javasegenerics-091112111539-phpapp02/95/java-generics-15-728.jpg?cb=12580245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05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56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an ADT: Java </a:t>
            </a:r>
            <a:r>
              <a:rPr lang="en-US" dirty="0"/>
              <a:t>Interface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642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Hides the details of the class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Specifies a set of: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Public constants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Signatures</a:t>
            </a:r>
            <a:r>
              <a:rPr lang="en-US" dirty="0"/>
              <a:t> for public </a:t>
            </a:r>
            <a:r>
              <a:rPr lang="en-US" dirty="0" smtClean="0"/>
              <a:t>methods (not code)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Comments that describe them</a:t>
            </a:r>
          </a:p>
          <a:p>
            <a:pPr>
              <a:lnSpc>
                <a:spcPct val="90000"/>
              </a:lnSpc>
            </a:pPr>
            <a:r>
              <a:rPr lang="en-US" dirty="0"/>
              <a:t>Begins like a class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smtClean="0"/>
              <a:t>the </a:t>
            </a:r>
            <a:r>
              <a:rPr lang="en-US" dirty="0"/>
              <a:t>word </a:t>
            </a:r>
            <a:r>
              <a:rPr lang="en-US" b="1" dirty="0">
                <a:latin typeface="Courier New" charset="0"/>
              </a:rPr>
              <a:t>interface</a:t>
            </a:r>
            <a:r>
              <a:rPr lang="en-US" dirty="0"/>
              <a:t> instead of </a:t>
            </a:r>
            <a:r>
              <a:rPr lang="en-US" b="1" dirty="0">
                <a:latin typeface="Courier New" charset="0"/>
              </a:rPr>
              <a:t>class</a:t>
            </a:r>
            <a:endParaRPr lang="en-US" sz="2400" b="1" dirty="0">
              <a:latin typeface="Courier New" charset="0"/>
            </a:endParaRP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10000"/>
            <a:ext cx="639286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126038"/>
          </a:xfrm>
        </p:spPr>
        <p:txBody>
          <a:bodyPr/>
          <a:lstStyle/>
          <a:p>
            <a:r>
              <a:rPr lang="en-US" sz="2800" dirty="0"/>
              <a:t>A class that implements an interface must state so at start of definition </a:t>
            </a:r>
            <a:r>
              <a:rPr lang="en-US" sz="2800" dirty="0" smtClean="0"/>
              <a:t>with the </a:t>
            </a:r>
            <a:r>
              <a:rPr lang="en-US" sz="2800" b="1" dirty="0">
                <a:latin typeface="Courier New" charset="0"/>
              </a:rPr>
              <a:t>implements</a:t>
            </a:r>
            <a:r>
              <a:rPr lang="en-US" sz="2800" dirty="0"/>
              <a:t> </a:t>
            </a:r>
            <a:r>
              <a:rPr lang="en-US" sz="2800" dirty="0" smtClean="0"/>
              <a:t>clause.</a:t>
            </a:r>
          </a:p>
          <a:p>
            <a:r>
              <a:rPr lang="en-US" sz="2800" dirty="0" smtClean="0"/>
              <a:t>Note: Interfaces are not strictly required for ADTs to operate but are good programming practice.</a:t>
            </a:r>
            <a:endParaRPr lang="en-US" sz="2800" dirty="0"/>
          </a:p>
          <a:p>
            <a:pPr>
              <a:buFontTx/>
              <a:buNone/>
            </a:pPr>
            <a:r>
              <a:rPr lang="en-US" sz="2000" b="1" dirty="0">
                <a:latin typeface="Courier New" charset="0"/>
              </a:rPr>
              <a:t>	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an Interface</a:t>
            </a:r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386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3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sz="3600" dirty="0" smtClean="0">
                <a:solidFill>
                  <a:schemeClr val="tx1"/>
                </a:solidFill>
              </a:rPr>
              <a:t>Unsigned integer </a:t>
            </a:r>
            <a:r>
              <a:rPr lang="en-US" altLang="en-US" sz="3600" dirty="0">
                <a:solidFill>
                  <a:schemeClr val="tx1"/>
                </a:solidFill>
              </a:rPr>
              <a:t>Data </a:t>
            </a:r>
            <a:endParaRPr lang="en-US" altLang="en-US" u="sng" dirty="0">
              <a:solidFill>
                <a:schemeClr val="tx1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95313" y="1309688"/>
            <a:ext cx="7100887" cy="257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1" u="sng" dirty="0">
                <a:latin typeface="Times New Roman MT Extra Bold" pitchFamily="18" charset="0"/>
              </a:rPr>
              <a:t>Positive </a:t>
            </a:r>
            <a:r>
              <a:rPr lang="en-US" altLang="en-US" sz="2000" b="1" u="sng" dirty="0" smtClean="0">
                <a:latin typeface="Times New Roman MT Extra Bold" pitchFamily="18" charset="0"/>
              </a:rPr>
              <a:t>integer only – not supported by Java</a:t>
            </a:r>
            <a:r>
              <a:rPr lang="en-US" altLang="en-US" sz="2000" dirty="0" smtClean="0">
                <a:latin typeface="Times New Roman MT Extra Bold" pitchFamily="18" charset="0"/>
              </a:rPr>
              <a:t>:   </a:t>
            </a:r>
            <a:endParaRPr lang="en-US" altLang="en-US" sz="2000" dirty="0">
              <a:latin typeface="Times New Roman MT Extra Bold" pitchFamily="18" charset="0"/>
            </a:endParaRPr>
          </a:p>
          <a:p>
            <a:pPr eaLnBrk="0" hangingPunct="0"/>
            <a:endParaRPr lang="en-US" altLang="en-US" sz="800" dirty="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 dirty="0" smtClean="0">
                <a:latin typeface="Times New Roman MT Extra Bold" pitchFamily="18" charset="0"/>
              </a:rPr>
              <a:t>C: unsigned short </a:t>
            </a:r>
            <a:r>
              <a:rPr lang="en-US" altLang="en-US" sz="2000" dirty="0">
                <a:latin typeface="Times New Roman MT Extra Bold" pitchFamily="18" charset="0"/>
              </a:rPr>
              <a:t>= 16 </a:t>
            </a:r>
            <a:r>
              <a:rPr lang="en-US" altLang="en-US" sz="2000" dirty="0" smtClean="0">
                <a:latin typeface="Times New Roman MT Extra Bold" pitchFamily="18" charset="0"/>
              </a:rPr>
              <a:t>bits, unsigned </a:t>
            </a:r>
            <a:r>
              <a:rPr lang="en-US" altLang="en-US" sz="2000" dirty="0" err="1" smtClean="0">
                <a:latin typeface="Times New Roman MT Extra Bold" pitchFamily="18" charset="0"/>
              </a:rPr>
              <a:t>int</a:t>
            </a:r>
            <a:r>
              <a:rPr lang="en-US" altLang="en-US" sz="2000" dirty="0" smtClean="0">
                <a:latin typeface="Times New Roman MT Extra Bold" pitchFamily="18" charset="0"/>
              </a:rPr>
              <a:t> = 32 bits</a:t>
            </a:r>
            <a:endParaRPr lang="en-US" altLang="en-US" sz="2000" dirty="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 dirty="0" smtClean="0">
                <a:latin typeface="Times New Roman MT Extra Bold" pitchFamily="18" charset="0"/>
              </a:rPr>
              <a:t>No sign bit</a:t>
            </a:r>
            <a:endParaRPr lang="en-US" altLang="en-US" sz="2000" dirty="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 dirty="0">
                <a:latin typeface="Times New Roman MT Extra Bold" pitchFamily="18" charset="0"/>
              </a:rPr>
              <a:t>Store its base-two representation in 16 or 32 bits  </a:t>
            </a:r>
            <a:endParaRPr lang="en-US" altLang="en-US" sz="2000" dirty="0" smtClean="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 dirty="0" smtClean="0">
                <a:latin typeface="Times New Roman MT Extra Bold" pitchFamily="18" charset="0"/>
              </a:rPr>
              <a:t>	</a:t>
            </a:r>
          </a:p>
          <a:p>
            <a:pPr eaLnBrk="0" hangingPunct="0"/>
            <a:r>
              <a:rPr lang="en-US" altLang="en-US" sz="2000" dirty="0" smtClean="0">
                <a:latin typeface="Times New Roman MT Extra Bold" pitchFamily="18" charset="0"/>
              </a:rPr>
              <a:t>short age = 88; </a:t>
            </a:r>
          </a:p>
          <a:p>
            <a:pPr eaLnBrk="0" hangingPunct="0"/>
            <a:endParaRPr lang="en-US" altLang="en-US" sz="2000" dirty="0" smtClean="0">
              <a:latin typeface="Times New Roman MT Extra Bold" pitchFamily="18" charset="0"/>
            </a:endParaRPr>
          </a:p>
          <a:p>
            <a:pPr eaLnBrk="0" hangingPunct="0"/>
            <a:endParaRPr lang="en-US" altLang="en-US" sz="2000" baseline="-25000" dirty="0" smtClean="0">
              <a:latin typeface="Times New Roman MT Extra Bold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15469"/>
              </p:ext>
            </p:extLst>
          </p:nvPr>
        </p:nvGraphicFramePr>
        <p:xfrm>
          <a:off x="1728787" y="3733800"/>
          <a:ext cx="4833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Document" r:id="rId5" imgW="2348280" imgH="216000" progId="Word.Document.8">
                  <p:embed/>
                </p:oleObj>
              </mc:Choice>
              <mc:Fallback>
                <p:oleObj name="Document" r:id="rId5" imgW="2348280" imgH="216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7" y="3733800"/>
                        <a:ext cx="4833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1096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BD928-B18E-411E-96D5-17C385999E6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b="1" dirty="0"/>
              <a:t>Binary addition</a:t>
            </a:r>
            <a:endParaRPr lang="en-US" dirty="0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685800"/>
            <a:ext cx="854551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u="sng" dirty="0"/>
              <a:t>Computer addition: very simple for unsigned (positive numbers)</a:t>
            </a: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 Example:</a:t>
            </a:r>
          </a:p>
          <a:p>
            <a:pPr>
              <a:lnSpc>
                <a:spcPct val="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	7	= 0111</a:t>
            </a:r>
          </a:p>
          <a:p>
            <a:pPr>
              <a:lnSpc>
                <a:spcPct val="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+</a:t>
            </a:r>
            <a:r>
              <a:rPr lang="en-US" sz="2400" u="sng" dirty="0"/>
              <a:t>	3	= 0011</a:t>
            </a:r>
            <a:endParaRPr lang="en-US" sz="2400" dirty="0"/>
          </a:p>
          <a:p>
            <a:pPr>
              <a:lnSpc>
                <a:spcPct val="50000"/>
              </a:lnSpc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>
              <a:lnSpc>
                <a:spcPct val="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	  	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Use XOR for each column: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If the number of ones is EVEN, the sum is 0, otherwise the sum is 1.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Procedure: Rightmost column of bits: 1 XOR 1 = 0.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Write down result (0).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If there is a carry (two 1 bits in column),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place carry over next column to the left.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  <a:solidFill>
            <a:srgbClr val="FF0000"/>
          </a:solidFill>
        </p:spPr>
        <p:txBody>
          <a:bodyPr/>
          <a:lstStyle/>
          <a:p>
            <a:r>
              <a:rPr lang="en-US" altLang="en-US" sz="3600" dirty="0"/>
              <a:t>Problems with Integer Representation</a:t>
            </a:r>
            <a:endParaRPr lang="en-US" altLang="en-US" u="sng" dirty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92188" y="2378075"/>
            <a:ext cx="7086600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Times New Roman MT Extra Bold" pitchFamily="18" charset="0"/>
              </a:rPr>
              <a:t>Limited Capacity — a finite number of bits</a:t>
            </a:r>
          </a:p>
          <a:p>
            <a:pPr eaLnBrk="0" hangingPunct="0"/>
            <a:endParaRPr lang="en-US" altLang="en-US" sz="200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>
                <a:latin typeface="Times New Roman MT Extra Bold" pitchFamily="18" charset="0"/>
              </a:rPr>
              <a:t>An operation can produce a value that requires more bits</a:t>
            </a:r>
            <a:br>
              <a:rPr lang="en-US" altLang="en-US" sz="2000">
                <a:latin typeface="Times New Roman MT Extra Bold" pitchFamily="18" charset="0"/>
              </a:rPr>
            </a:br>
            <a:r>
              <a:rPr lang="en-US" altLang="en-US" sz="2000">
                <a:latin typeface="Times New Roman MT Extra Bold" pitchFamily="18" charset="0"/>
              </a:rPr>
              <a:t>than maximum number allowed.</a:t>
            </a:r>
          </a:p>
          <a:p>
            <a:pPr eaLnBrk="0" hangingPunct="0"/>
            <a:endParaRPr lang="en-US" altLang="en-US" sz="2000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>
                <a:latin typeface="Times New Roman MT Extra Bold" pitchFamily="18" charset="0"/>
              </a:rPr>
              <a:t>This is called </a:t>
            </a:r>
          </a:p>
          <a:p>
            <a:pPr eaLnBrk="0" hangingPunct="0"/>
            <a:r>
              <a:rPr lang="en-US" altLang="en-US" sz="2000">
                <a:latin typeface="Times New Roman MT Extra Bold" pitchFamily="18" charset="0"/>
              </a:rPr>
              <a:t>	 </a:t>
            </a:r>
            <a:r>
              <a:rPr lang="en-US" altLang="en-US" sz="2800" i="1">
                <a:solidFill>
                  <a:srgbClr val="CC0000"/>
                </a:solidFill>
                <a:latin typeface="Times New Roman MT Extra Bold" pitchFamily="18" charset="0"/>
              </a:rPr>
              <a:t>overflow</a:t>
            </a:r>
            <a:r>
              <a:rPr lang="en-US" altLang="en-US" sz="2000">
                <a:latin typeface="Times New Roman MT Extra Bold" pitchFamily="18" charset="0"/>
              </a:rPr>
              <a:t> .</a:t>
            </a:r>
            <a:r>
              <a:rPr lang="en-US" altLang="en-US">
                <a:latin typeface="Times New Roman MT Extra Bold" pitchFamily="18" charset="0"/>
              </a:rPr>
              <a:t>	</a:t>
            </a:r>
          </a:p>
          <a:p>
            <a:pPr eaLnBrk="0" hangingPunct="0"/>
            <a:endParaRPr lang="en-US" altLang="en-US">
              <a:latin typeface="Times New Roman MT Extra Bold" pitchFamily="18" charset="0"/>
            </a:endParaRPr>
          </a:p>
          <a:p>
            <a:pPr eaLnBrk="0" hangingPunct="0"/>
            <a:r>
              <a:rPr lang="en-US" altLang="en-US" sz="2000">
                <a:latin typeface="Times New Roman MT Extra Bold" pitchFamily="18" charset="0"/>
              </a:rPr>
              <a:t>So none of these is  a </a:t>
            </a:r>
            <a:r>
              <a:rPr lang="en-US" altLang="en-US" sz="2000" i="1">
                <a:latin typeface="Times New Roman MT Extra Bold" pitchFamily="18" charset="0"/>
              </a:rPr>
              <a:t>perfect</a:t>
            </a:r>
            <a:r>
              <a:rPr lang="en-US" altLang="en-US" sz="2000">
                <a:latin typeface="Times New Roman MT Extra Bold" pitchFamily="18" charset="0"/>
              </a:rPr>
              <a:t> representation of (mathematical) </a:t>
            </a:r>
            <a:br>
              <a:rPr lang="en-US" altLang="en-US" sz="2000">
                <a:latin typeface="Times New Roman MT Extra Bold" pitchFamily="18" charset="0"/>
              </a:rPr>
            </a:br>
            <a:r>
              <a:rPr lang="en-US" altLang="en-US" sz="2000">
                <a:latin typeface="Times New Roman MT Extra Bold" pitchFamily="18" charset="0"/>
              </a:rPr>
              <a:t>integers — can only store a finite (sub)range of them.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EB81-A2D1-4CC8-8D63-8C46E28E3EE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/>
              <a:t>Signed numbers</a:t>
            </a:r>
            <a:endParaRPr lang="en-US" dirty="0"/>
          </a:p>
        </p:txBody>
      </p:sp>
      <p:sp>
        <p:nvSpPr>
          <p:cNvPr id="176131" name="Rectangle 1027"/>
          <p:cNvSpPr>
            <a:spLocks noChangeArrowheads="1"/>
          </p:cNvSpPr>
          <p:nvPr/>
        </p:nvSpPr>
        <p:spPr bwMode="auto">
          <a:xfrm>
            <a:off x="230188" y="1905000"/>
            <a:ext cx="664637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/>
            <a:r>
              <a:rPr lang="en-US" altLang="en-US" sz="2000" b="1" u="sng" dirty="0"/>
              <a:t>Signed integer</a:t>
            </a:r>
            <a:r>
              <a:rPr lang="en-US" altLang="en-US" sz="2000" dirty="0"/>
              <a:t>:    type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/>
              <a:t> (and variations) in C++</a:t>
            </a:r>
          </a:p>
          <a:p>
            <a:pPr lvl="2"/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Store </a:t>
            </a:r>
            <a:r>
              <a:rPr lang="en-US" altLang="en-US" sz="2000" dirty="0"/>
              <a:t>in a fixed number w of bits,</a:t>
            </a:r>
          </a:p>
          <a:p>
            <a:pPr lvl="2"/>
            <a:r>
              <a:rPr lang="en-US" altLang="en-US" sz="2000" dirty="0"/>
              <a:t> using one of the following representations</a:t>
            </a:r>
            <a:r>
              <a:rPr lang="en-US" altLang="en-US" sz="2000" dirty="0" smtClean="0"/>
              <a:t>:</a:t>
            </a:r>
          </a:p>
          <a:p>
            <a:pPr lvl="2"/>
            <a:endParaRPr lang="en-US" altLang="en-US" sz="2000" dirty="0"/>
          </a:p>
          <a:p>
            <a:pPr lvl="3">
              <a:buFont typeface="Wingdings" pitchFamily="2" charset="2"/>
              <a:buChar char="§"/>
            </a:pPr>
            <a:r>
              <a:rPr lang="en-US" altLang="en-US" sz="2000" dirty="0"/>
              <a:t>2’s complement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en-US" sz="2000" dirty="0"/>
              <a:t>Signed-magnitude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en-US" sz="2000" dirty="0"/>
              <a:t>Bias (used for storing exponents in </a:t>
            </a:r>
            <a:r>
              <a:rPr lang="en-US" altLang="en-US" sz="2000" i="1" dirty="0" smtClean="0"/>
              <a:t>float</a:t>
            </a:r>
            <a:r>
              <a:rPr lang="en-US" altLang="en-US" sz="2000" dirty="0" smtClean="0"/>
              <a:t>s - later)</a:t>
            </a:r>
            <a:endParaRPr lang="en-US" altLang="en-US" sz="2000" dirty="0"/>
          </a:p>
          <a:p>
            <a:pPr lvl="3">
              <a:buFont typeface="Wingdings" pitchFamily="2" charset="2"/>
              <a:buChar char="§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83817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23D1-9B68-45C6-BDB5-40FEF4E1412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sz="2800" u="sng" dirty="0">
                <a:solidFill>
                  <a:schemeClr val="tx1"/>
                </a:solidFill>
              </a:rPr>
              <a:t>Negative numbers: Sign-magnitude representation</a:t>
            </a:r>
            <a:endParaRPr lang="en-US" altLang="en-US" b="1" u="sng" dirty="0">
              <a:solidFill>
                <a:schemeClr val="tx1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6019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520700" algn="l"/>
              </a:tabLst>
            </a:pPr>
            <a:r>
              <a:rPr lang="en-US" altLang="en-US" sz="2000" dirty="0"/>
              <a:t>Save one bit (usually most significant) for sign</a:t>
            </a:r>
          </a:p>
          <a:p>
            <a:pPr algn="ctr">
              <a:tabLst>
                <a:tab pos="520700" algn="l"/>
              </a:tabLst>
            </a:pPr>
            <a:r>
              <a:rPr lang="en-US" altLang="en-US" sz="2000" b="1" dirty="0"/>
              <a:t>(0 = +, 1 = – ) </a:t>
            </a:r>
          </a:p>
          <a:p>
            <a:pPr>
              <a:tabLst>
                <a:tab pos="520700" algn="l"/>
              </a:tabLst>
            </a:pPr>
            <a:endParaRPr lang="en-US" altLang="en-US" sz="2000" dirty="0"/>
          </a:p>
          <a:p>
            <a:pPr>
              <a:tabLst>
                <a:tab pos="520700" algn="l"/>
              </a:tabLst>
            </a:pPr>
            <a:r>
              <a:rPr lang="en-US" altLang="en-US" sz="2000" dirty="0"/>
              <a:t>Use base-two representation in the other bits.</a:t>
            </a:r>
          </a:p>
          <a:p>
            <a:pPr marL="279400" lvl="2">
              <a:tabLst>
                <a:tab pos="520700" algn="l"/>
              </a:tabLst>
            </a:pPr>
            <a:endParaRPr lang="en-US" altLang="en-US" sz="2000" b="1" dirty="0"/>
          </a:p>
          <a:p>
            <a:pPr>
              <a:tabLst>
                <a:tab pos="520700" algn="l"/>
              </a:tabLst>
            </a:pPr>
            <a:r>
              <a:rPr lang="en-US" altLang="en-US" sz="2000" b="1" dirty="0"/>
              <a:t>	   </a:t>
            </a:r>
            <a:r>
              <a:rPr lang="en-US" altLang="en-US" sz="800" b="1" dirty="0"/>
              <a:t> </a:t>
            </a:r>
            <a:r>
              <a:rPr lang="en-US" altLang="en-US" sz="2000" dirty="0"/>
              <a:t>88 </a:t>
            </a:r>
            <a:r>
              <a:rPr lang="en-US" altLang="en-US" sz="2000" dirty="0">
                <a:latin typeface="Symbol" pitchFamily="18" charset="2"/>
              </a:rPr>
              <a:t>®</a:t>
            </a:r>
            <a:r>
              <a:rPr lang="en-US" altLang="en-US" sz="2000" dirty="0"/>
              <a:t>  _000000001011000</a:t>
            </a:r>
            <a:endParaRPr lang="en-US" altLang="en-US" sz="2000" b="1" dirty="0"/>
          </a:p>
          <a:p>
            <a:pPr marL="406400" lvl="3" indent="-12700">
              <a:tabLst>
                <a:tab pos="520700" algn="l"/>
              </a:tabLst>
            </a:pPr>
            <a:r>
              <a:rPr lang="en-US" altLang="en-US" sz="2000" b="1" dirty="0">
                <a:latin typeface="Symbol" pitchFamily="18" charset="2"/>
              </a:rPr>
              <a:t>		              </a:t>
            </a:r>
            <a:r>
              <a:rPr lang="en-US" altLang="en-US" sz="2000" b="1" dirty="0"/>
              <a:t>	</a:t>
            </a:r>
          </a:p>
          <a:p>
            <a:pPr marL="406400" lvl="3" indent="-12700">
              <a:tabLst>
                <a:tab pos="520700" algn="l"/>
              </a:tabLst>
            </a:pPr>
            <a:endParaRPr lang="en-US" altLang="en-US" sz="2000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828800" y="3048000"/>
            <a:ext cx="1143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800" b="1" dirty="0">
                <a:solidFill>
                  <a:srgbClr val="CC0000"/>
                </a:solidFill>
              </a:rPr>
              <a:t> </a:t>
            </a:r>
            <a:r>
              <a:rPr lang="en-US" altLang="en-US" sz="2000" dirty="0">
                <a:solidFill>
                  <a:srgbClr val="CC0000"/>
                </a:solidFill>
              </a:rPr>
              <a:t>0</a:t>
            </a:r>
            <a:r>
              <a:rPr lang="en-US" altLang="en-US" sz="2000" dirty="0">
                <a:latin typeface="Symbol" pitchFamily="18" charset="2"/>
              </a:rPr>
              <a:t>	</a:t>
            </a:r>
          </a:p>
          <a:p>
            <a:r>
              <a:rPr lang="en-US" altLang="en-US" sz="2000" dirty="0">
                <a:solidFill>
                  <a:srgbClr val="CC0000"/>
                </a:solidFill>
                <a:latin typeface="Symbol" pitchFamily="18" charset="2"/>
              </a:rPr>
              <a:t>­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sign bit</a:t>
            </a:r>
            <a:endParaRPr lang="en-US" altLang="en-US" sz="20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828800" y="4327525"/>
            <a:ext cx="1143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800" b="1" dirty="0">
                <a:solidFill>
                  <a:srgbClr val="CC0000"/>
                </a:solidFill>
              </a:rPr>
              <a:t> </a:t>
            </a:r>
            <a:r>
              <a:rPr lang="en-US" altLang="en-US" sz="2000" dirty="0">
                <a:solidFill>
                  <a:srgbClr val="CC0000"/>
                </a:solidFill>
              </a:rPr>
              <a:t>1</a:t>
            </a:r>
            <a:r>
              <a:rPr lang="en-US" altLang="en-US" sz="2000" dirty="0">
                <a:latin typeface="Symbol" pitchFamily="18" charset="2"/>
              </a:rPr>
              <a:t>	</a:t>
            </a:r>
          </a:p>
          <a:p>
            <a:r>
              <a:rPr lang="en-US" altLang="en-US" sz="2000" dirty="0">
                <a:solidFill>
                  <a:srgbClr val="CC0000"/>
                </a:solidFill>
                <a:latin typeface="Symbol" pitchFamily="18" charset="2"/>
              </a:rPr>
              <a:t>­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sign bit</a:t>
            </a:r>
            <a:endParaRPr lang="en-US" altLang="en-US" sz="2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480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Cumbersome for arithmetic computations</a:t>
            </a:r>
            <a:endParaRPr lang="en-US" alt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990600" y="4327525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00"/>
              <a:t> </a:t>
            </a:r>
            <a:r>
              <a:rPr lang="en-US" altLang="en-US" sz="2000"/>
              <a:t>–88 </a:t>
            </a:r>
            <a:r>
              <a:rPr lang="en-US" altLang="en-US" sz="2000">
                <a:latin typeface="Symbol" pitchFamily="18" charset="2"/>
              </a:rPr>
              <a:t>®  </a:t>
            </a:r>
            <a:r>
              <a:rPr lang="en-US" altLang="en-US" sz="2000" u="sng"/>
              <a:t>_</a:t>
            </a:r>
            <a:r>
              <a:rPr lang="en-US" altLang="en-US" sz="2000"/>
              <a:t>000000001011000</a:t>
            </a: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3883211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autoUpdateAnimBg="0"/>
      <p:bldP spid="12294" grpId="0" autoUpdateAnimBg="0"/>
      <p:bldP spid="12295" grpId="0" autoUpdateAnimBg="0"/>
      <p:bldP spid="1229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8F6E-8629-4A81-9E25-E1B48BC979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solidFill>
            <a:srgbClr val="00B0F0"/>
          </a:solidFill>
        </p:spPr>
        <p:txBody>
          <a:bodyPr/>
          <a:lstStyle/>
          <a:p>
            <a:r>
              <a:rPr lang="en-US" sz="2400" u="sng" dirty="0"/>
              <a:t>Negative numbers: 2’s complement</a:t>
            </a:r>
            <a:endParaRPr lang="en-US" dirty="0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28600" y="1066800"/>
            <a:ext cx="8737600" cy="39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However, subtraction is difficult using XOR gates and carries.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How can we handle negative numbers and subtraction,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using only an add circuit? Answer: 2's complement.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Complements divides the number line, half are positive, half negative.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u="sng" dirty="0"/>
              <a:t>2's complement representation uses leftmost bit as a sign bit:</a:t>
            </a: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-4	-3	-2	-1	0	1	2	3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100	101	110	111	000	001	010	011 </a:t>
            </a:r>
          </a:p>
        </p:txBody>
      </p:sp>
    </p:spTree>
    <p:extLst>
      <p:ext uri="{BB962C8B-B14F-4D97-AF65-F5344CB8AC3E}">
        <p14:creationId xmlns:p14="http://schemas.microsoft.com/office/powerpoint/2010/main" val="30422704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39B-14F2-4425-AC5A-48EAFA532B8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Two's complement representation</a:t>
            </a:r>
            <a:endParaRPr lang="en-US" altLang="en-US" b="1" u="sng">
              <a:solidFill>
                <a:schemeClr val="tx1"/>
              </a:solidFill>
            </a:endParaRPr>
          </a:p>
        </p:txBody>
      </p:sp>
      <p:sp>
        <p:nvSpPr>
          <p:cNvPr id="95235" name="Text Box 1027"/>
          <p:cNvSpPr txBox="1">
            <a:spLocks noChangeArrowheads="1"/>
          </p:cNvSpPr>
          <p:nvPr/>
        </p:nvSpPr>
        <p:spPr bwMode="auto">
          <a:xfrm>
            <a:off x="1143000" y="1143000"/>
            <a:ext cx="69992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/>
              <a:t>For  nonnegative n:</a:t>
            </a:r>
            <a:r>
              <a:rPr lang="en-US" altLang="en-US" sz="2000"/>
              <a:t>  </a:t>
            </a:r>
          </a:p>
          <a:p>
            <a:r>
              <a:rPr lang="en-US" altLang="en-US" sz="2000"/>
              <a:t>Use ordinary base-two representation with leading (sign) bit 0</a:t>
            </a:r>
          </a:p>
          <a:p>
            <a:endParaRPr lang="en-US" altLang="en-US" sz="2000" b="1"/>
          </a:p>
          <a:p>
            <a:r>
              <a:rPr lang="en-US" altLang="en-US" sz="2000" b="1"/>
              <a:t>For negative n (–n):</a:t>
            </a:r>
          </a:p>
          <a:p>
            <a:r>
              <a:rPr lang="en-US" altLang="en-US" sz="2000"/>
              <a:t>(1) Find w-bit base-2 representation of  </a:t>
            </a:r>
            <a:r>
              <a:rPr lang="en-US" altLang="en-US" sz="2000" b="1"/>
              <a:t>n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(2) Complement each bit.	</a:t>
            </a:r>
          </a:p>
          <a:p>
            <a:r>
              <a:rPr lang="en-US" altLang="en-US" sz="2000"/>
              <a:t>(3) Add 1   (Flip all bits from rightmost </a:t>
            </a:r>
            <a:r>
              <a:rPr lang="en-US" altLang="en-US" sz="2000" b="1"/>
              <a:t>0</a:t>
            </a:r>
            <a:r>
              <a:rPr lang="en-US" altLang="en-US" sz="2000"/>
              <a:t> to the end)</a:t>
            </a:r>
          </a:p>
          <a:p>
            <a:pPr marL="228600" lvl="2"/>
            <a:endParaRPr lang="en-US" altLang="en-US" sz="2000"/>
          </a:p>
          <a:p>
            <a:r>
              <a:rPr lang="en-US" altLang="en-US" sz="2000"/>
              <a:t>Example:   –88</a:t>
            </a:r>
          </a:p>
          <a:p>
            <a:r>
              <a:rPr lang="en-US" altLang="en-US" sz="2000"/>
              <a:t>1.  88 as a 16-bit base-two number	</a:t>
            </a:r>
          </a:p>
          <a:p>
            <a:r>
              <a:rPr lang="en-US" altLang="en-US" sz="2000"/>
              <a:t>2.  Complement this bit string	</a:t>
            </a:r>
          </a:p>
          <a:p>
            <a:r>
              <a:rPr lang="en-US" altLang="en-US" sz="2000"/>
              <a:t>3.  Add 1			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95237" name="Text Box 1029"/>
          <p:cNvSpPr txBox="1">
            <a:spLocks noChangeArrowheads="1"/>
          </p:cNvSpPr>
          <p:nvPr/>
        </p:nvSpPr>
        <p:spPr bwMode="auto">
          <a:xfrm>
            <a:off x="5205413" y="3886200"/>
            <a:ext cx="294798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0000000001011000</a:t>
            </a:r>
          </a:p>
          <a:p>
            <a:pPr>
              <a:spcBef>
                <a:spcPct val="5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1111111110100111</a:t>
            </a:r>
          </a:p>
          <a:p>
            <a:pPr>
              <a:spcBef>
                <a:spcPct val="5000"/>
              </a:spcBef>
            </a:pPr>
            <a:r>
              <a:rPr lang="en-US" altLang="en-US" sz="2000">
                <a:solidFill>
                  <a:srgbClr val="CC0000"/>
                </a:solidFill>
              </a:rPr>
              <a:t>1111111110101000</a:t>
            </a:r>
            <a:endParaRPr lang="en-US" altLang="en-US" sz="2000" b="1">
              <a:solidFill>
                <a:srgbClr val="CC0000"/>
              </a:solidFill>
            </a:endParaRPr>
          </a:p>
        </p:txBody>
      </p:sp>
      <p:graphicFrame>
        <p:nvGraphicFramePr>
          <p:cNvPr id="95240" name="Object 1032"/>
          <p:cNvGraphicFramePr>
            <a:graphicFrameLocks noChangeAspect="1"/>
          </p:cNvGraphicFramePr>
          <p:nvPr/>
        </p:nvGraphicFramePr>
        <p:xfrm>
          <a:off x="1752600" y="5289550"/>
          <a:ext cx="4648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Document" r:id="rId5" imgW="2350080" imgH="216000" progId="Word.Document.8">
                  <p:embed/>
                </p:oleObj>
              </mc:Choice>
              <mc:Fallback>
                <p:oleObj name="Document" r:id="rId5" imgW="2350080" imgH="216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89550"/>
                        <a:ext cx="4648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7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37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1017</Words>
  <Application>Microsoft Office PowerPoint</Application>
  <PresentationFormat>On-screen Show (4:3)</PresentationFormat>
  <Paragraphs>217</Paragraphs>
  <Slides>25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Courier New</vt:lpstr>
      <vt:lpstr>Symbol</vt:lpstr>
      <vt:lpstr>Times New Roman</vt:lpstr>
      <vt:lpstr>Times New Roman MT Extra Bold</vt:lpstr>
      <vt:lpstr>Wingdings</vt:lpstr>
      <vt:lpstr>Default Design</vt:lpstr>
      <vt:lpstr>Document</vt:lpstr>
      <vt:lpstr>Lecture 2</vt:lpstr>
      <vt:lpstr>Quick Decimal &lt;-&gt; Binary conversion </vt:lpstr>
      <vt:lpstr>Unsigned integer Data </vt:lpstr>
      <vt:lpstr>Binary addition</vt:lpstr>
      <vt:lpstr>Problems with Integer Representation</vt:lpstr>
      <vt:lpstr>Signed numbers</vt:lpstr>
      <vt:lpstr>Negative numbers: Sign-magnitude representation</vt:lpstr>
      <vt:lpstr>Negative numbers: 2’s complement</vt:lpstr>
      <vt:lpstr>Two's complement representation</vt:lpstr>
      <vt:lpstr>PowerPoint Presentation</vt:lpstr>
      <vt:lpstr>Arrays are also reference type: double[ ] myList; myList = new double[10]; Are arrays themselves objects? Sort of , it has :  myList.length attribute</vt:lpstr>
      <vt:lpstr>Arrays of Objects</vt:lpstr>
      <vt:lpstr>Regular arrays are limited</vt:lpstr>
      <vt:lpstr>Lab 1 demo</vt:lpstr>
      <vt:lpstr>PowerPoint Presentation</vt:lpstr>
      <vt:lpstr>PowerPoint Presentation</vt:lpstr>
      <vt:lpstr>ArrayList library datatype</vt:lpstr>
      <vt:lpstr>Abstraction</vt:lpstr>
      <vt:lpstr>Abstract Data Type (ADT)</vt:lpstr>
      <vt:lpstr>PowerPoint Presentation</vt:lpstr>
      <vt:lpstr>Wrapper Classes</vt:lpstr>
      <vt:lpstr>Wrapper Classes</vt:lpstr>
      <vt:lpstr>ArrayList holds only Object types</vt:lpstr>
      <vt:lpstr>Designing an ADT: Java Interface</vt:lpstr>
      <vt:lpstr>Implementing an Interface</vt:lpstr>
    </vt:vector>
  </TitlesOfParts>
  <Company>Siena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120</dc:title>
  <dc:creator>Bob Yoder</dc:creator>
  <cp:lastModifiedBy>Yoder, Robert</cp:lastModifiedBy>
  <cp:revision>66</cp:revision>
  <dcterms:created xsi:type="dcterms:W3CDTF">2005-01-26T23:05:24Z</dcterms:created>
  <dcterms:modified xsi:type="dcterms:W3CDTF">2016-09-12T18:31:42Z</dcterms:modified>
</cp:coreProperties>
</file>