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2" r:id="rId3"/>
    <p:sldId id="291" r:id="rId4"/>
    <p:sldId id="267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5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189F1-BA3F-4A95-A8E7-7B402198A19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D503-7DBE-40BA-9A54-62C1C47F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F5755-DA22-41A1-8E86-26A443994838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85" tIns="44892" rIns="89785" bIns="4489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38256-DA1F-40C0-B45F-F73C4A73B3D3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85" tIns="44892" rIns="89785" bIns="448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4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E9BB8-BB00-4D2B-AA4B-DBB2FF9C1DB8}" type="slidenum">
              <a:rPr lang="en-US"/>
              <a:pPr/>
              <a:t>22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542A-79AD-41B5-846E-615F3A788D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Lecture 05 Fall 2016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Floats and start Linked Lists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Homework:</a:t>
            </a:r>
            <a:br>
              <a:rPr lang="en-US" dirty="0" smtClean="0"/>
            </a:br>
            <a:r>
              <a:rPr lang="en-US" dirty="0" smtClean="0"/>
              <a:t>Float worksheet</a:t>
            </a:r>
            <a:br>
              <a:rPr lang="en-US" dirty="0" smtClean="0"/>
            </a:br>
            <a:r>
              <a:rPr lang="en-US" dirty="0" err="1" smtClean="0"/>
              <a:t>zyBooks</a:t>
            </a:r>
            <a:r>
              <a:rPr lang="en-US" dirty="0" smtClean="0"/>
              <a:t>: 4.1-4.8 and 7.1-7.4</a:t>
            </a:r>
            <a:br>
              <a:rPr lang="en-US" dirty="0" smtClean="0"/>
            </a:br>
            <a:r>
              <a:rPr lang="en-US" dirty="0" smtClean="0"/>
              <a:t>Due next </a:t>
            </a:r>
            <a:r>
              <a:rPr lang="en-US" dirty="0"/>
              <a:t>F</a:t>
            </a:r>
            <a:r>
              <a:rPr lang="en-US" dirty="0" smtClean="0"/>
              <a:t>riday.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660957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References as Links</a:t>
            </a:r>
            <a:endParaRPr lang="en-US" dirty="0" smtClean="0"/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305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148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dirty="0" smtClean="0"/>
              <a:t>Self-Referential Objects: Nodes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350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latin typeface="Courier New" pitchFamily="-108" charset="0"/>
              </a:rPr>
              <a:t>Person</a:t>
            </a:r>
            <a:r>
              <a:rPr lang="en-US" sz="2800" dirty="0" smtClean="0"/>
              <a:t> object, for instance, could contain a reference variable to another </a:t>
            </a:r>
            <a:r>
              <a:rPr lang="en-US" sz="2800" dirty="0" smtClean="0">
                <a:latin typeface="Courier New" pitchFamily="-108" charset="0"/>
              </a:rPr>
              <a:t>Person</a:t>
            </a:r>
            <a:r>
              <a:rPr lang="en-US" sz="2800" dirty="0" smtClean="0"/>
              <a:t> object:</a:t>
            </a:r>
          </a:p>
        </p:txBody>
      </p:sp>
      <p:sp>
        <p:nvSpPr>
          <p:cNvPr id="503812" name="Rectangle 1028"/>
          <p:cNvSpPr>
            <a:spLocks noChangeArrowheads="1"/>
          </p:cNvSpPr>
          <p:nvPr/>
        </p:nvSpPr>
        <p:spPr bwMode="auto">
          <a:xfrm>
            <a:off x="762000" y="2514600"/>
            <a:ext cx="769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public class </a:t>
            </a:r>
            <a:r>
              <a:rPr lang="en-US" sz="1600" b="1" dirty="0">
                <a:latin typeface="Courier New" pitchFamily="-108" charset="0"/>
              </a:rPr>
              <a:t>Person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   private String name;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   private String address;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endParaRPr lang="en-US" sz="1600" dirty="0">
              <a:latin typeface="Courier New" pitchFamily="-10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   </a:t>
            </a:r>
            <a:r>
              <a:rPr lang="en-US" sz="1600" b="1" dirty="0">
                <a:latin typeface="Courier New" pitchFamily="-108" charset="0"/>
              </a:rPr>
              <a:t>private Person next;  </a:t>
            </a:r>
            <a:r>
              <a:rPr lang="en-US" sz="1600" dirty="0">
                <a:latin typeface="Courier New" pitchFamily="-108" charset="0"/>
              </a:rPr>
              <a:t>// a link to another Person object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endParaRPr lang="en-US" sz="1600" dirty="0">
              <a:latin typeface="Courier New" pitchFamily="-10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   // whatever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endParaRPr lang="en-US" sz="1600" dirty="0">
              <a:latin typeface="Courier New" pitchFamily="-10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962B3"/>
              </a:buClr>
              <a:buFont typeface="Times" pitchFamily="-108" charset="0"/>
              <a:buNone/>
            </a:pPr>
            <a:r>
              <a:rPr lang="en-US" sz="1600" dirty="0">
                <a:latin typeface="Courier New" pitchFamily="-10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5877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Linked Lists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type of reference can be used to form a </a:t>
            </a:r>
            <a:r>
              <a:rPr lang="en-US" sz="2800" i="1" dirty="0" smtClean="0"/>
              <a:t>linked list</a:t>
            </a:r>
            <a:r>
              <a:rPr lang="en-US" sz="2800" dirty="0" smtClean="0"/>
              <a:t>, in which one object refers to the next, which refers to the next,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object in a list is often generically called a </a:t>
            </a:r>
            <a:r>
              <a:rPr lang="en-US" sz="2800" i="1" dirty="0" smtClean="0"/>
              <a:t>node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linked list is a </a:t>
            </a:r>
            <a:r>
              <a:rPr lang="en-US" sz="2800" i="1" dirty="0" smtClean="0">
                <a:solidFill>
                  <a:srgbClr val="FF0000"/>
                </a:solidFill>
              </a:rPr>
              <a:t>dynamic</a:t>
            </a:r>
            <a:r>
              <a:rPr lang="en-US" sz="2800" dirty="0" smtClean="0"/>
              <a:t> data structure in that its size grows and shrinks as needed, unlike an array, whose size is </a:t>
            </a:r>
            <a:r>
              <a:rPr lang="en-US" sz="2800" i="1" dirty="0" smtClean="0"/>
              <a:t>static </a:t>
            </a:r>
            <a:r>
              <a:rPr lang="en-US" sz="2800" dirty="0" smtClean="0"/>
              <a:t>or fixed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Java objects (Nodes) are created dynamically when they are instantiated using the </a:t>
            </a:r>
            <a:r>
              <a:rPr lang="en-US" sz="2800" b="1" i="1" dirty="0" smtClean="0"/>
              <a:t>new</a:t>
            </a:r>
            <a:r>
              <a:rPr lang="en-US" sz="2800" dirty="0" smtClean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763475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400" dirty="0" smtClean="0"/>
              <a:t>A linked list: </a:t>
            </a:r>
            <a:br>
              <a:rPr lang="en-US" sz="2400" dirty="0" smtClean="0"/>
            </a:br>
            <a:r>
              <a:rPr lang="en-US" sz="2400" dirty="0" smtClean="0"/>
              <a:t>Note </a:t>
            </a:r>
            <a:r>
              <a:rPr lang="en-US" sz="2400" u="sng" dirty="0" smtClean="0"/>
              <a:t>front</a:t>
            </a:r>
            <a:r>
              <a:rPr lang="en-US" sz="2400" dirty="0" smtClean="0"/>
              <a:t> reference variable and NULL pointer at end.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222500"/>
            <a:ext cx="845185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0052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Managing Linked Lists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references in a linked list must be carefully managed to maintain the integrity of the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Special care must be taken to ensure that the </a:t>
            </a:r>
            <a:r>
              <a:rPr lang="en-US" sz="2800" b="1" dirty="0" smtClean="0"/>
              <a:t>entry point</a:t>
            </a:r>
            <a:r>
              <a:rPr lang="en-US" sz="2800" dirty="0" smtClean="0"/>
              <a:t> into the list is maintained properly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/>
              <a:t>order</a:t>
            </a:r>
            <a:r>
              <a:rPr lang="en-US" sz="2800" dirty="0" smtClean="0"/>
              <a:t> in which certain steps are taken is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Check for inserting and deleting nodes in various positions (cases) within the list: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Front, Middle, End.</a:t>
            </a:r>
          </a:p>
        </p:txBody>
      </p:sp>
    </p:spTree>
    <p:extLst>
      <p:ext uri="{BB962C8B-B14F-4D97-AF65-F5344CB8AC3E}">
        <p14:creationId xmlns:p14="http://schemas.microsoft.com/office/powerpoint/2010/main" val="11098545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772EF9EF-AC39-401E-BF43-DB8602E13BB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Add(1,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): </a:t>
            </a:r>
            <a:br>
              <a:rPr lang="en-US" sz="2800" dirty="0" smtClean="0"/>
            </a:br>
            <a:r>
              <a:rPr lang="en-US" sz="2800" dirty="0" smtClean="0"/>
              <a:t>Inserting a node at the </a:t>
            </a:r>
            <a:r>
              <a:rPr lang="en-US" sz="2800" b="1" dirty="0" smtClean="0"/>
              <a:t>front </a:t>
            </a:r>
            <a:r>
              <a:rPr lang="en-US" sz="2800" dirty="0" smtClean="0"/>
              <a:t>of a linked list.</a:t>
            </a:r>
            <a:br>
              <a:rPr lang="en-US" sz="2800" dirty="0" smtClean="0"/>
            </a:br>
            <a:r>
              <a:rPr lang="en-US" sz="2800" dirty="0" smtClean="0"/>
              <a:t>front is a reference pointer, not a node itself.</a:t>
            </a: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3058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429000" y="2209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node.next</a:t>
            </a:r>
            <a:r>
              <a:rPr lang="en-US" dirty="0" smtClean="0"/>
              <a:t> = front;</a:t>
            </a:r>
          </a:p>
          <a:p>
            <a:r>
              <a:rPr lang="en-US" dirty="0"/>
              <a:t>f</a:t>
            </a:r>
            <a:r>
              <a:rPr lang="en-US" dirty="0" smtClean="0"/>
              <a:t>ront = node;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1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0CD9C7AC-983C-4A55-99A7-58193BA038DA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Add(4, </a:t>
            </a:r>
            <a:r>
              <a:rPr lang="en-US" sz="3200" dirty="0" err="1" smtClean="0"/>
              <a:t>newNode</a:t>
            </a:r>
            <a:r>
              <a:rPr lang="en-US" sz="3200" dirty="0" smtClean="0"/>
              <a:t>):</a:t>
            </a:r>
            <a:br>
              <a:rPr lang="en-US" sz="3200" dirty="0" smtClean="0"/>
            </a:br>
            <a:r>
              <a:rPr lang="en-US" sz="3200" dirty="0" smtClean="0"/>
              <a:t>Inserting a node in the </a:t>
            </a:r>
            <a:r>
              <a:rPr lang="en-US" sz="3200" b="1" dirty="0" smtClean="0"/>
              <a:t>middle</a:t>
            </a:r>
            <a:r>
              <a:rPr lang="en-US" sz="3200" dirty="0" smtClean="0"/>
              <a:t> of a linked list</a:t>
            </a:r>
            <a:endParaRPr lang="en-US" dirty="0" smtClean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3124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ode.next</a:t>
            </a:r>
            <a:r>
              <a:rPr lang="en-US" dirty="0" smtClean="0"/>
              <a:t> = </a:t>
            </a:r>
            <a:r>
              <a:rPr lang="en-US" dirty="0" err="1" smtClean="0"/>
              <a:t>current.next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urrent.next</a:t>
            </a:r>
            <a:r>
              <a:rPr lang="en-US" dirty="0" smtClean="0"/>
              <a:t> = node;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056614"/>
            <a:ext cx="7010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dot operator can be used to traverse links: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ront.next.next</a:t>
            </a:r>
            <a:r>
              <a:rPr lang="en-US" dirty="0" smtClean="0"/>
              <a:t> points to same object that current does!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9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0CD9C7AC-983C-4A55-99A7-58193BA038DA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Add(7, </a:t>
            </a:r>
            <a:r>
              <a:rPr lang="en-US" sz="3200" dirty="0" err="1" smtClean="0"/>
              <a:t>newNode</a:t>
            </a:r>
            <a:r>
              <a:rPr lang="en-US" sz="3200" dirty="0" smtClean="0"/>
              <a:t>):</a:t>
            </a:r>
            <a:br>
              <a:rPr lang="en-US" sz="3200" dirty="0" smtClean="0"/>
            </a:br>
            <a:r>
              <a:rPr lang="en-US" sz="3200" dirty="0" smtClean="0"/>
              <a:t>What about inserting a node at the </a:t>
            </a:r>
            <a:r>
              <a:rPr lang="en-US" sz="3200" b="1" dirty="0" smtClean="0"/>
              <a:t>END</a:t>
            </a:r>
            <a:r>
              <a:rPr lang="en-US" sz="3200" dirty="0" smtClean="0"/>
              <a:t> of a linked list? What is different?</a:t>
            </a:r>
            <a:endParaRPr lang="en-US" dirty="0" smtClean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8305800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3505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ode.next</a:t>
            </a:r>
            <a:r>
              <a:rPr lang="en-US" dirty="0" smtClean="0"/>
              <a:t> = null;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urrent.next</a:t>
            </a:r>
            <a:r>
              <a:rPr lang="en-US" dirty="0" smtClean="0"/>
              <a:t> = node;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614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A8672D2C-9661-4F3D-8EB4-F3822E2F3487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Remove(1):</a:t>
            </a:r>
            <a:br>
              <a:rPr lang="en-US" sz="3200" dirty="0" smtClean="0"/>
            </a:br>
            <a:r>
              <a:rPr lang="en-US" sz="3200" dirty="0" smtClean="0"/>
              <a:t>Deleting the first node in a linked list</a:t>
            </a:r>
            <a:endParaRPr lang="en-US" dirty="0" smtClean="0"/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85988"/>
            <a:ext cx="83058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057400" y="4419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ront = </a:t>
            </a:r>
            <a:r>
              <a:rPr lang="en-US" dirty="0" err="1" smtClean="0"/>
              <a:t>front.next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77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Review binary worksheet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34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CF308D3-F3AE-42EB-9CF4-3C6B90B0EC0C}" type="slidenum">
              <a:rPr lang="en-US"/>
              <a:pPr/>
              <a:t>20</a:t>
            </a:fld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Remove(4):</a:t>
            </a:r>
            <a:br>
              <a:rPr lang="en-US" sz="3200" dirty="0" smtClean="0"/>
            </a:br>
            <a:r>
              <a:rPr lang="en-US" sz="3200" dirty="0" smtClean="0"/>
              <a:t>Deleting an interior node from a linked list</a:t>
            </a:r>
            <a:endParaRPr lang="en-US" dirty="0" smtClean="0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5813"/>
            <a:ext cx="83058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5000" y="45720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revious.next</a:t>
            </a:r>
            <a:r>
              <a:rPr lang="en-US" dirty="0" smtClean="0"/>
              <a:t> = </a:t>
            </a:r>
            <a:r>
              <a:rPr lang="en-US" dirty="0" err="1" smtClean="0"/>
              <a:t>current.next</a:t>
            </a:r>
            <a:r>
              <a:rPr lang="en-US" dirty="0" smtClean="0"/>
              <a:t>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urrent.next</a:t>
            </a:r>
            <a:r>
              <a:rPr lang="en-US" dirty="0" smtClean="0"/>
              <a:t>=null;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8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CF308D3-F3AE-42EB-9CF4-3C6B90B0EC0C}" type="slidenum">
              <a:rPr lang="en-US"/>
              <a:pPr/>
              <a:t>21</a:t>
            </a:fld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Remove(6):</a:t>
            </a:r>
            <a:br>
              <a:rPr lang="en-US" sz="3200" dirty="0" smtClean="0"/>
            </a:br>
            <a:r>
              <a:rPr lang="en-US" sz="3200" dirty="0" smtClean="0"/>
              <a:t>How would we delete the end node?</a:t>
            </a:r>
            <a:endParaRPr lang="en-US" dirty="0" smtClean="0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5813"/>
            <a:ext cx="83058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867400" y="2438400"/>
            <a:ext cx="2895600" cy="1600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572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previous.next</a:t>
            </a:r>
            <a:r>
              <a:rPr lang="en-US" dirty="0" smtClean="0"/>
              <a:t>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0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Java Garbage </a:t>
            </a:r>
            <a:r>
              <a:rPr lang="en-US" dirty="0"/>
              <a:t>Collection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9272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Integer name = new Integer(4);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name = </a:t>
            </a:r>
            <a:r>
              <a:rPr lang="en-US" dirty="0"/>
              <a:t>new Integer(50);</a:t>
            </a:r>
          </a:p>
          <a:p>
            <a:r>
              <a:rPr lang="en-US" dirty="0"/>
              <a:t>Old memory space </a:t>
            </a:r>
            <a:r>
              <a:rPr lang="en-US" dirty="0" smtClean="0"/>
              <a:t>reclaimed</a:t>
            </a:r>
          </a:p>
          <a:p>
            <a:r>
              <a:rPr lang="en-US" dirty="0" smtClean="0"/>
              <a:t>Did this happen in Lab 2 ?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792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81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/>
              <a:t>Signed representation: Bias-127 form</a:t>
            </a:r>
            <a:br>
              <a:rPr lang="en-US" sz="3200" dirty="0" smtClean="0"/>
            </a:br>
            <a:r>
              <a:rPr lang="en-US" sz="3200" dirty="0" smtClean="0"/>
              <a:t>Used for floating-point numbers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600200"/>
          <a:ext cx="6400800" cy="25908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Signed</a:t>
                      </a:r>
                      <a:r>
                        <a:rPr lang="en-US" sz="12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integer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Internal form (biased)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128 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255 = 11111111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254  = 11111110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128 = 10000000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127 = 01111111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 = 01111110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125 = 01111101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-127 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33400" y="2895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Floating-point:</a:t>
            </a:r>
            <a:br>
              <a:rPr lang="en-US" dirty="0" smtClean="0"/>
            </a:br>
            <a:r>
              <a:rPr lang="en-US" dirty="0" smtClean="0"/>
              <a:t>Many different ideas rolled into one!</a:t>
            </a:r>
            <a:endParaRPr lang="en-US" dirty="0"/>
          </a:p>
        </p:txBody>
      </p:sp>
      <p:pic>
        <p:nvPicPr>
          <p:cNvPr id="3074" name="Picture 2" descr="https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0" y="4604994"/>
            <a:ext cx="852358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loating point re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195240" cy="208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6600" y="2133600"/>
            <a:ext cx="16002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=0.125 x 10^1</a:t>
            </a:r>
          </a:p>
          <a:p>
            <a:r>
              <a:rPr lang="en-US" dirty="0" smtClean="0"/>
              <a:t>=0.0125 x 10^2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12775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chemeClr val="tx1"/>
                </a:solidFill>
              </a:rPr>
              <a:t>Real </a:t>
            </a:r>
            <a:r>
              <a:rPr lang="en-US" altLang="en-US" sz="4000" dirty="0" smtClean="0">
                <a:solidFill>
                  <a:schemeClr val="tx1"/>
                </a:solidFill>
              </a:rPr>
              <a:t>(floating point)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/>
          </p:nvPr>
        </p:nvGraphicFramePr>
        <p:xfrm>
          <a:off x="0" y="990599"/>
          <a:ext cx="8964613" cy="533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4" imgW="9184194" imgH="4700803" progId="Word.Document.8">
                  <p:embed/>
                </p:oleObj>
              </mc:Choice>
              <mc:Fallback>
                <p:oleObj name="Document" r:id="rId4" imgW="9184194" imgH="4700803" progId="Word.Documen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599"/>
                        <a:ext cx="8964613" cy="5334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6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Binary Fractions</a:t>
            </a:r>
            <a:endParaRPr lang="en-US" dirty="0"/>
          </a:p>
        </p:txBody>
      </p:sp>
      <p:pic>
        <p:nvPicPr>
          <p:cNvPr id="135170" name="Picture 2" descr="https://delightlylinux.files.wordpress.com/2014/09/l8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527425" cy="25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72" name="Picture 4" descr="http://www.serve.net/buz/Notes.1st.year/HTML/C1/bits..tbl.0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58065"/>
            <a:ext cx="2667000" cy="48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Problems with Real Representation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19113" y="1562100"/>
          <a:ext cx="837247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4" imgW="8374321" imgH="4054042" progId="Word.Document.8">
                  <p:embed/>
                </p:oleObj>
              </mc:Choice>
              <mc:Fallback>
                <p:oleObj name="Document" r:id="rId4" imgW="8374321" imgH="4054042" progId="Word.Document.8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562100"/>
                        <a:ext cx="8372475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6593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715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dirty="0" smtClean="0"/>
              <a:t>Part 1</a:t>
            </a:r>
            <a:br>
              <a:rPr lang="en-US" dirty="0" smtClean="0"/>
            </a:br>
            <a:r>
              <a:rPr lang="en-US" dirty="0" smtClean="0"/>
              <a:t>Lecture 05 Fall 2016</a:t>
            </a:r>
            <a:br>
              <a:rPr lang="en-US" dirty="0" smtClean="0"/>
            </a:br>
            <a:r>
              <a:rPr lang="en-US" dirty="0" smtClean="0"/>
              <a:t>Note: </a:t>
            </a:r>
            <a:r>
              <a:rPr lang="en-US" dirty="0" err="1" smtClean="0"/>
              <a:t>zyBooks</a:t>
            </a:r>
            <a:r>
              <a:rPr lang="en-US" dirty="0" smtClean="0"/>
              <a:t> uses -&gt; notation</a:t>
            </a:r>
            <a:br>
              <a:rPr lang="en-US" dirty="0" smtClean="0"/>
            </a:br>
            <a:r>
              <a:rPr lang="en-US" dirty="0" smtClean="0"/>
              <a:t>but Java uses . (dot) notation</a:t>
            </a:r>
            <a:br>
              <a:rPr lang="en-US" dirty="0" smtClean="0"/>
            </a:br>
            <a:r>
              <a:rPr lang="en-US" dirty="0" smtClean="0"/>
              <a:t>EX: </a:t>
            </a:r>
            <a:r>
              <a:rPr lang="en-US" dirty="0" err="1"/>
              <a:t>l</a:t>
            </a:r>
            <a:r>
              <a:rPr lang="en-US" dirty="0" err="1" smtClean="0"/>
              <a:t>ist.head</a:t>
            </a:r>
            <a:r>
              <a:rPr lang="en-US" dirty="0" smtClean="0"/>
              <a:t>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27641208-84EC-4942-8C6D-C0CAD85074DB}" type="slidenum">
              <a:rPr lang="en-US"/>
              <a:pPr/>
              <a:t>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-108" charset="0"/>
              </a:rPr>
              <a:t>java.util.Stack</a:t>
            </a:r>
            <a:r>
              <a:rPr lang="en-US" dirty="0" smtClean="0"/>
              <a:t> Class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Java Collections framework defines a </a:t>
            </a:r>
            <a:r>
              <a:rPr lang="en-US" sz="2800" dirty="0" smtClean="0">
                <a:latin typeface="Courier New" pitchFamily="-108" charset="0"/>
              </a:rPr>
              <a:t>Stack</a:t>
            </a:r>
            <a:r>
              <a:rPr lang="en-US" sz="2800" dirty="0" smtClean="0"/>
              <a:t> class with similar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is derived from the </a:t>
            </a:r>
            <a:r>
              <a:rPr lang="en-US" sz="2800" dirty="0" smtClean="0">
                <a:latin typeface="Courier New" pitchFamily="-108" charset="0"/>
              </a:rPr>
              <a:t>Vector</a:t>
            </a:r>
            <a:r>
              <a:rPr lang="en-US" sz="2800" dirty="0" smtClean="0"/>
              <a:t> class and therefore has some characteristics that are not appropriate for a pure stack.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214874"/>
            <a:ext cx="2743200" cy="2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815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433</Words>
  <Application>Microsoft Office PowerPoint</Application>
  <PresentationFormat>On-screen Show (4:3)</PresentationFormat>
  <Paragraphs>89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</vt:lpstr>
      <vt:lpstr>Times New Roman</vt:lpstr>
      <vt:lpstr>Office Theme</vt:lpstr>
      <vt:lpstr>Document</vt:lpstr>
      <vt:lpstr>Lecture 05 Fall 2016 Floats and start Linked Lists Homework: Float worksheet zyBooks: 4.1-4.8 and 7.1-7.4 Due next Friday.   </vt:lpstr>
      <vt:lpstr>Review binary worksheet</vt:lpstr>
      <vt:lpstr>Signed representation: Bias-127 form Used for floating-point numbers</vt:lpstr>
      <vt:lpstr>Floating-point: Many different ideas rolled into one!</vt:lpstr>
      <vt:lpstr>Real (floating point) Data</vt:lpstr>
      <vt:lpstr>Binary Fractions</vt:lpstr>
      <vt:lpstr>Problems with Real Representation</vt:lpstr>
      <vt:lpstr>Linked Lists Part 1 Lecture 05 Fall 2016 Note: zyBooks uses -&gt; notation but Java uses . (dot) notation EX: list.head = newNode;</vt:lpstr>
      <vt:lpstr>The java.util.Stack Class</vt:lpstr>
      <vt:lpstr>PowerPoint Presentation</vt:lpstr>
      <vt:lpstr>References as Links</vt:lpstr>
      <vt:lpstr>Self-Referential Objects: Nodes</vt:lpstr>
      <vt:lpstr>Linked Lists</vt:lpstr>
      <vt:lpstr>A linked list:  Note front reference variable and NULL pointer at end.</vt:lpstr>
      <vt:lpstr>Managing Linked Lists</vt:lpstr>
      <vt:lpstr>Add(1, newNode):  Inserting a node at the front of a linked list. front is a reference pointer, not a node itself.</vt:lpstr>
      <vt:lpstr>Add(4, newNode): Inserting a node in the middle of a linked list</vt:lpstr>
      <vt:lpstr>Add(7, newNode): What about inserting a node at the END of a linked list? What is different?</vt:lpstr>
      <vt:lpstr>Remove(1): Deleting the first node in a linked list</vt:lpstr>
      <vt:lpstr>Remove(4): Deleting an interior node from a linked list</vt:lpstr>
      <vt:lpstr>Remove(6): How would we delete the end node?</vt:lpstr>
      <vt:lpstr>Java Garbage Collection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Errors in Stacks</dc:title>
  <dc:creator>ryoder</dc:creator>
  <cp:lastModifiedBy>Yoder, Robert</cp:lastModifiedBy>
  <cp:revision>25</cp:revision>
  <cp:lastPrinted>2013-09-23T18:17:08Z</cp:lastPrinted>
  <dcterms:created xsi:type="dcterms:W3CDTF">2012-02-13T17:46:45Z</dcterms:created>
  <dcterms:modified xsi:type="dcterms:W3CDTF">2016-09-23T20:03:26Z</dcterms:modified>
</cp:coreProperties>
</file>