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7" r:id="rId2"/>
    <p:sldId id="324" r:id="rId3"/>
    <p:sldId id="373" r:id="rId4"/>
    <p:sldId id="381" r:id="rId5"/>
    <p:sldId id="374" r:id="rId6"/>
    <p:sldId id="375" r:id="rId7"/>
    <p:sldId id="376" r:id="rId8"/>
    <p:sldId id="377" r:id="rId9"/>
    <p:sldId id="257" r:id="rId10"/>
    <p:sldId id="360" r:id="rId11"/>
    <p:sldId id="378" r:id="rId12"/>
    <p:sldId id="259" r:id="rId13"/>
    <p:sldId id="379" r:id="rId14"/>
    <p:sldId id="300" r:id="rId15"/>
    <p:sldId id="380" r:id="rId16"/>
    <p:sldId id="30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0" d="100"/>
          <a:sy n="40" d="100"/>
        </p:scale>
        <p:origin x="43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826EB1-56E9-4A2B-9613-84018D612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538C57-3950-4966-8F13-F27E775366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7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AAA8E-77EC-40FF-8200-C50A44A3BB6E}" type="slidenum">
              <a:rPr lang="en-US"/>
              <a:pPr/>
              <a:t>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90699-CE11-412E-A65A-B8AB83F4FCB4}" type="slidenum">
              <a:rPr lang="en-US"/>
              <a:pPr/>
              <a:t>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AAA8E-77EC-40FF-8200-C50A44A3BB6E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AAA8E-77EC-40FF-8200-C50A44A3BB6E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D96A-9F64-4A4D-A01D-1612148D33C5}" type="slidenum">
              <a:rPr lang="en-US"/>
              <a:pPr/>
              <a:t>12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CB2CC-2837-4AD5-AFDA-2EDF9B641924}" type="slidenum">
              <a:rPr lang="en-US"/>
              <a:pPr/>
              <a:t>13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CB2CC-2837-4AD5-AFDA-2EDF9B641924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D3823-A181-480A-9016-F749FF2FF903}" type="slidenum">
              <a:rPr lang="en-US"/>
              <a:pPr/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37BAB-944B-4A8E-BF85-374DF4BBBE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4969-11D5-4013-853C-4CD83012CB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67A83-E82E-4909-AE53-A284C9948A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2605F-0418-455B-889B-A3A3E455B3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D98A5-0F34-4D87-8630-29D1B8D12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828E7-3EF1-4925-B0B4-0C67B841A0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2ACB2-4531-4275-BD89-A021381BF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75CE9-BDA1-4019-9542-271B83D8E1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192E8-DE75-47FE-9F5F-56312530E5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843D7-9A36-4B4F-9FE8-2C15614AC2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ED06F-F393-4D54-9410-35783F003B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6E4A06-87B5-478A-9A86-D7550D2940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-schmidt.net/FloatConverter/IEEE75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5814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Linked Lists,</a:t>
            </a:r>
            <a:br>
              <a:rPr lang="en-US" dirty="0" smtClean="0"/>
            </a:br>
            <a:r>
              <a:rPr lang="en-US" dirty="0" smtClean="0"/>
              <a:t>Storing Stacks </a:t>
            </a:r>
            <a:r>
              <a:rPr lang="en-US" dirty="0" smtClean="0"/>
              <a:t>and Queues</a:t>
            </a:r>
            <a:br>
              <a:rPr lang="en-US" dirty="0" smtClean="0"/>
            </a:br>
            <a:r>
              <a:rPr lang="en-US" dirty="0" smtClean="0"/>
              <a:t>using Linked Lists: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08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6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7772400" cy="914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Linked Lists can store Queues</a:t>
            </a:r>
            <a:endParaRPr lang="en-US" sz="36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28100"/>
              </p:ext>
            </p:extLst>
          </p:nvPr>
        </p:nvGraphicFramePr>
        <p:xfrm>
          <a:off x="630115" y="1096108"/>
          <a:ext cx="8228699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8" name="Document" r:id="rId4" imgW="7769111" imgH="4950145" progId="Word.Document.8">
                  <p:embed/>
                </p:oleObj>
              </mc:Choice>
              <mc:Fallback>
                <p:oleObj name="Document" r:id="rId4" imgW="7769111" imgH="49501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15" y="1096108"/>
                        <a:ext cx="8228699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938" y="228600"/>
            <a:ext cx="7772400" cy="104335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Java Queue Interface inherits from the general Collection class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63" y="1497989"/>
            <a:ext cx="4921937" cy="1702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3886200"/>
            <a:ext cx="2362200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in this course, however.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4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/>
              <a:t>Queues vs. Stacks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54063" y="1233488"/>
          <a:ext cx="7737475" cy="509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4" imgW="7818094" imgH="5141738" progId="Word.Document.8">
                  <p:embed/>
                </p:oleObj>
              </mc:Choice>
              <mc:Fallback>
                <p:oleObj name="Document" r:id="rId4" imgW="7818094" imgH="514173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233488"/>
                        <a:ext cx="7737475" cy="509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sz="3200" dirty="0" smtClean="0"/>
              <a:t>Queues: Linked </a:t>
            </a:r>
            <a:r>
              <a:rPr lang="en-US" sz="3200" dirty="0"/>
              <a:t>List Implementation #1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81200" y="12954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20574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6576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51816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048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981200" y="1295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81000" y="312420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How </a:t>
            </a:r>
            <a:r>
              <a:rPr lang="en-US" dirty="0" smtClean="0"/>
              <a:t>efficient is </a:t>
            </a:r>
            <a:r>
              <a:rPr lang="en-US" dirty="0"/>
              <a:t>this implementation for a queue?</a:t>
            </a:r>
          </a:p>
          <a:p>
            <a:pPr>
              <a:spcBef>
                <a:spcPct val="50000"/>
              </a:spcBef>
            </a:pPr>
            <a:r>
              <a:rPr lang="en-US" dirty="0" err="1" smtClean="0"/>
              <a:t>Enqueue</a:t>
            </a:r>
            <a:r>
              <a:rPr lang="en-US" dirty="0" smtClean="0"/>
              <a:t>? O(1) or O(N) ?</a:t>
            </a:r>
          </a:p>
          <a:p>
            <a:pPr>
              <a:spcBef>
                <a:spcPct val="50000"/>
              </a:spcBef>
            </a:pPr>
            <a:r>
              <a:rPr lang="en-US" dirty="0" err="1" smtClean="0"/>
              <a:t>getFront</a:t>
            </a:r>
            <a:r>
              <a:rPr lang="en-US" dirty="0" smtClean="0"/>
              <a:t>? O(1) or O(N) ?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/>
              <a:t>isEmpty</a:t>
            </a:r>
            <a:r>
              <a:rPr lang="en-US" dirty="0" smtClean="0"/>
              <a:t>? O(1) or O(N) ?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 smtClean="0"/>
              <a:t>? O(1) or O(N) ?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sz="3200" dirty="0" smtClean="0"/>
              <a:t>Queues: Linked </a:t>
            </a:r>
            <a:r>
              <a:rPr lang="en-US" sz="3200" dirty="0"/>
              <a:t>List Implementation #1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81200" y="12954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20574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6576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51816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048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981200" y="1295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81000" y="3124200"/>
            <a:ext cx="8077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Simulate Queue with a Linked List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How </a:t>
            </a:r>
            <a:r>
              <a:rPr lang="en-US" sz="2000" dirty="0" smtClean="0"/>
              <a:t>efficient is </a:t>
            </a:r>
            <a:r>
              <a:rPr lang="en-US" sz="2000" dirty="0"/>
              <a:t>this implementation for a queue?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O(1) or O(N) ?</a:t>
            </a:r>
            <a:endParaRPr lang="en-US" sz="2000" dirty="0" smtClean="0"/>
          </a:p>
          <a:p>
            <a:pPr>
              <a:spcBef>
                <a:spcPct val="50000"/>
              </a:spcBef>
            </a:pPr>
            <a:r>
              <a:rPr lang="en-US" sz="2000" b="1" dirty="0"/>
              <a:t>v</a:t>
            </a:r>
            <a:r>
              <a:rPr lang="en-US" sz="2000" b="1" dirty="0" smtClean="0"/>
              <a:t>oid </a:t>
            </a:r>
            <a:r>
              <a:rPr lang="en-US" sz="2000" b="1" dirty="0" err="1" smtClean="0"/>
              <a:t>enqueue</a:t>
            </a:r>
            <a:r>
              <a:rPr lang="en-US" sz="2000" b="1" dirty="0" smtClean="0"/>
              <a:t>(T </a:t>
            </a:r>
            <a:r>
              <a:rPr lang="en-US" sz="2000" b="1" dirty="0" err="1" smtClean="0"/>
              <a:t>newEntry</a:t>
            </a:r>
            <a:r>
              <a:rPr lang="en-US" sz="2000" b="1" dirty="0" smtClean="0"/>
              <a:t>) { add(</a:t>
            </a:r>
            <a:r>
              <a:rPr lang="en-US" sz="2000" b="1" dirty="0" err="1" smtClean="0"/>
              <a:t>getLength</a:t>
            </a:r>
            <a:r>
              <a:rPr lang="en-US" sz="2000" b="1" dirty="0" smtClean="0"/>
              <a:t>( )+1, </a:t>
            </a:r>
            <a:r>
              <a:rPr lang="en-US" sz="2000" b="1" dirty="0" err="1" smtClean="0"/>
              <a:t>newEntry</a:t>
            </a:r>
            <a:r>
              <a:rPr lang="en-US" sz="2000" b="1" dirty="0" smtClean="0"/>
              <a:t>); }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/>
              <a:t>T </a:t>
            </a:r>
            <a:r>
              <a:rPr lang="en-US" sz="2000" b="1" dirty="0" err="1" smtClean="0"/>
              <a:t>getFront</a:t>
            </a:r>
            <a:r>
              <a:rPr lang="en-US" sz="2000" b="1" dirty="0" smtClean="0"/>
              <a:t>( ) { return </a:t>
            </a:r>
            <a:r>
              <a:rPr lang="en-US" sz="2000" b="1" dirty="0" err="1" smtClean="0"/>
              <a:t>getEntry</a:t>
            </a:r>
            <a:r>
              <a:rPr lang="en-US" sz="2000" b="1" dirty="0" smtClean="0"/>
              <a:t>(1); }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en-US" sz="2000" b="1" dirty="0" err="1" smtClean="0"/>
              <a:t>isEmpty</a:t>
            </a:r>
            <a:r>
              <a:rPr lang="en-US" sz="2000" b="1" dirty="0" smtClean="0"/>
              <a:t>()  {return length == 0; } 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en-US" sz="2000" b="1" dirty="0" smtClean="0"/>
              <a:t>T </a:t>
            </a:r>
            <a:r>
              <a:rPr lang="en-US" sz="2000" b="1" dirty="0" err="1" smtClean="0"/>
              <a:t>dequeue</a:t>
            </a:r>
            <a:r>
              <a:rPr lang="en-US" sz="2000" b="1" dirty="0" smtClean="0"/>
              <a:t>( ) {  return remove(1); }</a:t>
            </a:r>
            <a:endParaRPr lang="en-US" sz="2000" b="1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2514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320629" cy="4648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sz="2800" dirty="0" err="1" smtClean="0"/>
              <a:t>LList</a:t>
            </a:r>
            <a:r>
              <a:rPr lang="en-US" sz="2800" dirty="0" smtClean="0"/>
              <a:t> with additional Stack </a:t>
            </a:r>
            <a:r>
              <a:rPr lang="en-US" sz="2800" u="sng" dirty="0" smtClean="0"/>
              <a:t>and Queue behaviors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85086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solidFill>
            <a:srgbClr val="92D050"/>
          </a:solidFill>
        </p:spPr>
        <p:txBody>
          <a:bodyPr/>
          <a:lstStyle/>
          <a:p>
            <a:r>
              <a:rPr lang="en-US" sz="3200" dirty="0" smtClean="0"/>
              <a:t>Queues: Linked </a:t>
            </a:r>
            <a:r>
              <a:rPr lang="en-US" sz="3200" dirty="0"/>
              <a:t>List Implementation #2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981200" y="1143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20574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36576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5181600" y="22098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3048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057400" y="1143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457200" y="2928257"/>
            <a:ext cx="7924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How efficient is </a:t>
            </a:r>
            <a:r>
              <a:rPr lang="en-US" u="sng" dirty="0"/>
              <a:t>this</a:t>
            </a:r>
            <a:r>
              <a:rPr lang="en-US" dirty="0"/>
              <a:t> implementation for a queue</a:t>
            </a:r>
            <a:r>
              <a:rPr lang="en-US" dirty="0" smtClean="0"/>
              <a:t>?  </a:t>
            </a:r>
            <a:r>
              <a:rPr lang="en-US" dirty="0"/>
              <a:t>Any better?</a:t>
            </a:r>
          </a:p>
          <a:p>
            <a:pPr>
              <a:spcBef>
                <a:spcPct val="50000"/>
              </a:spcBef>
            </a:pPr>
            <a:r>
              <a:rPr lang="en-US" dirty="0" err="1" smtClean="0"/>
              <a:t>getFront</a:t>
            </a:r>
            <a:r>
              <a:rPr lang="en-US" dirty="0" smtClean="0"/>
              <a:t>: O(1) or O(N) ?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 smtClean="0"/>
              <a:t>isEmpty</a:t>
            </a:r>
            <a:r>
              <a:rPr lang="en-US" dirty="0" smtClean="0"/>
              <a:t>: </a:t>
            </a:r>
            <a:r>
              <a:rPr lang="en-US" dirty="0"/>
              <a:t>O(1) or O(N) ?</a:t>
            </a:r>
          </a:p>
          <a:p>
            <a:pPr>
              <a:spcBef>
                <a:spcPct val="50000"/>
              </a:spcBef>
            </a:pPr>
            <a:r>
              <a:rPr lang="en-US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O(1) or O(N) ?</a:t>
            </a:r>
          </a:p>
          <a:p>
            <a:pPr>
              <a:spcBef>
                <a:spcPct val="50000"/>
              </a:spcBef>
            </a:pPr>
            <a:r>
              <a:rPr lang="en-US" dirty="0" err="1" smtClean="0"/>
              <a:t>Enqueue</a:t>
            </a:r>
            <a:r>
              <a:rPr lang="en-US" dirty="0"/>
              <a:t>: O(1) or O(N) ?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Consider the efficiency of your ADT implementations!</a:t>
            </a:r>
            <a:endParaRPr lang="en-US" dirty="0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5105400" y="1066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5638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5146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Discuss Roscoe flowchart and Float worksheet.</a:t>
            </a:r>
          </a:p>
          <a:p>
            <a:r>
              <a:rPr lang="en-US" sz="2400" dirty="0">
                <a:hlinkClick r:id="rId2"/>
              </a:rPr>
              <a:t>https://www.h-schmidt.net/FloatConverter/IEEE754.html </a:t>
            </a:r>
            <a:endParaRPr lang="en-US" sz="2400" dirty="0" smtClean="0"/>
          </a:p>
          <a:p>
            <a:r>
              <a:rPr lang="en-US" sz="2400" dirty="0" smtClean="0"/>
              <a:t>Test: Friday 10/21. I will hand out review guide by 10/17. </a:t>
            </a:r>
          </a:p>
          <a:p>
            <a:pPr lvl="1"/>
            <a:r>
              <a:rPr lang="en-US" sz="2400" dirty="0" smtClean="0"/>
              <a:t>No classes on 10/14.</a:t>
            </a:r>
          </a:p>
          <a:p>
            <a:pPr lvl="1"/>
            <a:r>
              <a:rPr lang="en-US" sz="2400" dirty="0" smtClean="0"/>
              <a:t>Most likely there will be only 2 tests and a final.</a:t>
            </a:r>
            <a:endParaRPr lang="en-US" sz="2400" dirty="0" smtClean="0"/>
          </a:p>
          <a:p>
            <a:r>
              <a:rPr lang="en-US" sz="2400" dirty="0" smtClean="0"/>
              <a:t>Today’s lecture,  and Lab this week:</a:t>
            </a:r>
          </a:p>
          <a:p>
            <a:pPr lvl="1"/>
            <a:r>
              <a:rPr lang="en-US" sz="2400" dirty="0" smtClean="0"/>
              <a:t>Storing </a:t>
            </a:r>
            <a:r>
              <a:rPr lang="en-US" sz="2400" dirty="0" smtClean="0"/>
              <a:t>Stacks using </a:t>
            </a:r>
            <a:r>
              <a:rPr lang="en-US" sz="2400" dirty="0" smtClean="0"/>
              <a:t>Linked </a:t>
            </a:r>
            <a:r>
              <a:rPr lang="en-US" sz="2400" dirty="0" smtClean="0"/>
              <a:t>lists</a:t>
            </a:r>
          </a:p>
          <a:p>
            <a:pPr lvl="1"/>
            <a:r>
              <a:rPr lang="en-US" sz="2400" dirty="0" smtClean="0"/>
              <a:t>Storing Queues using Linked </a:t>
            </a:r>
            <a:r>
              <a:rPr lang="en-US" sz="2400" dirty="0" smtClean="0"/>
              <a:t>Lists</a:t>
            </a:r>
          </a:p>
          <a:p>
            <a:pPr lvl="1"/>
            <a:r>
              <a:rPr lang="en-US" sz="2400" dirty="0" err="1" smtClean="0"/>
              <a:t>zyBook</a:t>
            </a:r>
            <a:r>
              <a:rPr lang="en-US" sz="2400" dirty="0" smtClean="0"/>
              <a:t> assignment as part of lab</a:t>
            </a:r>
            <a:endParaRPr lang="en-US" sz="2400" dirty="0" smtClean="0"/>
          </a:p>
          <a:p>
            <a:r>
              <a:rPr lang="en-US" sz="2400" dirty="0" smtClean="0"/>
              <a:t>Next time:</a:t>
            </a:r>
          </a:p>
          <a:p>
            <a:r>
              <a:rPr lang="en-US" sz="2400" dirty="0" smtClean="0"/>
              <a:t>Storing Queues using arrays – more complicated!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B9B9FC94-FF77-409A-A055-5E3672FC3776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Represent Stack using Linked List</a:t>
            </a:r>
          </a:p>
        </p:txBody>
      </p:sp>
      <p:pic>
        <p:nvPicPr>
          <p:cNvPr id="88066" name="Picture 2" descr="Image result for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98" y="1066800"/>
            <a:ext cx="5715000" cy="144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2317270"/>
            <a:ext cx="5334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Sometimes we use a “count” or “length” variable as well.</a:t>
            </a:r>
            <a:endParaRPr lang="en-US" sz="1600" b="1" dirty="0"/>
          </a:p>
        </p:txBody>
      </p:sp>
      <p:pic>
        <p:nvPicPr>
          <p:cNvPr id="88068" name="Picture 4" descr="Image result for linked 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7600950" cy="22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7675" y="5127880"/>
            <a:ext cx="7248525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data will also be a reference if it is an Object – not a  problem.</a:t>
            </a:r>
          </a:p>
          <a:p>
            <a:r>
              <a:rPr lang="en-US" sz="2000" dirty="0" smtClean="0"/>
              <a:t>Strings are Objects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6951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Complexity “Order 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O(1) – constant time “Order of 1”</a:t>
            </a:r>
          </a:p>
          <a:p>
            <a:pPr lvl="1"/>
            <a:r>
              <a:rPr lang="en-US" dirty="0" smtClean="0"/>
              <a:t>Takes same amount of steps regardless of items in the collection.</a:t>
            </a:r>
          </a:p>
          <a:p>
            <a:r>
              <a:rPr lang="en-US" dirty="0" smtClean="0"/>
              <a:t>O(N) – “Order of N”</a:t>
            </a:r>
          </a:p>
          <a:p>
            <a:pPr lvl="1"/>
            <a:r>
              <a:rPr lang="en-US" dirty="0" smtClean="0"/>
              <a:t>Takes steps proportional to N, the number of items in the collection, or “the size of the problem.” Assume N could be very large.</a:t>
            </a:r>
          </a:p>
          <a:p>
            <a:r>
              <a:rPr lang="en-US" dirty="0" smtClean="0"/>
              <a:t>We will cover other “O” later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7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Linked Lists can store Stacks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5334000"/>
          </a:xfrm>
        </p:spPr>
        <p:txBody>
          <a:bodyPr/>
          <a:lstStyle/>
          <a:p>
            <a:r>
              <a:rPr lang="en-US" sz="2800" dirty="0" smtClean="0"/>
              <a:t>List interface: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oolean</a:t>
            </a:r>
            <a:r>
              <a:rPr lang="en-US" sz="2800" dirty="0" smtClean="0"/>
              <a:t> add (T </a:t>
            </a:r>
            <a:r>
              <a:rPr lang="en-US" sz="2800" dirty="0" err="1" smtClean="0"/>
              <a:t>newEntry</a:t>
            </a:r>
            <a:r>
              <a:rPr lang="en-US" sz="2800" dirty="0" smtClean="0"/>
              <a:t>)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oolean</a:t>
            </a:r>
            <a:r>
              <a:rPr lang="en-US" sz="2800" dirty="0" smtClean="0"/>
              <a:t> add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newPosition</a:t>
            </a:r>
            <a:r>
              <a:rPr lang="en-US" sz="2800" dirty="0" smtClean="0"/>
              <a:t>, T </a:t>
            </a:r>
            <a:r>
              <a:rPr lang="en-US" sz="2800" dirty="0" err="1" smtClean="0"/>
              <a:t>newEntry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 remove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givenPosition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oid clear( ) and </a:t>
            </a:r>
            <a:r>
              <a:rPr lang="en-US" sz="2800" dirty="0" err="1" smtClean="0"/>
              <a:t>getLength</a:t>
            </a:r>
            <a:r>
              <a:rPr lang="en-US" sz="2800" dirty="0" smtClean="0"/>
              <a:t>( )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oolean</a:t>
            </a:r>
            <a:r>
              <a:rPr lang="en-US" sz="2800" dirty="0" smtClean="0"/>
              <a:t> replace(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givenPosition</a:t>
            </a:r>
            <a:r>
              <a:rPr lang="en-US" sz="2800" dirty="0" smtClean="0"/>
              <a:t>, T </a:t>
            </a:r>
            <a:r>
              <a:rPr lang="en-US" sz="2800" dirty="0" err="1" smtClean="0"/>
              <a:t>newEntry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Stack interface:</a:t>
            </a:r>
          </a:p>
          <a:p>
            <a:r>
              <a:rPr lang="en-US" sz="2800" dirty="0" smtClean="0"/>
              <a:t>T pop( )</a:t>
            </a:r>
          </a:p>
          <a:p>
            <a:r>
              <a:rPr lang="en-US" sz="2800" dirty="0" smtClean="0"/>
              <a:t>T peek( )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oid push(T </a:t>
            </a:r>
            <a:r>
              <a:rPr lang="en-US" sz="2800" dirty="0" err="1" smtClean="0"/>
              <a:t>newEntry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1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List ADT simulates a Stack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 pop( ) { return remove(1); }</a:t>
            </a:r>
          </a:p>
          <a:p>
            <a:r>
              <a:rPr lang="en-US" sz="2800" dirty="0" smtClean="0"/>
              <a:t>T peek( ) { return </a:t>
            </a:r>
            <a:r>
              <a:rPr lang="en-US" sz="2800" dirty="0" err="1" smtClean="0"/>
              <a:t>getEntry</a:t>
            </a:r>
            <a:r>
              <a:rPr lang="en-US" sz="2800" dirty="0" smtClean="0"/>
              <a:t>(1); }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oid push( T </a:t>
            </a:r>
            <a:r>
              <a:rPr lang="en-US" sz="2800" dirty="0" err="1" smtClean="0"/>
              <a:t>newEntry</a:t>
            </a:r>
            <a:r>
              <a:rPr lang="en-US" sz="2800" dirty="0" smtClean="0"/>
              <a:t>) { add(1, </a:t>
            </a:r>
            <a:r>
              <a:rPr lang="en-US" sz="2800" dirty="0" err="1" smtClean="0"/>
              <a:t>newEntry</a:t>
            </a:r>
            <a:r>
              <a:rPr lang="en-US" sz="2800" dirty="0" smtClean="0"/>
              <a:t>); }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oolean</a:t>
            </a:r>
            <a:r>
              <a:rPr lang="en-US" sz="2800" dirty="0" smtClean="0"/>
              <a:t> add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newPosition</a:t>
            </a:r>
            <a:r>
              <a:rPr lang="en-US" sz="2800" dirty="0" smtClean="0"/>
              <a:t>, T </a:t>
            </a:r>
            <a:r>
              <a:rPr lang="en-US" sz="2800" dirty="0" err="1" smtClean="0"/>
              <a:t>newEntry</a:t>
            </a:r>
            <a:r>
              <a:rPr lang="en-US" sz="2800" dirty="0" smtClean="0"/>
              <a:t>)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isEmpty</a:t>
            </a:r>
            <a:r>
              <a:rPr lang="en-US" sz="2800" dirty="0" smtClean="0"/>
              <a:t>( 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Are these O(1) or O(N) 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9396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5943600" cy="45171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sz="3200" dirty="0" smtClean="0"/>
              <a:t>Linked List lab with added Stack behavior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218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938" y="228600"/>
            <a:ext cx="7772400" cy="104335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Queues</a:t>
            </a:r>
            <a:endParaRPr lang="en-US" sz="3600" dirty="0"/>
          </a:p>
        </p:txBody>
      </p:sp>
      <p:pic>
        <p:nvPicPr>
          <p:cNvPr id="88066" name="Picture 2" descr="http://www.javacoffeebreak.com/books/extracts/javanotesv3/c11/que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04" y="1421553"/>
            <a:ext cx="4373996" cy="47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Queues</a:t>
            </a:r>
          </a:p>
        </p:txBody>
      </p:sp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838200" y="1066800"/>
          <a:ext cx="7620000" cy="52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Document" r:id="rId4" imgW="7709684" imgH="5289117" progId="Word.Document.8">
                  <p:embed/>
                </p:oleObj>
              </mc:Choice>
              <mc:Fallback>
                <p:oleObj name="Document" r:id="rId4" imgW="7709684" imgH="5289117" progId="Word.Document.8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620000" cy="524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542</Words>
  <Application>Microsoft Office PowerPoint</Application>
  <PresentationFormat>On-screen Show (4:3)</PresentationFormat>
  <Paragraphs>83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Default Design</vt:lpstr>
      <vt:lpstr>Document</vt:lpstr>
      <vt:lpstr>Linked Lists, Storing Stacks and Queues using Linked Lists:    Lecture 08 Fall 2016</vt:lpstr>
      <vt:lpstr>Agenda</vt:lpstr>
      <vt:lpstr>Represent Stack using Linked List</vt:lpstr>
      <vt:lpstr>Complexity “Order of”</vt:lpstr>
      <vt:lpstr>Linked Lists can store Stacks </vt:lpstr>
      <vt:lpstr>List ADT simulates a Stack </vt:lpstr>
      <vt:lpstr>Linked List lab with added Stack behavior</vt:lpstr>
      <vt:lpstr>Queues</vt:lpstr>
      <vt:lpstr>Queues</vt:lpstr>
      <vt:lpstr>Linked Lists can store Queues</vt:lpstr>
      <vt:lpstr>Java Queue Interface inherits from the general Collection class</vt:lpstr>
      <vt:lpstr>Queues vs. Stacks</vt:lpstr>
      <vt:lpstr>Queues: Linked List Implementation #1</vt:lpstr>
      <vt:lpstr>Queues: Linked List Implementation #1</vt:lpstr>
      <vt:lpstr>LList with additional Stack and Queue behaviors</vt:lpstr>
      <vt:lpstr>Queues: Linked List Implementation #2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Indirection</dc:title>
  <dc:creator>Thomas H Hildebrandt</dc:creator>
  <cp:lastModifiedBy>Yoder, Robert</cp:lastModifiedBy>
  <cp:revision>67</cp:revision>
  <dcterms:created xsi:type="dcterms:W3CDTF">1999-06-18T03:24:00Z</dcterms:created>
  <dcterms:modified xsi:type="dcterms:W3CDTF">2016-10-10T17:54:15Z</dcterms:modified>
</cp:coreProperties>
</file>