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83" r:id="rId2"/>
    <p:sldId id="295" r:id="rId3"/>
    <p:sldId id="294" r:id="rId4"/>
    <p:sldId id="272" r:id="rId5"/>
    <p:sldId id="289" r:id="rId6"/>
    <p:sldId id="275" r:id="rId7"/>
    <p:sldId id="273" r:id="rId8"/>
    <p:sldId id="259" r:id="rId9"/>
    <p:sldId id="274" r:id="rId10"/>
    <p:sldId id="284" r:id="rId11"/>
    <p:sldId id="290" r:id="rId12"/>
    <p:sldId id="291" r:id="rId13"/>
    <p:sldId id="292" r:id="rId14"/>
    <p:sldId id="293" r:id="rId15"/>
    <p:sldId id="296" r:id="rId16"/>
    <p:sldId id="297" r:id="rId17"/>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43" y="18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BE14580-8D64-4A08-BB3C-9C7BB0BDF351}" type="datetimeFigureOut">
              <a:rPr lang="en-US" smtClean="0"/>
              <a:pPr/>
              <a:t>10/28/2016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5DFAE4A8-C81D-4FAD-9CE6-7B482F27478D}" type="slidenum">
              <a:rPr lang="en-US" smtClean="0"/>
              <a:pPr/>
              <a:t>‹#›</a:t>
            </a:fld>
            <a:endParaRPr lang="en-US"/>
          </a:p>
        </p:txBody>
      </p:sp>
    </p:spTree>
    <p:extLst>
      <p:ext uri="{BB962C8B-B14F-4D97-AF65-F5344CB8AC3E}">
        <p14:creationId xmlns:p14="http://schemas.microsoft.com/office/powerpoint/2010/main" val="1625398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fld id="{63C7DCF7-6B5D-44E4-BCA9-CD697FA131A8}" type="slidenum">
              <a:rPr lang="en-US"/>
              <a:pPr/>
              <a:t>‹#›</a:t>
            </a:fld>
            <a:endParaRPr lang="en-US"/>
          </a:p>
        </p:txBody>
      </p:sp>
    </p:spTree>
    <p:extLst>
      <p:ext uri="{BB962C8B-B14F-4D97-AF65-F5344CB8AC3E}">
        <p14:creationId xmlns:p14="http://schemas.microsoft.com/office/powerpoint/2010/main" val="21393378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A1189-E39F-4394-8A91-E4693DD5B622}" type="slidenum">
              <a:rPr lang="en-US"/>
              <a:pPr/>
              <a:t>4</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74462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7BA9D6-5731-4B8F-AAFB-AD89BE0BB548}" type="slidenum">
              <a:rPr lang="en-US"/>
              <a:pPr/>
              <a:t>6</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81448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7176B3-7C9A-412F-A04B-4D5B2F8AD823}" type="slidenum">
              <a:rPr lang="en-US"/>
              <a:pPr/>
              <a:t>7</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6275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A47133-76D0-4C90-BB76-8AD36D907272}" type="slidenum">
              <a:rPr lang="en-US"/>
              <a:pPr/>
              <a:t>8</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41802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57E99F-3C39-428F-9EF2-9CF3CE388FE5}" type="slidenum">
              <a:rPr lang="en-US"/>
              <a:pPr/>
              <a:t>9</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36681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7BF0E99-BD6B-4C56-95F6-C99FE1BCF5A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7790D8B-071B-4640-B2CB-1900C2C112D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97E8157-C460-43A4-A2A2-3B0BFEF92578}"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7992CA97-E0BE-47F8-891D-B56BCCA3EEB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03BFEE-EBB2-4B16-A963-971F3869E53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7BEF296-B770-4349-827D-7D04DB75845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649171C-8406-4FE6-A174-6D531037D57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EAB80E7-CF8C-4418-84EA-DA4B1B02D57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C0A0C0F-FCC7-4267-A27B-CE89EF4AEC6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2FB771D-3E0D-4422-950A-1E6516DDC61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3C1F167-B128-451F-BDC8-A56337D420D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7EFA530-DE43-4AB9-9251-5C988D84448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C15B026D-B708-4A66-885A-92F0800CC55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524000"/>
          </a:xfrm>
          <a:solidFill>
            <a:srgbClr val="92D050"/>
          </a:solidFill>
        </p:spPr>
        <p:txBody>
          <a:bodyPr/>
          <a:lstStyle/>
          <a:p>
            <a:r>
              <a:rPr lang="en-US" dirty="0" smtClean="0"/>
              <a:t>Lecture 10</a:t>
            </a:r>
            <a:endParaRPr lang="en-US" dirty="0"/>
          </a:p>
        </p:txBody>
      </p:sp>
      <p:sp>
        <p:nvSpPr>
          <p:cNvPr id="3" name="Subtitle 2"/>
          <p:cNvSpPr>
            <a:spLocks noGrp="1"/>
          </p:cNvSpPr>
          <p:nvPr>
            <p:ph type="subTitle" idx="1"/>
          </p:nvPr>
        </p:nvSpPr>
        <p:spPr>
          <a:xfrm>
            <a:off x="1219200" y="1981200"/>
            <a:ext cx="6400800" cy="4267200"/>
          </a:xfrm>
        </p:spPr>
        <p:style>
          <a:lnRef idx="1">
            <a:schemeClr val="dk1"/>
          </a:lnRef>
          <a:fillRef idx="2">
            <a:schemeClr val="dk1"/>
          </a:fillRef>
          <a:effectRef idx="1">
            <a:schemeClr val="dk1"/>
          </a:effectRef>
          <a:fontRef idx="minor">
            <a:schemeClr val="dk1"/>
          </a:fontRef>
        </p:style>
        <p:txBody>
          <a:bodyPr/>
          <a:lstStyle/>
          <a:p>
            <a:r>
              <a:rPr lang="en-US" dirty="0" smtClean="0"/>
              <a:t>The STATIC keyword.</a:t>
            </a:r>
          </a:p>
          <a:p>
            <a:r>
              <a:rPr lang="en-US" smtClean="0"/>
              <a:t>Next </a:t>
            </a:r>
            <a:r>
              <a:rPr lang="en-US" dirty="0" smtClean="0"/>
              <a:t>topics</a:t>
            </a:r>
            <a:r>
              <a:rPr lang="en-US" dirty="0" smtClean="0"/>
              <a:t>:</a:t>
            </a:r>
          </a:p>
          <a:p>
            <a:r>
              <a:rPr lang="en-US" dirty="0" smtClean="0"/>
              <a:t> </a:t>
            </a:r>
            <a:r>
              <a:rPr lang="en-US" dirty="0" smtClean="0"/>
              <a:t>recursion and 2D arrays</a:t>
            </a:r>
            <a:r>
              <a:rPr lang="en-US" dirty="0" smtClean="0"/>
              <a:t>.</a:t>
            </a:r>
          </a:p>
          <a:p>
            <a:r>
              <a:rPr lang="en-US" dirty="0"/>
              <a:t>No lab next week  </a:t>
            </a:r>
            <a:r>
              <a:rPr lang="en-US" dirty="0">
                <a:sym typeface="Wingdings" panose="05000000000000000000" pitchFamily="2" charset="2"/>
              </a:rPr>
              <a:t></a:t>
            </a:r>
            <a:endParaRPr lang="en-US" dirty="0"/>
          </a:p>
          <a:p>
            <a:r>
              <a:rPr lang="en-US" dirty="0"/>
              <a:t>I will </a:t>
            </a:r>
            <a:r>
              <a:rPr lang="en-US" dirty="0" smtClean="0"/>
              <a:t>hand </a:t>
            </a:r>
            <a:r>
              <a:rPr lang="en-US" dirty="0"/>
              <a:t>out a programming project though </a:t>
            </a:r>
            <a:r>
              <a:rPr lang="en-US" dirty="0">
                <a:sym typeface="Wingdings" panose="05000000000000000000" pitchFamily="2" charset="2"/>
              </a:rPr>
              <a:t></a:t>
            </a:r>
            <a:endParaRPr lang="en-US" dirty="0"/>
          </a:p>
          <a:p>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92162"/>
          </a:xfrm>
          <a:solidFill>
            <a:srgbClr val="FFC000"/>
          </a:solidFill>
          <a:ln>
            <a:solidFill>
              <a:srgbClr val="FFC000"/>
            </a:solidFill>
          </a:ln>
        </p:spPr>
        <p:txBody>
          <a:bodyPr/>
          <a:lstStyle/>
          <a:p>
            <a:r>
              <a:rPr lang="en-US" dirty="0" smtClean="0"/>
              <a:t>What’s all the </a:t>
            </a:r>
            <a:r>
              <a:rPr lang="en-US" i="1" dirty="0" smtClean="0"/>
              <a:t>static</a:t>
            </a:r>
            <a:r>
              <a:rPr lang="en-US" dirty="0" smtClean="0"/>
              <a:t> ?</a:t>
            </a:r>
            <a:endParaRPr lang="en-US" dirty="0"/>
          </a:p>
        </p:txBody>
      </p:sp>
      <p:sp>
        <p:nvSpPr>
          <p:cNvPr id="4" name="Content Placeholder 3"/>
          <p:cNvSpPr>
            <a:spLocks noGrp="1"/>
          </p:cNvSpPr>
          <p:nvPr>
            <p:ph idx="1"/>
          </p:nvPr>
        </p:nvSpPr>
        <p:spPr>
          <a:xfrm>
            <a:off x="457200" y="1143000"/>
            <a:ext cx="8229600" cy="4525963"/>
          </a:xfrm>
        </p:spPr>
        <p:txBody>
          <a:bodyPr/>
          <a:lstStyle/>
          <a:p>
            <a:pPr marL="342900" lvl="1" indent="-342900">
              <a:buFontTx/>
              <a:buChar char="•"/>
            </a:pPr>
            <a:r>
              <a:rPr lang="en-US" dirty="0" smtClean="0"/>
              <a:t>STATIC </a:t>
            </a:r>
            <a:r>
              <a:rPr lang="en-US" dirty="0" smtClean="0">
                <a:solidFill>
                  <a:srgbClr val="FF0000"/>
                </a:solidFill>
              </a:rPr>
              <a:t>variables</a:t>
            </a:r>
            <a:r>
              <a:rPr lang="en-US" dirty="0" smtClean="0"/>
              <a:t> are shared among ALL instances of the class (one copy).</a:t>
            </a:r>
          </a:p>
          <a:p>
            <a:pPr marL="342900" lvl="1" indent="-342900"/>
            <a:r>
              <a:rPr lang="en-US" sz="1600" dirty="0"/>
              <a:t>Class Widget {  static </a:t>
            </a:r>
            <a:r>
              <a:rPr lang="en-US" sz="1600" dirty="0" err="1"/>
              <a:t>int</a:t>
            </a:r>
            <a:r>
              <a:rPr lang="en-US" sz="1600" dirty="0"/>
              <a:t> </a:t>
            </a:r>
            <a:r>
              <a:rPr lang="en-US" sz="1600" dirty="0" err="1"/>
              <a:t>numwidgets</a:t>
            </a:r>
            <a:r>
              <a:rPr lang="en-US" sz="1600" dirty="0"/>
              <a:t> = 0;</a:t>
            </a:r>
          </a:p>
          <a:p>
            <a:pPr marL="342900" lvl="1" indent="-342900"/>
            <a:r>
              <a:rPr lang="en-US" sz="1600" dirty="0"/>
              <a:t>…  Widget( ) { </a:t>
            </a:r>
            <a:r>
              <a:rPr lang="en-US" sz="1600" dirty="0" err="1"/>
              <a:t>numwidgets</a:t>
            </a:r>
            <a:r>
              <a:rPr lang="en-US" sz="1600" dirty="0"/>
              <a:t>++; … }</a:t>
            </a:r>
          </a:p>
          <a:p>
            <a:pPr marL="342900" lvl="1" indent="-342900">
              <a:buFontTx/>
              <a:buChar char="•"/>
            </a:pPr>
            <a:endParaRPr lang="en-US" dirty="0" smtClean="0"/>
          </a:p>
          <a:p>
            <a:pPr marL="342900" lvl="1" indent="-342900">
              <a:buFontTx/>
              <a:buChar char="•"/>
            </a:pPr>
            <a:r>
              <a:rPr lang="en-US" dirty="0" smtClean="0"/>
              <a:t>STATIC </a:t>
            </a:r>
            <a:r>
              <a:rPr lang="en-US" dirty="0" smtClean="0">
                <a:solidFill>
                  <a:srgbClr val="FF0000"/>
                </a:solidFill>
              </a:rPr>
              <a:t>methods</a:t>
            </a:r>
            <a:r>
              <a:rPr lang="en-US" dirty="0" smtClean="0"/>
              <a:t> do not need to be instantiated:</a:t>
            </a:r>
          </a:p>
          <a:p>
            <a:pPr marL="342900" lvl="1" indent="-342900">
              <a:buFontTx/>
              <a:buChar char="•"/>
            </a:pPr>
            <a:r>
              <a:rPr lang="en-US" dirty="0" smtClean="0"/>
              <a:t>Public </a:t>
            </a:r>
            <a:r>
              <a:rPr lang="en-US" b="1" dirty="0" smtClean="0"/>
              <a:t>static</a:t>
            </a:r>
            <a:r>
              <a:rPr lang="en-US" dirty="0" smtClean="0"/>
              <a:t> void main (String[ ] </a:t>
            </a:r>
            <a:r>
              <a:rPr lang="en-US" dirty="0" err="1" smtClean="0"/>
              <a:t>args</a:t>
            </a:r>
            <a:r>
              <a:rPr lang="en-US" dirty="0" smtClean="0"/>
              <a:t>) …</a:t>
            </a:r>
          </a:p>
          <a:p>
            <a:pPr marL="342900" lvl="1" indent="-342900">
              <a:buFontTx/>
              <a:buChar char="•"/>
            </a:pPr>
            <a:r>
              <a:rPr lang="en-US" dirty="0" smtClean="0"/>
              <a:t>Double x = Math.pow(2.0,3.0); // 2 cubed</a:t>
            </a:r>
          </a:p>
          <a:p>
            <a:pPr marL="742950" lvl="2" indent="-342900"/>
            <a:r>
              <a:rPr lang="en-US" dirty="0" smtClean="0"/>
              <a:t>Java does not have an exponentiation operator</a:t>
            </a:r>
          </a:p>
          <a:p>
            <a:pPr marL="342900" lvl="1" indent="-342900">
              <a:buNone/>
            </a:pPr>
            <a:endParaRPr lang="en-US" dirty="0" smtClean="0"/>
          </a:p>
          <a:p>
            <a:pPr marL="342900" lvl="1" indent="-342900">
              <a:buNone/>
            </a:pP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1-</a:t>
            </a:r>
            <a:fld id="{A319D0DE-F5E9-447A-B0DC-9732C5B20594}" type="slidenum">
              <a:rPr lang="en-US"/>
              <a:pPr/>
              <a:t>11</a:t>
            </a:fld>
            <a:endParaRPr lang="en-US"/>
          </a:p>
        </p:txBody>
      </p:sp>
      <p:sp>
        <p:nvSpPr>
          <p:cNvPr id="52227" name="Rectangle 2"/>
          <p:cNvSpPr>
            <a:spLocks noGrp="1" noChangeArrowheads="1"/>
          </p:cNvSpPr>
          <p:nvPr>
            <p:ph type="title"/>
          </p:nvPr>
        </p:nvSpPr>
        <p:spPr>
          <a:solidFill>
            <a:srgbClr val="00B050"/>
          </a:solidFill>
        </p:spPr>
        <p:txBody>
          <a:bodyPr/>
          <a:lstStyle/>
          <a:p>
            <a:pPr eaLnBrk="1" hangingPunct="1"/>
            <a:r>
              <a:rPr lang="en-US" dirty="0" smtClean="0"/>
              <a:t>Static Variables</a:t>
            </a:r>
          </a:p>
        </p:txBody>
      </p:sp>
      <p:sp>
        <p:nvSpPr>
          <p:cNvPr id="52228" name="Rectangle 3"/>
          <p:cNvSpPr>
            <a:spLocks noGrp="1" noChangeArrowheads="1"/>
          </p:cNvSpPr>
          <p:nvPr>
            <p:ph type="body" idx="1"/>
          </p:nvPr>
        </p:nvSpPr>
        <p:spPr>
          <a:xfrm>
            <a:off x="1174750" y="1676400"/>
            <a:ext cx="7629525" cy="4876800"/>
          </a:xfrm>
        </p:spPr>
        <p:txBody>
          <a:bodyPr/>
          <a:lstStyle/>
          <a:p>
            <a:pPr eaLnBrk="1" hangingPunct="1">
              <a:lnSpc>
                <a:spcPct val="90000"/>
              </a:lnSpc>
            </a:pPr>
            <a:r>
              <a:rPr lang="en-US" sz="2400" dirty="0" smtClean="0"/>
              <a:t>There is only </a:t>
            </a:r>
            <a:r>
              <a:rPr lang="en-US" sz="2400" dirty="0" smtClean="0">
                <a:solidFill>
                  <a:srgbClr val="FF0000"/>
                </a:solidFill>
              </a:rPr>
              <a:t>one SHARED copy </a:t>
            </a:r>
            <a:r>
              <a:rPr lang="en-US" sz="2400" dirty="0" smtClean="0"/>
              <a:t>of a static variable for all objects of a class</a:t>
            </a:r>
          </a:p>
          <a:p>
            <a:pPr eaLnBrk="1" hangingPunct="1">
              <a:lnSpc>
                <a:spcPct val="90000"/>
              </a:lnSpc>
            </a:pPr>
            <a:r>
              <a:rPr lang="en-US" sz="2400" dirty="0" smtClean="0"/>
              <a:t>The reserved word </a:t>
            </a:r>
            <a:r>
              <a:rPr lang="en-US" sz="2400" b="1" dirty="0" smtClean="0"/>
              <a:t>static</a:t>
            </a:r>
            <a:r>
              <a:rPr lang="en-US" sz="2400" dirty="0" smtClean="0"/>
              <a:t> is used as a modifier to declare a static variable:</a:t>
            </a:r>
          </a:p>
          <a:p>
            <a:pPr eaLnBrk="1" hangingPunct="1">
              <a:lnSpc>
                <a:spcPct val="90000"/>
              </a:lnSpc>
              <a:buFont typeface="Times" pitchFamily="-108" charset="0"/>
              <a:buNone/>
            </a:pPr>
            <a:r>
              <a:rPr lang="en-US" sz="2400" dirty="0" smtClean="0">
                <a:latin typeface="Courier New" pitchFamily="-108" charset="0"/>
              </a:rPr>
              <a:t>private static </a:t>
            </a:r>
            <a:r>
              <a:rPr lang="en-US" sz="2400" dirty="0" err="1" smtClean="0">
                <a:latin typeface="Courier New" pitchFamily="-108" charset="0"/>
              </a:rPr>
              <a:t>int</a:t>
            </a:r>
            <a:r>
              <a:rPr lang="en-US" sz="2400" dirty="0" smtClean="0">
                <a:latin typeface="Courier New" pitchFamily="-108" charset="0"/>
              </a:rPr>
              <a:t> </a:t>
            </a:r>
            <a:r>
              <a:rPr lang="en-US" sz="2400" dirty="0" err="1" smtClean="0">
                <a:latin typeface="Courier New" pitchFamily="-108" charset="0"/>
              </a:rPr>
              <a:t>nextSerial</a:t>
            </a:r>
            <a:r>
              <a:rPr lang="en-US" sz="2400" dirty="0" smtClean="0">
                <a:latin typeface="Courier New" pitchFamily="-108" charset="0"/>
              </a:rPr>
              <a:t> = 1001;</a:t>
            </a:r>
          </a:p>
        </p:txBody>
      </p:sp>
    </p:spTree>
    <p:extLst>
      <p:ext uri="{BB962C8B-B14F-4D97-AF65-F5344CB8AC3E}">
        <p14:creationId xmlns:p14="http://schemas.microsoft.com/office/powerpoint/2010/main" val="73192998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1-</a:t>
            </a:r>
            <a:fld id="{3EE86C24-ACBB-4F37-B01E-5E5B8B7F461E}" type="slidenum">
              <a:rPr lang="en-US"/>
              <a:pPr/>
              <a:t>12</a:t>
            </a:fld>
            <a:endParaRPr lang="en-US"/>
          </a:p>
        </p:txBody>
      </p:sp>
      <p:sp>
        <p:nvSpPr>
          <p:cNvPr id="53251" name="Rectangle 2"/>
          <p:cNvSpPr>
            <a:spLocks noGrp="1" noChangeArrowheads="1"/>
          </p:cNvSpPr>
          <p:nvPr>
            <p:ph type="title"/>
          </p:nvPr>
        </p:nvSpPr>
        <p:spPr>
          <a:solidFill>
            <a:srgbClr val="00B0F0"/>
          </a:solidFill>
        </p:spPr>
        <p:txBody>
          <a:bodyPr/>
          <a:lstStyle/>
          <a:p>
            <a:pPr eaLnBrk="1" hangingPunct="1"/>
            <a:r>
              <a:rPr lang="en-US" dirty="0" smtClean="0"/>
              <a:t>Static Methods</a:t>
            </a:r>
          </a:p>
        </p:txBody>
      </p:sp>
      <p:sp>
        <p:nvSpPr>
          <p:cNvPr id="53252" name="Rectangle 3"/>
          <p:cNvSpPr>
            <a:spLocks noGrp="1" noChangeArrowheads="1"/>
          </p:cNvSpPr>
          <p:nvPr>
            <p:ph type="body" idx="1"/>
          </p:nvPr>
        </p:nvSpPr>
        <p:spPr>
          <a:xfrm>
            <a:off x="1174750" y="1524000"/>
            <a:ext cx="7629525" cy="5029200"/>
          </a:xfrm>
        </p:spPr>
        <p:txBody>
          <a:bodyPr/>
          <a:lstStyle/>
          <a:p>
            <a:pPr eaLnBrk="1" hangingPunct="1">
              <a:lnSpc>
                <a:spcPct val="90000"/>
              </a:lnSpc>
            </a:pPr>
            <a:r>
              <a:rPr lang="en-US" sz="2400" dirty="0" smtClean="0"/>
              <a:t>A static </a:t>
            </a:r>
            <a:r>
              <a:rPr lang="en-US" sz="2400" b="1" dirty="0" smtClean="0"/>
              <a:t>method</a:t>
            </a:r>
            <a:r>
              <a:rPr lang="en-US" sz="2400" dirty="0" smtClean="0"/>
              <a:t> can be invoked through the class name </a:t>
            </a:r>
            <a:r>
              <a:rPr lang="en-US" sz="2400" dirty="0" smtClean="0">
                <a:solidFill>
                  <a:srgbClr val="FF0000"/>
                </a:solidFill>
              </a:rPr>
              <a:t>without having to instantiate</a:t>
            </a:r>
            <a:r>
              <a:rPr lang="en-US" sz="2400" dirty="0" smtClean="0"/>
              <a:t> an object of the class</a:t>
            </a:r>
          </a:p>
          <a:p>
            <a:pPr eaLnBrk="1" hangingPunct="1">
              <a:lnSpc>
                <a:spcPct val="90000"/>
              </a:lnSpc>
            </a:pPr>
            <a:r>
              <a:rPr lang="en-US" sz="2400" dirty="0" smtClean="0"/>
              <a:t>For example:</a:t>
            </a:r>
          </a:p>
          <a:p>
            <a:pPr eaLnBrk="1" hangingPunct="1">
              <a:lnSpc>
                <a:spcPct val="90000"/>
              </a:lnSpc>
              <a:buFont typeface="Times" pitchFamily="-108" charset="0"/>
              <a:buNone/>
            </a:pPr>
            <a:r>
              <a:rPr lang="en-US" sz="2400" dirty="0" smtClean="0"/>
              <a:t>	</a:t>
            </a:r>
            <a:r>
              <a:rPr lang="en-US" sz="2400" dirty="0" err="1" smtClean="0">
                <a:latin typeface="Courier New" pitchFamily="-108" charset="0"/>
              </a:rPr>
              <a:t>System.out.println</a:t>
            </a:r>
            <a:r>
              <a:rPr lang="en-US" sz="2400" dirty="0" smtClean="0">
                <a:latin typeface="Courier New" pitchFamily="-108" charset="0"/>
              </a:rPr>
              <a:t>(“Square root of 27: “ + </a:t>
            </a:r>
            <a:r>
              <a:rPr lang="en-US" sz="2400" dirty="0" err="1" smtClean="0">
                <a:latin typeface="Courier New" pitchFamily="-108" charset="0"/>
              </a:rPr>
              <a:t>Math.sqrt</a:t>
            </a:r>
            <a:r>
              <a:rPr lang="en-US" sz="2400" dirty="0" smtClean="0">
                <a:latin typeface="Courier New" pitchFamily="-108" charset="0"/>
              </a:rPr>
              <a:t>(27));</a:t>
            </a:r>
          </a:p>
          <a:p>
            <a:pPr eaLnBrk="1" hangingPunct="1">
              <a:lnSpc>
                <a:spcPct val="90000"/>
              </a:lnSpc>
            </a:pPr>
            <a:r>
              <a:rPr lang="en-US" sz="2400" dirty="0" smtClean="0"/>
              <a:t>They can only access static data:</a:t>
            </a:r>
          </a:p>
          <a:p>
            <a:pPr eaLnBrk="1" hangingPunct="1">
              <a:lnSpc>
                <a:spcPct val="90000"/>
              </a:lnSpc>
              <a:buNone/>
            </a:pPr>
            <a:r>
              <a:rPr lang="en-US" sz="2400" dirty="0" smtClean="0"/>
              <a:t>    </a:t>
            </a:r>
            <a:r>
              <a:rPr lang="en-US" sz="2400" dirty="0" err="1" smtClean="0"/>
              <a:t>Car</a:t>
            </a:r>
            <a:r>
              <a:rPr lang="en-US" sz="2400" dirty="0" err="1" smtClean="0">
                <a:latin typeface="Courier New" pitchFamily="-108" charset="0"/>
              </a:rPr>
              <a:t>.setSerialNumber</a:t>
            </a:r>
            <a:r>
              <a:rPr lang="en-US" sz="2400" dirty="0" smtClean="0">
                <a:latin typeface="Courier New" pitchFamily="-108" charset="0"/>
              </a:rPr>
              <a:t>(23456);</a:t>
            </a:r>
          </a:p>
          <a:p>
            <a:pPr eaLnBrk="1" hangingPunct="1">
              <a:lnSpc>
                <a:spcPct val="90000"/>
              </a:lnSpc>
            </a:pPr>
            <a:endParaRPr lang="en-US" sz="2400" dirty="0" smtClean="0"/>
          </a:p>
        </p:txBody>
      </p:sp>
    </p:spTree>
    <p:extLst>
      <p:ext uri="{BB962C8B-B14F-4D97-AF65-F5344CB8AC3E}">
        <p14:creationId xmlns:p14="http://schemas.microsoft.com/office/powerpoint/2010/main" val="246847207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p:spPr>
        <p:txBody>
          <a:bodyPr/>
          <a:lstStyle/>
          <a:p>
            <a:r>
              <a:rPr lang="en-US" dirty="0" smtClean="0"/>
              <a:t>STATIC METHOD RULES</a:t>
            </a:r>
            <a:endParaRPr lang="en-US" dirty="0"/>
          </a:p>
        </p:txBody>
      </p:sp>
      <p:sp>
        <p:nvSpPr>
          <p:cNvPr id="3" name="Content Placeholder 2"/>
          <p:cNvSpPr>
            <a:spLocks noGrp="1"/>
          </p:cNvSpPr>
          <p:nvPr>
            <p:ph idx="1"/>
          </p:nvPr>
        </p:nvSpPr>
        <p:spPr>
          <a:xfrm>
            <a:off x="457200" y="1600200"/>
            <a:ext cx="8229600" cy="4800600"/>
          </a:xfrm>
        </p:spPr>
        <p:txBody>
          <a:bodyPr/>
          <a:lstStyle/>
          <a:p>
            <a:r>
              <a:rPr lang="en-US" dirty="0" smtClean="0"/>
              <a:t>Do not need to be instantiated to exist.</a:t>
            </a:r>
          </a:p>
          <a:p>
            <a:r>
              <a:rPr lang="en-US" dirty="0" smtClean="0"/>
              <a:t>Usually the MAIN method:</a:t>
            </a:r>
          </a:p>
          <a:p>
            <a:pPr lvl="1"/>
            <a:r>
              <a:rPr lang="en-US" dirty="0"/>
              <a:t>p</a:t>
            </a:r>
            <a:r>
              <a:rPr lang="en-US" dirty="0" smtClean="0"/>
              <a:t>ublic static void main( )</a:t>
            </a:r>
          </a:p>
          <a:p>
            <a:r>
              <a:rPr lang="en-US" dirty="0" smtClean="0"/>
              <a:t>Static methods can only call other static methods and access only static variables…</a:t>
            </a:r>
          </a:p>
          <a:p>
            <a:pPr lvl="1"/>
            <a:r>
              <a:rPr lang="en-US" dirty="0" smtClean="0"/>
              <a:t>until other object instances can be created, then we can access those methods and instance variables. See “charge” slide.</a:t>
            </a:r>
          </a:p>
          <a:p>
            <a:pPr marL="457200" lvl="1" indent="0">
              <a:buNone/>
            </a:pPr>
            <a:endParaRPr lang="en-US" dirty="0" smtClean="0"/>
          </a:p>
          <a:p>
            <a:endParaRPr lang="en-US" dirty="0"/>
          </a:p>
        </p:txBody>
      </p:sp>
    </p:spTree>
    <p:extLst>
      <p:ext uri="{BB962C8B-B14F-4D97-AF65-F5344CB8AC3E}">
        <p14:creationId xmlns:p14="http://schemas.microsoft.com/office/powerpoint/2010/main" val="3470225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http://ice-web.cc.gatech.edu/ce21/1/static/JavaReview-RU/_images/codeForCallSt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57400"/>
            <a:ext cx="3904430" cy="3733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solidFill>
            <a:srgbClr val="92D050"/>
          </a:solidFill>
        </p:spPr>
        <p:txBody>
          <a:bodyPr/>
          <a:lstStyle/>
          <a:p>
            <a:r>
              <a:rPr lang="en-US" sz="1800" b="1" dirty="0" smtClean="0"/>
              <a:t>Static methods can call other static methods directly,</a:t>
            </a:r>
            <a:br>
              <a:rPr lang="en-US" sz="1800" b="1" dirty="0" smtClean="0"/>
            </a:br>
            <a:r>
              <a:rPr lang="en-US" sz="1800" b="1" dirty="0" smtClean="0"/>
              <a:t>otherwise:  make a new instance and call its non-static methods</a:t>
            </a:r>
            <a:endParaRPr lang="en-US" sz="1800" b="1" dirty="0"/>
          </a:p>
        </p:txBody>
      </p:sp>
      <p:sp>
        <p:nvSpPr>
          <p:cNvPr id="3" name="TextBox 2"/>
          <p:cNvSpPr txBox="1"/>
          <p:nvPr/>
        </p:nvSpPr>
        <p:spPr>
          <a:xfrm>
            <a:off x="4536057" y="2057400"/>
            <a:ext cx="4267200" cy="3600986"/>
          </a:xfrm>
          <a:prstGeom prst="rect">
            <a:avLst/>
          </a:prstGeom>
          <a:noFill/>
        </p:spPr>
        <p:txBody>
          <a:bodyPr wrap="square" rtlCol="0">
            <a:spAutoFit/>
          </a:bodyPr>
          <a:lstStyle/>
          <a:p>
            <a:r>
              <a:rPr lang="en-US" sz="1400" dirty="0" smtClean="0"/>
              <a:t>// static method calling non-static method</a:t>
            </a:r>
          </a:p>
          <a:p>
            <a:r>
              <a:rPr lang="en-US" sz="1400" dirty="0"/>
              <a:t>p</a:t>
            </a:r>
            <a:r>
              <a:rPr lang="en-US" sz="1400" dirty="0" smtClean="0"/>
              <a:t>ublic class Test</a:t>
            </a:r>
          </a:p>
          <a:p>
            <a:r>
              <a:rPr lang="en-US" sz="1400" dirty="0" smtClean="0"/>
              <a:t>{</a:t>
            </a:r>
          </a:p>
          <a:p>
            <a:r>
              <a:rPr lang="en-US" sz="1400" dirty="0"/>
              <a:t>p</a:t>
            </a:r>
            <a:r>
              <a:rPr lang="en-US" sz="1400" dirty="0" smtClean="0"/>
              <a:t>ublic void test1( ) </a:t>
            </a:r>
          </a:p>
          <a:p>
            <a:r>
              <a:rPr lang="en-US" sz="1400" dirty="0" smtClean="0"/>
              <a:t>{ </a:t>
            </a:r>
            <a:r>
              <a:rPr lang="en-US" sz="1400" dirty="0" err="1" smtClean="0"/>
              <a:t>System.out.print</a:t>
            </a:r>
            <a:r>
              <a:rPr lang="en-US" sz="1400" dirty="0" smtClean="0"/>
              <a:t>(“Test1”); // non-static method</a:t>
            </a:r>
          </a:p>
          <a:p>
            <a:r>
              <a:rPr lang="en-US" sz="1400" dirty="0" smtClean="0"/>
              <a:t>}</a:t>
            </a:r>
          </a:p>
          <a:p>
            <a:endParaRPr lang="en-US" sz="1400" dirty="0" smtClean="0"/>
          </a:p>
          <a:p>
            <a:r>
              <a:rPr lang="en-US" sz="1400" dirty="0" smtClean="0"/>
              <a:t>// make a new instance of the same class</a:t>
            </a:r>
          </a:p>
          <a:p>
            <a:r>
              <a:rPr lang="en-US" sz="1400" dirty="0" smtClean="0"/>
              <a:t>// call non-static methods in new instance</a:t>
            </a:r>
          </a:p>
          <a:p>
            <a:endParaRPr lang="en-US" sz="1400" dirty="0"/>
          </a:p>
          <a:p>
            <a:r>
              <a:rPr lang="en-US" sz="1400" dirty="0"/>
              <a:t>p</a:t>
            </a:r>
            <a:r>
              <a:rPr lang="en-US" sz="1400" dirty="0" smtClean="0"/>
              <a:t>ublic static void main(String[ ] </a:t>
            </a:r>
            <a:r>
              <a:rPr lang="en-US" sz="1400" dirty="0" err="1" smtClean="0"/>
              <a:t>args</a:t>
            </a:r>
            <a:r>
              <a:rPr lang="en-US" sz="1400" dirty="0" smtClean="0"/>
              <a:t>)</a:t>
            </a:r>
          </a:p>
          <a:p>
            <a:r>
              <a:rPr lang="en-US" sz="1400" dirty="0" smtClean="0"/>
              <a:t>{ </a:t>
            </a:r>
            <a:r>
              <a:rPr lang="en-US" sz="1400" dirty="0" err="1" smtClean="0"/>
              <a:t>System.out.println</a:t>
            </a:r>
            <a:r>
              <a:rPr lang="en-US" sz="1400" dirty="0" smtClean="0"/>
              <a:t>(“Main”);</a:t>
            </a:r>
          </a:p>
          <a:p>
            <a:r>
              <a:rPr lang="en-US" sz="1400" dirty="0" smtClean="0"/>
              <a:t>Test </a:t>
            </a:r>
            <a:r>
              <a:rPr lang="en-US" sz="1400" dirty="0" err="1" smtClean="0"/>
              <a:t>myTest</a:t>
            </a:r>
            <a:r>
              <a:rPr lang="en-US" sz="1400" dirty="0" smtClean="0"/>
              <a:t> = new Test( );</a:t>
            </a:r>
          </a:p>
          <a:p>
            <a:r>
              <a:rPr lang="en-US" sz="1400" dirty="0" smtClean="0"/>
              <a:t>myTest.Test1( );</a:t>
            </a:r>
          </a:p>
          <a:p>
            <a:r>
              <a:rPr lang="en-US" sz="1400" dirty="0"/>
              <a:t>}</a:t>
            </a:r>
            <a:endParaRPr lang="en-US" sz="1400" dirty="0" smtClean="0"/>
          </a:p>
          <a:p>
            <a:endParaRPr lang="en-US" dirty="0"/>
          </a:p>
        </p:txBody>
      </p:sp>
    </p:spTree>
    <p:extLst>
      <p:ext uri="{BB962C8B-B14F-4D97-AF65-F5344CB8AC3E}">
        <p14:creationId xmlns:p14="http://schemas.microsoft.com/office/powerpoint/2010/main" val="4234840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40000"/>
              <a:lumOff val="60000"/>
            </a:schemeClr>
          </a:solidFill>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What is the difference between instance variables and static variables?</a:t>
            </a:r>
          </a:p>
          <a:p>
            <a:r>
              <a:rPr lang="en-US" dirty="0" smtClean="0"/>
              <a:t>What is the difference between a non-static method and a static method?</a:t>
            </a:r>
          </a:p>
          <a:p>
            <a:r>
              <a:rPr lang="en-US" dirty="0" smtClean="0"/>
              <a:t>What is a restriction about static methods?</a:t>
            </a:r>
            <a:endParaRPr lang="en-US" dirty="0"/>
          </a:p>
        </p:txBody>
      </p:sp>
    </p:spTree>
    <p:extLst>
      <p:ext uri="{BB962C8B-B14F-4D97-AF65-F5344CB8AC3E}">
        <p14:creationId xmlns:p14="http://schemas.microsoft.com/office/powerpoint/2010/main" val="1886388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8847"/>
            <a:ext cx="8839200" cy="5909310"/>
          </a:xfrm>
          <a:prstGeom prst="rect">
            <a:avLst/>
          </a:prstGeom>
        </p:spPr>
        <p:txBody>
          <a:bodyPr wrap="square">
            <a:spAutoFit/>
          </a:bodyPr>
          <a:lstStyle/>
          <a:p>
            <a:pPr marL="0" marR="0">
              <a:spcBef>
                <a:spcPts val="0"/>
              </a:spcBef>
              <a:spcAft>
                <a:spcPts val="0"/>
              </a:spcAft>
            </a:pPr>
            <a:r>
              <a:rPr lang="en-US" b="1" dirty="0">
                <a:latin typeface="Times New Roman" panose="02020603050405020304" pitchFamily="18" charset="0"/>
                <a:ea typeface="Times New Roman" panose="02020603050405020304" pitchFamily="18" charset="0"/>
              </a:rPr>
              <a:t>Question 7:</a:t>
            </a:r>
            <a:r>
              <a:rPr lang="en-US" dirty="0">
                <a:latin typeface="Times New Roman" panose="02020603050405020304" pitchFamily="18" charset="0"/>
                <a:ea typeface="Times New Roman" panose="02020603050405020304" pitchFamily="18" charset="0"/>
              </a:rPr>
              <a:t> (5 points) Modify the following program to allow the static main program to call </a:t>
            </a:r>
            <a:r>
              <a:rPr lang="en-US" dirty="0" err="1">
                <a:latin typeface="Times New Roman" panose="02020603050405020304" pitchFamily="18" charset="0"/>
                <a:ea typeface="Times New Roman" panose="02020603050405020304" pitchFamily="18" charset="0"/>
              </a:rPr>
              <a:t>methodA</a:t>
            </a:r>
            <a:r>
              <a:rPr lang="en-US" dirty="0">
                <a:latin typeface="Times New Roman" panose="02020603050405020304" pitchFamily="18" charset="0"/>
                <a:ea typeface="Times New Roman" panose="02020603050405020304" pitchFamily="18" charset="0"/>
              </a:rPr>
              <a:t> and </a:t>
            </a:r>
            <a:r>
              <a:rPr lang="en-US" dirty="0" err="1">
                <a:latin typeface="Times New Roman" panose="02020603050405020304" pitchFamily="18" charset="0"/>
                <a:ea typeface="Times New Roman" panose="02020603050405020304" pitchFamily="18" charset="0"/>
              </a:rPr>
              <a:t>methodB</a:t>
            </a:r>
            <a:r>
              <a:rPr lang="en-US" dirty="0">
                <a:latin typeface="Times New Roman" panose="02020603050405020304" pitchFamily="18" charset="0"/>
                <a:ea typeface="Times New Roman" panose="02020603050405020304" pitchFamily="18" charset="0"/>
              </a:rPr>
              <a:t> without compile errors. Do not add or change any code except in main. You may declare variables.</a:t>
            </a:r>
            <a:endParaRPr lang="en-US" sz="14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dirty="0">
                <a:latin typeface="Times New Roman" panose="02020603050405020304" pitchFamily="18" charset="0"/>
                <a:ea typeface="Times New Roman" panose="02020603050405020304" pitchFamily="18" charset="0"/>
              </a:rPr>
              <a:t>public class </a:t>
            </a:r>
            <a:r>
              <a:rPr lang="en-US" dirty="0" err="1">
                <a:latin typeface="Times New Roman" panose="02020603050405020304" pitchFamily="18" charset="0"/>
                <a:ea typeface="Times New Roman" panose="02020603050405020304" pitchFamily="18" charset="0"/>
              </a:rPr>
              <a:t>ExamStatic</a:t>
            </a:r>
            <a:endParaRPr lang="en-US" sz="14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dirty="0">
                <a:latin typeface="Times New Roman" panose="02020603050405020304" pitchFamily="18" charset="0"/>
                <a:ea typeface="Times New Roman" panose="02020603050405020304" pitchFamily="18" charset="0"/>
              </a:rPr>
              <a:t>{ private </a:t>
            </a:r>
            <a:r>
              <a:rPr lang="en-US" dirty="0" err="1">
                <a:latin typeface="Times New Roman" panose="02020603050405020304" pitchFamily="18" charset="0"/>
                <a:ea typeface="Times New Roman" panose="02020603050405020304" pitchFamily="18" charset="0"/>
              </a:rPr>
              <a:t>int</a:t>
            </a:r>
            <a:r>
              <a:rPr lang="en-US" dirty="0">
                <a:latin typeface="Times New Roman" panose="02020603050405020304" pitchFamily="18" charset="0"/>
                <a:ea typeface="Times New Roman" panose="02020603050405020304" pitchFamily="18" charset="0"/>
              </a:rPr>
              <a:t> x;</a:t>
            </a:r>
            <a:endParaRPr lang="en-US" sz="14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dirty="0">
                <a:latin typeface="Times New Roman" panose="02020603050405020304" pitchFamily="18" charset="0"/>
                <a:ea typeface="Times New Roman" panose="02020603050405020304" pitchFamily="18" charset="0"/>
              </a:rPr>
              <a:t>    public void </a:t>
            </a:r>
            <a:r>
              <a:rPr lang="en-US" dirty="0" err="1">
                <a:latin typeface="Times New Roman" panose="02020603050405020304" pitchFamily="18" charset="0"/>
                <a:ea typeface="Times New Roman" panose="02020603050405020304" pitchFamily="18" charset="0"/>
              </a:rPr>
              <a:t>methodA</a:t>
            </a:r>
            <a:r>
              <a:rPr lang="en-US" dirty="0">
                <a:latin typeface="Times New Roman" panose="02020603050405020304" pitchFamily="18" charset="0"/>
                <a:ea typeface="Times New Roman" panose="02020603050405020304" pitchFamily="18" charset="0"/>
              </a:rPr>
              <a:t>()     {  x = 0;   }</a:t>
            </a:r>
            <a:endParaRPr lang="en-US" sz="14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dirty="0">
                <a:latin typeface="Times New Roman" panose="02020603050405020304" pitchFamily="18" charset="0"/>
                <a:ea typeface="Times New Roman" panose="02020603050405020304" pitchFamily="18" charset="0"/>
              </a:rPr>
              <a:t>    public void </a:t>
            </a:r>
            <a:r>
              <a:rPr lang="en-US" dirty="0" err="1">
                <a:latin typeface="Times New Roman" panose="02020603050405020304" pitchFamily="18" charset="0"/>
                <a:ea typeface="Times New Roman" panose="02020603050405020304" pitchFamily="18" charset="0"/>
              </a:rPr>
              <a:t>methodB</a:t>
            </a:r>
            <a:r>
              <a:rPr lang="en-US" dirty="0">
                <a:latin typeface="Times New Roman" panose="02020603050405020304" pitchFamily="18" charset="0"/>
                <a:ea typeface="Times New Roman" panose="02020603050405020304" pitchFamily="18" charset="0"/>
              </a:rPr>
              <a:t>()     {  x = 1;   }</a:t>
            </a:r>
            <a:endParaRPr lang="en-US" sz="14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dirty="0">
                <a:latin typeface="Times New Roman" panose="02020603050405020304" pitchFamily="18" charset="0"/>
                <a:ea typeface="Times New Roman" panose="02020603050405020304" pitchFamily="18" charset="0"/>
              </a:rPr>
              <a:t>    public static void main() {</a:t>
            </a:r>
            <a:endParaRPr lang="en-US" sz="14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System.out.println</a:t>
            </a:r>
            <a:r>
              <a:rPr lang="en-US" dirty="0">
                <a:latin typeface="Times New Roman" panose="02020603050405020304" pitchFamily="18" charset="0"/>
                <a:ea typeface="Times New Roman" panose="02020603050405020304" pitchFamily="18" charset="0"/>
              </a:rPr>
              <a:t>("Start.");</a:t>
            </a:r>
            <a:endParaRPr lang="en-US" sz="14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dirty="0">
                <a:latin typeface="Times New Roman" panose="02020603050405020304" pitchFamily="18" charset="0"/>
                <a:ea typeface="Times New Roman" panose="02020603050405020304" pitchFamily="18" charset="0"/>
              </a:rPr>
              <a:t>    // put your code here to call </a:t>
            </a:r>
            <a:r>
              <a:rPr lang="en-US" dirty="0" err="1">
                <a:latin typeface="Times New Roman" panose="02020603050405020304" pitchFamily="18" charset="0"/>
                <a:ea typeface="Times New Roman" panose="02020603050405020304" pitchFamily="18" charset="0"/>
              </a:rPr>
              <a:t>nonstatic</a:t>
            </a:r>
            <a:r>
              <a:rPr lang="en-US" dirty="0">
                <a:latin typeface="Times New Roman" panose="02020603050405020304" pitchFamily="18" charset="0"/>
                <a:ea typeface="Times New Roman" panose="02020603050405020304" pitchFamily="18" charset="0"/>
              </a:rPr>
              <a:t> methods </a:t>
            </a:r>
            <a:r>
              <a:rPr lang="en-US" dirty="0" err="1">
                <a:latin typeface="Times New Roman" panose="02020603050405020304" pitchFamily="18" charset="0"/>
                <a:ea typeface="Times New Roman" panose="02020603050405020304" pitchFamily="18" charset="0"/>
              </a:rPr>
              <a:t>methodA</a:t>
            </a:r>
            <a:r>
              <a:rPr lang="en-US" dirty="0">
                <a:latin typeface="Times New Roman" panose="02020603050405020304" pitchFamily="18" charset="0"/>
                <a:ea typeface="Times New Roman" panose="02020603050405020304" pitchFamily="18" charset="0"/>
              </a:rPr>
              <a:t> then </a:t>
            </a:r>
            <a:r>
              <a:rPr lang="en-US" dirty="0" err="1">
                <a:latin typeface="Times New Roman" panose="02020603050405020304" pitchFamily="18" charset="0"/>
                <a:ea typeface="Times New Roman" panose="02020603050405020304" pitchFamily="18" charset="0"/>
              </a:rPr>
              <a:t>methodB</a:t>
            </a:r>
            <a:r>
              <a:rPr lang="en-US" dirty="0">
                <a:latin typeface="Times New Roman" panose="02020603050405020304" pitchFamily="18" charset="0"/>
                <a:ea typeface="Times New Roman" panose="02020603050405020304" pitchFamily="18" charset="0"/>
              </a:rPr>
              <a:t>.</a:t>
            </a:r>
            <a:endParaRPr lang="en-US" sz="14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System.out.println</a:t>
            </a:r>
            <a:r>
              <a:rPr lang="en-US" dirty="0">
                <a:latin typeface="Times New Roman" panose="02020603050405020304" pitchFamily="18" charset="0"/>
                <a:ea typeface="Times New Roman" panose="02020603050405020304" pitchFamily="18" charset="0"/>
              </a:rPr>
              <a:t>("Done.");</a:t>
            </a:r>
            <a:endParaRPr lang="en-US" sz="14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4112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p>
            <a:r>
              <a:rPr lang="en-US" dirty="0" smtClean="0"/>
              <a:t>STATIC has different meanings</a:t>
            </a:r>
            <a:endParaRPr lang="en-US" dirty="0"/>
          </a:p>
        </p:txBody>
      </p:sp>
      <p:sp>
        <p:nvSpPr>
          <p:cNvPr id="3" name="Content Placeholder 2"/>
          <p:cNvSpPr>
            <a:spLocks noGrp="1"/>
          </p:cNvSpPr>
          <p:nvPr>
            <p:ph idx="1"/>
          </p:nvPr>
        </p:nvSpPr>
        <p:spPr/>
        <p:txBody>
          <a:bodyPr/>
          <a:lstStyle/>
          <a:p>
            <a:r>
              <a:rPr lang="en-US" dirty="0" smtClean="0"/>
              <a:t>Static Methods – “code already exists”</a:t>
            </a:r>
          </a:p>
          <a:p>
            <a:pPr lvl="1"/>
            <a:r>
              <a:rPr lang="en-US" dirty="0" smtClean="0"/>
              <a:t>No need to make an instance using NEW</a:t>
            </a:r>
          </a:p>
          <a:p>
            <a:pPr marL="457200" lvl="1" indent="0">
              <a:buNone/>
            </a:pPr>
            <a:endParaRPr lang="en-US" dirty="0" smtClean="0"/>
          </a:p>
          <a:p>
            <a:r>
              <a:rPr lang="en-US" dirty="0" smtClean="0"/>
              <a:t>Static Variables – “shared variables”</a:t>
            </a:r>
          </a:p>
          <a:p>
            <a:pPr lvl="1"/>
            <a:r>
              <a:rPr lang="en-US" dirty="0" smtClean="0"/>
              <a:t>One copy of variable for all object instances</a:t>
            </a:r>
            <a:endParaRPr lang="en-US" dirty="0"/>
          </a:p>
        </p:txBody>
      </p:sp>
    </p:spTree>
    <p:extLst>
      <p:ext uri="{BB962C8B-B14F-4D97-AF65-F5344CB8AC3E}">
        <p14:creationId xmlns:p14="http://schemas.microsoft.com/office/powerpoint/2010/main" val="415436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a:solidFill>
            <a:schemeClr val="accent6">
              <a:lumMod val="20000"/>
              <a:lumOff val="80000"/>
            </a:schemeClr>
          </a:solidFill>
        </p:spPr>
        <p:txBody>
          <a:bodyPr/>
          <a:lstStyle/>
          <a:p>
            <a:r>
              <a:rPr lang="en-US" dirty="0" smtClean="0"/>
              <a:t>Demo: </a:t>
            </a:r>
            <a:br>
              <a:rPr lang="en-US" dirty="0" smtClean="0"/>
            </a:br>
            <a:r>
              <a:rPr lang="en-US" dirty="0" smtClean="0"/>
              <a:t>Static main vs. non-static main</a:t>
            </a:r>
            <a:endParaRPr lang="en-US" dirty="0"/>
          </a:p>
        </p:txBody>
      </p:sp>
      <p:pic>
        <p:nvPicPr>
          <p:cNvPr id="3" name="Picture 2"/>
          <p:cNvPicPr>
            <a:picLocks noChangeAspect="1"/>
          </p:cNvPicPr>
          <p:nvPr/>
        </p:nvPicPr>
        <p:blipFill>
          <a:blip r:embed="rId2"/>
          <a:stretch>
            <a:fillRect/>
          </a:stretch>
        </p:blipFill>
        <p:spPr>
          <a:xfrm>
            <a:off x="609600" y="3733800"/>
            <a:ext cx="3457575" cy="1495425"/>
          </a:xfrm>
          <a:prstGeom prst="rect">
            <a:avLst/>
          </a:prstGeom>
        </p:spPr>
      </p:pic>
      <p:pic>
        <p:nvPicPr>
          <p:cNvPr id="4" name="Picture 3"/>
          <p:cNvPicPr>
            <a:picLocks noChangeAspect="1"/>
          </p:cNvPicPr>
          <p:nvPr/>
        </p:nvPicPr>
        <p:blipFill>
          <a:blip r:embed="rId3"/>
          <a:stretch>
            <a:fillRect/>
          </a:stretch>
        </p:blipFill>
        <p:spPr>
          <a:xfrm>
            <a:off x="4572000" y="3733800"/>
            <a:ext cx="1181100" cy="714375"/>
          </a:xfrm>
          <a:prstGeom prst="rect">
            <a:avLst/>
          </a:prstGeom>
        </p:spPr>
      </p:pic>
      <p:pic>
        <p:nvPicPr>
          <p:cNvPr id="5" name="Picture 4"/>
          <p:cNvPicPr>
            <a:picLocks noChangeAspect="1"/>
          </p:cNvPicPr>
          <p:nvPr/>
        </p:nvPicPr>
        <p:blipFill>
          <a:blip r:embed="rId4"/>
          <a:stretch>
            <a:fillRect/>
          </a:stretch>
        </p:blipFill>
        <p:spPr>
          <a:xfrm>
            <a:off x="3433762" y="2000250"/>
            <a:ext cx="1266825" cy="666750"/>
          </a:xfrm>
          <a:prstGeom prst="rect">
            <a:avLst/>
          </a:prstGeom>
        </p:spPr>
      </p:pic>
    </p:spTree>
    <p:extLst>
      <p:ext uri="{BB962C8B-B14F-4D97-AF65-F5344CB8AC3E}">
        <p14:creationId xmlns:p14="http://schemas.microsoft.com/office/powerpoint/2010/main" val="158855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en-US" dirty="0" smtClean="0"/>
              <a:t>Classes</a:t>
            </a:r>
            <a:br>
              <a:rPr lang="en-US" dirty="0" smtClean="0"/>
            </a:br>
            <a:r>
              <a:rPr lang="en-US" dirty="0" smtClean="0"/>
              <a:t> DO things and KNOW things</a:t>
            </a:r>
            <a:endParaRPr lang="en-US" dirty="0"/>
          </a:p>
        </p:txBody>
      </p:sp>
      <p:sp>
        <p:nvSpPr>
          <p:cNvPr id="38915" name="Rectangle 3"/>
          <p:cNvSpPr>
            <a:spLocks noGrp="1" noChangeArrowheads="1"/>
          </p:cNvSpPr>
          <p:nvPr>
            <p:ph type="body" idx="1"/>
          </p:nvPr>
        </p:nvSpPr>
        <p:spPr/>
        <p:txBody>
          <a:bodyPr/>
          <a:lstStyle/>
          <a:p>
            <a:r>
              <a:rPr lang="en-US" dirty="0" smtClean="0"/>
              <a:t>DO: Contain </a:t>
            </a:r>
            <a:r>
              <a:rPr lang="en-US" dirty="0"/>
              <a:t>code in METHODS</a:t>
            </a:r>
          </a:p>
          <a:p>
            <a:pPr lvl="1"/>
            <a:r>
              <a:rPr lang="en-US" dirty="0"/>
              <a:t>Behavior of the object</a:t>
            </a:r>
          </a:p>
          <a:p>
            <a:r>
              <a:rPr lang="en-US" dirty="0" smtClean="0"/>
              <a:t>KNOW: Contain </a:t>
            </a:r>
            <a:r>
              <a:rPr lang="en-US" dirty="0"/>
              <a:t>attributes or variables</a:t>
            </a:r>
          </a:p>
          <a:p>
            <a:r>
              <a:rPr lang="en-US" dirty="0"/>
              <a:t>The methods operate on (its own) </a:t>
            </a:r>
            <a:r>
              <a:rPr lang="en-US" dirty="0" smtClean="0"/>
              <a:t>INSTANCE variables</a:t>
            </a:r>
          </a:p>
          <a:p>
            <a:pPr lvl="1"/>
            <a:r>
              <a:rPr lang="en-US" dirty="0" smtClean="0"/>
              <a:t>Unless they are STATIC</a:t>
            </a:r>
          </a:p>
          <a:p>
            <a:pPr lvl="1"/>
            <a:r>
              <a:rPr lang="en-US" dirty="0" smtClean="0"/>
              <a:t>Static variables are shared among all instances of a class.</a:t>
            </a:r>
          </a:p>
          <a:p>
            <a:pPr marL="457200" lvl="1"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http://introcs.cs.princeton.edu/java/32class/images/charge-anatomy.png"/>
          <p:cNvPicPr>
            <a:picLocks noChangeAspect="1" noChangeArrowheads="1"/>
          </p:cNvPicPr>
          <p:nvPr/>
        </p:nvPicPr>
        <p:blipFill>
          <a:blip r:embed="rId2" cstate="print"/>
          <a:srcRect/>
          <a:stretch>
            <a:fillRect/>
          </a:stretch>
        </p:blipFill>
        <p:spPr bwMode="auto">
          <a:xfrm>
            <a:off x="228600" y="457200"/>
            <a:ext cx="5186082" cy="6115382"/>
          </a:xfrm>
          <a:prstGeom prst="rect">
            <a:avLst/>
          </a:prstGeom>
          <a:noFill/>
        </p:spPr>
      </p:pic>
      <p:sp>
        <p:nvSpPr>
          <p:cNvPr id="2" name="TextBox 1"/>
          <p:cNvSpPr txBox="1"/>
          <p:nvPr/>
        </p:nvSpPr>
        <p:spPr>
          <a:xfrm>
            <a:off x="5414682" y="1371600"/>
            <a:ext cx="2819400" cy="286232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NOTE:</a:t>
            </a:r>
          </a:p>
          <a:p>
            <a:r>
              <a:rPr lang="en-US" dirty="0" smtClean="0"/>
              <a:t>Each instance of Charge has its own instance variables.</a:t>
            </a:r>
          </a:p>
          <a:p>
            <a:endParaRPr lang="en-US" dirty="0"/>
          </a:p>
          <a:p>
            <a:r>
              <a:rPr lang="en-US" dirty="0" smtClean="0">
                <a:solidFill>
                  <a:srgbClr val="FF0000"/>
                </a:solidFill>
              </a:rPr>
              <a:t>Main method must create new objects of same class to access other non-static methods and instance variables.</a:t>
            </a:r>
            <a:endParaRPr lang="en-US" dirty="0">
              <a:solidFill>
                <a:srgbClr val="FF0000"/>
              </a:solidFill>
            </a:endParaRPr>
          </a:p>
        </p:txBody>
      </p:sp>
      <p:cxnSp>
        <p:nvCxnSpPr>
          <p:cNvPr id="4" name="Straight Arrow Connector 3"/>
          <p:cNvCxnSpPr/>
          <p:nvPr/>
        </p:nvCxnSpPr>
        <p:spPr>
          <a:xfrm flipH="1">
            <a:off x="4800600" y="3657600"/>
            <a:ext cx="614082" cy="838200"/>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3" cstate="print"/>
          <a:srcRect/>
          <a:stretch>
            <a:fillRect/>
          </a:stretch>
        </p:blipFill>
        <p:spPr bwMode="auto">
          <a:xfrm>
            <a:off x="838200" y="1676400"/>
            <a:ext cx="6096000" cy="2835275"/>
          </a:xfrm>
          <a:prstGeom prst="rect">
            <a:avLst/>
          </a:prstGeom>
          <a:noFill/>
          <a:ln w="9525">
            <a:noFill/>
            <a:miter lim="800000"/>
            <a:headEnd/>
            <a:tailEnd/>
          </a:ln>
          <a:effectLst/>
        </p:spPr>
      </p:pic>
      <p:sp>
        <p:nvSpPr>
          <p:cNvPr id="45059" name="Text Box 3"/>
          <p:cNvSpPr txBox="1">
            <a:spLocks noChangeArrowheads="1"/>
          </p:cNvSpPr>
          <p:nvPr/>
        </p:nvSpPr>
        <p:spPr bwMode="auto">
          <a:xfrm>
            <a:off x="914400" y="762000"/>
            <a:ext cx="7239000" cy="1004888"/>
          </a:xfrm>
          <a:prstGeom prst="rect">
            <a:avLst/>
          </a:prstGeom>
          <a:noFill/>
          <a:ln w="9525">
            <a:noFill/>
            <a:miter lim="800000"/>
            <a:headEnd/>
            <a:tailEnd/>
          </a:ln>
          <a:effectLst/>
        </p:spPr>
        <p:txBody>
          <a:bodyPr>
            <a:spAutoFit/>
          </a:bodyPr>
          <a:lstStyle/>
          <a:p>
            <a:pPr>
              <a:spcBef>
                <a:spcPct val="50000"/>
              </a:spcBef>
            </a:pPr>
            <a:r>
              <a:rPr lang="en-US" sz="2400">
                <a:latin typeface="Times New Roman" pitchFamily="18" charset="0"/>
              </a:rPr>
              <a:t>Classes are like FACTORIES that produce OBJECTS.</a:t>
            </a:r>
          </a:p>
          <a:p>
            <a:pPr>
              <a:spcBef>
                <a:spcPct val="50000"/>
              </a:spcBef>
            </a:pPr>
            <a:endParaRPr lang="en-US" sz="2400">
              <a:latin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dirty="0"/>
              <a:t>Classes</a:t>
            </a:r>
          </a:p>
        </p:txBody>
      </p:sp>
      <p:sp>
        <p:nvSpPr>
          <p:cNvPr id="40963" name="Rectangle 3"/>
          <p:cNvSpPr>
            <a:spLocks noGrp="1" noChangeArrowheads="1"/>
          </p:cNvSpPr>
          <p:nvPr>
            <p:ph type="body" idx="1"/>
          </p:nvPr>
        </p:nvSpPr>
        <p:spPr>
          <a:xfrm>
            <a:off x="457200" y="1447800"/>
            <a:ext cx="8229600" cy="4525963"/>
          </a:xfrm>
        </p:spPr>
        <p:txBody>
          <a:bodyPr/>
          <a:lstStyle/>
          <a:p>
            <a:r>
              <a:rPr lang="en-US" dirty="0"/>
              <a:t>Classes define a </a:t>
            </a:r>
            <a:r>
              <a:rPr lang="en-US" dirty="0" smtClean="0"/>
              <a:t>“</a:t>
            </a:r>
            <a:r>
              <a:rPr lang="en-US" dirty="0"/>
              <a:t>model” object</a:t>
            </a:r>
          </a:p>
          <a:p>
            <a:r>
              <a:rPr lang="en-US" dirty="0"/>
              <a:t>Like a blueprint of a building</a:t>
            </a:r>
          </a:p>
          <a:p>
            <a:pPr lvl="1"/>
            <a:r>
              <a:rPr lang="en-US" dirty="0"/>
              <a:t>Or a mold</a:t>
            </a:r>
          </a:p>
          <a:p>
            <a:pPr lvl="1"/>
            <a:r>
              <a:rPr lang="en-US" dirty="0"/>
              <a:t>Or a </a:t>
            </a:r>
            <a:r>
              <a:rPr lang="en-US" dirty="0" smtClean="0"/>
              <a:t>schematic</a:t>
            </a:r>
          </a:p>
          <a:p>
            <a:pPr lvl="1"/>
            <a:r>
              <a:rPr lang="en-US" dirty="0" smtClean="0"/>
              <a:t>they are models but not an actual thing</a:t>
            </a:r>
          </a:p>
          <a:p>
            <a:r>
              <a:rPr lang="en-US" dirty="0" smtClean="0"/>
              <a:t>We create INSTANCES of Objects in memory by using the NEW operator</a:t>
            </a:r>
          </a:p>
          <a:p>
            <a:pPr lvl="1"/>
            <a:endParaRPr lang="en-US" dirty="0" smtClean="0"/>
          </a:p>
          <a:p>
            <a:pPr marL="457200" lvl="1"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304800" y="236487"/>
            <a:ext cx="8229600" cy="715962"/>
          </a:xfrm>
        </p:spPr>
        <p:style>
          <a:lnRef idx="1">
            <a:schemeClr val="accent5"/>
          </a:lnRef>
          <a:fillRef idx="3">
            <a:schemeClr val="accent5"/>
          </a:fillRef>
          <a:effectRef idx="2">
            <a:schemeClr val="accent5"/>
          </a:effectRef>
          <a:fontRef idx="minor">
            <a:schemeClr val="lt1"/>
          </a:fontRef>
        </p:style>
        <p:txBody>
          <a:bodyPr/>
          <a:lstStyle/>
          <a:p>
            <a:r>
              <a:rPr lang="en-US" sz="3200" dirty="0"/>
              <a:t>The </a:t>
            </a:r>
            <a:r>
              <a:rPr lang="en-US" sz="3200" i="1" dirty="0" smtClean="0"/>
              <a:t>new</a:t>
            </a:r>
            <a:r>
              <a:rPr lang="en-US" sz="3200" dirty="0" smtClean="0"/>
              <a:t> Operator </a:t>
            </a:r>
            <a:endParaRPr lang="en-US" sz="3200" dirty="0"/>
          </a:p>
        </p:txBody>
      </p:sp>
      <p:sp>
        <p:nvSpPr>
          <p:cNvPr id="8195" name="Rectangle 3"/>
          <p:cNvSpPr>
            <a:spLocks noGrp="1" noChangeArrowheads="1"/>
          </p:cNvSpPr>
          <p:nvPr>
            <p:ph type="body" sz="half" idx="4294967295"/>
          </p:nvPr>
        </p:nvSpPr>
        <p:spPr>
          <a:xfrm>
            <a:off x="0" y="990600"/>
            <a:ext cx="7899400" cy="1600200"/>
          </a:xfrm>
        </p:spPr>
        <p:txBody>
          <a:bodyPr/>
          <a:lstStyle/>
          <a:p>
            <a:pPr>
              <a:buFontTx/>
              <a:buNone/>
            </a:pPr>
            <a:r>
              <a:rPr lang="en-US" sz="2800" dirty="0"/>
              <a:t> 	</a:t>
            </a:r>
            <a:r>
              <a:rPr lang="en-US" sz="2800" dirty="0" smtClean="0"/>
              <a:t>Car car1  = new Car(“Miata”, “123-ABC”)</a:t>
            </a:r>
          </a:p>
          <a:p>
            <a:pPr>
              <a:buFontTx/>
              <a:buNone/>
            </a:pPr>
            <a:r>
              <a:rPr lang="en-US" sz="2800" dirty="0" smtClean="0"/>
              <a:t>	Car car2  </a:t>
            </a:r>
            <a:r>
              <a:rPr lang="en-US" sz="2800" dirty="0"/>
              <a:t>= new Car</a:t>
            </a:r>
            <a:r>
              <a:rPr lang="en-US" sz="2800" dirty="0" smtClean="0"/>
              <a:t>(“Prius”, “286-MINE”)</a:t>
            </a:r>
            <a:endParaRPr lang="en-US" sz="2800" dirty="0"/>
          </a:p>
          <a:p>
            <a:pPr>
              <a:buFontTx/>
              <a:buNone/>
            </a:pPr>
            <a:r>
              <a:rPr lang="en-US" sz="2800" dirty="0"/>
              <a:t>	</a:t>
            </a:r>
          </a:p>
        </p:txBody>
      </p:sp>
      <p:pic>
        <p:nvPicPr>
          <p:cNvPr id="8205" name="Picture 13" descr="http://www.itutslive.com/wp-content/uploads/2015/02/car_blueprin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5267325" cy="14763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828800" y="3733800"/>
            <a:ext cx="4800600" cy="2862322"/>
          </a:xfrm>
          <a:prstGeom prst="rect">
            <a:avLst/>
          </a:prstGeom>
          <a:noFill/>
        </p:spPr>
        <p:txBody>
          <a:bodyPr wrap="square" rtlCol="0">
            <a:spAutoFit/>
          </a:bodyPr>
          <a:lstStyle/>
          <a:p>
            <a:r>
              <a:rPr lang="en-US" dirty="0" smtClean="0"/>
              <a:t>Normally, each car has its OWN SET of instance variables:</a:t>
            </a:r>
          </a:p>
          <a:p>
            <a:r>
              <a:rPr lang="en-US" dirty="0" smtClean="0"/>
              <a:t>car1: model: “Miata”, license: “123-ABC”</a:t>
            </a:r>
          </a:p>
          <a:p>
            <a:r>
              <a:rPr lang="en-US" dirty="0"/>
              <a:t>c</a:t>
            </a:r>
            <a:r>
              <a:rPr lang="en-US" dirty="0" smtClean="0"/>
              <a:t>ar2: model: “Prius”, license:  “286-MINE” </a:t>
            </a:r>
          </a:p>
          <a:p>
            <a:endParaRPr lang="en-US" dirty="0"/>
          </a:p>
          <a:p>
            <a:r>
              <a:rPr lang="en-US" dirty="0" smtClean="0"/>
              <a:t>What if we needed to know the serial number of  the last car produced, so we can increment it for the next car? This is the responsibility of the Car class, not the application. Roscoe STATIC demo.</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74638"/>
            <a:ext cx="8229600" cy="563562"/>
          </a:xfrm>
          <a:solidFill>
            <a:srgbClr val="92D050"/>
          </a:solidFill>
        </p:spPr>
        <p:txBody>
          <a:bodyPr/>
          <a:lstStyle/>
          <a:p>
            <a:r>
              <a:rPr lang="en-US" dirty="0"/>
              <a:t>Objects</a:t>
            </a:r>
          </a:p>
        </p:txBody>
      </p:sp>
      <p:sp>
        <p:nvSpPr>
          <p:cNvPr id="43011" name="Rectangle 3"/>
          <p:cNvSpPr>
            <a:spLocks noGrp="1" noChangeArrowheads="1"/>
          </p:cNvSpPr>
          <p:nvPr>
            <p:ph type="body" idx="1"/>
          </p:nvPr>
        </p:nvSpPr>
        <p:spPr>
          <a:xfrm>
            <a:off x="457200" y="980189"/>
            <a:ext cx="8229600" cy="4525963"/>
          </a:xfrm>
        </p:spPr>
        <p:txBody>
          <a:bodyPr/>
          <a:lstStyle/>
          <a:p>
            <a:r>
              <a:rPr lang="en-US" dirty="0"/>
              <a:t>Are INSTANCES of a Class.</a:t>
            </a:r>
          </a:p>
          <a:p>
            <a:pPr lvl="1"/>
            <a:r>
              <a:rPr lang="en-US" dirty="0"/>
              <a:t>Each object has the methods of the Class</a:t>
            </a:r>
          </a:p>
          <a:p>
            <a:pPr lvl="1"/>
            <a:r>
              <a:rPr lang="en-US" dirty="0"/>
              <a:t>Each object has it OWN copy of </a:t>
            </a:r>
            <a:r>
              <a:rPr lang="en-US" dirty="0" smtClean="0"/>
              <a:t>Instance  Variables (unless it is STATIC).</a:t>
            </a:r>
            <a:endParaRPr lang="en-US" dirty="0"/>
          </a:p>
          <a:p>
            <a:pPr marL="457200" lvl="1" indent="0">
              <a:buNone/>
            </a:pPr>
            <a:endParaRPr lang="en-US" dirty="0"/>
          </a:p>
        </p:txBody>
      </p:sp>
      <p:pic>
        <p:nvPicPr>
          <p:cNvPr id="2" name="Picture 1"/>
          <p:cNvPicPr>
            <a:picLocks noChangeAspect="1"/>
          </p:cNvPicPr>
          <p:nvPr/>
        </p:nvPicPr>
        <p:blipFill>
          <a:blip r:embed="rId3"/>
          <a:stretch>
            <a:fillRect/>
          </a:stretch>
        </p:blipFill>
        <p:spPr>
          <a:xfrm>
            <a:off x="609600" y="3303216"/>
            <a:ext cx="2000250" cy="1276350"/>
          </a:xfrm>
          <a:prstGeom prst="rect">
            <a:avLst/>
          </a:prstGeom>
        </p:spPr>
      </p:pic>
      <p:pic>
        <p:nvPicPr>
          <p:cNvPr id="3" name="Picture 2"/>
          <p:cNvPicPr>
            <a:picLocks noChangeAspect="1"/>
          </p:cNvPicPr>
          <p:nvPr/>
        </p:nvPicPr>
        <p:blipFill>
          <a:blip r:embed="rId4"/>
          <a:stretch>
            <a:fillRect/>
          </a:stretch>
        </p:blipFill>
        <p:spPr>
          <a:xfrm>
            <a:off x="533400" y="4759967"/>
            <a:ext cx="2571750" cy="1304925"/>
          </a:xfrm>
          <a:prstGeom prst="rect">
            <a:avLst/>
          </a:prstGeom>
        </p:spPr>
      </p:pic>
      <p:pic>
        <p:nvPicPr>
          <p:cNvPr id="4" name="Picture 3"/>
          <p:cNvPicPr>
            <a:picLocks noChangeAspect="1"/>
          </p:cNvPicPr>
          <p:nvPr/>
        </p:nvPicPr>
        <p:blipFill>
          <a:blip r:embed="rId5"/>
          <a:stretch>
            <a:fillRect/>
          </a:stretch>
        </p:blipFill>
        <p:spPr>
          <a:xfrm>
            <a:off x="3886200" y="3005094"/>
            <a:ext cx="4600575" cy="387667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TotalTime>
  <Words>650</Words>
  <Application>Microsoft Office PowerPoint</Application>
  <PresentationFormat>On-screen Show (4:3)</PresentationFormat>
  <Paragraphs>117</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Courier New</vt:lpstr>
      <vt:lpstr>Times</vt:lpstr>
      <vt:lpstr>Times New Roman</vt:lpstr>
      <vt:lpstr>Wingdings</vt:lpstr>
      <vt:lpstr>Default Design</vt:lpstr>
      <vt:lpstr>Lecture 10</vt:lpstr>
      <vt:lpstr>STATIC has different meanings</vt:lpstr>
      <vt:lpstr>Demo:  Static main vs. non-static main</vt:lpstr>
      <vt:lpstr>Classes  DO things and KNOW things</vt:lpstr>
      <vt:lpstr>PowerPoint Presentation</vt:lpstr>
      <vt:lpstr>PowerPoint Presentation</vt:lpstr>
      <vt:lpstr>Classes</vt:lpstr>
      <vt:lpstr>The new Operator </vt:lpstr>
      <vt:lpstr>Objects</vt:lpstr>
      <vt:lpstr>What’s all the static ?</vt:lpstr>
      <vt:lpstr>Static Variables</vt:lpstr>
      <vt:lpstr>Static Methods</vt:lpstr>
      <vt:lpstr>STATIC METHOD RULES</vt:lpstr>
      <vt:lpstr>Static methods can call other static methods directly, otherwise:  make a new instance and call its non-static methods</vt:lpstr>
      <vt:lpstr>Review</vt:lpstr>
      <vt:lpstr>PowerPoint Presentation</vt:lpstr>
    </vt:vector>
  </TitlesOfParts>
  <Company>Siena College Computer Science Department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and Reference Variables</dc:title>
  <dc:creator>ryoder</dc:creator>
  <cp:lastModifiedBy>Yoder, Robert</cp:lastModifiedBy>
  <cp:revision>52</cp:revision>
  <cp:lastPrinted>2016-10-28T18:17:06Z</cp:lastPrinted>
  <dcterms:created xsi:type="dcterms:W3CDTF">2007-01-26T17:57:21Z</dcterms:created>
  <dcterms:modified xsi:type="dcterms:W3CDTF">2016-10-28T18:20:26Z</dcterms:modified>
</cp:coreProperties>
</file>