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1" r:id="rId2"/>
    <p:sldId id="301" r:id="rId3"/>
    <p:sldId id="302" r:id="rId4"/>
    <p:sldId id="290" r:id="rId5"/>
    <p:sldId id="284" r:id="rId6"/>
    <p:sldId id="283" r:id="rId7"/>
    <p:sldId id="291" r:id="rId8"/>
    <p:sldId id="292" r:id="rId9"/>
    <p:sldId id="294" r:id="rId10"/>
    <p:sldId id="277" r:id="rId11"/>
    <p:sldId id="295" r:id="rId12"/>
    <p:sldId id="297" r:id="rId13"/>
    <p:sldId id="296" r:id="rId14"/>
    <p:sldId id="298" r:id="rId15"/>
    <p:sldId id="299" r:id="rId16"/>
    <p:sldId id="278" r:id="rId17"/>
    <p:sldId id="303" r:id="rId18"/>
    <p:sldId id="304" r:id="rId19"/>
    <p:sldId id="280" r:id="rId20"/>
    <p:sldId id="293" r:id="rId21"/>
    <p:sldId id="300" r:id="rId22"/>
    <p:sldId id="274" r:id="rId23"/>
    <p:sldId id="264" r:id="rId24"/>
    <p:sldId id="275" r:id="rId25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0929"/>
  </p:normalViewPr>
  <p:slideViewPr>
    <p:cSldViewPr snapToObjects="1">
      <p:cViewPr varScale="1">
        <p:scale>
          <a:sx n="62" d="100"/>
          <a:sy n="62" d="100"/>
        </p:scale>
        <p:origin x="58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"/>
    </p:cViewPr>
  </p:sorterViewPr>
  <p:notesViewPr>
    <p:cSldViewPr snapToObjects="1">
      <p:cViewPr varScale="1">
        <p:scale>
          <a:sx n="35" d="100"/>
          <a:sy n="35" d="100"/>
        </p:scale>
        <p:origin x="-1512" y="-78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BADEE2-E4AD-4764-9C94-3C2B982FD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584FC57A-EF8E-4B8E-AC36-8A5C0AC704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44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9D6B2-FAD4-4C3F-985F-99168F762C38}" type="slidenum">
              <a:rPr lang="en-US"/>
              <a:pPr/>
              <a:t>5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62F2E-CFEC-485B-BE84-B3C3539D8642}" type="slidenum">
              <a:rPr lang="en-US"/>
              <a:pPr/>
              <a:t>6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C614D4-EEE4-442C-9B35-8BBD2FCCF9CF}" type="slidenum">
              <a:rPr lang="en-US"/>
              <a:pPr/>
              <a:t>10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6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9E8D4-048D-48AE-8B1F-A7D59D50021E}" type="slidenum">
              <a:rPr lang="en-US"/>
              <a:pPr/>
              <a:t>16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4E409-52C5-429E-8A16-98208F29F6AA}" type="slidenum">
              <a:rPr lang="en-US"/>
              <a:pPr/>
              <a:t>19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8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66E18-1F59-4666-A436-561325581CCC}" type="slidenum">
              <a:rPr lang="en-US"/>
              <a:pPr/>
              <a:t>22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2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B0D65-83EA-418D-A7B4-F17206232F4B}" type="slidenum">
              <a:rPr lang="en-US"/>
              <a:pPr/>
              <a:t>23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Set count to 1 for</a:t>
            </a:r>
            <a:r>
              <a:rPr lang="en-US" baseline="0" dirty="0" smtClean="0"/>
              <a:t> iterative version: N=5 should return 1.</a:t>
            </a:r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F(</a:t>
            </a:r>
            <a:r>
              <a:rPr lang="en-US" b="1" dirty="0" err="1"/>
              <a:t>int</a:t>
            </a:r>
            <a:r>
              <a:rPr lang="en-US" b="1" dirty="0"/>
              <a:t> n, </a:t>
            </a:r>
            <a:r>
              <a:rPr lang="en-US" b="1" dirty="0" err="1"/>
              <a:t>int</a:t>
            </a:r>
            <a:r>
              <a:rPr lang="en-US" b="1" dirty="0"/>
              <a:t> count)</a:t>
            </a:r>
            <a:br>
              <a:rPr lang="en-US" b="1" dirty="0"/>
            </a:br>
            <a:r>
              <a:rPr lang="en-US" b="1" dirty="0"/>
              <a:t>{					// recursive, expensive!</a:t>
            </a:r>
            <a:br>
              <a:rPr lang="en-US" b="1" dirty="0"/>
            </a:br>
            <a:r>
              <a:rPr lang="en-US" b="1" dirty="0"/>
              <a:t>  if (n &lt; 10)	</a:t>
            </a:r>
            <a:br>
              <a:rPr lang="en-US" b="1" dirty="0"/>
            </a:br>
            <a:r>
              <a:rPr lang="en-US" b="1" dirty="0"/>
              <a:t>    return </a:t>
            </a:r>
            <a:r>
              <a:rPr lang="en-US" b="1" dirty="0" smtClean="0"/>
              <a:t>1;</a:t>
            </a:r>
            <a:endParaRPr lang="en-US" b="1" dirty="0"/>
          </a:p>
          <a:p>
            <a:r>
              <a:rPr lang="en-US" b="1" dirty="0"/>
              <a:t>  else</a:t>
            </a:r>
          </a:p>
          <a:p>
            <a:r>
              <a:rPr lang="en-US" b="1" dirty="0"/>
              <a:t>    return </a:t>
            </a:r>
            <a:r>
              <a:rPr lang="en-US" b="1" dirty="0" smtClean="0"/>
              <a:t>1+ F(n/10);</a:t>
            </a:r>
            <a:endParaRPr lang="en-US" b="1" dirty="0"/>
          </a:p>
          <a:p>
            <a:r>
              <a:rPr lang="en-US" b="1" dirty="0"/>
              <a:t>}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61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8AEC8-0647-42CF-A2FE-2A9E5CBFB32E}" type="slidenum">
              <a:rPr lang="en-US"/>
              <a:pPr/>
              <a:t>24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power(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n) { if (n</a:t>
            </a:r>
            <a:r>
              <a:rPr lang="en-US" baseline="0" dirty="0" smtClean="0"/>
              <a:t> == 0) return 1;</a:t>
            </a:r>
          </a:p>
          <a:p>
            <a:r>
              <a:rPr lang="en-US" baseline="0" dirty="0" smtClean="0"/>
              <a:t>return x * power( x, n-1);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2DD41-84F2-403D-ABAB-521426794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A994E-EB9C-4787-ADB4-468C83A26D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81552-3BED-411F-856C-778F4A01DE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A8390-64B8-4C84-8DA7-E5571C060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7786C-B0D9-4D92-9283-BD9CB36DB2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00ECB-84EE-4646-8849-561B8E88D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D1C24-C0B8-4B2E-A355-9CEE3B99C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4CD61-7E67-4DF9-BECE-9F8E00AF86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F5BB2-07B9-4FA8-8064-AA0F941957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0E102-5012-4A55-8D53-E00858E1A5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D3266-9FF9-48B1-AA6C-9FC02F213C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BD377D-D619-4351-BA8B-D89873F7AA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/>
          </a:bodyPr>
          <a:lstStyle/>
          <a:p>
            <a:r>
              <a:rPr lang="en-US" dirty="0" smtClean="0"/>
              <a:t>CSIS-210</a:t>
            </a:r>
            <a:br>
              <a:rPr lang="en-US" dirty="0" smtClean="0"/>
            </a:br>
            <a:r>
              <a:rPr lang="en-US" dirty="0" smtClean="0"/>
              <a:t>Data Structures: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276600"/>
            <a:ext cx="6400800" cy="2209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Lecture 11, Fall 2016</a:t>
            </a:r>
          </a:p>
          <a:p>
            <a:r>
              <a:rPr lang="en-US" dirty="0" smtClean="0"/>
              <a:t>No lab </a:t>
            </a:r>
            <a:r>
              <a:rPr lang="en-US" dirty="0" smtClean="0"/>
              <a:t>this </a:t>
            </a:r>
            <a:r>
              <a:rPr lang="en-US" dirty="0" smtClean="0"/>
              <a:t>week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Project 2: Assigned today. Due 11/14 at start of class.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1"/>
            <a:ext cx="54681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A7B-A284-4556-931E-B24772DB5166}" type="slidenum">
              <a:rPr lang="en-US"/>
              <a:pPr/>
              <a:t>10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76200"/>
            <a:ext cx="9144000" cy="609600"/>
          </a:xfrm>
          <a:solidFill>
            <a:srgbClr val="92D050"/>
          </a:solidFill>
        </p:spPr>
        <p:txBody>
          <a:bodyPr/>
          <a:lstStyle/>
          <a:p>
            <a:r>
              <a:rPr lang="en-US" sz="3600" dirty="0" smtClean="0"/>
              <a:t>Recursion: factorial</a:t>
            </a:r>
            <a:endParaRPr lang="en-US" sz="3600" dirty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2075" y="533401"/>
            <a:ext cx="8670925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514350" algn="l"/>
                <a:tab pos="742950" algn="l"/>
              </a:tabLst>
            </a:pPr>
            <a:endParaRPr lang="en-US" sz="800" dirty="0"/>
          </a:p>
          <a:p>
            <a:pPr>
              <a:tabLst>
                <a:tab pos="228600" algn="l"/>
                <a:tab pos="514350" algn="l"/>
                <a:tab pos="742950" algn="l"/>
              </a:tabLst>
            </a:pPr>
            <a:r>
              <a:rPr lang="en-US" sz="2000" dirty="0"/>
              <a:t>So, a function is said to be defined recursively if its definition consists of</a:t>
            </a:r>
          </a:p>
          <a:p>
            <a:pPr>
              <a:tabLst>
                <a:tab pos="228600" algn="l"/>
                <a:tab pos="514350" algn="l"/>
                <a:tab pos="742950" algn="l"/>
              </a:tabLst>
            </a:pPr>
            <a:r>
              <a:rPr lang="en-US" sz="2000" dirty="0"/>
              <a:t>	</a:t>
            </a:r>
            <a:r>
              <a:rPr lang="en-US" sz="1600" dirty="0">
                <a:sym typeface="Symbol" pitchFamily="18" charset="2"/>
              </a:rPr>
              <a:t></a:t>
            </a:r>
            <a:r>
              <a:rPr lang="en-US" sz="2000" dirty="0"/>
              <a:t>	An </a:t>
            </a:r>
            <a:r>
              <a:rPr lang="en-US" sz="2000" b="1" dirty="0">
                <a:solidFill>
                  <a:srgbClr val="FF0000"/>
                </a:solidFill>
              </a:rPr>
              <a:t>anchor or base case</a:t>
            </a:r>
            <a:r>
              <a:rPr lang="en-US" sz="2000" dirty="0"/>
              <a:t> in which the function’s value is defined for one </a:t>
            </a:r>
            <a:br>
              <a:rPr lang="en-US" sz="2000" dirty="0"/>
            </a:br>
            <a:r>
              <a:rPr lang="en-US" sz="2000" dirty="0"/>
              <a:t>			or more values of the parameters</a:t>
            </a:r>
          </a:p>
          <a:p>
            <a:pPr>
              <a:tabLst>
                <a:tab pos="228600" algn="l"/>
                <a:tab pos="514350" algn="l"/>
                <a:tab pos="742950" algn="l"/>
              </a:tabLst>
            </a:pPr>
            <a:r>
              <a:rPr lang="en-US" sz="2000" dirty="0"/>
              <a:t>	</a:t>
            </a:r>
            <a:r>
              <a:rPr lang="en-US" sz="1600" dirty="0">
                <a:sym typeface="Symbol" pitchFamily="18" charset="2"/>
              </a:rPr>
              <a:t></a:t>
            </a:r>
            <a:r>
              <a:rPr lang="en-US" sz="2000" dirty="0"/>
              <a:t>	An </a:t>
            </a:r>
            <a:r>
              <a:rPr lang="en-US" sz="2000" b="1" dirty="0">
                <a:solidFill>
                  <a:srgbClr val="FF0000"/>
                </a:solidFill>
              </a:rPr>
              <a:t>inductive or recursive step</a:t>
            </a:r>
            <a:r>
              <a:rPr lang="en-US" sz="2000" dirty="0"/>
              <a:t> in which the function’s value (or action) </a:t>
            </a:r>
            <a:br>
              <a:rPr lang="en-US" sz="2000" dirty="0"/>
            </a:br>
            <a:r>
              <a:rPr lang="en-US" sz="2000" dirty="0"/>
              <a:t>			for the current parameter values is defined in terms of previously </a:t>
            </a:r>
            <a:br>
              <a:rPr lang="en-US" sz="2000" dirty="0"/>
            </a:br>
            <a:r>
              <a:rPr lang="en-US" sz="2000" dirty="0"/>
              <a:t>			defined function values (or actions) and/or parameter values.</a:t>
            </a:r>
          </a:p>
          <a:p>
            <a:pPr>
              <a:tabLst>
                <a:tab pos="228600" algn="l"/>
                <a:tab pos="514350" algn="l"/>
                <a:tab pos="742950" algn="l"/>
              </a:tabLst>
            </a:pPr>
            <a:endParaRPr lang="en-US" sz="900" dirty="0"/>
          </a:p>
          <a:p>
            <a:pPr>
              <a:buFont typeface="Wingdings" pitchFamily="2" charset="2"/>
              <a:buChar char="Ø"/>
              <a:tabLst>
                <a:tab pos="228600" algn="l"/>
                <a:tab pos="514350" algn="l"/>
                <a:tab pos="742950" algn="l"/>
              </a:tabLst>
            </a:pPr>
            <a:r>
              <a:rPr lang="en-US" sz="2000" dirty="0" smtClean="0"/>
              <a:t>: </a:t>
            </a:r>
            <a:endParaRPr lang="en-US" sz="2000" dirty="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143000" y="3236248"/>
            <a:ext cx="6629400" cy="2073275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Factorial(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n)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{ if (n = = 0)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return 1;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else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return n * Factorial(n - 1);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  <p:bldP spid="3994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C3F6771C-44AF-4A3D-A0F8-978C64596D56}" type="slidenum">
              <a:rPr lang="en-US"/>
              <a:pPr/>
              <a:t>11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Programming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method in Java can invoke itself; if set up that way, it is called a </a:t>
            </a:r>
            <a:r>
              <a:rPr lang="en-US" sz="2800" i="1" dirty="0" smtClean="0"/>
              <a:t>recursive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code of a recursive method </a:t>
            </a:r>
            <a:r>
              <a:rPr lang="en-US" sz="2800" dirty="0" smtClean="0">
                <a:solidFill>
                  <a:srgbClr val="FF0000"/>
                </a:solidFill>
              </a:rPr>
              <a:t>must</a:t>
            </a:r>
            <a:r>
              <a:rPr lang="en-US" sz="2800" dirty="0" smtClean="0"/>
              <a:t> be structured to handle both the base case and the recursive case!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Otherwise…. Infinite recursion occurs!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This manifests itself as… ?</a:t>
            </a:r>
          </a:p>
        </p:txBody>
      </p:sp>
    </p:spTree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15A027AA-A86A-4F4A-8F19-14C141AEFB7E}" type="slidenum">
              <a:rPr lang="en-US"/>
              <a:pPr/>
              <a:t>12</a:t>
            </a:fld>
            <a:endParaRPr 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Recursive definition:</a:t>
            </a:r>
            <a:br>
              <a:rPr lang="en-US" sz="2800" dirty="0" smtClean="0"/>
            </a:br>
            <a:r>
              <a:rPr lang="en-US" sz="2800" dirty="0" smtClean="0"/>
              <a:t> The sum of the numbers 1 through N</a:t>
            </a:r>
            <a:endParaRPr lang="en-US" dirty="0" smtClean="0"/>
          </a:p>
        </p:txBody>
      </p:sp>
      <p:pic>
        <p:nvPicPr>
          <p:cNvPr id="24580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3058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56C0362D-7786-41C9-85F4-9A48BCE5A056}" type="slidenum">
              <a:rPr lang="en-US"/>
              <a:pPr/>
              <a:t>13</a:t>
            </a:fld>
            <a:endParaRPr lang="en-US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Programming</a:t>
            </a: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379538" algn="l"/>
              </a:tabLst>
            </a:pPr>
            <a:r>
              <a:rPr lang="en-US" sz="2800" smtClean="0"/>
              <a:t>Consider the problem of computing the sum of all the numbers between 1 and N, inclusive</a:t>
            </a:r>
          </a:p>
          <a:p>
            <a:pPr eaLnBrk="1" hangingPunct="1">
              <a:tabLst>
                <a:tab pos="1379538" algn="l"/>
              </a:tabLst>
            </a:pPr>
            <a:r>
              <a:rPr lang="en-US" sz="2800" smtClean="0"/>
              <a:t>If N is 5, the sum is</a:t>
            </a:r>
          </a:p>
          <a:p>
            <a:pPr eaLnBrk="1" hangingPunct="1">
              <a:tabLst>
                <a:tab pos="1379538" algn="l"/>
              </a:tabLst>
            </a:pPr>
            <a:r>
              <a:rPr lang="en-US" sz="2800" smtClean="0"/>
              <a:t>1 + 2 + 3 + 4 + 5</a:t>
            </a:r>
          </a:p>
          <a:p>
            <a:pPr eaLnBrk="1" hangingPunct="1">
              <a:tabLst>
                <a:tab pos="1379538" algn="l"/>
              </a:tabLst>
            </a:pPr>
            <a:r>
              <a:rPr lang="en-US" sz="2800" smtClean="0"/>
              <a:t>This problem can be expressed recursively as:</a:t>
            </a:r>
          </a:p>
          <a:p>
            <a:pPr algn="ctr" eaLnBrk="1" hangingPunct="1">
              <a:spcBef>
                <a:spcPct val="70000"/>
              </a:spcBef>
              <a:buFont typeface="Times" pitchFamily="-108" charset="0"/>
              <a:buNone/>
              <a:tabLst>
                <a:tab pos="1379538" algn="l"/>
              </a:tabLst>
            </a:pPr>
            <a:r>
              <a:rPr lang="en-US" sz="2400" b="1" smtClean="0"/>
              <a:t>The sum of 1 to N is N plus the sum of 1 to N-1</a:t>
            </a:r>
          </a:p>
        </p:txBody>
      </p:sp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95D9F230-9D48-4720-B624-BFB8FA0879A9}" type="slidenum">
              <a:rPr lang="en-US"/>
              <a:pPr/>
              <a:t>14</a:t>
            </a:fld>
            <a:endParaRPr lang="en-US"/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/>
              <a:t>Recursive Programming</a:t>
            </a:r>
          </a:p>
        </p:txBody>
      </p:sp>
      <p:sp>
        <p:nvSpPr>
          <p:cNvPr id="1014787" name="Text Box 1027"/>
          <p:cNvSpPr txBox="1">
            <a:spLocks noChangeArrowheads="1"/>
          </p:cNvSpPr>
          <p:nvPr/>
        </p:nvSpPr>
        <p:spPr bwMode="auto">
          <a:xfrm>
            <a:off x="1600200" y="990600"/>
            <a:ext cx="6858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sum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num)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result;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if (num == 1)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 result = 1;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else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 result = num + sum(num-1);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return result;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eaLnBrk="1" hangingPunct="1"/>
            <a:r>
              <a:rPr lang="en-US" sz="3200" dirty="0" smtClean="0"/>
              <a:t>Recursive calls to the sum method</a:t>
            </a:r>
            <a:br>
              <a:rPr lang="en-US" sz="3200" dirty="0" smtClean="0"/>
            </a:br>
            <a:r>
              <a:rPr lang="en-US" sz="3200" dirty="0" smtClean="0"/>
              <a:t>A STACK of METHOD calls</a:t>
            </a:r>
            <a:endParaRPr lang="en-US" dirty="0" smtClean="0"/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458200" cy="475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55D2-15E0-477A-B855-2A2445092268}" type="slidenum">
              <a:rPr lang="en-US"/>
              <a:pPr/>
              <a:t>16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Activation Stacks &amp; Recursion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Java keeps track of which methods are executing by using a </a:t>
            </a:r>
            <a:r>
              <a:rPr lang="en-US" sz="2800" dirty="0">
                <a:solidFill>
                  <a:srgbClr val="FF0000"/>
                </a:solidFill>
              </a:rPr>
              <a:t>Program Stack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The program stack contains </a:t>
            </a:r>
            <a:r>
              <a:rPr lang="en-US" sz="2800" dirty="0">
                <a:solidFill>
                  <a:srgbClr val="FF0000"/>
                </a:solidFill>
              </a:rPr>
              <a:t>Activation Records </a:t>
            </a:r>
            <a:r>
              <a:rPr lang="en-US" sz="2800" dirty="0"/>
              <a:t>that contain the method’s: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- Arguments (parameters) – copy by value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- Local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 that disappear when method ends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- Return address to CALLING method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5BB2-07B9-4FA8-8064-AA0F941957D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3124200" cy="1828800"/>
          </a:xfrm>
          <a:prstGeom prst="rect">
            <a:avLst/>
          </a:prstGeom>
        </p:spPr>
      </p:pic>
      <p:pic>
        <p:nvPicPr>
          <p:cNvPr id="1030" name="Picture 6" descr="http://cs.umw.edu/~finlayson/class/fall12/cpsc230/notes/images/fun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4" y="3500238"/>
            <a:ext cx="8229600" cy="21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2124828"/>
            <a:ext cx="258640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Stack Frame</a:t>
            </a:r>
          </a:p>
          <a:p>
            <a:r>
              <a:rPr lang="en-US" sz="1800" dirty="0"/>
              <a:t>(</a:t>
            </a:r>
            <a:r>
              <a:rPr lang="en-US" sz="1800" dirty="0" smtClean="0"/>
              <a:t>Activation Record)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124200" y="2209800"/>
            <a:ext cx="313596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200656" y="5749304"/>
            <a:ext cx="4724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Sequence of Activation Records</a:t>
            </a:r>
            <a:endParaRPr lang="en-US" dirty="0"/>
          </a:p>
        </p:txBody>
      </p:sp>
      <p:pic>
        <p:nvPicPr>
          <p:cNvPr id="1026" name="Picture 2" descr="Image result for stack of activation recor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0859"/>
            <a:ext cx="39909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25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71600"/>
          </a:xfrm>
        </p:spPr>
        <p:txBody>
          <a:bodyPr/>
          <a:lstStyle/>
          <a:p>
            <a:r>
              <a:rPr lang="en-US" dirty="0" smtClean="0"/>
              <a:t>The Stack grows and shrinks as methods are called and exited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5BB2-07B9-4FA8-8064-AA0F941957D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2" name="Picture 4" descr="Image result for stack of activation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14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924247"/>
            <a:ext cx="8915400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 a ) Method A starts.</a:t>
            </a:r>
          </a:p>
          <a:p>
            <a:r>
              <a:rPr lang="en-US" sz="2000" dirty="0" smtClean="0"/>
              <a:t>( b ) Method A calls B. Method B calls C.</a:t>
            </a:r>
          </a:p>
          <a:p>
            <a:r>
              <a:rPr lang="en-US" sz="2000" dirty="0" smtClean="0"/>
              <a:t>( c ) C exits and returns to B. B then calls Method D.</a:t>
            </a:r>
          </a:p>
          <a:p>
            <a:r>
              <a:rPr lang="en-US" sz="2000" dirty="0" smtClean="0"/>
              <a:t>(</a:t>
            </a:r>
            <a:r>
              <a:rPr lang="en-US" sz="2000" dirty="0"/>
              <a:t> </a:t>
            </a:r>
            <a:r>
              <a:rPr lang="en-US" sz="2000" dirty="0" smtClean="0"/>
              <a:t>d ) Method D exits, returns to B. Method B returns to A. Method A  calls E.</a:t>
            </a:r>
          </a:p>
        </p:txBody>
      </p:sp>
    </p:spTree>
    <p:extLst>
      <p:ext uri="{BB962C8B-B14F-4D97-AF65-F5344CB8AC3E}">
        <p14:creationId xmlns:p14="http://schemas.microsoft.com/office/powerpoint/2010/main" val="79744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51D0-B85F-4083-808D-90182076A3F0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/>
              <a:t>A broken recursive version of sum(n)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80772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</a:rPr>
              <a:t>// recursive version of sum with an error:</a:t>
            </a:r>
          </a:p>
          <a:p>
            <a:r>
              <a:rPr lang="en-US" dirty="0">
                <a:latin typeface="Courier New" pitchFamily="49" charset="0"/>
              </a:rPr>
              <a:t>// computes 1 + 2 … + n</a:t>
            </a:r>
          </a:p>
          <a:p>
            <a:r>
              <a:rPr lang="en-US" dirty="0">
                <a:latin typeface="Courier New" pitchFamily="49" charset="0"/>
              </a:rPr>
              <a:t>long sum(long n)</a:t>
            </a:r>
          </a:p>
          <a:p>
            <a:r>
              <a:rPr lang="en-US" dirty="0">
                <a:latin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</a:rPr>
              <a:t>return n + sum( n – 1);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if (n == 1) return 1;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5BB2-07B9-4FA8-8064-AA0F941957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6" name="AutoShape 2" descr="data:image/jpeg;base64,/9j/4AAQSkZJRgABAQAAAQABAAD/2wCEAAkGBhQSERUUExQWFBUUFBcYFxgVFxQVFxcVFBQXFBcXFRcYHCYeFxojGRUXHy8gIycpLCwsFR4xNTAqNSYrLCkBCQoKDgwOGg8PGiwkHCQpKSwsLCwsKSwsLCwsLCwsLCwsLCwsKSwsLCwsLCwsLCwsLCwsKSwsLCksLCwsKSwsLP/AABEIAMIBAwMBIgACEQEDEQH/xAAbAAABBQEBAAAAAAAAAAAAAAAFAAIDBAYBB//EAEgQAAEDAQUFBQUFBAcHBQAAAAEAAhEDBBIhMUEFBlFhcSKBkaGxEzJCwfBSYnLR4QcUkvEVIzNDosLSFhdTY4KysyQ0ZIOT/8QAGgEAAgMBAQAAAAAAAAAAAAAAAAECAwQFBv/EACkRAAICAQQCAQQBBQAAAAAAAAABAhEDBBIhMRNBURQiYXEyBSMzQpH/2gAMAwEAAhEDEQA/AAjFPTUTFOxZzlpkrQrDGqBpUzHIJpk1OnipmsUdN6maUE0K4E8Uwk1y6MUhnbgSFNOiF0JjI/ZqM0eanJUZKQiF9FQuphWajlXcgiyJ1NRFqmeoXJEGxsLjmpFQWm2NpiXuDeuvTikK74HkJoWatu9hLopABo+Jwz6DQKE7z1AYN3HWPLBS2MuWCbNSSmucs4zeh8dprD0vNPzU1PehhzYW94I+SNrIvDkXoNErhKq0totdEZO1w1EwrRUSp2uxSmly6E1yBWcvLhKRauICxpcmlPITYQFjM1GZU0JOYihlcyup91JMAkwKVqjapGqREnYpQFExTsCCaOtKlaUy6k0JDsnYU9qianAIJWTkpzXQogU6UDsWaaEnVEwoFYnhQvUjionBITInBROU5VDadtFJhee4cTw+uCCFN8Ir7V2o2gyXYk5Nyn8hzWIr2p9d195xJw5DgBoE/aFtL3FznXifQaDgFTsNB1SoA0XiTkrUqR0MWHb+yV9G6IOE5SJKiMAYA4jXR05jgvQNi7gNMOq48skYtW4FB+QunlKXkRuWBnlBtJjKeqjNaTlgvS6v7OmR708NFQ/3fgE4yjyIPBIxFmt5YRGU+ei12yNqCs3GA8ZjLvHJQbU3KhstzCzllquoVmk5tOI4jIjwQ6kjJqMDa5N20LjmpU3AgEY/qnOVZySJyYQpSEwoEMhchOSQBy6uSnNamPTJWRlJdSQFhFgUjQmtCkaEERzSp2FQAKRqCSZYDk4KJpTgUiVkzSu3kwOSLkDseXLrXJgcuhyAscF0rhKUoGcJUbnJxKjQKxrlhN6dse0qmmMWsJHUjB3nh3LcVat0FxyAJ7gJXlgdefePxEnxKlFGjTq3Yd3b3Z/eHgvwYM9J5Bek7O2NSpDsMa3TACfFZ7dEQzER9fqtczJVybbO5hgkrLVFisexVaiSrdMqSL2V61OFRqlE6uKG2liTEgbamgysZvNsgFpeBiM+i2VoahW1GC4RxQnRHJG0Z/dm0F1G6c2GO7Mep8EXhZrd59yu9h1B/wAJ/IlacKb7PMZ47ZtDXqIhSlMhRKGMXCngJQgBgTHKUhRuTJEJC6kupEbQUangJoCeAmMcEQsNIFuIBx1VABErCYb3lSirZOHZdp2Jn2QrDNmU/s+v5qOk8QrTHqTRpVEdTZlIZDzd+ap1rEwZDzKv1HhVargltE6+Cg+kBp5qIjl5qxUhAvZ1bZU9nQaTTGbsQ0n7zoy5IaSCGN5HSL5tbImQRlIcCJyXP3rkVXr/ALOLS3EGm78Jj1CHVLJWsbm+1HYJgkYwP0zS4ZfLTNK0Gf3jkUx1YLr4j5poantMlIq7TYalJ7GmC5pEnIThjHJYc7MNKtccQSADImMRe15Feh1mhZDazD+9O6N/8Yz8kdI06fh0avYTYYDktBRqILs5kMaNYHoiYtrGZmTwWZdncxOkFaDJV67gshat8G0zAYSeGPrCmsW91/Nt3vlWok5JmljFUaoGKebXLZCzm19vGkDGaXYdF+1NCC7Rp9koGdu2ioffYxs5uLW+qturuIwqsdOgLSjaQc74ADGRbWH7V4f4XLSws3aXxWou/wCaB44LSAqR5/WL7zhTSE4rkJGMaVxOIShMCMqNwUrgmkIGQlJSXEkBTCICeAuNCe0IEdCv2b3fFUgFcoe6FOHZKIb2ds11Vt5paMYxnSOA5og7d+oBN5ni7/Spd3aX9U3m4+sfJGbVTNwkaNveRPyKt2m2EbRkLRQczMt8fzVR78c1o9n2Rj3OfVZ7QC6GgtvgF168Yyyu4nIdcc/thlNlaKTDTY4ZRdaXNObRzBHhoZUPdEni+zcCduOLaLyMyIEcXEN+a1e7FMU7PTaAB2eGZOJKy+2ml1EwJiD4OaT5SjNW0VGUwKYdg0AFgYTN1pGNTCIPHQ5wq8l2jTo0qZqa47OWiyO8dMOpvDhMgjvVl+0qzbLULpc9kYmB7wwwAxIzPXU4LO2unWBIJc68JLnVC4RBdgIAAAA4zIhQfJujwgTsusTSaDm2Wn/pJA8oVxjkMoPLHPByLyfEAonSdOKvXKODlW2bQ/2IKy+2CBanD8A6SxpK2FJZHeeyubaPaQHNqOaAZPZcGhsECMYHFKXRdpk9zaNdZhIkcFUq7RumRDRMXiLznGY7DREyQQMcYOEK3s6jLQb7h0FNoE9GBMs9gaWAHF9LseGRH4mwZ58lnVI7PJnq+2va1AwGuS5xbF+kCC2M2+ygA5DtHIzGtmw3gQT2m3g2SA17XOMNDwMHAnC8NSBrKN0tiAuL2sa1xntGJxmcscsFzatiij7GTNUwIiQ1rg5zh0kAfeqN5q10xJNfsI2faxfSd7Gl7S4brnF7abSR7wpmCXEHDEAc1ia9odXtJhpF2Tdc28QRhFzEEyeYw4LdbGs9yiaf2W/OVkLZRcy0uqNxIIkDAlupB45GNcVCLRZKLorbUfaKIBYyDUbJc2m17g+/BbUeQTN0Ew2MXDgVBWNQuaKga6QCTAGJEkEDCR9oQtEbtQXmGROIGMci0+6eShfZQ0h1QkDQYB7/ALtNvPK97rcydDbuKXFLkyu1LOWuAgm5UYRlJDg1zQZIgw4YoxQrmMcD4qttV5ex5MXiXOMZXib0DkMAOQChsVTstkzgFFuzmazFUdwXDpXYUFJynaUjliCRTlwhAyNy5CdCUIGRFJPhJABABPCaAngIEOCv2NuA+tVRAW23WsUUGvbF5xdLnCYAcRDR3cQnF0X4cXklQV2HUbTszCRib0/xOxQi3bdFOWtpNcHCDJdLhwJkz+qvbVp1gx12sxstIJdRdIBEGHX4B4YKTZdrs1mwLnGp8Tywlx1wuzDeQ881dGVm/JBwrngrbt7Qc4Vi5jqTA8EYOMS0ktJIvEAXTP3gsrvPbr9amAXOYxpAc74iXk+QgLaWvb9nvX2WgMcRDg+nVexwExIF0hwk4h2RxBgRRs+0LJfvVLRSccYa2m+mwEtLSSH3i43SRiYF44Tio091hcHDbZlfegTjeb5EGPBbCzUWBoLpBGGB1yA8fVZDea2Uvb/+nLbl0Hse7fkzA0wjJaPd+2NtFESTeGDiPeBGokHMa8yq83e4elnV42La9qpU6VVr5bIwJB7R97snJxQmlUpPoSWlpLZiTGHLLmtHbNnzTuODqg5veBgDiQCBPQaLL2hjbNTqyTeqDVziGsAghoOWaplwdJNUYq2VJqQOvyRCykkIGK16oXZScEZsj1sgqRwtRLdKwkXHJAdt02329rE1Wkt5twLh3Z9EaDkA2lVBrHH4nf8Adl5KGXo0aHly/Rp7HTwEK7V2aXQ5pIeBEtgyM4c04OE/oQq2yHdkc0ds9WCCsyO5BKUSs2hWaIJpnpRqz4GrA8VC6wkOvvkkxi6C4xMDAANaJMNaABJMSSSTtm1pIA6D6+skP2rtIUxefMRwJxUpP0hRjTsIbLsoLiOTvIFZnalku1L3E4onsXemm8EiQYIIcC1w7ihG9m3WgC7i5x0jADVFeiTJv6EZUh0NJjMjHudnHJddsQNBAutnO6InrqVW2NtBxpzzOHJXf6SDgTOI0OBB5hL8CVdmb2xZbgPRBqD8Y4YeCM7etF7AIBZnYqxHJ18uKQYpOVlhVKg5W2JnGJ5XCkF1IQxcKfC45AEaS7KSBhEBT0bO53utJjgCUrHZTUdA7zwC1FltDKTLkDqo3Rs0ukebl8IzLqDhm0jqCFvt2XhtjY5xDWi+Sf8A7HeCHN2jTOEhcqVGuaWyC06aeCFKjo4tD45WmPtG8bazXNpNN3AXjIJBzgcxIx4ofU4/orNk2P2JZgJOEk5eYQytaxiOEjvC0Y6ox61TT5/j6Bu0HZ9UFr2iEfsuyn2l91mAHvOOQ17zyWssm5tGm2CL5OZcAZI5HAdybM2LE5c+jyp9rkEgEgZkAwOsZLZbnWOp7Jzwbpfdczm2Neshaetu3Sc0sIhrw5roGQe27I6XpCAbn26439zq9i02Ylpaf7xgMtez7XZIy0g5HCrIm4m/DijGVlq170vptLXU+0NZMdyylrtDqxJcZW72pZGvGIWbtOybmmLjh0WZm9JMwxs5pvg8cOY5IrZFcFlFptVKjS7QpuD6rxiGhpGAOROnUgcY1lfc6k7Fv9WZ+HL+E4DuhbYN1ycvPht/aZVAtrWUCre0fOH3tfke9a7aOwalITIc3iMx1CCV2h2BEifqOCWXozYsjwTtrgJ7J/s2nkiT65De6e4ITsmoLpbwyRuwEHA55YrH0d/FNOKa9lKwuN+9UPb0bo0H1dx4IqbrxDgCOcIVbd02Vbz3OqNqOODmPc2AMhAMHvGqk2fsyk0tFQPddJntugiDEiRqVOKsvtlbbWwWlt6k668cHCPNYutY3B/9Y4SOJmI6L0+psmy+zaDTMyCSS+9BdlM5QhW1dnWbtFtNoloGXAk/XQK1Ihbf+rMszblCkLpe2UXsNiFdoqiWzAB4iY7xEoTT3dpOtBqPbMmY+Fo6arV2+1CnRAGBP5KqfHCE2/ZhtsugvjRCrM5W9sVIbGpOPqqFmKtiuDj6t3IMWdyusKH2cq/TQcxk7SnSmNTgEhDkwp6jemA2VxIpJCs2tksopsj4teJKrVdl1qs9m6D9s3cOgl3ktT7JrcvFRVLSBzPAYnwVdfJ62CUFUUAbDupdA9o9zjrdlolWf9nS0n2dVw5ODXjyunzV2s6q/JoaPvH5CT6JChVGT2E/hcPOT6I4JdewParNb6bSKXsHTqXVGeVwjzWf2Tsm0tcW1xi55dIIIcXGTiMvBbOvWrtzY14+47HwcGoc63gvAeC12d10tMcROfUKam0ynLhWZfcaDYrWsYGtgDl1z74nvRX2v13LDbTtTqbm+zqPALZgPcY0GuH6KodvWgZVn+Kt3o5OTMsUtjR6OD6ITvBurQtgaaoLajR2KjCG1G6xOThMmCMJwhYw7zWkf3zvBp9Wpf7W2of3x/hpf6UeREFqofkM1N1NoMwpbSvNGXtqYcQPxEPJUFTcK1V//d25z2/ZptugjhODR/CULO+lqH97/gpf6F1u+9q/4gPWnS/0o3x+CX1UfybjZGwKNlphlFl0YFxOLnHi8nMgHoNAFbkcPqV5+3fu0g50z1pj5ELp3+r6tpH/AKX9ftp70H1EDbWqkHQOLrvlPoCvLaz+0fxH1Rx+/tQkTTpmHB2BeMsI94rMvrTJ4mVCck+ijPkjOqLFC13HLRWSrkR+ixlWpKK7I2kWG4/I5H5KiaN+hm3jp+jb3yWhwyyPXQrpog6KnYbcDLdHDBEbHWBwKUUdSMilaw4DjyKH1bMSO1l4LSVntIwGPr0Q6081c7J2AH0oywQ3alslx4MwHXM/JEtr7QDe7isVb7YS10ZmSq0rM2SdA7aFqvvPAJUFTaVboK/o4uR7uWFbOVfplDrMVfplRMjLLU9qjCkaUERxUbk8ppQJjISXSuICj1Z1ln3vVNAawYCOnz4pxBd8UdITBYG/GS/8Rw8GwD3yqz1pA7amMMaXu+6L0ddB3qICr7xDZ0BdEdboI81fr2lrGxg0DQQAOgGSzu096GMMBzTyGJSC0WatW0Yyxh6P9JAWet+0adZ12oAC13uu7JEcCPUFWKm3KhyaR1LfzVSla39oOaIdj2iDB4gDVNIolqcUU3uX/RV2sB/qyS3mQSDjhOuQ8VVeVM9VnlNnnMuTyTckqsa5yhe5deVA9yCCOPem+0UL6iiNVIZZNVMNRVXVkw10xlt1VRmsq3tCcBig1u22QS1mYJBJ5YGB+akotlkccpdB5lSXDqjzrBeZzWf2ZTmDngMf5LZ7NbLVVJ8na0uF44tMDULW6mYOmX1qjVj25e1h3Dj0UO0NmTj5oFXoOYU0zRTRt27aBEnDxQ7aO3ABpyk+qyxtLuKgquJxOPVSJb2d2hbzUdOnqqL2qa6u3FIroz12CRwKtUSrdp2eHGRgVRrzS95pjiBIU1K+DmZMMl6ClnKI0ihFirhwkFFKJUTnyVMuAqRqgaVM0oIHSVxdK4UCOJJLiAN/s3astAOfzVi3bbbTbJIHUrPWN3mpLftFlNh1dGHXuxVSZ66zL7z72PebjC3HUEnDvjHxQrZFAue2ZPaBJOeGJ9FHtGm4vvnEkzw8ka2LZrrL2rsug/X0VidIx6rL48bYVlKUxrl1zlE84NqKrUKmqvVSq5Axj3KrVepKj1HRs5qOgZan61QSim3SKj3TliuixPPAdStDR2eMhgpzs6MwrFjNkdOvZmBs46nwXP3ITlPitMLFrA8I9Ux2zcZj5qewvWKK9AAUDOg8llt49nmnWnSp2h1+IeOPeF6V/RuRg/XRUN4t2zWs7roJqU+0zQmBi0DWRlzAUoqixKgTuoQ+kOLcD3ZeULYbPF1eYbu7X/d6snFjsHD0I5j5leqWYtc1r2EFrgCCMiCs2SDjKzfhkmgm+kCELt2zpyROi7BMrDiqy5oyVqsRByVCpTham1URCDWihClZCgV7KU4sVwUcVHckqVgQtoKatZAWODhgQZ8Fdo2eUJ3q2iKVL2YPbeI6N1Pfl4pRi2+CEqStmX2HaC2sxubXva1w4hxDe4iZW+rbAI9w4cHZ+IWR3J2Ua1qa6OzSh7jpIPYHe6O4HgvVHUPD8slslFM5s8cZ9mQfZnMPaaR6eKcFrf3cZEKtW2Ww/CAeWar2fBllpvhmcSKv2nY5aTdx+uOSoOaRgRBUGmjNKEo9o5KS7K4kQDNktAgJm0LSIzCoWmWZZcOCG2ivKqieqsZba0zCPsENA4ADwCA2Sz33gd56DNaB6sOT/UZXtiNDknOULnJhqJHKR2o9VKrk+rUUVNheYQTSt0hULKXmBlqfrVaKwbMgCBgls+xRhGGnzWhstARpPd/JXRhR0cWJQX5KjbCOAPRTix8vT5c1es/h4eGWeCncBoMRwHE8Jw1VheCnbPnTrnw4BNqWAfZy8UVpyByngDlpy1XC2RnymMtcEACjs7EdnicM1LRskZD6/miUDjgO/IRiEo5amOPcgDy7fzcMsvWmg2WHGqwfATiXtA+A6j4c8ss5u7vO+ym779InFh0P2mHQ+R8x7v7YaHwx88cfBYPev9mjKxNWyxTdmWHCm4nHskf2Z7rv4U+GqY02naL2xttUbSJpPBOrTg4dW/MYc0Rq0V4vb9m17K8Cqx9J+bSQWzzY4YO6tJRGy772yngKxcBo8Nf5kT5qmWn+DVHUcco9FtFOVVdZJWSb+0mv8dKk7pfb/mTj+0uppQpzzLz5Sq/DMfmiaO2Wa6JVWhQ1WVtu/NoqfDTaOAafmShVq2xXqCH1HXeA7Le8DA96msMvZF5kavam9tOkC2lFR/H4B3/F3eKyLW1bTWwBqVKjsAMyfkI7gAr2xt07RaYLGEM/4j+yzuJ948myvTd2t06NkGEuqEQ55EGM4aPhbyzOvK+MVHoolNyFu1u62y0QybznG89wBxdlA5DId5wlGfZ+P8Wn1knBsccCcsEhAGsdw+SCBF7P6/mk9pwjpopHYan146YprjH5z55IAqVqPH5IfbbFeGMciEYdU1vHXXOFCMThw+tfVFEXFNUzJPouBiEkctFjIcQPRJQ2GX6ZfJHbrCX6ITaNilq2DKUKrb2iCssTumS2ZRu1Dyb8wiVSoqtAf1j+g9VJUKmzz+tf91jXuUD3rr3Ks9yRjoRJOARbZVlxA7z3KnYrLjOv5+q0ezLPEnCbp9PyVsI+zoYMW3l9l6yU8PrvRJr8Dph17sPyUNmGAkDAdw171OXZjiRhr4x18FcayxRbAGflI68ctVyeIjwE/QTgDMBvGc/lrCTCeJEnpprOP8kANaOXecM+pBTgOGX4s4E4Cc0n5nAnHu8TwSFTEQYwyIP5ceZQA8Mwz8cNdef5LhaeIzwxJMfXol9Z5xwTtdcDq0zHUIAaXaYE84PqJyXHUxE4dJOpjCEr04yM8MAThn0Ts9MuWHfKAK9axsqC49gLTm17QR5gtyWdt/7PLFUmKV0/8pzmDwN5ng3uWnLiTgBB4D1K4HRIgY64jA96AMBV/ZNSPu1qox19m75NlVv90f8A8g//AJNn/wAq9JdxI8ciNcZ7+5MDcOHIGdU7YGBs37JqQIv1ah4gezp92IcQjli3HslEgtpMJGMvJqOw4XwWz0AR9zxxAnnOEZZ8lxx4DLllqJjJFgVzTAOfjjh8l0CW/phB5hPM445dTr0kprweQEZQNeUYdEgGcTjwyPlgE0NJGZx0gZc12pOGXlrxTqgOYHUwPNAFfDHKe5cMRpPifOE9xjQZdUzCO7T8kwGPabpxOI1IKjYZGXDn+qlpmByj58VVpOwInJ2WcajJAEjmDSEk1w+7PeB5JIAuHJDrefmuJLDE6Jm6f9q/oPUp9RJJWHntX/mZWqJrEkkQ7K9P/MNWBuHh6I5Z8ndP8i4ktB00EZ7IPIeijLj5H0K6kmMIteZGPwqGnlOs566pJIAsNOfIfI/kPBRzGWGXySSQA8GSfxfMJWk+4PrVJJACoGWunHE/5lAXnsYnECeeOqSSALjR2XfWigJx7/kkkgBF2B6j0Ubh2W9B6pJJgR6u6H5KOs88TkfQJJIA5Wcex+FSVcZ+tV1JAFWzHD64JzzgO5JJADX5qNjcO4pJIAYR73T81Ss597r/AJVxJMBr3mcykkkgR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hQSERUUExQWFBUUFBcYFxgVFxQVFxcVFBQXFBcXFRcYHCYeFxojGRUXHy8gIycpLCwsFR4xNTAqNSYrLCkBCQoKDgwOGg8PGiwkHCQpKSwsLCwsKSwsLCwsLCwsLCwsLCwsKSwsLCwsLCwsLCwsLCwsKSwsLCksLCwsKSwsLP/AABEIAMIBAwMBIgACEQEDEQH/xAAbAAABBQEBAAAAAAAAAAAAAAAFAAIDBAYBB//EAEgQAAEDAQUFBQUFBAcHBQAAAAEAAhEDBBIhMUEFBlFhcSKBkaGxEzJCwfBSYnLR4QcUkvEVIzNDosLSFhdTY4KysyQ0ZIOT/8QAGgEAAgMBAQAAAAAAAAAAAAAAAAECAwQFBv/EACkRAAICAQQCAQQBBQAAAAAAAAABAhEDBBIhMRNBURQiYXEyBSMzQpH/2gAMAwEAAhEDEQA/AAjFPTUTFOxZzlpkrQrDGqBpUzHIJpk1OnipmsUdN6maUE0K4E8Uwk1y6MUhnbgSFNOiF0JjI/ZqM0eanJUZKQiF9FQuphWajlXcgiyJ1NRFqmeoXJEGxsLjmpFQWm2NpiXuDeuvTikK74HkJoWatu9hLopABo+Jwz6DQKE7z1AYN3HWPLBS2MuWCbNSSmucs4zeh8dprD0vNPzU1PehhzYW94I+SNrIvDkXoNErhKq0totdEZO1w1EwrRUSp2uxSmly6E1yBWcvLhKRauICxpcmlPITYQFjM1GZU0JOYihlcyup91JMAkwKVqjapGqREnYpQFExTsCCaOtKlaUy6k0JDsnYU9qianAIJWTkpzXQogU6UDsWaaEnVEwoFYnhQvUjionBITInBROU5VDadtFJhee4cTw+uCCFN8Ir7V2o2gyXYk5Nyn8hzWIr2p9d195xJw5DgBoE/aFtL3FznXifQaDgFTsNB1SoA0XiTkrUqR0MWHb+yV9G6IOE5SJKiMAYA4jXR05jgvQNi7gNMOq48skYtW4FB+QunlKXkRuWBnlBtJjKeqjNaTlgvS6v7OmR708NFQ/3fgE4yjyIPBIxFmt5YRGU+ei12yNqCs3GA8ZjLvHJQbU3KhstzCzllquoVmk5tOI4jIjwQ6kjJqMDa5N20LjmpU3AgEY/qnOVZySJyYQpSEwoEMhchOSQBy6uSnNamPTJWRlJdSQFhFgUjQmtCkaEERzSp2FQAKRqCSZYDk4KJpTgUiVkzSu3kwOSLkDseXLrXJgcuhyAscF0rhKUoGcJUbnJxKjQKxrlhN6dse0qmmMWsJHUjB3nh3LcVat0FxyAJ7gJXlgdefePxEnxKlFGjTq3Yd3b3Z/eHgvwYM9J5Bek7O2NSpDsMa3TACfFZ7dEQzER9fqtczJVybbO5hgkrLVFisexVaiSrdMqSL2V61OFRqlE6uKG2liTEgbamgysZvNsgFpeBiM+i2VoahW1GC4RxQnRHJG0Z/dm0F1G6c2GO7Mep8EXhZrd59yu9h1B/wAJ/IlacKb7PMZ47ZtDXqIhSlMhRKGMXCngJQgBgTHKUhRuTJEJC6kupEbQUangJoCeAmMcEQsNIFuIBx1VABErCYb3lSirZOHZdp2Jn2QrDNmU/s+v5qOk8QrTHqTRpVEdTZlIZDzd+ap1rEwZDzKv1HhVargltE6+Cg+kBp5qIjl5qxUhAvZ1bZU9nQaTTGbsQ0n7zoy5IaSCGN5HSL5tbImQRlIcCJyXP3rkVXr/ALOLS3EGm78Jj1CHVLJWsbm+1HYJgkYwP0zS4ZfLTNK0Gf3jkUx1YLr4j5poantMlIq7TYalJ7GmC5pEnIThjHJYc7MNKtccQSADImMRe15Feh1mhZDazD+9O6N/8Yz8kdI06fh0avYTYYDktBRqILs5kMaNYHoiYtrGZmTwWZdncxOkFaDJV67gshat8G0zAYSeGPrCmsW91/Nt3vlWok5JmljFUaoGKebXLZCzm19vGkDGaXYdF+1NCC7Rp9koGdu2ioffYxs5uLW+qturuIwqsdOgLSjaQc74ADGRbWH7V4f4XLSws3aXxWou/wCaB44LSAqR5/WL7zhTSE4rkJGMaVxOIShMCMqNwUrgmkIGQlJSXEkBTCICeAuNCe0IEdCv2b3fFUgFcoe6FOHZKIb2ds11Vt5paMYxnSOA5og7d+oBN5ni7/Spd3aX9U3m4+sfJGbVTNwkaNveRPyKt2m2EbRkLRQczMt8fzVR78c1o9n2Rj3OfVZ7QC6GgtvgF168Yyyu4nIdcc/thlNlaKTDTY4ZRdaXNObRzBHhoZUPdEni+zcCduOLaLyMyIEcXEN+a1e7FMU7PTaAB2eGZOJKy+2ml1EwJiD4OaT5SjNW0VGUwKYdg0AFgYTN1pGNTCIPHQ5wq8l2jTo0qZqa47OWiyO8dMOpvDhMgjvVl+0qzbLULpc9kYmB7wwwAxIzPXU4LO2unWBIJc68JLnVC4RBdgIAAAA4zIhQfJujwgTsusTSaDm2Wn/pJA8oVxjkMoPLHPByLyfEAonSdOKvXKODlW2bQ/2IKy+2CBanD8A6SxpK2FJZHeeyubaPaQHNqOaAZPZcGhsECMYHFKXRdpk9zaNdZhIkcFUq7RumRDRMXiLznGY7DREyQQMcYOEK3s6jLQb7h0FNoE9GBMs9gaWAHF9LseGRH4mwZ58lnVI7PJnq+2va1AwGuS5xbF+kCC2M2+ygA5DtHIzGtmw3gQT2m3g2SA17XOMNDwMHAnC8NSBrKN0tiAuL2sa1xntGJxmcscsFzatiij7GTNUwIiQ1rg5zh0kAfeqN5q10xJNfsI2faxfSd7Gl7S4brnF7abSR7wpmCXEHDEAc1ia9odXtJhpF2Tdc28QRhFzEEyeYw4LdbGs9yiaf2W/OVkLZRcy0uqNxIIkDAlupB45GNcVCLRZKLorbUfaKIBYyDUbJc2m17g+/BbUeQTN0Ew2MXDgVBWNQuaKga6QCTAGJEkEDCR9oQtEbtQXmGROIGMci0+6eShfZQ0h1QkDQYB7/ALtNvPK97rcydDbuKXFLkyu1LOWuAgm5UYRlJDg1zQZIgw4YoxQrmMcD4qttV5ex5MXiXOMZXib0DkMAOQChsVTstkzgFFuzmazFUdwXDpXYUFJynaUjliCRTlwhAyNy5CdCUIGRFJPhJABABPCaAngIEOCv2NuA+tVRAW23WsUUGvbF5xdLnCYAcRDR3cQnF0X4cXklQV2HUbTszCRib0/xOxQi3bdFOWtpNcHCDJdLhwJkz+qvbVp1gx12sxstIJdRdIBEGHX4B4YKTZdrs1mwLnGp8Tywlx1wuzDeQ881dGVm/JBwrngrbt7Qc4Vi5jqTA8EYOMS0ktJIvEAXTP3gsrvPbr9amAXOYxpAc74iXk+QgLaWvb9nvX2WgMcRDg+nVexwExIF0hwk4h2RxBgRRs+0LJfvVLRSccYa2m+mwEtLSSH3i43SRiYF44Tio091hcHDbZlfegTjeb5EGPBbCzUWBoLpBGGB1yA8fVZDea2Uvb/+nLbl0Hse7fkzA0wjJaPd+2NtFESTeGDiPeBGokHMa8yq83e4elnV42La9qpU6VVr5bIwJB7R97snJxQmlUpPoSWlpLZiTGHLLmtHbNnzTuODqg5veBgDiQCBPQaLL2hjbNTqyTeqDVziGsAghoOWaplwdJNUYq2VJqQOvyRCykkIGK16oXZScEZsj1sgqRwtRLdKwkXHJAdt02329rE1Wkt5twLh3Z9EaDkA2lVBrHH4nf8Adl5KGXo0aHly/Rp7HTwEK7V2aXQ5pIeBEtgyM4c04OE/oQq2yHdkc0ds9WCCsyO5BKUSs2hWaIJpnpRqz4GrA8VC6wkOvvkkxi6C4xMDAANaJMNaABJMSSSTtm1pIA6D6+skP2rtIUxefMRwJxUpP0hRjTsIbLsoLiOTvIFZnalku1L3E4onsXemm8EiQYIIcC1w7ihG9m3WgC7i5x0jADVFeiTJv6EZUh0NJjMjHudnHJddsQNBAutnO6InrqVW2NtBxpzzOHJXf6SDgTOI0OBB5hL8CVdmb2xZbgPRBqD8Y4YeCM7etF7AIBZnYqxHJ18uKQYpOVlhVKg5W2JnGJ5XCkF1IQxcKfC45AEaS7KSBhEBT0bO53utJjgCUrHZTUdA7zwC1FltDKTLkDqo3Rs0ukebl8IzLqDhm0jqCFvt2XhtjY5xDWi+Sf8A7HeCHN2jTOEhcqVGuaWyC06aeCFKjo4tD45WmPtG8bazXNpNN3AXjIJBzgcxIx4ofU4/orNk2P2JZgJOEk5eYQytaxiOEjvC0Y6ox61TT5/j6Bu0HZ9UFr2iEfsuyn2l91mAHvOOQ17zyWssm5tGm2CL5OZcAZI5HAdybM2LE5c+jyp9rkEgEgZkAwOsZLZbnWOp7Jzwbpfdczm2Neshaetu3Sc0sIhrw5roGQe27I6XpCAbn26439zq9i02Ylpaf7xgMtez7XZIy0g5HCrIm4m/DijGVlq170vptLXU+0NZMdyylrtDqxJcZW72pZGvGIWbtOybmmLjh0WZm9JMwxs5pvg8cOY5IrZFcFlFptVKjS7QpuD6rxiGhpGAOROnUgcY1lfc6k7Fv9WZ+HL+E4DuhbYN1ycvPht/aZVAtrWUCre0fOH3tfke9a7aOwalITIc3iMx1CCV2h2BEifqOCWXozYsjwTtrgJ7J/s2nkiT65De6e4ITsmoLpbwyRuwEHA55YrH0d/FNOKa9lKwuN+9UPb0bo0H1dx4IqbrxDgCOcIVbd02Vbz3OqNqOODmPc2AMhAMHvGqk2fsyk0tFQPddJntugiDEiRqVOKsvtlbbWwWlt6k668cHCPNYutY3B/9Y4SOJmI6L0+psmy+zaDTMyCSS+9BdlM5QhW1dnWbtFtNoloGXAk/XQK1Ihbf+rMszblCkLpe2UXsNiFdoqiWzAB4iY7xEoTT3dpOtBqPbMmY+Fo6arV2+1CnRAGBP5KqfHCE2/ZhtsugvjRCrM5W9sVIbGpOPqqFmKtiuDj6t3IMWdyusKH2cq/TQcxk7SnSmNTgEhDkwp6jemA2VxIpJCs2tksopsj4teJKrVdl1qs9m6D9s3cOgl3ktT7JrcvFRVLSBzPAYnwVdfJ62CUFUUAbDupdA9o9zjrdlolWf9nS0n2dVw5ODXjyunzV2s6q/JoaPvH5CT6JChVGT2E/hcPOT6I4JdewParNb6bSKXsHTqXVGeVwjzWf2Tsm0tcW1xi55dIIIcXGTiMvBbOvWrtzY14+47HwcGoc63gvAeC12d10tMcROfUKam0ynLhWZfcaDYrWsYGtgDl1z74nvRX2v13LDbTtTqbm+zqPALZgPcY0GuH6KodvWgZVn+Kt3o5OTMsUtjR6OD6ITvBurQtgaaoLajR2KjCG1G6xOThMmCMJwhYw7zWkf3zvBp9Wpf7W2of3x/hpf6UeREFqofkM1N1NoMwpbSvNGXtqYcQPxEPJUFTcK1V//d25z2/ZptugjhODR/CULO+lqH97/gpf6F1u+9q/4gPWnS/0o3x+CX1UfybjZGwKNlphlFl0YFxOLnHi8nMgHoNAFbkcPqV5+3fu0g50z1pj5ELp3+r6tpH/AKX9ftp70H1EDbWqkHQOLrvlPoCvLaz+0fxH1Rx+/tQkTTpmHB2BeMsI94rMvrTJ4mVCck+ijPkjOqLFC13HLRWSrkR+ixlWpKK7I2kWG4/I5H5KiaN+hm3jp+jb3yWhwyyPXQrpog6KnYbcDLdHDBEbHWBwKUUdSMilaw4DjyKH1bMSO1l4LSVntIwGPr0Q6081c7J2AH0oywQ3alslx4MwHXM/JEtr7QDe7isVb7YS10ZmSq0rM2SdA7aFqvvPAJUFTaVboK/o4uR7uWFbOVfplDrMVfplRMjLLU9qjCkaUERxUbk8ppQJjISXSuICj1Z1ln3vVNAawYCOnz4pxBd8UdITBYG/GS/8Rw8GwD3yqz1pA7amMMaXu+6L0ddB3qICr7xDZ0BdEdboI81fr2lrGxg0DQQAOgGSzu096GMMBzTyGJSC0WatW0Yyxh6P9JAWet+0adZ12oAC13uu7JEcCPUFWKm3KhyaR1LfzVSla39oOaIdj2iDB4gDVNIolqcUU3uX/RV2sB/qyS3mQSDjhOuQ8VVeVM9VnlNnnMuTyTckqsa5yhe5deVA9yCCOPem+0UL6iiNVIZZNVMNRVXVkw10xlt1VRmsq3tCcBig1u22QS1mYJBJ5YGB+akotlkccpdB5lSXDqjzrBeZzWf2ZTmDngMf5LZ7NbLVVJ8na0uF44tMDULW6mYOmX1qjVj25e1h3Dj0UO0NmTj5oFXoOYU0zRTRt27aBEnDxQ7aO3ABpyk+qyxtLuKgquJxOPVSJb2d2hbzUdOnqqL2qa6u3FIroz12CRwKtUSrdp2eHGRgVRrzS95pjiBIU1K+DmZMMl6ClnKI0ihFirhwkFFKJUTnyVMuAqRqgaVM0oIHSVxdK4UCOJJLiAN/s3astAOfzVi3bbbTbJIHUrPWN3mpLftFlNh1dGHXuxVSZ66zL7z72PebjC3HUEnDvjHxQrZFAue2ZPaBJOeGJ9FHtGm4vvnEkzw8ka2LZrrL2rsug/X0VidIx6rL48bYVlKUxrl1zlE84NqKrUKmqvVSq5Axj3KrVepKj1HRs5qOgZan61QSim3SKj3TliuixPPAdStDR2eMhgpzs6MwrFjNkdOvZmBs46nwXP3ITlPitMLFrA8I9Ux2zcZj5qewvWKK9AAUDOg8llt49nmnWnSp2h1+IeOPeF6V/RuRg/XRUN4t2zWs7roJqU+0zQmBi0DWRlzAUoqixKgTuoQ+kOLcD3ZeULYbPF1eYbu7X/d6snFjsHD0I5j5leqWYtc1r2EFrgCCMiCs2SDjKzfhkmgm+kCELt2zpyROi7BMrDiqy5oyVqsRByVCpTham1URCDWihClZCgV7KU4sVwUcVHckqVgQtoKatZAWODhgQZ8Fdo2eUJ3q2iKVL2YPbeI6N1Pfl4pRi2+CEqStmX2HaC2sxubXva1w4hxDe4iZW+rbAI9w4cHZ+IWR3J2Ua1qa6OzSh7jpIPYHe6O4HgvVHUPD8slslFM5s8cZ9mQfZnMPaaR6eKcFrf3cZEKtW2Ww/CAeWar2fBllpvhmcSKv2nY5aTdx+uOSoOaRgRBUGmjNKEo9o5KS7K4kQDNktAgJm0LSIzCoWmWZZcOCG2ivKqieqsZba0zCPsENA4ADwCA2Sz33gd56DNaB6sOT/UZXtiNDknOULnJhqJHKR2o9VKrk+rUUVNheYQTSt0hULKXmBlqfrVaKwbMgCBgls+xRhGGnzWhstARpPd/JXRhR0cWJQX5KjbCOAPRTix8vT5c1es/h4eGWeCncBoMRwHE8Jw1VheCnbPnTrnw4BNqWAfZy8UVpyByngDlpy1XC2RnymMtcEACjs7EdnicM1LRskZD6/miUDjgO/IRiEo5amOPcgDy7fzcMsvWmg2WHGqwfATiXtA+A6j4c8ss5u7vO+ym779InFh0P2mHQ+R8x7v7YaHwx88cfBYPev9mjKxNWyxTdmWHCm4nHskf2Z7rv4U+GqY02naL2xttUbSJpPBOrTg4dW/MYc0Rq0V4vb9m17K8Cqx9J+bSQWzzY4YO6tJRGy772yngKxcBo8Nf5kT5qmWn+DVHUcco9FtFOVVdZJWSb+0mv8dKk7pfb/mTj+0uppQpzzLz5Sq/DMfmiaO2Wa6JVWhQ1WVtu/NoqfDTaOAafmShVq2xXqCH1HXeA7Le8DA96msMvZF5kavam9tOkC2lFR/H4B3/F3eKyLW1bTWwBqVKjsAMyfkI7gAr2xt07RaYLGEM/4j+yzuJ948myvTd2t06NkGEuqEQ55EGM4aPhbyzOvK+MVHoolNyFu1u62y0QybznG89wBxdlA5DId5wlGfZ+P8Wn1knBsccCcsEhAGsdw+SCBF7P6/mk9pwjpopHYan146YprjH5z55IAqVqPH5IfbbFeGMciEYdU1vHXXOFCMThw+tfVFEXFNUzJPouBiEkctFjIcQPRJQ2GX6ZfJHbrCX6ITaNilq2DKUKrb2iCssTumS2ZRu1Dyb8wiVSoqtAf1j+g9VJUKmzz+tf91jXuUD3rr3Ks9yRjoRJOARbZVlxA7z3KnYrLjOv5+q0ezLPEnCbp9PyVsI+zoYMW3l9l6yU8PrvRJr8Dph17sPyUNmGAkDAdw171OXZjiRhr4x18FcayxRbAGflI68ctVyeIjwE/QTgDMBvGc/lrCTCeJEnpprOP8kANaOXecM+pBTgOGX4s4E4Cc0n5nAnHu8TwSFTEQYwyIP5ceZQA8Mwz8cNdef5LhaeIzwxJMfXol9Z5xwTtdcDq0zHUIAaXaYE84PqJyXHUxE4dJOpjCEr04yM8MAThn0Ts9MuWHfKAK9axsqC49gLTm17QR5gtyWdt/7PLFUmKV0/8pzmDwN5ng3uWnLiTgBB4D1K4HRIgY64jA96AMBV/ZNSPu1qox19m75NlVv90f8A8g//AJNn/wAq9JdxI8ciNcZ7+5MDcOHIGdU7YGBs37JqQIv1ah4gezp92IcQjli3HslEgtpMJGMvJqOw4XwWz0AR9zxxAnnOEZZ8lxx4DLllqJjJFgVzTAOfjjh8l0CW/phB5hPM445dTr0kprweQEZQNeUYdEgGcTjwyPlgE0NJGZx0gZc12pOGXlrxTqgOYHUwPNAFfDHKe5cMRpPifOE9xjQZdUzCO7T8kwGPabpxOI1IKjYZGXDn+qlpmByj58VVpOwInJ2WcajJAEjmDSEk1w+7PeB5JIAuHJDrefmuJLDE6Jm6f9q/oPUp9RJJWHntX/mZWqJrEkkQ7K9P/MNWBuHh6I5Z8ndP8i4ktB00EZ7IPIeijLj5H0K6kmMIteZGPwqGnlOs566pJIAsNOfIfI/kPBRzGWGXySSQA8GSfxfMJWk+4PrVJJACoGWunHE/5lAXnsYnECeeOqSSALjR2XfWigJx7/kkkgBF2B6j0Ubh2W9B6pJJgR6u6H5KOs88TkfQJJIA5Wcex+FSVcZ+tV1JAFWzHD64JzzgO5JJADX5qNjcO4pJIAYR73T81Ss597r/AJVxJMBr3mcykkkgR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cs.wellesley.edu/~cs230/assignments/lab2/recurs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533400"/>
            <a:ext cx="4267201" cy="3200400"/>
          </a:xfrm>
          <a:prstGeom prst="rect">
            <a:avLst/>
          </a:prstGeom>
          <a:noFill/>
        </p:spPr>
      </p:pic>
      <p:pic>
        <p:nvPicPr>
          <p:cNvPr id="1032" name="Picture 8" descr="http://sfdiplomat.blogs.com/.a/6a00d83451626369e200e5535cd6328833-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2718" y="1817426"/>
            <a:ext cx="3974082" cy="3592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DDE12697-0467-4B7A-B5AD-9F7A0D3F5F09}" type="slidenum">
              <a:rPr lang="en-US"/>
              <a:pPr/>
              <a:t>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/>
              <a:t>Infinite Recursion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219200"/>
            <a:ext cx="7629525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All recursive definitions must have a non-recursive part (base case)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they don't, there is no way to terminate the recursive path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definition without a non-recursive part causes </a:t>
            </a:r>
            <a:r>
              <a:rPr lang="en-US" sz="2800" i="1" dirty="0" smtClean="0">
                <a:solidFill>
                  <a:srgbClr val="FF0000"/>
                </a:solidFill>
              </a:rPr>
              <a:t>infinite recursion 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This problem is similar to an infinite loop -- with the definition itself causing the infinite "looping"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i="1" dirty="0" smtClean="0"/>
          </a:p>
        </p:txBody>
      </p:sp>
    </p:spTree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A36A7DD3-EAF2-4A59-AFF2-B78BDA4EC8A6}" type="slidenum">
              <a:rPr lang="en-US"/>
              <a:pPr/>
              <a:t>21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/>
              <a:t>Recursion vs. Iteration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Just because we can use recursion to solve a problem, </a:t>
            </a:r>
            <a:r>
              <a:rPr lang="en-US" sz="2800" dirty="0" smtClean="0">
                <a:solidFill>
                  <a:srgbClr val="FF0000"/>
                </a:solidFill>
              </a:rPr>
              <a:t>doesn't mean we should 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For instance, we usually would not use recursion to solve the sum of 1 to 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iterative version is easier to understand (in fact there is a formula that is superior to both recursion and iteration in this case)…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You must be able to determine when recursion is the correct technique to use.</a:t>
            </a:r>
          </a:p>
        </p:txBody>
      </p:sp>
    </p:spTree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170-328C-4A6D-AE4A-BCB50618FE0D}" type="slidenum">
              <a:rPr lang="en-US"/>
              <a:pPr/>
              <a:t>22</a:t>
            </a:fld>
            <a:endParaRPr lang="en-US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15200" cy="609600"/>
          </a:xfrm>
          <a:solidFill>
            <a:srgbClr val="FFC000"/>
          </a:solidFill>
        </p:spPr>
        <p:txBody>
          <a:bodyPr/>
          <a:lstStyle/>
          <a:p>
            <a:r>
              <a:rPr lang="en-US" sz="3200" dirty="0"/>
              <a:t>Iterative version of sum(n)</a:t>
            </a:r>
          </a:p>
        </p:txBody>
      </p:sp>
      <p:sp>
        <p:nvSpPr>
          <p:cNvPr id="25604" name="Text Box 1028"/>
          <p:cNvSpPr txBox="1">
            <a:spLocks noChangeArrowheads="1"/>
          </p:cNvSpPr>
          <p:nvPr/>
        </p:nvSpPr>
        <p:spPr bwMode="auto">
          <a:xfrm>
            <a:off x="685800" y="800755"/>
            <a:ext cx="80772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</a:rPr>
              <a:t>// iterative version of sum:</a:t>
            </a:r>
          </a:p>
          <a:p>
            <a:r>
              <a:rPr lang="en-US" dirty="0">
                <a:latin typeface="Courier New" pitchFamily="49" charset="0"/>
              </a:rPr>
              <a:t>// computes 1 + 2 … + n</a:t>
            </a:r>
          </a:p>
          <a:p>
            <a:r>
              <a:rPr lang="en-US" dirty="0">
                <a:latin typeface="Courier New" pitchFamily="49" charset="0"/>
              </a:rPr>
              <a:t>long sum(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n)</a:t>
            </a:r>
          </a:p>
          <a:p>
            <a:r>
              <a:rPr lang="en-US" dirty="0">
                <a:latin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</a:rPr>
              <a:t>long </a:t>
            </a:r>
            <a:r>
              <a:rPr lang="en-US" dirty="0">
                <a:latin typeface="Courier New" pitchFamily="49" charset="0"/>
              </a:rPr>
              <a:t>answer = 0;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US" dirty="0">
                <a:latin typeface="Courier New" pitchFamily="49" charset="0"/>
              </a:rPr>
              <a:t> (n-- &gt; 0) answer = answer + n;</a:t>
            </a:r>
          </a:p>
          <a:p>
            <a:r>
              <a:rPr lang="en-US" dirty="0">
                <a:latin typeface="Courier New" pitchFamily="49" charset="0"/>
              </a:rPr>
              <a:t>return answer;</a:t>
            </a:r>
          </a:p>
          <a:p>
            <a:r>
              <a:rPr lang="en-US" dirty="0" smtClean="0">
                <a:latin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// Even better, direct calculation:</a:t>
            </a:r>
          </a:p>
          <a:p>
            <a:r>
              <a:rPr lang="en-US" dirty="0" smtClean="0">
                <a:latin typeface="Courier New" pitchFamily="49" charset="0"/>
              </a:rPr>
              <a:t>return (n * (n+1)) / 2;</a:t>
            </a: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9608-20A0-4804-AA6A-24E9AF29850D}" type="slidenum">
              <a:rPr lang="en-US"/>
              <a:pPr/>
              <a:t>23</a:t>
            </a:fld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28600" y="228600"/>
            <a:ext cx="8686800" cy="657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fix the bugs and write the code</a:t>
            </a:r>
          </a:p>
          <a:p>
            <a:pPr>
              <a:spcBef>
                <a:spcPct val="50000"/>
              </a:spcBef>
            </a:pPr>
            <a:r>
              <a:rPr lang="en-US" sz="1800" b="1" dirty="0" smtClean="0"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Count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the number of digits in a positive integer</a:t>
            </a:r>
          </a:p>
          <a:p>
            <a:pPr algn="just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n)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{					// iterative, cheaper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count = 0;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while ( n &gt;= 10)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{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  count++;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  n /= 10;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}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  return count;</a:t>
            </a:r>
          </a:p>
          <a:p>
            <a:pPr algn="just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just"/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n)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{					// recursive, expensive!</a:t>
            </a:r>
            <a:br>
              <a:rPr lang="en-US" sz="1800" b="1" dirty="0">
                <a:latin typeface="Courier New" pitchFamily="49" charset="0"/>
              </a:rPr>
            </a:b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</a:t>
            </a:r>
            <a:br>
              <a:rPr lang="en-US" sz="1800" b="1" dirty="0">
                <a:latin typeface="Courier New" pitchFamily="49" charset="0"/>
              </a:rPr>
            </a:br>
            <a:endParaRPr lang="en-US" sz="1800" b="1" dirty="0">
              <a:latin typeface="Courier New" pitchFamily="49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8BC7-7BB0-4491-A42E-3E29D99BC300}" type="slidenum">
              <a:rPr lang="en-US"/>
              <a:pPr/>
              <a:t>24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/>
              <a:t>Iterative power(x, n). Trace 2^3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762000"/>
            <a:ext cx="7772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dirty="0">
                <a:latin typeface="Courier New" pitchFamily="49" charset="0"/>
              </a:rPr>
              <a:t>// computes x to the nth power</a:t>
            </a:r>
          </a:p>
          <a:p>
            <a:pPr marL="457200" indent="-457200"/>
            <a:r>
              <a:rPr lang="en-US" dirty="0">
                <a:latin typeface="Courier New" pitchFamily="49" charset="0"/>
              </a:rPr>
              <a:t>long power(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n)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</a:rPr>
              <a:t>{ long </a:t>
            </a:r>
            <a:r>
              <a:rPr lang="en-US" dirty="0">
                <a:latin typeface="Courier New" pitchFamily="49" charset="0"/>
              </a:rPr>
              <a:t>answer =1;</a:t>
            </a:r>
          </a:p>
          <a:p>
            <a:pPr marL="457200" indent="-457200"/>
            <a:r>
              <a:rPr lang="en-US" dirty="0">
                <a:latin typeface="Courier New" pitchFamily="49" charset="0"/>
              </a:rPr>
              <a:t>if (n ==0) return answer;</a:t>
            </a:r>
          </a:p>
          <a:p>
            <a:pPr marL="457200" indent="-457200"/>
            <a:r>
              <a:rPr lang="en-US" dirty="0">
                <a:latin typeface="Courier New" pitchFamily="49" charset="0"/>
              </a:rPr>
              <a:t>While (n-- &gt; 0) answer = answer * x;</a:t>
            </a:r>
          </a:p>
          <a:p>
            <a:pPr marL="457200" indent="-457200"/>
            <a:r>
              <a:rPr lang="en-US" dirty="0">
                <a:latin typeface="Courier New" pitchFamily="49" charset="0"/>
              </a:rPr>
              <a:t>return answer;</a:t>
            </a:r>
          </a:p>
          <a:p>
            <a:pPr marL="457200" indent="-457200"/>
            <a:r>
              <a:rPr lang="en-US" dirty="0">
                <a:latin typeface="Courier New" pitchFamily="49" charset="0"/>
              </a:rPr>
              <a:t>}</a:t>
            </a:r>
          </a:p>
          <a:p>
            <a:pPr marL="457200" indent="-457200">
              <a:spcBef>
                <a:spcPct val="50000"/>
              </a:spcBef>
            </a:pPr>
            <a:r>
              <a:rPr lang="en-US" u="sng" dirty="0"/>
              <a:t>ANSWER	X	N</a:t>
            </a:r>
            <a:r>
              <a:rPr lang="en-US" dirty="0"/>
              <a:t> </a:t>
            </a:r>
            <a:r>
              <a:rPr lang="en-US" dirty="0" smtClean="0"/>
              <a:t> // </a:t>
            </a:r>
            <a:r>
              <a:rPr lang="en-US" dirty="0"/>
              <a:t>Do recursive </a:t>
            </a:r>
            <a:r>
              <a:rPr lang="en-US" dirty="0" smtClean="0"/>
              <a:t>version!</a:t>
            </a:r>
            <a:endParaRPr lang="en-US" dirty="0"/>
          </a:p>
          <a:p>
            <a:pPr marL="457200" indent="-457200">
              <a:spcBef>
                <a:spcPct val="50000"/>
              </a:spcBef>
            </a:pPr>
            <a:r>
              <a:rPr lang="en-US" dirty="0" smtClean="0"/>
              <a:t>1</a:t>
            </a:r>
            <a:r>
              <a:rPr lang="en-US" dirty="0"/>
              <a:t>			2	</a:t>
            </a:r>
            <a:r>
              <a:rPr lang="en-US" dirty="0" smtClean="0"/>
              <a:t>0</a:t>
            </a:r>
            <a:endParaRPr lang="en-US" dirty="0"/>
          </a:p>
          <a:p>
            <a:pPr marL="457200" indent="-457200">
              <a:spcBef>
                <a:spcPct val="50000"/>
              </a:spcBef>
            </a:pPr>
            <a:r>
              <a:rPr lang="en-US" dirty="0"/>
              <a:t>2			2	</a:t>
            </a:r>
            <a:r>
              <a:rPr lang="en-US" dirty="0" smtClean="0"/>
              <a:t>1</a:t>
            </a:r>
            <a:endParaRPr lang="en-US" dirty="0"/>
          </a:p>
          <a:p>
            <a:pPr marL="457200" indent="-457200">
              <a:spcBef>
                <a:spcPct val="50000"/>
              </a:spcBef>
            </a:pPr>
            <a:r>
              <a:rPr lang="en-US" dirty="0"/>
              <a:t>4			2	</a:t>
            </a:r>
            <a:r>
              <a:rPr lang="en-US" dirty="0" smtClean="0"/>
              <a:t>2</a:t>
            </a:r>
            <a:endParaRPr lang="en-US" dirty="0"/>
          </a:p>
          <a:p>
            <a:pPr marL="457200" indent="-457200">
              <a:spcBef>
                <a:spcPct val="50000"/>
              </a:spcBef>
            </a:pPr>
            <a:r>
              <a:rPr lang="en-US" dirty="0"/>
              <a:t>8			2	</a:t>
            </a:r>
            <a:r>
              <a:rPr lang="en-US" dirty="0" smtClean="0"/>
              <a:t>3</a:t>
            </a:r>
            <a:endParaRPr lang="en-US" dirty="0"/>
          </a:p>
          <a:p>
            <a:pPr marL="457200" indent="-457200"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5BB2-07B9-4FA8-8064-AA0F941957D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5058" name="Picture 2" descr="http://rlv.zcache.com/recursion_t_shirt-p235431290642472270zvf1f_4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697" y="2895600"/>
            <a:ext cx="3505200" cy="3505200"/>
          </a:xfrm>
          <a:prstGeom prst="rect">
            <a:avLst/>
          </a:prstGeom>
          <a:noFill/>
        </p:spPr>
      </p:pic>
      <p:pic>
        <p:nvPicPr>
          <p:cNvPr id="45060" name="Picture 4" descr="http://upload.wikimedia.org/wikipedia/commons/b/b3/Screenshot_Recursion_via_vl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4548" y="228600"/>
            <a:ext cx="4457303" cy="3565843"/>
          </a:xfrm>
          <a:prstGeom prst="rect">
            <a:avLst/>
          </a:prstGeom>
          <a:noFill/>
        </p:spPr>
      </p:pic>
      <p:pic>
        <p:nvPicPr>
          <p:cNvPr id="45062" name="Picture 6" descr="http://upload.wikimedia.org/wikipedia/en/thumb/8/88/Sierpinski_Triangle.svg/250px-Sierpinski_Triangl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799" y="228600"/>
            <a:ext cx="2822221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F1CE7FDE-3FCF-422C-8FCA-AE08B787BF2C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/>
              <a:t>Recursive Thinking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dirty="0" smtClean="0"/>
              <a:t>Recursion</a:t>
            </a:r>
            <a:r>
              <a:rPr lang="en-US" sz="2800" dirty="0" smtClean="0"/>
              <a:t> is a programming technique in which a method can </a:t>
            </a:r>
            <a:r>
              <a:rPr lang="en-US" sz="2800" dirty="0" smtClean="0">
                <a:solidFill>
                  <a:srgbClr val="FF0000"/>
                </a:solidFill>
              </a:rPr>
              <a:t>call itself </a:t>
            </a:r>
            <a:r>
              <a:rPr lang="en-US" sz="2800" dirty="0" smtClean="0"/>
              <a:t>to solve a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recursive definition</a:t>
            </a:r>
            <a:r>
              <a:rPr lang="en-US" sz="2800" dirty="0" smtClean="0"/>
              <a:t> is one which uses the word or concept being defined in the definition itself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Before applying recursion to programming, it is best to practice thinking recursively</a:t>
            </a:r>
          </a:p>
        </p:txBody>
      </p:sp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method that calls itself is a recursive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475" y="2057400"/>
            <a:ext cx="6032500" cy="264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59749" name="Freeform 5"/>
          <p:cNvSpPr>
            <a:spLocks/>
          </p:cNvSpPr>
          <p:nvPr/>
        </p:nvSpPr>
        <p:spPr bwMode="auto">
          <a:xfrm>
            <a:off x="1646238" y="2362200"/>
            <a:ext cx="1636712" cy="184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456"/>
              </a:cxn>
              <a:cxn ang="0">
                <a:pos x="192" y="768"/>
              </a:cxn>
              <a:cxn ang="0">
                <a:pos x="416" y="912"/>
              </a:cxn>
              <a:cxn ang="0">
                <a:pos x="992" y="1072"/>
              </a:cxn>
            </a:cxnLst>
            <a:rect l="0" t="0" r="r" b="b"/>
            <a:pathLst>
              <a:path w="992" h="1072">
                <a:moveTo>
                  <a:pt x="0" y="0"/>
                </a:moveTo>
                <a:cubicBezTo>
                  <a:pt x="24" y="164"/>
                  <a:pt x="48" y="328"/>
                  <a:pt x="80" y="456"/>
                </a:cubicBezTo>
                <a:cubicBezTo>
                  <a:pt x="112" y="584"/>
                  <a:pt x="136" y="692"/>
                  <a:pt x="192" y="768"/>
                </a:cubicBezTo>
                <a:cubicBezTo>
                  <a:pt x="248" y="844"/>
                  <a:pt x="283" y="861"/>
                  <a:pt x="416" y="912"/>
                </a:cubicBezTo>
                <a:cubicBezTo>
                  <a:pt x="549" y="963"/>
                  <a:pt x="770" y="1017"/>
                  <a:pt x="992" y="10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724400"/>
          </a:xfrm>
        </p:spPr>
        <p:txBody>
          <a:bodyPr/>
          <a:lstStyle/>
          <a:p>
            <a:r>
              <a:rPr lang="en-US" dirty="0" smtClean="0"/>
              <a:t>Breaks </a:t>
            </a:r>
            <a:r>
              <a:rPr lang="en-US" dirty="0"/>
              <a:t>a problem into identical but smaller </a:t>
            </a:r>
            <a:r>
              <a:rPr lang="en-US" dirty="0" smtClean="0"/>
              <a:t>problems – </a:t>
            </a:r>
            <a:r>
              <a:rPr lang="en-US" dirty="0" smtClean="0">
                <a:solidFill>
                  <a:srgbClr val="FF0000"/>
                </a:solidFill>
              </a:rPr>
              <a:t>call with a “smaller” or “simpler” case each time.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Eventually you reach a smallest problem</a:t>
            </a:r>
          </a:p>
          <a:p>
            <a:pPr lvl="1"/>
            <a:r>
              <a:rPr lang="en-US" dirty="0"/>
              <a:t>Answer is </a:t>
            </a:r>
            <a:r>
              <a:rPr lang="en-US" dirty="0" smtClean="0"/>
              <a:t>trivial (computed directly)</a:t>
            </a:r>
          </a:p>
          <a:p>
            <a:r>
              <a:rPr lang="en-US" dirty="0" smtClean="0"/>
              <a:t>Using simpler solution enables us to solve “larger” more complex problem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FFDDB9BD-90FC-4F78-837A-8AE4CA27A3CD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/>
              <a:t>Recursive Definitions</a:t>
            </a:r>
          </a:p>
        </p:txBody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8675" y="990600"/>
            <a:ext cx="7629525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4400" algn="l"/>
                <a:tab pos="3208338" algn="l"/>
              </a:tabLst>
            </a:pPr>
            <a:r>
              <a:rPr lang="en-US" sz="2800" dirty="0" smtClean="0"/>
              <a:t>Consider the following list of numbers: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spcAft>
                <a:spcPct val="50000"/>
              </a:spcAft>
              <a:buFont typeface="Times" pitchFamily="-108" charset="0"/>
              <a:buNone/>
              <a:tabLst>
                <a:tab pos="914400" algn="l"/>
                <a:tab pos="3208338" algn="l"/>
              </a:tabLst>
            </a:pPr>
            <a:r>
              <a:rPr lang="en-US" sz="2400" b="1" dirty="0" smtClean="0">
                <a:latin typeface="Courier New" pitchFamily="49" charset="0"/>
              </a:rPr>
              <a:t>24, 88, 40, 37</a:t>
            </a:r>
          </a:p>
          <a:p>
            <a:pPr eaLnBrk="1" hangingPunct="1">
              <a:lnSpc>
                <a:spcPct val="90000"/>
              </a:lnSpc>
              <a:tabLst>
                <a:tab pos="914400" algn="l"/>
                <a:tab pos="3208338" algn="l"/>
              </a:tabLst>
            </a:pPr>
            <a:r>
              <a:rPr lang="en-US" sz="2800" dirty="0" smtClean="0"/>
              <a:t>Such a list can be defined recursively: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Times" pitchFamily="-108" charset="0"/>
              <a:buNone/>
              <a:tabLst>
                <a:tab pos="914400" algn="l"/>
                <a:tab pos="3208338" algn="l"/>
              </a:tabLst>
            </a:pPr>
            <a:r>
              <a:rPr lang="en-US" sz="2800" dirty="0" smtClean="0"/>
              <a:t>		</a:t>
            </a:r>
            <a:r>
              <a:rPr lang="en-US" sz="2400" b="1" dirty="0" smtClean="0"/>
              <a:t>A</a:t>
            </a:r>
            <a:r>
              <a:rPr lang="en-US" sz="2800" dirty="0" smtClean="0"/>
              <a:t> </a:t>
            </a:r>
            <a:r>
              <a:rPr lang="en-US" sz="2400" b="1" dirty="0" smtClean="0"/>
              <a:t>LIST is a:	number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Times" pitchFamily="-108" charset="0"/>
              <a:buNone/>
              <a:tabLst>
                <a:tab pos="914400" algn="l"/>
                <a:tab pos="3208338" algn="l"/>
              </a:tabLst>
            </a:pPr>
            <a:r>
              <a:rPr lang="en-US" sz="2400" b="1" dirty="0" smtClean="0"/>
              <a:t>		or a:	number comma LIST</a:t>
            </a:r>
          </a:p>
          <a:p>
            <a:pPr eaLnBrk="1" hangingPunct="1">
              <a:lnSpc>
                <a:spcPct val="90000"/>
              </a:lnSpc>
              <a:tabLst>
                <a:tab pos="914400" algn="l"/>
                <a:tab pos="3208338" algn="l"/>
              </a:tabLst>
            </a:pPr>
            <a:r>
              <a:rPr lang="en-US" sz="2800" dirty="0" smtClean="0"/>
              <a:t>The concept of a LIST is used to define itself</a:t>
            </a:r>
          </a:p>
          <a:p>
            <a:pPr eaLnBrk="1" hangingPunct="1">
              <a:lnSpc>
                <a:spcPct val="90000"/>
              </a:lnSpc>
              <a:tabLst>
                <a:tab pos="914400" algn="l"/>
                <a:tab pos="3208338" algn="l"/>
              </a:tabLst>
            </a:pPr>
            <a:r>
              <a:rPr lang="en-US" sz="2800" dirty="0" smtClean="0"/>
              <a:t>A LIST can be a number, or…</a:t>
            </a:r>
          </a:p>
          <a:p>
            <a:pPr eaLnBrk="1" hangingPunct="1">
              <a:lnSpc>
                <a:spcPct val="90000"/>
              </a:lnSpc>
              <a:tabLst>
                <a:tab pos="914400" algn="l"/>
                <a:tab pos="3208338" algn="l"/>
              </a:tabLst>
            </a:pPr>
            <a:r>
              <a:rPr lang="en-US" sz="2800" dirty="0" smtClean="0"/>
              <a:t>A number followed by a comma followed by a LIST</a:t>
            </a:r>
          </a:p>
          <a:p>
            <a:pPr eaLnBrk="1" hangingPunct="1">
              <a:lnSpc>
                <a:spcPct val="90000"/>
              </a:lnSpc>
              <a:buNone/>
              <a:tabLst>
                <a:tab pos="914400" algn="l"/>
                <a:tab pos="3208338" algn="l"/>
              </a:tabLst>
            </a:pPr>
            <a:endParaRPr lang="en-US" sz="2800" dirty="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8B2EAE3E-2C1C-464C-BAC0-784BBB83045A}" type="slidenum">
              <a:rPr lang="en-US"/>
              <a:pPr/>
              <a:t>8</a:t>
            </a:fld>
            <a:endParaRPr 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Tracing the recursive definition of a list</a:t>
            </a:r>
            <a:endParaRPr lang="en-US" smtClean="0"/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305800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66800" y="47244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case? </a:t>
            </a:r>
          </a:p>
          <a:p>
            <a:r>
              <a:rPr lang="en-US" dirty="0" smtClean="0"/>
              <a:t>Recursive case?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E4765C12-0033-480A-9E6E-04AB72936B37}" type="slidenum">
              <a:rPr lang="en-US"/>
              <a:pPr/>
              <a:t>9</a:t>
            </a:fld>
            <a:endParaRPr lang="en-US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/>
              <a:t>Recursive Definitions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828800" algn="l"/>
              </a:tabLst>
            </a:pPr>
            <a:r>
              <a:rPr lang="en-US" sz="2800" dirty="0" smtClean="0"/>
              <a:t>Mathematical formulas are often expressed recursively</a:t>
            </a:r>
          </a:p>
          <a:p>
            <a:pPr eaLnBrk="1" hangingPunct="1">
              <a:lnSpc>
                <a:spcPct val="90000"/>
              </a:lnSpc>
              <a:tabLst>
                <a:tab pos="1828800" algn="l"/>
              </a:tabLst>
            </a:pPr>
            <a:r>
              <a:rPr lang="en-US" sz="2800" dirty="0" smtClean="0"/>
              <a:t>N!, for any positive integer N, is defined to be the product of all integers between 1 and N inclusive</a:t>
            </a:r>
          </a:p>
          <a:p>
            <a:pPr eaLnBrk="1" hangingPunct="1">
              <a:lnSpc>
                <a:spcPct val="90000"/>
              </a:lnSpc>
              <a:tabLst>
                <a:tab pos="1828800" algn="l"/>
              </a:tabLst>
            </a:pPr>
            <a:r>
              <a:rPr lang="en-US" sz="2800" dirty="0" smtClean="0"/>
              <a:t>This definition can be expressed recursively: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Times" pitchFamily="-108" charset="0"/>
              <a:buNone/>
              <a:tabLst>
                <a:tab pos="1828800" algn="l"/>
              </a:tabLst>
            </a:pPr>
            <a:r>
              <a:rPr lang="en-US" sz="2400" b="1" dirty="0" smtClean="0">
                <a:latin typeface="Courier New" pitchFamily="49" charset="0"/>
              </a:rPr>
              <a:t>		1!  =  1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Times" pitchFamily="-108" charset="0"/>
              <a:buNone/>
              <a:tabLst>
                <a:tab pos="1828800" algn="l"/>
              </a:tabLst>
            </a:pPr>
            <a:r>
              <a:rPr lang="en-US" sz="2400" b="1" dirty="0" smtClean="0">
                <a:latin typeface="Courier New" pitchFamily="49" charset="0"/>
              </a:rPr>
              <a:t>		N!  =  N * (N-1)!</a:t>
            </a:r>
          </a:p>
          <a:p>
            <a:pPr eaLnBrk="1" hangingPunct="1">
              <a:lnSpc>
                <a:spcPct val="90000"/>
              </a:lnSpc>
              <a:tabLst>
                <a:tab pos="1828800" algn="l"/>
              </a:tabLst>
            </a:pPr>
            <a:r>
              <a:rPr lang="en-US" sz="2800" dirty="0" smtClean="0"/>
              <a:t>A factorial is defined in terms of another factorial until the base case of 1! is reached</a:t>
            </a:r>
          </a:p>
        </p:txBody>
      </p:sp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 MT Extra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MT Extra Bol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MT Extra Bold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902</Words>
  <Application>Microsoft Office PowerPoint</Application>
  <PresentationFormat>On-screen Show (4:3)</PresentationFormat>
  <Paragraphs>183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Courier New</vt:lpstr>
      <vt:lpstr>Symbol</vt:lpstr>
      <vt:lpstr>Times</vt:lpstr>
      <vt:lpstr>Times New Roman MT Extra Bold</vt:lpstr>
      <vt:lpstr>Wingdings</vt:lpstr>
      <vt:lpstr>Default Design</vt:lpstr>
      <vt:lpstr>CSIS-210 Data Structures: RECURSION</vt:lpstr>
      <vt:lpstr>PowerPoint Presentation</vt:lpstr>
      <vt:lpstr>PowerPoint Presentation</vt:lpstr>
      <vt:lpstr>Recursive Thinking</vt:lpstr>
      <vt:lpstr>What Is Recursion?</vt:lpstr>
      <vt:lpstr>What Is Recursion?</vt:lpstr>
      <vt:lpstr>Recursive Definitions</vt:lpstr>
      <vt:lpstr>Tracing the recursive definition of a list</vt:lpstr>
      <vt:lpstr>Recursive Definitions</vt:lpstr>
      <vt:lpstr>Recursion: factorial</vt:lpstr>
      <vt:lpstr>Recursive Programming</vt:lpstr>
      <vt:lpstr>Recursive definition:  The sum of the numbers 1 through N</vt:lpstr>
      <vt:lpstr>Recursive Programming</vt:lpstr>
      <vt:lpstr>Recursive Programming</vt:lpstr>
      <vt:lpstr>Recursive calls to the sum method A STACK of METHOD calls</vt:lpstr>
      <vt:lpstr> Activation Stacks &amp; Recursion</vt:lpstr>
      <vt:lpstr>PowerPoint Presentation</vt:lpstr>
      <vt:lpstr>The Stack grows and shrinks as methods are called and exited</vt:lpstr>
      <vt:lpstr>A broken recursive version of sum(n)</vt:lpstr>
      <vt:lpstr>Infinite Recursion</vt:lpstr>
      <vt:lpstr>Recursion vs. Iteration</vt:lpstr>
      <vt:lpstr>Iterative version of sum(n)</vt:lpstr>
      <vt:lpstr>PowerPoint Presentation</vt:lpstr>
      <vt:lpstr>Iterative power(x, n). Trace 2^3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Thomas H Hildebrandt</dc:creator>
  <cp:lastModifiedBy>Yoder, Robert</cp:lastModifiedBy>
  <cp:revision>60</cp:revision>
  <cp:lastPrinted>2000-10-26T17:50:10Z</cp:lastPrinted>
  <dcterms:created xsi:type="dcterms:W3CDTF">1999-06-17T05:01:26Z</dcterms:created>
  <dcterms:modified xsi:type="dcterms:W3CDTF">2016-10-31T16:05:48Z</dcterms:modified>
</cp:coreProperties>
</file>