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60" r:id="rId3"/>
    <p:sldId id="281" r:id="rId4"/>
    <p:sldId id="286" r:id="rId5"/>
    <p:sldId id="276" r:id="rId6"/>
    <p:sldId id="304" r:id="rId7"/>
    <p:sldId id="261" r:id="rId8"/>
    <p:sldId id="288" r:id="rId9"/>
    <p:sldId id="290" r:id="rId10"/>
    <p:sldId id="305" r:id="rId11"/>
    <p:sldId id="296" r:id="rId12"/>
    <p:sldId id="277" r:id="rId13"/>
    <p:sldId id="275" r:id="rId14"/>
    <p:sldId id="274" r:id="rId15"/>
    <p:sldId id="264" r:id="rId16"/>
    <p:sldId id="307" r:id="rId17"/>
    <p:sldId id="278" r:id="rId18"/>
    <p:sldId id="279" r:id="rId19"/>
    <p:sldId id="280" r:id="rId20"/>
    <p:sldId id="282" r:id="rId21"/>
    <p:sldId id="306" r:id="rId22"/>
    <p:sldId id="310" r:id="rId23"/>
    <p:sldId id="308" r:id="rId24"/>
    <p:sldId id="311" r:id="rId25"/>
    <p:sldId id="312" r:id="rId26"/>
    <p:sldId id="313" r:id="rId27"/>
    <p:sldId id="314" r:id="rId28"/>
    <p:sldId id="283" r:id="rId29"/>
    <p:sldId id="284" r:id="rId30"/>
    <p:sldId id="285" r:id="rId3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8" autoAdjust="0"/>
    <p:restoredTop sz="90909" autoAdjust="0"/>
  </p:normalViewPr>
  <p:slideViewPr>
    <p:cSldViewPr snapToObjects="1">
      <p:cViewPr varScale="1">
        <p:scale>
          <a:sx n="57" d="100"/>
          <a:sy n="57" d="100"/>
        </p:scale>
        <p:origin x="58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27"/>
    </p:cViewPr>
  </p:sorterViewPr>
  <p:notesViewPr>
    <p:cSldViewPr snapToObjects="1">
      <p:cViewPr varScale="1">
        <p:scale>
          <a:sx n="35" d="100"/>
          <a:sy n="35" d="100"/>
        </p:scale>
        <p:origin x="-1512" y="-7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E5615-BCE1-4B96-96B3-033313A37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EFEB8C20-B568-472C-8186-626FE523F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C82DC-6859-4E12-9681-8B7E03C9754C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3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42F2F-5323-45CE-9C38-E3D56B000E74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36280-B511-4079-8B96-393056E7A9A5}" type="slidenum">
              <a:rPr lang="en-US"/>
              <a:pPr/>
              <a:t>18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53532-C75E-4A21-B364-251E3C8D1670}" type="slidenum">
              <a:rPr lang="en-US"/>
              <a:pPr/>
              <a:t>19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F1AB5-FF87-415C-B008-B8714C23149C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00A14-2A69-40F4-BE1C-63BD5FE59FDA}" type="slidenum">
              <a:rPr lang="en-US"/>
              <a:pPr/>
              <a:t>28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1BBB1-DF01-4801-8A19-D9E0E669F921}" type="slidenum">
              <a:rPr lang="en-US"/>
              <a:pPr/>
              <a:t>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30AFF-40A9-464E-9866-093430BB47E4}" type="slidenum">
              <a:rPr lang="en-US"/>
              <a:pPr/>
              <a:t>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30AFF-40A9-464E-9866-093430BB47E4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BA154-817E-4E6C-BAF0-DFAAFB94BD47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2CDFC-ED79-4479-B5F8-4D9690581C20}" type="slidenum">
              <a:rPr lang="en-US"/>
              <a:pPr/>
              <a:t>12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DBB32-519B-403E-AB97-226A6316D111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A1FC1-177B-47EB-B07C-F168E4810FC3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ACA04-3498-485C-A016-FD1882B6606C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26483-2A1B-43DB-A39E-DD920AD9B3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BE73-9ED1-4AC7-AE63-C028AF483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C4B9-9603-4168-8DBE-D5411B9CD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104B6-324D-436E-B006-03360F0BED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9EB09-0196-43BC-AD2F-6CD43E7DD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BF63D-53F9-408A-B5D2-FD8A75370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4ADA0-1B98-4D70-AD46-4B092B0B1C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2D3C6-CE34-4AAB-B537-9418587DB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CF66-F25B-49FF-AE3F-3B9A4C5DA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2793F-48C8-4F31-A7D1-24FED7D50E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E39C6-E33B-49C4-9882-6011120162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AC89EE-6BFA-479B-AD1D-6468A830B1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sci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teration" TargetMode="External"/><Relationship Id="rId4" Type="http://schemas.openxmlformats.org/officeDocument/2006/relationships/hyperlink" Target="http://en.wikipedia.org/wiki/Recurs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_Good,_the_Bad_and_the_Ugly_(them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gif"/><Relationship Id="rId7" Type="http://schemas.openxmlformats.org/officeDocument/2006/relationships/image" Target="../media/image2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Agenda 11/4/2016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00600"/>
          </a:xfrm>
        </p:spPr>
        <p:txBody>
          <a:bodyPr/>
          <a:lstStyle/>
          <a:p>
            <a:r>
              <a:rPr lang="en-US" dirty="0" smtClean="0"/>
              <a:t>Finish up slides from last time</a:t>
            </a:r>
          </a:p>
          <a:p>
            <a:r>
              <a:rPr lang="en-US" dirty="0" smtClean="0"/>
              <a:t>Questions about </a:t>
            </a:r>
            <a:r>
              <a:rPr lang="en-US" dirty="0" err="1" smtClean="0"/>
              <a:t>BoolOps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: 12.1-12.3, more later!</a:t>
            </a:r>
            <a:endParaRPr lang="en-US" dirty="0" smtClean="0"/>
          </a:p>
          <a:p>
            <a:r>
              <a:rPr lang="en-US" dirty="0" smtClean="0"/>
              <a:t>Recursion </a:t>
            </a:r>
            <a:r>
              <a:rPr lang="en-US" dirty="0" smtClean="0"/>
              <a:t>worksheet</a:t>
            </a:r>
          </a:p>
          <a:p>
            <a:r>
              <a:rPr lang="en-US" dirty="0" smtClean="0"/>
              <a:t>Recursion: good/bad/ugly</a:t>
            </a:r>
          </a:p>
          <a:p>
            <a:r>
              <a:rPr lang="en-US" dirty="0" smtClean="0"/>
              <a:t>The golden ratio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D3C6-CE34-4AAB-B537-9418587DB4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6579A20-D4D2-4BD1-A2E3-B69B2BDA651E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Good: Maze Traversal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will be used to keep track of the path through a maze (represented by a 2D array) using the run-time stack.</a:t>
            </a:r>
          </a:p>
          <a:p>
            <a:pPr eaLnBrk="1" hangingPunct="1"/>
            <a:r>
              <a:rPr lang="en-US" dirty="0" smtClean="0"/>
              <a:t>The stack keeps track of the visited paths, and allows us to “backtrack” to new paths</a:t>
            </a:r>
          </a:p>
        </p:txBody>
      </p:sp>
      <p:pic>
        <p:nvPicPr>
          <p:cNvPr id="54274" name="Picture 2" descr="http://3.bp.blogspot.com/-hm-lpXnEUEw/UlKbkrOX1hI/AAAAAAAAAM0/YHpKAW9b0NA/s1600/inputma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40226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577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6579A20-D4D2-4BD1-A2E3-B69B2BDA651E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Good: Maze Traversal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base cases are</a:t>
            </a:r>
          </a:p>
          <a:p>
            <a:pPr lvl="1" eaLnBrk="1" hangingPunct="1"/>
            <a:r>
              <a:rPr lang="en-US" dirty="0" smtClean="0"/>
              <a:t>a prohibited (blocked) move, or</a:t>
            </a:r>
          </a:p>
          <a:p>
            <a:pPr lvl="1" eaLnBrk="1" hangingPunct="1"/>
            <a:r>
              <a:rPr lang="en-US" dirty="0" smtClean="0"/>
              <a:t>arrival at the final destination</a:t>
            </a:r>
          </a:p>
          <a:p>
            <a:pPr eaLnBrk="1" hangingPunct="1"/>
            <a:r>
              <a:rPr lang="en-US" dirty="0" smtClean="0"/>
              <a:t>Recursive cases: check path in U/D/L/R direction</a:t>
            </a:r>
          </a:p>
          <a:p>
            <a:pPr eaLnBrk="1" hangingPunct="1"/>
            <a:r>
              <a:rPr lang="en-US" dirty="0" smtClean="0"/>
              <a:t>Requires coverage of 2D arrays – next!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B53C-E88D-40F1-8400-23EE77DCF701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953000"/>
          </a:xfrm>
        </p:spPr>
        <p:txBody>
          <a:bodyPr/>
          <a:lstStyle/>
          <a:p>
            <a:r>
              <a:rPr lang="en-US" sz="2800" dirty="0"/>
              <a:t>Bad recursion: In </a:t>
            </a:r>
            <a:r>
              <a:rPr lang="en-US" sz="2800" dirty="0">
                <a:hlinkClick r:id="rId3" tooltip="Computer science"/>
              </a:rPr>
              <a:t>computer science</a:t>
            </a:r>
            <a:r>
              <a:rPr lang="en-US" sz="2800" dirty="0"/>
              <a:t>, </a:t>
            </a:r>
            <a:r>
              <a:rPr lang="en-US" sz="2800" b="1" dirty="0"/>
              <a:t>tail recursion</a:t>
            </a:r>
            <a:r>
              <a:rPr lang="en-US" sz="2800" dirty="0"/>
              <a:t> (or </a:t>
            </a:r>
            <a:r>
              <a:rPr lang="en-US" sz="2800" b="1" dirty="0"/>
              <a:t>tail-end recursion</a:t>
            </a:r>
            <a:r>
              <a:rPr lang="en-US" sz="2800" dirty="0"/>
              <a:t>) is a special case of </a:t>
            </a:r>
            <a:r>
              <a:rPr lang="en-US" sz="2800" dirty="0">
                <a:hlinkClick r:id="rId4" tooltip="Recursion"/>
              </a:rPr>
              <a:t>recursion</a:t>
            </a:r>
            <a:r>
              <a:rPr lang="en-US" sz="2800" dirty="0"/>
              <a:t> in which the last operation of the function is a recursive call. Such recursions can be easily transformed to iterations. Replacing </a:t>
            </a:r>
            <a:r>
              <a:rPr lang="en-US" sz="2800" dirty="0">
                <a:hlinkClick r:id="rId4" tooltip="Recursion"/>
              </a:rPr>
              <a:t>recursion</a:t>
            </a:r>
            <a:r>
              <a:rPr lang="en-US" sz="2800" dirty="0"/>
              <a:t> with </a:t>
            </a:r>
            <a:r>
              <a:rPr lang="en-US" sz="2800" dirty="0">
                <a:hlinkClick r:id="rId5" tooltip="Iteration"/>
              </a:rPr>
              <a:t>iteration</a:t>
            </a:r>
            <a:r>
              <a:rPr lang="en-US" sz="2800" dirty="0"/>
              <a:t>, either manually or automatically, can drastically decrease the amount of stack space used and improve efficiency. (</a:t>
            </a:r>
            <a:r>
              <a:rPr lang="en-US" sz="2800" dirty="0" err="1"/>
              <a:t>wikipedia</a:t>
            </a:r>
            <a:r>
              <a:rPr lang="en-US" sz="2800" dirty="0"/>
              <a:t>)</a:t>
            </a:r>
          </a:p>
          <a:p>
            <a:r>
              <a:rPr lang="en-US" sz="2800" dirty="0"/>
              <a:t>Factorial, sum, </a:t>
            </a:r>
            <a:r>
              <a:rPr lang="en-US" sz="2800" dirty="0" err="1"/>
              <a:t>numDigits</a:t>
            </a:r>
            <a:r>
              <a:rPr lang="en-US" sz="2800" dirty="0"/>
              <a:t> 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7DC-69F1-46A4-AB1D-1C9ED8C9137A}" type="slidenum">
              <a:rPr lang="en-US"/>
              <a:pPr/>
              <a:t>13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Bad: Recursive </a:t>
            </a:r>
            <a:r>
              <a:rPr lang="en-US" dirty="0"/>
              <a:t>power(x, n)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724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// recursive version of power:</a:t>
            </a:r>
          </a:p>
          <a:p>
            <a:r>
              <a:rPr lang="en-US" dirty="0">
                <a:latin typeface="Courier New" pitchFamily="49" charset="0"/>
              </a:rPr>
              <a:t>// computes x to the nth power</a:t>
            </a:r>
          </a:p>
          <a:p>
            <a:r>
              <a:rPr lang="en-US" dirty="0">
                <a:latin typeface="Courier New" pitchFamily="49" charset="0"/>
              </a:rPr>
              <a:t>long power(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if (n ==0) return 1;</a:t>
            </a:r>
          </a:p>
          <a:p>
            <a:r>
              <a:rPr lang="en-US" dirty="0">
                <a:latin typeface="Courier New" pitchFamily="49" charset="0"/>
              </a:rPr>
              <a:t>else</a:t>
            </a:r>
          </a:p>
          <a:p>
            <a:r>
              <a:rPr lang="en-US" dirty="0">
                <a:latin typeface="Courier New" pitchFamily="49" charset="0"/>
              </a:rPr>
              <a:t>return x * power(x, n-1);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F729-6FF7-4D5F-8F86-A78E45B93EB0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Iterative </a:t>
            </a:r>
            <a:r>
              <a:rPr lang="en-US" dirty="0"/>
              <a:t>version of power(x, n)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685800" y="990600"/>
            <a:ext cx="80772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// iterative version of power:</a:t>
            </a:r>
          </a:p>
          <a:p>
            <a:r>
              <a:rPr lang="en-US" dirty="0">
                <a:latin typeface="Courier New" pitchFamily="49" charset="0"/>
              </a:rPr>
              <a:t>// computes x to the nth power</a:t>
            </a:r>
          </a:p>
          <a:p>
            <a:r>
              <a:rPr lang="en-US" dirty="0">
                <a:latin typeface="Courier New" pitchFamily="49" charset="0"/>
              </a:rPr>
              <a:t>// x to the nth power = (x*x...) n times</a:t>
            </a:r>
          </a:p>
          <a:p>
            <a:r>
              <a:rPr lang="en-US" dirty="0">
                <a:latin typeface="Courier New" pitchFamily="49" charset="0"/>
              </a:rPr>
              <a:t>long power(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long answer =1;</a:t>
            </a:r>
          </a:p>
          <a:p>
            <a:r>
              <a:rPr lang="en-US" dirty="0">
                <a:latin typeface="Courier New" pitchFamily="49" charset="0"/>
              </a:rPr>
              <a:t>if (n ==0) return answer;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while (n-- &gt; 0) answer = answer*x;</a:t>
            </a:r>
          </a:p>
          <a:p>
            <a:r>
              <a:rPr lang="en-US" dirty="0">
                <a:latin typeface="Courier New" pitchFamily="49" charset="0"/>
              </a:rPr>
              <a:t>return answer;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5097-D587-4558-A8DB-E27947AD265A}" type="slidenum">
              <a:rPr lang="en-US"/>
              <a:pPr/>
              <a:t>15</a:t>
            </a:fld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86868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// </a:t>
            </a:r>
            <a:r>
              <a:rPr lang="en-US" sz="1800" b="1" dirty="0" smtClean="0">
                <a:latin typeface="Courier New" pitchFamily="49" charset="0"/>
              </a:rPr>
              <a:t>Counting </a:t>
            </a:r>
            <a:r>
              <a:rPr lang="en-US" sz="1800" b="1" dirty="0">
                <a:latin typeface="Courier New" pitchFamily="49" charset="0"/>
              </a:rPr>
              <a:t>the number of digits in a positive integer</a:t>
            </a: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F(unsigned n,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{					// recursive, expensive!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if (n &lt; 10)	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return 1 + count;</a:t>
            </a:r>
          </a:p>
          <a:p>
            <a:r>
              <a:rPr lang="en-US" sz="1800" b="1" dirty="0">
                <a:latin typeface="Courier New" pitchFamily="49" charset="0"/>
              </a:rPr>
              <a:t>  else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  return F(n/10, ++count);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}</a:t>
            </a: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algn="just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F(unsigned n)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{					// iterative, cheaper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 = 0;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while ( n &gt;= 10)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{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  count++;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  n /= 10;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return count;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just"/>
            <a:endParaRPr lang="en-US" sz="1600" dirty="0"/>
          </a:p>
          <a:p>
            <a:r>
              <a:rPr lang="en-US" sz="2000" dirty="0"/>
              <a:t>More complicated recursive functions are sometimes replaced by iterative functions that use a stack to store the </a:t>
            </a:r>
            <a:r>
              <a:rPr lang="en-US" sz="2000" dirty="0" smtClean="0"/>
              <a:t>“recursive” </a:t>
            </a:r>
            <a:r>
              <a:rPr lang="en-US" sz="2000" dirty="0"/>
              <a:t>calls.  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1170- about 1250</a:t>
            </a:r>
            <a:endParaRPr lang="en-US" dirty="0"/>
          </a:p>
        </p:txBody>
      </p:sp>
      <p:pic>
        <p:nvPicPr>
          <p:cNvPr id="2050" name="Picture 2" descr="http://www.comp.dit.ie/dgordon/lectures/hum1/030924/030924fibonac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18669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0568-840E-4D4F-ACA4-D8B6791E0BD2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Ugly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wasted and duplicated effort.</a:t>
            </a:r>
          </a:p>
          <a:p>
            <a:r>
              <a:rPr lang="en-US" dirty="0"/>
              <a:t>Fibonacci sequence:</a:t>
            </a:r>
          </a:p>
          <a:p>
            <a:r>
              <a:rPr lang="en-US" dirty="0"/>
              <a:t>Base: Fib(1) = 1; Fib(2) = 1;</a:t>
            </a:r>
          </a:p>
          <a:p>
            <a:r>
              <a:rPr lang="en-US" dirty="0"/>
              <a:t>Recursive: Fib(n) = Fib(n-1) + Fib(n-2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Sequence: 1,1,2,3,5,?, ?</a:t>
            </a:r>
            <a:endParaRPr lang="en-US" dirty="0"/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146-6464-4E92-87A5-F0C488E876B4}" type="slidenum">
              <a:rPr lang="en-US"/>
              <a:pPr/>
              <a:t>18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5029200"/>
          </a:xfrm>
        </p:spPr>
        <p:txBody>
          <a:bodyPr/>
          <a:lstStyle/>
          <a:p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pic>
        <p:nvPicPr>
          <p:cNvPr id="45060" name="Picture 4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2038"/>
            <a:ext cx="974725" cy="904875"/>
          </a:xfrm>
          <a:prstGeom prst="rect">
            <a:avLst/>
          </a:prstGeom>
          <a:noFill/>
        </p:spPr>
      </p:pic>
      <p:pic>
        <p:nvPicPr>
          <p:cNvPr id="45061" name="Picture 5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725" y="150813"/>
            <a:ext cx="1584325" cy="1820862"/>
          </a:xfrm>
          <a:prstGeom prst="rect">
            <a:avLst/>
          </a:prstGeom>
          <a:noFill/>
        </p:spPr>
      </p:pic>
      <p:pic>
        <p:nvPicPr>
          <p:cNvPr id="45063" name="Picture 7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951288"/>
            <a:ext cx="1584325" cy="1820862"/>
          </a:xfrm>
          <a:prstGeom prst="rect">
            <a:avLst/>
          </a:prstGeom>
          <a:noFill/>
        </p:spPr>
      </p:pic>
      <p:pic>
        <p:nvPicPr>
          <p:cNvPr id="45064" name="Picture 8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725" y="4867275"/>
            <a:ext cx="974725" cy="904875"/>
          </a:xfrm>
          <a:prstGeom prst="rect">
            <a:avLst/>
          </a:prstGeom>
          <a:noFill/>
        </p:spPr>
      </p:pic>
      <p:pic>
        <p:nvPicPr>
          <p:cNvPr id="45065" name="Picture 9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867275"/>
            <a:ext cx="974725" cy="904875"/>
          </a:xfrm>
          <a:prstGeom prst="rect">
            <a:avLst/>
          </a:prstGeom>
          <a:noFill/>
        </p:spPr>
      </p:pic>
      <p:pic>
        <p:nvPicPr>
          <p:cNvPr id="45066" name="Picture 10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951288"/>
            <a:ext cx="1584325" cy="1820862"/>
          </a:xfrm>
          <a:prstGeom prst="rect">
            <a:avLst/>
          </a:prstGeom>
          <a:noFill/>
        </p:spPr>
      </p:pic>
      <p:pic>
        <p:nvPicPr>
          <p:cNvPr id="45067" name="Picture 11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75" y="3956050"/>
            <a:ext cx="1584325" cy="1820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482-FF38-43C2-AB69-E356FDAB8B5E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5029200"/>
          </a:xfrm>
        </p:spPr>
        <p:txBody>
          <a:bodyPr/>
          <a:lstStyle/>
          <a:p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pic>
        <p:nvPicPr>
          <p:cNvPr id="47107" name="Picture 3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13" y="3354388"/>
            <a:ext cx="974725" cy="904875"/>
          </a:xfrm>
          <a:prstGeom prst="rect">
            <a:avLst/>
          </a:prstGeom>
          <a:noFill/>
        </p:spPr>
      </p:pic>
      <p:pic>
        <p:nvPicPr>
          <p:cNvPr id="47108" name="Picture 4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0" y="2438400"/>
            <a:ext cx="1584325" cy="1820863"/>
          </a:xfrm>
          <a:prstGeom prst="rect">
            <a:avLst/>
          </a:prstGeom>
          <a:noFill/>
        </p:spPr>
      </p:pic>
      <p:pic>
        <p:nvPicPr>
          <p:cNvPr id="47111" name="Picture 7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354388"/>
            <a:ext cx="974725" cy="904875"/>
          </a:xfrm>
          <a:prstGeom prst="rect">
            <a:avLst/>
          </a:prstGeom>
          <a:noFill/>
        </p:spPr>
      </p:pic>
      <p:pic>
        <p:nvPicPr>
          <p:cNvPr id="47112" name="Picture 8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1584325" cy="1820863"/>
          </a:xfrm>
          <a:prstGeom prst="rect">
            <a:avLst/>
          </a:prstGeom>
          <a:noFill/>
        </p:spPr>
      </p:pic>
      <p:pic>
        <p:nvPicPr>
          <p:cNvPr id="47113" name="Picture 9" descr="MCj03972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925" y="2438400"/>
            <a:ext cx="1584325" cy="1820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DA2E-0BC7-4DA0-91F5-3CA04259AA9C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Recursion Part 2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4114800"/>
          </a:xfrm>
        </p:spPr>
        <p:txBody>
          <a:bodyPr/>
          <a:lstStyle/>
          <a:p>
            <a:r>
              <a:rPr lang="en-US" sz="2400" dirty="0" smtClean="0">
                <a:hlinkClick r:id="rId3"/>
              </a:rPr>
              <a:t>Lecture 12: Recursion worksheet</a:t>
            </a:r>
          </a:p>
          <a:p>
            <a:r>
              <a:rPr lang="en-US" sz="2400" dirty="0" smtClean="0">
                <a:hlinkClick r:id="rId3"/>
              </a:rPr>
              <a:t>Lecture 13: finish “The </a:t>
            </a:r>
            <a:r>
              <a:rPr lang="en-US" sz="2400" dirty="0">
                <a:hlinkClick r:id="rId3"/>
              </a:rPr>
              <a:t>good, the bad, and the </a:t>
            </a:r>
            <a:r>
              <a:rPr lang="en-US" sz="2400" dirty="0" smtClean="0">
                <a:hlinkClick r:id="rId3"/>
              </a:rPr>
              <a:t>ugly</a:t>
            </a:r>
            <a:r>
              <a:rPr lang="en-US" sz="2400" dirty="0" smtClean="0"/>
              <a:t>”</a:t>
            </a:r>
            <a:endParaRPr lang="en-US" sz="2400" dirty="0"/>
          </a:p>
          <a:p>
            <a:r>
              <a:rPr lang="en-US" sz="2400" b="1" dirty="0"/>
              <a:t>"Il </a:t>
            </a:r>
            <a:r>
              <a:rPr lang="en-US" sz="2400" b="1" dirty="0" err="1"/>
              <a:t>Buono</a:t>
            </a:r>
            <a:r>
              <a:rPr lang="en-US" sz="2400" b="1" dirty="0"/>
              <a:t>,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brutto</a:t>
            </a:r>
            <a:r>
              <a:rPr lang="en-US" sz="2400" b="1" dirty="0"/>
              <a:t>,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cattivo</a:t>
            </a:r>
            <a:r>
              <a:rPr lang="en-US" sz="2400" b="1" dirty="0"/>
              <a:t>"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514600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2" name="Picture 2" descr="File:Good the bad and the ugly pos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630844"/>
            <a:ext cx="3429000" cy="45941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E7B2-7DB6-4287-AB34-876538C40231}" type="slidenum">
              <a:rPr lang="en-US"/>
              <a:pPr/>
              <a:t>20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Fibonacci Trace</a:t>
            </a:r>
          </a:p>
        </p:txBody>
      </p:sp>
      <p:graphicFrame>
        <p:nvGraphicFramePr>
          <p:cNvPr id="5222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57200" y="990600"/>
          <a:ext cx="7620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SmartDraw" r:id="rId4" imgW="5632560" imgH="3442680" progId="">
                  <p:embed/>
                </p:oleObj>
              </mc:Choice>
              <mc:Fallback>
                <p:oleObj name="SmartDraw" r:id="rId4" imgW="5632560" imgH="3442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7620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Fibonacci without recursion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1800" dirty="0">
                <a:solidFill>
                  <a:srgbClr val="424242"/>
                </a:solidFill>
                <a:latin typeface="Cabin"/>
              </a:rPr>
              <a:t>Without Recursion 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 &lt;= </a:t>
            </a:r>
            <a:r>
              <a:rPr lang="en-US" altLang="en-US" sz="1800" b="1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2){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b="1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fiboPrev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err="1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800" b="1" dirty="0" err="1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fiboPrev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fiboPrev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b="1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CF66-F25B-49FF-AE3F-3B9A4C5DAA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09191"/>
            <a:ext cx="65" cy="27699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2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6491" y="1348509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The Golden Ratio (or "Golden Section") is based on </a:t>
            </a:r>
            <a:r>
              <a:rPr lang="en-US" b="1" i="0" dirty="0" smtClean="0">
                <a:solidFill>
                  <a:srgbClr val="000000"/>
                </a:solidFill>
                <a:latin typeface="Arial"/>
              </a:rPr>
              <a:t>Fibonacci Numbers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, where every number in the sequence (after the second) is the sum of the previous 2 numbers:</a:t>
            </a:r>
          </a:p>
          <a:p>
            <a:r>
              <a:rPr lang="en-US" dirty="0" smtClean="0"/>
              <a:t>1, 1, 2, 3, 5, 8, 13, 21, ...</a:t>
            </a:r>
          </a:p>
          <a:p>
            <a:endParaRPr lang="en-US" dirty="0" smtClean="0"/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We will see how the </a:t>
            </a:r>
            <a:r>
              <a:rPr lang="en-US" b="0" i="0" dirty="0" err="1" smtClean="0">
                <a:solidFill>
                  <a:srgbClr val="000000"/>
                </a:solidFill>
                <a:latin typeface="Arial"/>
              </a:rPr>
              <a:t>Fibonnaci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Numbers lead to the </a:t>
            </a:r>
            <a:r>
              <a:rPr lang="en-US" b="1" i="0" dirty="0" smtClean="0">
                <a:solidFill>
                  <a:srgbClr val="000000"/>
                </a:solidFill>
                <a:latin typeface="Arial"/>
              </a:rPr>
              <a:t>Golden Ratio:</a:t>
            </a:r>
            <a:endParaRPr lang="en-US" b="0" i="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latin typeface="Times New Roman"/>
              </a:rPr>
              <a:t>Φ</a:t>
            </a:r>
            <a:r>
              <a:rPr lang="en-US" dirty="0" smtClean="0"/>
              <a:t> = 1.618 033 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6388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Much of this info from: www.intmath.com</a:t>
            </a:r>
            <a:endParaRPr lang="en-US" sz="2000" dirty="0"/>
          </a:p>
        </p:txBody>
      </p:sp>
      <p:pic>
        <p:nvPicPr>
          <p:cNvPr id="53252" name="Picture 4" descr="https://encrypted-tbn2.gstatic.com/images?q=tbn:ANd9GcTHDnf4VqGLirOSlBDO0Q79426cOQn4hAsCXr-GtfhEm5sKk-0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97196"/>
            <a:ext cx="1924050" cy="122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s.stanzapub.com/readers/scienceray/2008/04/28/59056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1723"/>
            <a:ext cx="3352800" cy="2070354"/>
          </a:xfrm>
          <a:prstGeom prst="rect">
            <a:avLst/>
          </a:prstGeom>
          <a:noFill/>
        </p:spPr>
      </p:pic>
      <p:pic>
        <p:nvPicPr>
          <p:cNvPr id="11268" name="Picture 4" descr="http://images.stanzapub.com/readers/scienceray/2008/04/28/59056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609600"/>
            <a:ext cx="2355597" cy="2514600"/>
          </a:xfrm>
          <a:prstGeom prst="rect">
            <a:avLst/>
          </a:prstGeom>
          <a:noFill/>
        </p:spPr>
      </p:pic>
      <p:pic>
        <p:nvPicPr>
          <p:cNvPr id="11270" name="Picture 6" descr="http://intmstat.com/numbers/beautyMath/body_sm_rati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29000"/>
            <a:ext cx="2857500" cy="2990850"/>
          </a:xfrm>
          <a:prstGeom prst="rect">
            <a:avLst/>
          </a:prstGeom>
          <a:noFill/>
        </p:spPr>
      </p:pic>
      <p:pic>
        <p:nvPicPr>
          <p:cNvPr id="11274" name="Picture 10" descr="jessica simps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200400"/>
            <a:ext cx="1004254" cy="144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26673" y="232846"/>
            <a:ext cx="161385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1: 1.618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2247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6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35072"/>
            <a:ext cx="6477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Let's look at the ratio of each number in the Fibonacci sequence to the one before it: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1/1 = 1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2/1 = 2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3/2 = 1.5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5/3 = 1.666...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8/5 = 1.6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13/8 = 1.625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21/13 = 1.61538...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34/21 = 1.61905...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55/34 = 1.61764...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89/55 = 1.61861...</a:t>
            </a:r>
          </a:p>
          <a:p>
            <a:endParaRPr lang="en-US" b="0" i="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latin typeface="Arial"/>
              </a:rPr>
              <a:t>If we keep going, we produce an interesting number which mathematicians call "phi" (</a:t>
            </a:r>
            <a:r>
              <a:rPr lang="en-US" sz="2000" b="1" i="0" dirty="0" smtClean="0">
                <a:solidFill>
                  <a:srgbClr val="000000"/>
                </a:solidFill>
                <a:latin typeface="Arial"/>
              </a:rPr>
              <a:t>Golden Ratio</a:t>
            </a:r>
            <a:r>
              <a:rPr lang="en-US" sz="2000" b="0" i="0" dirty="0" smtClean="0">
                <a:solidFill>
                  <a:srgbClr val="000000"/>
                </a:solidFill>
                <a:latin typeface="Arial"/>
              </a:rPr>
              <a:t> or </a:t>
            </a:r>
            <a:r>
              <a:rPr lang="en-US" sz="2000" b="1" i="0" dirty="0" smtClean="0">
                <a:solidFill>
                  <a:srgbClr val="000000"/>
                </a:solidFill>
                <a:latin typeface="Arial"/>
              </a:rPr>
              <a:t>Golden Section</a:t>
            </a:r>
            <a:r>
              <a:rPr lang="en-US" sz="2000" b="0" i="0" dirty="0" smtClean="0">
                <a:solidFill>
                  <a:srgbClr val="000000"/>
                </a:solidFill>
                <a:latin typeface="Arial"/>
              </a:rPr>
              <a:t>):</a:t>
            </a:r>
          </a:p>
          <a:p>
            <a:r>
              <a:rPr lang="en-US" dirty="0" smtClean="0">
                <a:latin typeface="Times New Roman"/>
              </a:rPr>
              <a:t>Φ</a:t>
            </a:r>
            <a:r>
              <a:rPr lang="en-US" dirty="0" smtClean="0"/>
              <a:t> = 1.618 033 988 7...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contracosta.edu/legacycontent/math/goldenrati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3429000" cy="2743201"/>
          </a:xfrm>
          <a:prstGeom prst="rect">
            <a:avLst/>
          </a:prstGeom>
          <a:noFill/>
        </p:spPr>
      </p:pic>
      <p:pic>
        <p:nvPicPr>
          <p:cNvPr id="16388" name="Picture 4" descr="http://www.bestcodingpractices.com/article_images/fibonacci-spir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86200"/>
            <a:ext cx="3629025" cy="2286001"/>
          </a:xfrm>
          <a:prstGeom prst="rect">
            <a:avLst/>
          </a:prstGeom>
          <a:noFill/>
        </p:spPr>
      </p:pic>
      <p:pic>
        <p:nvPicPr>
          <p:cNvPr id="16390" name="Picture 6" descr="http://designshack.net/wp-content/uploads/02-golden-ratio-ma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590800"/>
            <a:ext cx="1905000" cy="1242391"/>
          </a:xfrm>
          <a:prstGeom prst="rect">
            <a:avLst/>
          </a:prstGeom>
          <a:noFill/>
        </p:spPr>
      </p:pic>
      <p:pic>
        <p:nvPicPr>
          <p:cNvPr id="16392" name="Picture 8" descr="http://2.bp.blogspot.com/_dlvxrPCkxvI/TU8XscC4HsI/AAAAAAAACWY/4SxGkTsuzlI/s1600/Golden_Rati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938528"/>
            <a:ext cx="3282269" cy="2362200"/>
          </a:xfrm>
          <a:prstGeom prst="rect">
            <a:avLst/>
          </a:prstGeom>
          <a:noFill/>
        </p:spPr>
      </p:pic>
      <p:pic>
        <p:nvPicPr>
          <p:cNvPr id="16394" name="Picture 10" descr="http://hynesva.com/blogs/character_and_excellence/ear-spira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4177284"/>
            <a:ext cx="1143000" cy="1714500"/>
          </a:xfrm>
          <a:prstGeom prst="rect">
            <a:avLst/>
          </a:prstGeom>
          <a:noFill/>
        </p:spPr>
      </p:pic>
      <p:pic>
        <p:nvPicPr>
          <p:cNvPr id="16396" name="Picture 12" descr="http://jmontague2010.files.wordpress.com/2010/11/golden-ratio-rectangl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8854" y="381000"/>
            <a:ext cx="2342718" cy="1447800"/>
          </a:xfrm>
          <a:prstGeom prst="rect">
            <a:avLst/>
          </a:prstGeom>
          <a:noFill/>
        </p:spPr>
      </p:pic>
      <p:pic>
        <p:nvPicPr>
          <p:cNvPr id="3074" name="Picture 2" descr="http://thumb7.shutterstock.com/thumb_small/319654/319654,1288436789,1/stock-photo-a-perfect-and-amazing-fibonacci-pattern-in-a-nautilus-shell-6402925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09694"/>
            <a:ext cx="156210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5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Fibonacci and Pascal’s triangle</a:t>
            </a:r>
            <a:endParaRPr lang="en-US" dirty="0"/>
          </a:p>
        </p:txBody>
      </p:sp>
      <p:pic>
        <p:nvPicPr>
          <p:cNvPr id="3074" name="Picture 2" descr="http://mathworld.wolfram.com/images/eps-gif/FibonacciShallowDiags_10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133600"/>
            <a:ext cx="5091327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7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Fibonacci and the Binomial theorem 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591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daugerresearch.com/vault/PascalsTriang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2819400"/>
            <a:ext cx="2971800" cy="29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85800" y="4311197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Direct Recursion</a:t>
            </a:r>
          </a:p>
          <a:p>
            <a:pPr lvl="1"/>
            <a:r>
              <a:rPr lang="en-US" sz="2000" dirty="0" smtClean="0"/>
              <a:t>When a method invokes itself</a:t>
            </a:r>
          </a:p>
          <a:p>
            <a:endParaRPr lang="en-US" sz="2000" dirty="0" smtClean="0"/>
          </a:p>
          <a:p>
            <a:r>
              <a:rPr lang="en-US" sz="2000" dirty="0" smtClean="0"/>
              <a:t>Indirect Recursion</a:t>
            </a:r>
          </a:p>
          <a:p>
            <a:pPr lvl="1"/>
            <a:r>
              <a:rPr lang="en-US" sz="2000" dirty="0" smtClean="0"/>
              <a:t>Method A calls Method B which calls Method A</a:t>
            </a:r>
          </a:p>
          <a:p>
            <a:pPr lvl="1"/>
            <a:r>
              <a:rPr lang="en-US" sz="2000" dirty="0" smtClean="0"/>
              <a:t>Can be many levels deep</a:t>
            </a:r>
          </a:p>
          <a:p>
            <a:pPr lvl="1"/>
            <a:r>
              <a:rPr lang="en-US" sz="2000" dirty="0"/>
              <a:t>Difficult to understand and trace</a:t>
            </a:r>
          </a:p>
          <a:p>
            <a:pPr lvl="1"/>
            <a:r>
              <a:rPr lang="en-US" sz="2000" dirty="0" smtClean="0"/>
              <a:t>Happens naturally in certain situations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5653071-FCDC-43E2-9826-29B2ED673FC3}" type="slidenum">
              <a:rPr lang="en-US"/>
              <a:pPr/>
              <a:t>29</a:t>
            </a:fld>
            <a:endParaRPr lang="en-US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Also Ugly: Indirect Recursion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method invoking itself is considered to be </a:t>
            </a:r>
            <a:r>
              <a:rPr lang="en-US" sz="2800" i="1" dirty="0" smtClean="0"/>
              <a:t>direct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method could invoke another method, which invokes another, etc., until eventually the original method is invoked again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For example, method m1 could invoke m2, which invokes m3, which invokes m1 again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is called </a:t>
            </a:r>
            <a:r>
              <a:rPr lang="en-US" sz="2800" i="1" dirty="0" smtClean="0"/>
              <a:t>indirect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is often more difficult to trace and debug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5F55-0C96-4AF3-A8D8-0FD61E2CAB06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recursion:</a:t>
            </a:r>
          </a:p>
          <a:p>
            <a:pPr lvl="1"/>
            <a:r>
              <a:rPr lang="en-US" dirty="0"/>
              <a:t>Elegant, easily understood</a:t>
            </a:r>
          </a:p>
          <a:p>
            <a:pPr lvl="1"/>
            <a:r>
              <a:rPr lang="en-US" dirty="0"/>
              <a:t>fairly efficient</a:t>
            </a:r>
          </a:p>
          <a:p>
            <a:pPr lvl="1"/>
            <a:r>
              <a:rPr lang="en-US" dirty="0"/>
              <a:t>Tower of </a:t>
            </a:r>
            <a:r>
              <a:rPr lang="en-US" dirty="0" smtClean="0"/>
              <a:t>Hanoi</a:t>
            </a:r>
          </a:p>
          <a:p>
            <a:pPr lvl="1"/>
            <a:r>
              <a:rPr lang="en-US" dirty="0" smtClean="0"/>
              <a:t>Maze traversal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BEC87711-434F-4F37-B80F-FBF116F9CBC6}" type="slidenum">
              <a:rPr lang="en-US"/>
              <a:pPr/>
              <a:t>30</a:t>
            </a:fld>
            <a:endParaRPr 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Indirect recursion</a:t>
            </a: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86" y="1005114"/>
            <a:ext cx="83058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C2D9203D-080C-4FC0-B0ED-ABCC291FDD56}" type="slidenum">
              <a:rPr lang="en-US"/>
              <a:pPr/>
              <a:t>4</a:t>
            </a:fld>
            <a:endParaRPr lang="en-US"/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The Towers of Hanoi</a:t>
            </a:r>
          </a:p>
        </p:txBody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25122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goal is to move all of the disks from one peg to another following these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Only one disk can be moved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disk cannot be placed on top of a smaller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 disks must be on some peg (except for the one in transit)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32188"/>
            <a:ext cx="83058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FCCD-F5DC-41D1-B84C-D56A10C83039}" type="slidenum">
              <a:rPr lang="en-US"/>
              <a:pPr/>
              <a:t>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Recursive Towers </a:t>
            </a:r>
            <a:r>
              <a:rPr lang="en-US" dirty="0"/>
              <a:t>of </a:t>
            </a:r>
            <a:r>
              <a:rPr lang="en-US" dirty="0" smtClean="0"/>
              <a:t>Hanoi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3288"/>
            <a:ext cx="8915400" cy="5257800"/>
          </a:xfrm>
        </p:spPr>
        <p:txBody>
          <a:bodyPr/>
          <a:lstStyle/>
          <a:p>
            <a:r>
              <a:rPr lang="en-US" dirty="0"/>
              <a:t>Source=A, spare= B, destination= C:</a:t>
            </a:r>
            <a:br>
              <a:rPr lang="en-US" dirty="0"/>
            </a:br>
            <a:r>
              <a:rPr lang="en-US" dirty="0" err="1"/>
              <a:t>hanoi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n, char </a:t>
            </a:r>
            <a:r>
              <a:rPr lang="en-US" dirty="0" err="1"/>
              <a:t>src</a:t>
            </a:r>
            <a:r>
              <a:rPr lang="en-US" dirty="0"/>
              <a:t>, char </a:t>
            </a:r>
            <a:r>
              <a:rPr lang="en-US" dirty="0" err="1"/>
              <a:t>dst</a:t>
            </a:r>
            <a:r>
              <a:rPr lang="en-US" dirty="0"/>
              <a:t>, char </a:t>
            </a:r>
            <a:r>
              <a:rPr lang="en-US" dirty="0" err="1"/>
              <a:t>spr</a:t>
            </a:r>
            <a:r>
              <a:rPr lang="en-US" dirty="0"/>
              <a:t>) </a:t>
            </a:r>
          </a:p>
          <a:p>
            <a:r>
              <a:rPr lang="en-US" dirty="0"/>
              <a:t>Base case: </a:t>
            </a:r>
            <a:r>
              <a:rPr lang="en-US" dirty="0" smtClean="0"/>
              <a:t>stack contains 1 </a:t>
            </a:r>
            <a:r>
              <a:rPr lang="en-US" dirty="0"/>
              <a:t>disk. Move from peg A to 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83058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FCCD-F5DC-41D1-B84C-D56A10C83039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915400" cy="4038600"/>
          </a:xfrm>
        </p:spPr>
        <p:txBody>
          <a:bodyPr/>
          <a:lstStyle/>
          <a:p>
            <a:r>
              <a:rPr lang="en-US" dirty="0"/>
              <a:t>Source=A, spare= B, destination= C:</a:t>
            </a:r>
            <a:br>
              <a:rPr lang="en-US" dirty="0"/>
            </a:br>
            <a:r>
              <a:rPr lang="en-US" dirty="0" err="1"/>
              <a:t>hanoi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n, char </a:t>
            </a:r>
            <a:r>
              <a:rPr lang="en-US" dirty="0" err="1"/>
              <a:t>src</a:t>
            </a:r>
            <a:r>
              <a:rPr lang="en-US" dirty="0"/>
              <a:t>, char </a:t>
            </a:r>
            <a:r>
              <a:rPr lang="en-US" dirty="0" err="1"/>
              <a:t>dst</a:t>
            </a:r>
            <a:r>
              <a:rPr lang="en-US" dirty="0"/>
              <a:t>, char </a:t>
            </a:r>
            <a:r>
              <a:rPr lang="en-US" dirty="0" err="1"/>
              <a:t>spr</a:t>
            </a:r>
            <a:r>
              <a:rPr lang="en-US" dirty="0"/>
              <a:t>) </a:t>
            </a:r>
          </a:p>
          <a:p>
            <a:r>
              <a:rPr lang="en-US" dirty="0" smtClean="0"/>
              <a:t>Inductive </a:t>
            </a:r>
            <a:r>
              <a:rPr lang="en-US" dirty="0"/>
              <a:t>case:</a:t>
            </a:r>
          </a:p>
          <a:p>
            <a:r>
              <a:rPr lang="en-US" dirty="0"/>
              <a:t>move topmost n-1 disks from A to B, using C for temporary storage.</a:t>
            </a:r>
          </a:p>
          <a:p>
            <a:r>
              <a:rPr lang="en-US" dirty="0"/>
              <a:t>Move bottom disk from A to C (B temp)</a:t>
            </a:r>
          </a:p>
          <a:p>
            <a:r>
              <a:rPr lang="en-US" dirty="0"/>
              <a:t>Move n-1 disks from B to C (A temp).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83058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5E5-3D22-4671-9347-40063D7AF2A1}" type="slidenum">
              <a:rPr lang="en-US"/>
              <a:pPr/>
              <a:t>7</a:t>
            </a:fld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8763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Courier New" pitchFamily="49" charset="0"/>
              </a:rPr>
              <a:t>//  Towers of Hanoi</a:t>
            </a:r>
          </a:p>
          <a:p>
            <a:r>
              <a:rPr lang="en-US" sz="2000" b="1" dirty="0">
                <a:latin typeface="Courier New" pitchFamily="49" charset="0"/>
              </a:rPr>
              <a:t>void Hanoi(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n, char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, char </a:t>
            </a:r>
            <a:r>
              <a:rPr lang="en-US" sz="2000" b="1" dirty="0" err="1">
                <a:latin typeface="Courier New" pitchFamily="49" charset="0"/>
              </a:rPr>
              <a:t>dst</a:t>
            </a:r>
            <a:r>
              <a:rPr lang="en-US" sz="2000" b="1" dirty="0">
                <a:latin typeface="Courier New" pitchFamily="49" charset="0"/>
              </a:rPr>
              <a:t>, char </a:t>
            </a:r>
            <a:r>
              <a:rPr lang="en-US" sz="2000" b="1" dirty="0" err="1">
                <a:latin typeface="Courier New" pitchFamily="49" charset="0"/>
              </a:rPr>
              <a:t>spr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if (n == 1) {           // anchor (base) case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("Move disk from " +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 + “ to “ + </a:t>
            </a:r>
            <a:r>
              <a:rPr lang="en-US" sz="2000" b="1" dirty="0" err="1">
                <a:latin typeface="Courier New" pitchFamily="49" charset="0"/>
              </a:rPr>
              <a:t>dst</a:t>
            </a:r>
            <a:r>
              <a:rPr lang="en-US" sz="2000" b="1" dirty="0">
                <a:latin typeface="Courier New" pitchFamily="49" charset="0"/>
              </a:rPr>
              <a:t>);  </a:t>
            </a:r>
          </a:p>
          <a:p>
            <a:r>
              <a:rPr lang="en-US" sz="2000" b="1" dirty="0">
                <a:latin typeface="Courier New" pitchFamily="49" charset="0"/>
              </a:rPr>
              <a:t>Return; }</a:t>
            </a:r>
          </a:p>
          <a:p>
            <a:r>
              <a:rPr lang="en-US" sz="2000" b="1" dirty="0">
                <a:latin typeface="Courier New" pitchFamily="49" charset="0"/>
              </a:rPr>
              <a:t>   //  (else) inductive case</a:t>
            </a:r>
          </a:p>
          <a:p>
            <a:r>
              <a:rPr lang="en-US" sz="2000" b="1" dirty="0">
                <a:latin typeface="Courier New" pitchFamily="49" charset="0"/>
              </a:rPr>
              <a:t>   Hanoi(n-1,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spr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dst</a:t>
            </a:r>
            <a:r>
              <a:rPr lang="en-US" sz="2000" b="1" dirty="0">
                <a:latin typeface="Courier New" pitchFamily="49" charset="0"/>
              </a:rPr>
              <a:t>); // un-stack topmost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  Hanoi(1,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dst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spr</a:t>
            </a:r>
            <a:r>
              <a:rPr lang="en-US" sz="2000" b="1" dirty="0">
                <a:latin typeface="Courier New" pitchFamily="49" charset="0"/>
              </a:rPr>
              <a:t>); // move bottom (largest)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  Move(n-1, </a:t>
            </a:r>
            <a:r>
              <a:rPr lang="en-US" sz="2000" b="1" dirty="0" err="1">
                <a:latin typeface="Courier New" pitchFamily="49" charset="0"/>
              </a:rPr>
              <a:t>spr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dst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); // re-stack the rest </a:t>
            </a:r>
          </a:p>
          <a:p>
            <a:r>
              <a:rPr lang="en-US" sz="2000" b="1" dirty="0">
                <a:latin typeface="Courier New" pitchFamily="49" charset="0"/>
              </a:rPr>
              <a:t> 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EA575DA-E631-49C6-AA83-E6B609FC3612}" type="slidenum">
              <a:rPr lang="en-US"/>
              <a:pPr/>
              <a:t>8</a:t>
            </a:fld>
            <a:endParaRPr 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solution to the three-disk Towers of Hanoi puzzle</a:t>
            </a:r>
            <a:endParaRPr lang="en-US" smtClean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87462"/>
            <a:ext cx="5149316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77916" y="1287462"/>
            <a:ext cx="33850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move 1 disk from A to C</a:t>
            </a:r>
          </a:p>
          <a:p>
            <a:r>
              <a:rPr lang="en-US" sz="2000" dirty="0" smtClean="0"/>
              <a:t>move 1 disk from A to B</a:t>
            </a:r>
          </a:p>
          <a:p>
            <a:r>
              <a:rPr lang="en-US" sz="2000" dirty="0" smtClean="0"/>
              <a:t>move 1 disk from C to B</a:t>
            </a:r>
          </a:p>
          <a:p>
            <a:r>
              <a:rPr lang="en-US" sz="2000" dirty="0" smtClean="0"/>
              <a:t>move 1 disk from A to C</a:t>
            </a:r>
          </a:p>
          <a:p>
            <a:r>
              <a:rPr lang="en-US" sz="2000" dirty="0" smtClean="0"/>
              <a:t>move 1 disk from B to A</a:t>
            </a:r>
          </a:p>
          <a:p>
            <a:r>
              <a:rPr lang="en-US" sz="2000" dirty="0" smtClean="0"/>
              <a:t>move 1 disk from B to C</a:t>
            </a:r>
          </a:p>
          <a:p>
            <a:r>
              <a:rPr lang="en-US" sz="2000" dirty="0" smtClean="0"/>
              <a:t>move 1 disk from A to C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867400" y="4038600"/>
            <a:ext cx="2209800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How many moves are required for N disks?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D71CAF6B-1C45-4179-B15C-998037DE909C}" type="slidenum">
              <a:rPr lang="en-US"/>
              <a:pPr/>
              <a:t>9</a:t>
            </a:fld>
            <a:endParaRPr lang="en-US"/>
          </a:p>
        </p:txBody>
      </p:sp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Note that the </a:t>
            </a:r>
            <a:r>
              <a:rPr lang="en-US" u="sng" dirty="0" smtClean="0"/>
              <a:t>number of moves </a:t>
            </a:r>
            <a:r>
              <a:rPr lang="en-US" dirty="0" smtClean="0"/>
              <a:t>increases exponentially as the number of disks increases :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-1       </a:t>
            </a:r>
            <a:r>
              <a:rPr lang="en-US" dirty="0" smtClean="0"/>
              <a:t>Where n is the number of disks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recursive solution is simple and elegant to express (and program)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iterative solution to this problem is much more complex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25146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 MT Extra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958</Words>
  <Application>Microsoft Office PowerPoint</Application>
  <PresentationFormat>On-screen Show (4:3)</PresentationFormat>
  <Paragraphs>197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Cabin</vt:lpstr>
      <vt:lpstr>Courier New</vt:lpstr>
      <vt:lpstr>Times New Roman</vt:lpstr>
      <vt:lpstr>Times New Roman MT Extra Bold</vt:lpstr>
      <vt:lpstr>Default Design</vt:lpstr>
      <vt:lpstr>SmartDraw</vt:lpstr>
      <vt:lpstr>Agenda 11/4/2016</vt:lpstr>
      <vt:lpstr>Recursion Part 2</vt:lpstr>
      <vt:lpstr>The Good</vt:lpstr>
      <vt:lpstr>The Towers of Hanoi</vt:lpstr>
      <vt:lpstr>Recursive Towers of Hanoi</vt:lpstr>
      <vt:lpstr>PowerPoint Presentation</vt:lpstr>
      <vt:lpstr>PowerPoint Presentation</vt:lpstr>
      <vt:lpstr>A solution to the three-disk Towers of Hanoi puzzle</vt:lpstr>
      <vt:lpstr>Towers of Hanoi</vt:lpstr>
      <vt:lpstr>Good: Maze Traversal</vt:lpstr>
      <vt:lpstr>Good: Maze Traversal</vt:lpstr>
      <vt:lpstr>The Bad</vt:lpstr>
      <vt:lpstr>Bad: Recursive power(x, n)</vt:lpstr>
      <vt:lpstr>Iterative version of power(x, n)</vt:lpstr>
      <vt:lpstr>PowerPoint Presentation</vt:lpstr>
      <vt:lpstr>Fibonacci 1170- about 1250</vt:lpstr>
      <vt:lpstr>The Ugly</vt:lpstr>
      <vt:lpstr>PowerPoint Presentation</vt:lpstr>
      <vt:lpstr>PowerPoint Presentation</vt:lpstr>
      <vt:lpstr>Fibonacci Trace</vt:lpstr>
      <vt:lpstr>Fibonacci without recursion</vt:lpstr>
      <vt:lpstr>PowerPoint Presentation</vt:lpstr>
      <vt:lpstr>PowerPoint Presentation</vt:lpstr>
      <vt:lpstr>PowerPoint Presentation</vt:lpstr>
      <vt:lpstr>PowerPoint Presentation</vt:lpstr>
      <vt:lpstr>Fibonacci and Pascal’s triangle</vt:lpstr>
      <vt:lpstr>Fibonacci and the Binomial theorem </vt:lpstr>
      <vt:lpstr>Definition</vt:lpstr>
      <vt:lpstr>Also Ugly: Indirect Recursion</vt:lpstr>
      <vt:lpstr>Indirect recursion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Thomas H Hildebrandt</dc:creator>
  <cp:lastModifiedBy>Yoder, Robert</cp:lastModifiedBy>
  <cp:revision>59</cp:revision>
  <cp:lastPrinted>2000-10-26T17:50:10Z</cp:lastPrinted>
  <dcterms:created xsi:type="dcterms:W3CDTF">1999-06-17T05:01:26Z</dcterms:created>
  <dcterms:modified xsi:type="dcterms:W3CDTF">2016-11-04T18:36:03Z</dcterms:modified>
</cp:coreProperties>
</file>