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3" r:id="rId2"/>
    <p:sldId id="279" r:id="rId3"/>
    <p:sldId id="280" r:id="rId4"/>
    <p:sldId id="281" r:id="rId5"/>
    <p:sldId id="308" r:id="rId6"/>
    <p:sldId id="309" r:id="rId7"/>
    <p:sldId id="282" r:id="rId8"/>
    <p:sldId id="288" r:id="rId9"/>
    <p:sldId id="260" r:id="rId10"/>
    <p:sldId id="274" r:id="rId11"/>
    <p:sldId id="262" r:id="rId12"/>
    <p:sldId id="259" r:id="rId13"/>
    <p:sldId id="263" r:id="rId14"/>
    <p:sldId id="264" r:id="rId15"/>
    <p:sldId id="307" r:id="rId16"/>
    <p:sldId id="267" r:id="rId17"/>
    <p:sldId id="272" r:id="rId18"/>
    <p:sldId id="291" r:id="rId19"/>
    <p:sldId id="277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77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ABCC0F-B458-440A-BCAC-BD4DECE51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7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DD954-E569-4298-94A6-C478557E7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EE9A3-5AD8-49BE-9B3C-6517E1794A8E}" type="slidenum">
              <a:rPr lang="en-US"/>
              <a:pPr/>
              <a:t>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examples:</a:t>
            </a:r>
          </a:p>
          <a:p>
            <a:endParaRPr lang="en-US"/>
          </a:p>
          <a:p>
            <a:r>
              <a:rPr lang="en-US"/>
              <a:t>Telephone numbers</a:t>
            </a:r>
          </a:p>
          <a:p>
            <a:r>
              <a:rPr lang="en-US"/>
              <a:t>IP addresses 169.226.1.10 Net and sub-net and host</a:t>
            </a:r>
          </a:p>
        </p:txBody>
      </p:sp>
    </p:spTree>
    <p:extLst>
      <p:ext uri="{BB962C8B-B14F-4D97-AF65-F5344CB8AC3E}">
        <p14:creationId xmlns:p14="http://schemas.microsoft.com/office/powerpoint/2010/main" val="399619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1D5FC-F553-4287-AEED-28D70C50807C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41F24-434A-48CB-A7F1-BA2C9ACB200B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A94E0-9B47-4FBE-A0F8-412D78D3207E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087B3-0674-47C6-BAE3-B9B50C2366C0}" type="slidenum">
              <a:rPr lang="en-US"/>
              <a:pPr/>
              <a:t>18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451E5-7714-4B4F-B182-383ACC146E99}" type="slidenum">
              <a:rPr lang="en-US"/>
              <a:pPr/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F2363-09C7-4086-A190-609103A7430D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7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23D02-F33B-4094-99A4-D38511454721}" type="slidenum">
              <a:rPr lang="en-US"/>
              <a:pPr/>
              <a:t>22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6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2DB0-4DB9-4AF3-B1FB-BF751C13896C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6308-BB53-4CA9-8BB2-FAE7708B0658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4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8E737-207E-43C5-869B-1D2E810A2341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4, 5, 9, 12, 16, 20, 25, 30, 31, 36, 40, 43, 44, 49, 52, 60, 63, 73, 80, 82, 96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D954-E569-4298-94A6-C478557E77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B32EC-AF49-4066-BD0C-F0C061978E4F}" type="slidenum">
              <a:rPr lang="en-US"/>
              <a:pPr/>
              <a:t>26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D6A3F-0CDB-4182-85D9-F3B47CC4EA3B}" type="slidenum">
              <a:rPr lang="en-US"/>
              <a:pPr/>
              <a:t>27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23E7C-AF1C-4566-A3F2-47FE864EA267}" type="slidenum">
              <a:rPr lang="en-US"/>
              <a:pPr/>
              <a:t>28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0B979-D20B-4214-B707-81096AEDB103}" type="slidenum">
              <a:rPr lang="en-US"/>
              <a:pPr/>
              <a:t>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888C-519A-4279-9669-9562EAF54BAA}" type="slidenum">
              <a:rPr lang="en-US"/>
              <a:pPr/>
              <a:t>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7BD3C-7EA8-4EFE-A5C7-9FB37EF9B40F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B43C7-FEE5-44A9-B0B0-7D9077007A24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A2862-C2A4-457B-BCA1-1884BB22F02F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16B8F-12FF-4F11-A005-273D358CB16D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1D5FC-F553-4287-AEED-28D70C50807C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648B5-9BC1-43C5-97AA-4F85DAE351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59749-3B1F-4D0E-B5EE-1411415DF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333E9-0959-442C-B90B-73C7E8E231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AD8C1-39CE-47A1-8821-665171766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71402-D1EA-4466-BF1D-0FEA1DF037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CD33A-A3F7-4770-B765-CC31FCD3E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D4D7-A497-4F33-83CF-22AFE23483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54E56-E15F-4E97-9730-4E698C46B8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4D5D4-6F0B-475B-9422-764BCDBB6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1DE02-0611-4653-BE16-45C21F888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C06CD-3960-4AD9-AA8B-7BE8B3F03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D4910F-ABD3-4134-B4FA-B262B78172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smtClean="0"/>
              <a:t>Intro to Trees and </a:t>
            </a:r>
            <a:br>
              <a:rPr lang="en-US" sz="3200" dirty="0" smtClean="0"/>
            </a:br>
            <a:r>
              <a:rPr lang="en-US" sz="3200" dirty="0" smtClean="0"/>
              <a:t>Binary Search Trees</a:t>
            </a:r>
            <a:endParaRPr lang="en-US" sz="3200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77200" cy="4495800"/>
          </a:xfrm>
        </p:spPr>
        <p:txBody>
          <a:bodyPr/>
          <a:lstStyle/>
          <a:p>
            <a:r>
              <a:rPr lang="en-US" sz="2400" dirty="0" smtClean="0"/>
              <a:t>Lab weds – trees. No lab next week.</a:t>
            </a:r>
          </a:p>
          <a:p>
            <a:r>
              <a:rPr lang="en-US" sz="2400" dirty="0" smtClean="0"/>
              <a:t>When should we have a test? Need at least one more: Monday 11/21? 11/28 ? Fri 12/2?</a:t>
            </a:r>
          </a:p>
          <a:p>
            <a:r>
              <a:rPr lang="en-US" sz="2400" dirty="0" smtClean="0"/>
              <a:t>Last day of class is Monday12/12</a:t>
            </a:r>
          </a:p>
          <a:p>
            <a:r>
              <a:rPr lang="en-US" sz="2400" dirty="0" smtClean="0"/>
              <a:t>Final exam Fri 12/16, 830-1030AM in RB-250 (no lab final)</a:t>
            </a:r>
          </a:p>
          <a:p>
            <a:r>
              <a:rPr lang="en-US" sz="2400" dirty="0" smtClean="0"/>
              <a:t>Linear </a:t>
            </a:r>
            <a:r>
              <a:rPr lang="en-US" sz="2400" dirty="0" smtClean="0"/>
              <a:t>vs. Binary search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is a </a:t>
            </a:r>
            <a:r>
              <a:rPr lang="en-US" sz="2400" dirty="0" smtClean="0"/>
              <a:t>tree?</a:t>
            </a:r>
            <a:endParaRPr lang="en-US" sz="2400" dirty="0"/>
          </a:p>
          <a:p>
            <a:pPr lvl="1"/>
            <a:r>
              <a:rPr lang="en-US" sz="2400" dirty="0"/>
              <a:t>Hierarchical data </a:t>
            </a:r>
            <a:r>
              <a:rPr lang="en-US" sz="2400" dirty="0" smtClean="0"/>
              <a:t>structure</a:t>
            </a:r>
          </a:p>
          <a:p>
            <a:pPr lvl="1"/>
            <a:r>
              <a:rPr lang="en-US" sz="2400" dirty="0" smtClean="0"/>
              <a:t>Binary search tree: designed for binary search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Terminology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Leaf</a:t>
            </a:r>
          </a:p>
          <a:p>
            <a:pPr>
              <a:lnSpc>
                <a:spcPct val="90000"/>
              </a:lnSpc>
            </a:pPr>
            <a:r>
              <a:rPr lang="en-US" dirty="0"/>
              <a:t>Edges</a:t>
            </a:r>
          </a:p>
          <a:p>
            <a:pPr>
              <a:lnSpc>
                <a:spcPct val="90000"/>
              </a:lnSpc>
            </a:pPr>
            <a:r>
              <a:rPr lang="en-US" dirty="0"/>
              <a:t>Parent, child, sibling nodes</a:t>
            </a:r>
          </a:p>
          <a:p>
            <a:pPr>
              <a:lnSpc>
                <a:spcPct val="90000"/>
              </a:lnSpc>
            </a:pPr>
            <a:r>
              <a:rPr lang="en-US" dirty="0"/>
              <a:t>Ancestor, descendant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Subtree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3600" dirty="0" smtClean="0"/>
              <a:t>Pointer (Linked) </a:t>
            </a:r>
            <a:r>
              <a:rPr lang="en-US" sz="3600" dirty="0"/>
              <a:t>implementation of trees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23913" y="1055688"/>
          <a:ext cx="7723187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4" imgW="7728120" imgH="5521320" progId="Word.Document.8">
                  <p:embed/>
                </p:oleObj>
              </mc:Choice>
              <mc:Fallback>
                <p:oleObj name="Document" r:id="rId4" imgW="7728120" imgH="55213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055688"/>
                        <a:ext cx="7723187" cy="552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Make Binary Search efficient for </a:t>
            </a:r>
            <a:r>
              <a:rPr lang="en-US" sz="2800" dirty="0" smtClean="0"/>
              <a:t>Links</a:t>
            </a:r>
            <a:endParaRPr lang="en-US" sz="2800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85813" y="1030288"/>
          <a:ext cx="7477125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4" imgW="7485840" imgH="5343480" progId="Word.Document.8">
                  <p:embed/>
                </p:oleObj>
              </mc:Choice>
              <mc:Fallback>
                <p:oleObj name="Document" r:id="rId4" imgW="7485840" imgH="53434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30288"/>
                        <a:ext cx="7477125" cy="534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45848"/>
              </p:ext>
            </p:extLst>
          </p:nvPr>
        </p:nvGraphicFramePr>
        <p:xfrm>
          <a:off x="304800" y="152400"/>
          <a:ext cx="7440612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Document" r:id="rId4" imgW="7443000" imgH="5267160" progId="Word.Document.8">
                  <p:embed/>
                </p:oleObj>
              </mc:Choice>
              <mc:Fallback>
                <p:oleObj name="Document" r:id="rId4" imgW="7443000" imgH="52671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"/>
                        <a:ext cx="7440612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5410200"/>
            <a:ext cx="72390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about duplicate data?</a:t>
            </a:r>
          </a:p>
          <a:p>
            <a:pPr algn="ctr"/>
            <a:r>
              <a:rPr lang="en-US" dirty="0" smtClean="0"/>
              <a:t>It does not matter, just be consistent!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solidFill>
            <a:srgbClr val="FFCCFF"/>
          </a:solidFill>
        </p:spPr>
        <p:txBody>
          <a:bodyPr/>
          <a:lstStyle/>
          <a:p>
            <a:r>
              <a:rPr lang="en-US" sz="3200" dirty="0" smtClean="0"/>
              <a:t>Lab 8 Tree Node Implementation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16390"/>
            <a:ext cx="6477000" cy="58488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solidFill>
            <a:srgbClr val="FFCCFF"/>
          </a:solidFill>
        </p:spPr>
        <p:txBody>
          <a:bodyPr/>
          <a:lstStyle/>
          <a:p>
            <a:r>
              <a:rPr lang="en-US" dirty="0" smtClean="0"/>
              <a:t>A Generic Implementation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81000" y="990600"/>
          <a:ext cx="7727950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Document" r:id="rId4" imgW="7731654" imgH="5102197" progId="Word.Document.8">
                  <p:embed/>
                </p:oleObj>
              </mc:Choice>
              <mc:Fallback>
                <p:oleObj name="Document" r:id="rId4" imgW="7731654" imgH="5102197" progId="Word.Document.8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727950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22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Binary Search Tree Sample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81000" y="228600"/>
          <a:ext cx="772318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Document" r:id="rId4" imgW="7731000" imgH="5021280" progId="Word.Document.8">
                  <p:embed/>
                </p:oleObj>
              </mc:Choice>
              <mc:Fallback>
                <p:oleObj name="Document" r:id="rId4" imgW="7731000" imgH="50212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723187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45116"/>
              </p:ext>
            </p:extLst>
          </p:nvPr>
        </p:nvGraphicFramePr>
        <p:xfrm>
          <a:off x="4191000" y="3048000"/>
          <a:ext cx="5314499" cy="357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Document" r:id="rId4" imgW="7731000" imgH="5021280" progId="Word.Document.8">
                  <p:embed/>
                </p:oleObj>
              </mc:Choice>
              <mc:Fallback>
                <p:oleObj name="Document" r:id="rId4" imgW="7731000" imgH="50212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5314499" cy="357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2192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scroll pointer </a:t>
            </a:r>
            <a:r>
              <a:rPr lang="en-US" dirty="0" err="1" smtClean="0"/>
              <a:t>locPtr</a:t>
            </a:r>
            <a:r>
              <a:rPr lang="en-US" dirty="0" smtClean="0"/>
              <a:t> = root;</a:t>
            </a:r>
          </a:p>
          <a:p>
            <a:pPr marL="457200" indent="-457200">
              <a:buAutoNum type="arabicPeriod"/>
            </a:pPr>
            <a:r>
              <a:rPr lang="en-US" dirty="0" smtClean="0"/>
              <a:t>Repeat the following: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locPtr</a:t>
            </a:r>
            <a:r>
              <a:rPr lang="en-US" dirty="0" smtClean="0"/>
              <a:t> is null return false;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(value &lt; </a:t>
            </a:r>
            <a:r>
              <a:rPr lang="en-US" dirty="0" err="1" smtClean="0"/>
              <a:t>locPtr.data</a:t>
            </a:r>
            <a:r>
              <a:rPr lang="en-US" dirty="0" smtClean="0"/>
              <a:t>) </a:t>
            </a:r>
            <a:r>
              <a:rPr lang="en-US" dirty="0" err="1" smtClean="0"/>
              <a:t>locPtr</a:t>
            </a:r>
            <a:r>
              <a:rPr lang="en-US" dirty="0" smtClean="0"/>
              <a:t> = </a:t>
            </a:r>
            <a:r>
              <a:rPr lang="en-US" dirty="0" err="1" smtClean="0"/>
              <a:t>locPtr.left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Else if (value &gt; </a:t>
            </a:r>
            <a:r>
              <a:rPr lang="en-US" dirty="0" err="1" smtClean="0"/>
              <a:t>locPtr.data</a:t>
            </a:r>
            <a:r>
              <a:rPr lang="en-US" dirty="0" smtClean="0"/>
              <a:t>) </a:t>
            </a:r>
            <a:r>
              <a:rPr lang="en-US" dirty="0" err="1" smtClean="0"/>
              <a:t>locPtr</a:t>
            </a:r>
            <a:r>
              <a:rPr lang="en-US" dirty="0" smtClean="0"/>
              <a:t> = </a:t>
            </a:r>
            <a:r>
              <a:rPr lang="en-US" dirty="0" err="1" smtClean="0"/>
              <a:t>locPtr.right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Else return true;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Nonrecursive</a:t>
            </a:r>
            <a:r>
              <a:rPr lang="en-US" dirty="0" smtClean="0"/>
              <a:t> BST search algorithm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049338" y="2392363"/>
            <a:ext cx="7399337" cy="3349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node has at most two children</a:t>
            </a:r>
          </a:p>
        </p:txBody>
      </p:sp>
      <p:pic>
        <p:nvPicPr>
          <p:cNvPr id="191495" name="Picture 7" descr="fg25_06a-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2482850"/>
            <a:ext cx="7221537" cy="319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51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you do it!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err="1"/>
              <a:t>warmup</a:t>
            </a:r>
            <a:r>
              <a:rPr lang="en-US" dirty="0"/>
              <a:t> worksheet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8ED3BE6-9775-4DD7-A995-2CEFDC570ED4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Linear (sequential) Search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29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linear search</a:t>
            </a:r>
            <a:r>
              <a:rPr lang="en-US" sz="2800" dirty="0" smtClean="0"/>
              <a:t> simply examines each item in the search pool, one at a time, until either the target is found or until the pool is exhausted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approach does not assume the items in the search pool are in any particular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It's fairly easy to understand, but not very efficient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400" dirty="0"/>
              <a:t>Traversals of a </a:t>
            </a:r>
            <a:r>
              <a:rPr lang="en-US" sz="2400" dirty="0" smtClean="0"/>
              <a:t>Tree:</a:t>
            </a:r>
            <a:br>
              <a:rPr lang="en-US" sz="2400" dirty="0" smtClean="0"/>
            </a:br>
            <a:r>
              <a:rPr lang="en-US" sz="2400" dirty="0" smtClean="0"/>
              <a:t>Process all nodes in the tree in a systematic order.</a:t>
            </a:r>
            <a:endParaRPr lang="en-US" sz="24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Visiting a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Processing the data within a node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the action performed on each node during traversal of a tree</a:t>
            </a:r>
          </a:p>
          <a:p>
            <a:pPr>
              <a:lnSpc>
                <a:spcPct val="90000"/>
              </a:lnSpc>
            </a:pPr>
            <a:r>
              <a:rPr lang="en-US" dirty="0"/>
              <a:t>A traversal can pass through a node without visiting it at that moment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Traversals of a Tree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Preorder traversal: visit </a:t>
            </a:r>
            <a:r>
              <a:rPr lang="en-US" dirty="0" smtClean="0"/>
              <a:t>current node </a:t>
            </a:r>
            <a:r>
              <a:rPr lang="en-US" dirty="0"/>
              <a:t>before the </a:t>
            </a:r>
            <a:r>
              <a:rPr lang="en-US" dirty="0" err="1" smtClean="0"/>
              <a:t>subtrees</a:t>
            </a:r>
            <a:r>
              <a:rPr lang="en-US" dirty="0" smtClean="0"/>
              <a:t>. Start with root.</a:t>
            </a:r>
          </a:p>
          <a:p>
            <a:pPr>
              <a:buNone/>
            </a:pPr>
            <a:r>
              <a:rPr lang="en-US" dirty="0" smtClean="0"/>
              <a:t>1) visit node</a:t>
            </a:r>
          </a:p>
          <a:p>
            <a:pPr>
              <a:buNone/>
            </a:pPr>
            <a:r>
              <a:rPr lang="en-US" dirty="0" smtClean="0"/>
              <a:t>2) visit left tree</a:t>
            </a:r>
          </a:p>
          <a:p>
            <a:pPr>
              <a:buNone/>
            </a:pPr>
            <a:r>
              <a:rPr lang="en-US" dirty="0" smtClean="0"/>
              <a:t>3) visit right tree</a:t>
            </a:r>
            <a:endParaRPr lang="en-US" dirty="0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447800" y="5791200"/>
            <a:ext cx="675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latin typeface="Arial" charset="0"/>
              </a:rPr>
              <a:t>The </a:t>
            </a:r>
            <a:r>
              <a:rPr lang="en-US" sz="2400" b="0" dirty="0">
                <a:latin typeface="Arial" charset="0"/>
              </a:rPr>
              <a:t>visitation order of a preorder traversal.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627437" y="2286000"/>
            <a:ext cx="5516563" cy="339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6614" name="Picture 6" descr="fg25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362200"/>
            <a:ext cx="5322887" cy="322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9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Traversals of a Tree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5237"/>
            <a:ext cx="8229600" cy="4525963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visit root between visiting the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1) visit left tree</a:t>
            </a:r>
          </a:p>
          <a:p>
            <a:pPr>
              <a:buNone/>
            </a:pPr>
            <a:r>
              <a:rPr lang="en-US" dirty="0" smtClean="0"/>
              <a:t>2) visit node</a:t>
            </a:r>
          </a:p>
          <a:p>
            <a:pPr>
              <a:buNone/>
            </a:pPr>
            <a:r>
              <a:rPr lang="en-US" dirty="0" smtClean="0"/>
              <a:t>3) visit right tree</a:t>
            </a:r>
            <a:endParaRPr lang="en-US" dirty="0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524000" y="5791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latin typeface="Arial" charset="0"/>
              </a:rPr>
              <a:t>The </a:t>
            </a:r>
            <a:r>
              <a:rPr lang="en-US" sz="2400" b="0" dirty="0">
                <a:latin typeface="Arial" charset="0"/>
              </a:rPr>
              <a:t>visitation order of an </a:t>
            </a:r>
            <a:r>
              <a:rPr lang="en-US" sz="2400" b="0" dirty="0" err="1">
                <a:latin typeface="Arial" charset="0"/>
              </a:rPr>
              <a:t>inorder</a:t>
            </a:r>
            <a:r>
              <a:rPr lang="en-US" sz="2400" b="0" dirty="0">
                <a:latin typeface="Arial" charset="0"/>
              </a:rPr>
              <a:t> traversal.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316289" y="2371725"/>
            <a:ext cx="5294312" cy="344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7638" name="Picture 6" descr="fg25_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5026025" cy="3260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9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Traversals of a Tree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traversal: visit root after visiting the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1) visit left tree</a:t>
            </a:r>
          </a:p>
          <a:p>
            <a:pPr>
              <a:buNone/>
            </a:pPr>
            <a:r>
              <a:rPr lang="en-US" dirty="0" smtClean="0"/>
              <a:t>2) visit right tree</a:t>
            </a:r>
          </a:p>
          <a:p>
            <a:pPr>
              <a:buNone/>
            </a:pPr>
            <a:r>
              <a:rPr lang="en-US" dirty="0" smtClean="0"/>
              <a:t>3) visit 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514600" y="5715000"/>
            <a:ext cx="632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latin typeface="Arial" charset="0"/>
              </a:rPr>
              <a:t>The </a:t>
            </a:r>
            <a:r>
              <a:rPr lang="en-US" sz="2400" b="0" dirty="0">
                <a:latin typeface="Arial" charset="0"/>
              </a:rPr>
              <a:t>visitation order of a </a:t>
            </a:r>
            <a:r>
              <a:rPr lang="en-US" sz="2400" b="0" dirty="0" err="1">
                <a:latin typeface="Arial" charset="0"/>
              </a:rPr>
              <a:t>postorder</a:t>
            </a:r>
            <a:r>
              <a:rPr lang="en-US" sz="2400" b="0" dirty="0">
                <a:latin typeface="Arial" charset="0"/>
              </a:rPr>
              <a:t> traversal.</a:t>
            </a:r>
          </a:p>
        </p:txBody>
      </p:sp>
      <p:pic>
        <p:nvPicPr>
          <p:cNvPr id="198663" name="Picture 7" descr="fg25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743200"/>
            <a:ext cx="4795837" cy="29400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705600" y="1905000"/>
            <a:ext cx="2197100" cy="1569660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Arial" charset="0"/>
              </a:rPr>
              <a:t>These are examples of a depth-first traversal.</a:t>
            </a:r>
          </a:p>
        </p:txBody>
      </p:sp>
    </p:spTree>
    <p:extLst>
      <p:ext uri="{BB962C8B-B14F-4D97-AF65-F5344CB8AC3E}">
        <p14:creationId xmlns:p14="http://schemas.microsoft.com/office/powerpoint/2010/main" val="1293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of a Tree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Level-order traversal: begin at the root, visit nodes one level at a time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295400" y="5943600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latin typeface="Arial" charset="0"/>
              </a:rPr>
              <a:t>The </a:t>
            </a:r>
            <a:r>
              <a:rPr lang="en-US" sz="2400" b="0" dirty="0">
                <a:latin typeface="Arial" charset="0"/>
              </a:rPr>
              <a:t>visitation order of a level-order traversal.</a:t>
            </a:r>
          </a:p>
        </p:txBody>
      </p:sp>
      <p:pic>
        <p:nvPicPr>
          <p:cNvPr id="199687" name="Picture 7" descr="fg25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0" y="2847975"/>
            <a:ext cx="4906963" cy="295433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943600" y="2438400"/>
            <a:ext cx="2239963" cy="1569660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Arial" charset="0"/>
              </a:rPr>
              <a:t>This is an example of a breadth-first traversal.</a:t>
            </a:r>
          </a:p>
        </p:txBody>
      </p:sp>
    </p:spTree>
    <p:extLst>
      <p:ext uri="{BB962C8B-B14F-4D97-AF65-F5344CB8AC3E}">
        <p14:creationId xmlns:p14="http://schemas.microsoft.com/office/powerpoint/2010/main" val="6935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Traversing a Binary Search Tree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23913" y="1390650"/>
          <a:ext cx="7723187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Document" r:id="rId4" imgW="7731654" imgH="4602905" progId="Word.Document.8">
                  <p:embed/>
                </p:oleObj>
              </mc:Choice>
              <mc:Fallback>
                <p:oleObj name="Document" r:id="rId4" imgW="7731654" imgH="4602905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90650"/>
                        <a:ext cx="7723187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8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Sample traversals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23913" y="1390650"/>
          <a:ext cx="772795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Document" r:id="rId4" imgW="7726351" imgH="4996291" progId="Word.Document.8">
                  <p:embed/>
                </p:oleObj>
              </mc:Choice>
              <mc:Fallback>
                <p:oleObj name="Document" r:id="rId4" imgW="7726351" imgH="4996291" progId="Word.Document.8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90650"/>
                        <a:ext cx="7727950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3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638"/>
            <a:ext cx="7543800" cy="639762"/>
          </a:xfrm>
        </p:spPr>
        <p:txBody>
          <a:bodyPr/>
          <a:lstStyle/>
          <a:p>
            <a:r>
              <a:rPr lang="en-US" dirty="0"/>
              <a:t>Traversals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62000" y="1062037"/>
          <a:ext cx="7727950" cy="579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Document" r:id="rId4" imgW="7734175" imgH="5794880" progId="Word.Document.8">
                  <p:embed/>
                </p:oleObj>
              </mc:Choice>
              <mc:Fallback>
                <p:oleObj name="Document" r:id="rId4" imgW="7734175" imgH="5794880" progId="Word.Document.8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2037"/>
                        <a:ext cx="7727950" cy="579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0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do it!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2959291"/>
          </a:xfrm>
        </p:spPr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: LNR</a:t>
            </a:r>
          </a:p>
          <a:p>
            <a:r>
              <a:rPr lang="en-US" dirty="0" smtClean="0"/>
              <a:t>Preorder: NLR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: LRN</a:t>
            </a:r>
            <a:endParaRPr lang="en-US" dirty="0"/>
          </a:p>
        </p:txBody>
      </p:sp>
      <p:pic>
        <p:nvPicPr>
          <p:cNvPr id="55298" name="Picture 2" descr="http://www.classes.cs.uchicago.edu/archive/2012/winter/10600-1/Labs/8/lab8_files/B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28575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4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FE1510BD-FC99-4B10-A7CB-99F8B93FA737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752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Linear search</a:t>
            </a:r>
            <a:br>
              <a:rPr lang="en-US" sz="2800" dirty="0" smtClean="0"/>
            </a:br>
            <a:r>
              <a:rPr lang="en-US" sz="2800" dirty="0" smtClean="0"/>
              <a:t>complexity: how many comparisons?</a:t>
            </a:r>
            <a:br>
              <a:rPr lang="en-US" sz="2800" dirty="0" smtClean="0"/>
            </a:br>
            <a:r>
              <a:rPr lang="en-US" sz="2800" dirty="0" smtClean="0"/>
              <a:t>best, average, worst cases?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74900"/>
            <a:ext cx="8305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4CC0F6D4-62A1-4974-A1B0-72D859A30BE0}" type="slidenum">
              <a:rPr lang="en-US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8" y="228600"/>
            <a:ext cx="8739138" cy="5562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reliableks.com/bina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293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Binary Search – how it operates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399" y="5410200"/>
            <a:ext cx="543877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restriction?</a:t>
            </a:r>
          </a:p>
          <a:p>
            <a:r>
              <a:rPr lang="en-US" dirty="0" smtClean="0"/>
              <a:t>Complexity</a:t>
            </a:r>
            <a:r>
              <a:rPr lang="en-US" dirty="0" smtClean="0"/>
              <a:t>: how many comparisons?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images.slideplayer.com/29/9426664/slides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311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1E3192B-6A65-4DF4-9669-2700ADC4EC1D}" type="slidenum">
              <a:rPr lang="en-US"/>
              <a:pPr/>
              <a:t>7</a:t>
            </a:fld>
            <a:endParaRPr lang="en-US"/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7038"/>
            <a:ext cx="83058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667000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 : </a:t>
            </a:r>
            <a:r>
              <a:rPr lang="en-US" dirty="0" smtClean="0"/>
              <a:t>_49_____________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: _________________</a:t>
            </a:r>
          </a:p>
          <a:p>
            <a:endParaRPr lang="en-US" dirty="0"/>
          </a:p>
          <a:p>
            <a:r>
              <a:rPr lang="en-US" dirty="0" smtClean="0"/>
              <a:t>LAST  : _________________</a:t>
            </a:r>
          </a:p>
          <a:p>
            <a:endParaRPr lang="en-US" dirty="0"/>
          </a:p>
          <a:p>
            <a:r>
              <a:rPr lang="en-US" dirty="0" smtClean="0"/>
              <a:t>LOC    : _________________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94231"/>
              </p:ext>
            </p:extLst>
          </p:nvPr>
        </p:nvGraphicFramePr>
        <p:xfrm>
          <a:off x="3992194" y="2651620"/>
          <a:ext cx="5255875" cy="30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Document" r:id="rId5" imgW="7892280" imgH="4943520" progId="Word.Document.8">
                  <p:embed/>
                </p:oleObj>
              </mc:Choice>
              <mc:Fallback>
                <p:oleObj name="Document" r:id="rId5" imgW="7892280" imgH="4943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194" y="2651620"/>
                        <a:ext cx="5255875" cy="30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850" y="1445604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8749" y="14413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7002" y="14601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90650" y="1441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8850" y="1460186"/>
            <a:ext cx="50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71650" y="14413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996617" y="14413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9850" y="144760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407066" y="1450202"/>
            <a:ext cx="3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89163" y="1441311"/>
            <a:ext cx="459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798202" y="1450202"/>
            <a:ext cx="3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937705" y="1436130"/>
            <a:ext cx="46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3542" y="1441311"/>
            <a:ext cx="4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340811" y="1436130"/>
            <a:ext cx="47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49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74906" y="1436130"/>
            <a:ext cx="38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750120" y="1445604"/>
            <a:ext cx="46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931049" y="1464479"/>
            <a:ext cx="47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1450721"/>
            <a:ext cx="44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63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372512" y="1457802"/>
            <a:ext cx="39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8515" y="1464479"/>
            <a:ext cx="38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96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724771" y="1436130"/>
            <a:ext cx="45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82</a:t>
            </a:r>
            <a:endParaRPr 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838200"/>
          </a:xfrm>
        </p:spPr>
        <p:txBody>
          <a:bodyPr/>
          <a:lstStyle/>
          <a:p>
            <a:r>
              <a:rPr lang="en-US"/>
              <a:t>Hierarchical Organization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7772400" cy="4114800"/>
          </a:xfrm>
        </p:spPr>
        <p:txBody>
          <a:bodyPr/>
          <a:lstStyle/>
          <a:p>
            <a:r>
              <a:rPr lang="en-US"/>
              <a:t>Example: File Directories</a:t>
            </a:r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2447925" y="4867275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3771900" y="4867275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5162550" y="4876800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1177925" y="2262188"/>
            <a:ext cx="7392988" cy="3719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5353" name="Picture 9" descr="fg25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718300" cy="3325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0381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7199" y="228600"/>
          <a:ext cx="835963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4" imgW="7621200" imgH="5172120" progId="Word.Document.8">
                  <p:embed/>
                </p:oleObj>
              </mc:Choice>
              <mc:Fallback>
                <p:oleObj name="Document" r:id="rId4" imgW="7621200" imgH="51721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28600"/>
                        <a:ext cx="8359639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611</Words>
  <Application>Microsoft Office PowerPoint</Application>
  <PresentationFormat>On-screen Show (4:3)</PresentationFormat>
  <Paragraphs>143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Default Design</vt:lpstr>
      <vt:lpstr>Document</vt:lpstr>
      <vt:lpstr>Intro to Trees and  Binary Search Trees</vt:lpstr>
      <vt:lpstr>Linear (sequential) Search</vt:lpstr>
      <vt:lpstr>Linear search complexity: how many comparisons? best, average, worst cases?</vt:lpstr>
      <vt:lpstr>PowerPoint Presentation</vt:lpstr>
      <vt:lpstr>Binary Search – how it operates</vt:lpstr>
      <vt:lpstr>PowerPoint Presentation</vt:lpstr>
      <vt:lpstr>PowerPoint Presentation</vt:lpstr>
      <vt:lpstr>Hierarchical Organization</vt:lpstr>
      <vt:lpstr>PowerPoint Presentation</vt:lpstr>
      <vt:lpstr>Tree Terminology</vt:lpstr>
      <vt:lpstr>Pointer (Linked) implementation of trees</vt:lpstr>
      <vt:lpstr>Make Binary Search efficient for Links</vt:lpstr>
      <vt:lpstr>PowerPoint Presentation</vt:lpstr>
      <vt:lpstr>Lab 8 Tree Node Implementation</vt:lpstr>
      <vt:lpstr>A Generic Implementation</vt:lpstr>
      <vt:lpstr>Binary Search Tree Sample</vt:lpstr>
      <vt:lpstr>Nonrecursive BST search algorithm</vt:lpstr>
      <vt:lpstr>Binary Trees</vt:lpstr>
      <vt:lpstr>Now you do it!</vt:lpstr>
      <vt:lpstr>Traversals of a Tree: Process all nodes in the tree in a systematic order.</vt:lpstr>
      <vt:lpstr>Traversals of a Tree</vt:lpstr>
      <vt:lpstr>Traversals of a Tree</vt:lpstr>
      <vt:lpstr>Traversals of a Tree</vt:lpstr>
      <vt:lpstr>Traversals of a Tree</vt:lpstr>
      <vt:lpstr>Traversing a Binary Search Tree</vt:lpstr>
      <vt:lpstr>Sample traversals</vt:lpstr>
      <vt:lpstr>Traversals</vt:lpstr>
      <vt:lpstr>Now you do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Thomas H Hildebrandt</dc:creator>
  <cp:lastModifiedBy>Yoder, Robert</cp:lastModifiedBy>
  <cp:revision>73</cp:revision>
  <cp:lastPrinted>2016-04-12T19:08:38Z</cp:lastPrinted>
  <dcterms:created xsi:type="dcterms:W3CDTF">1999-06-17T05:01:26Z</dcterms:created>
  <dcterms:modified xsi:type="dcterms:W3CDTF">2016-11-14T19:27:24Z</dcterms:modified>
</cp:coreProperties>
</file>