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8" r:id="rId2"/>
    <p:sldId id="321" r:id="rId3"/>
    <p:sldId id="328" r:id="rId4"/>
    <p:sldId id="289" r:id="rId5"/>
    <p:sldId id="291" r:id="rId6"/>
    <p:sldId id="322" r:id="rId7"/>
    <p:sldId id="329" r:id="rId8"/>
    <p:sldId id="292" r:id="rId9"/>
    <p:sldId id="293" r:id="rId10"/>
    <p:sldId id="330" r:id="rId11"/>
    <p:sldId id="331" r:id="rId12"/>
    <p:sldId id="323" r:id="rId13"/>
    <p:sldId id="295" r:id="rId14"/>
    <p:sldId id="294" r:id="rId15"/>
    <p:sldId id="324" r:id="rId16"/>
    <p:sldId id="327" r:id="rId17"/>
    <p:sldId id="333" r:id="rId18"/>
    <p:sldId id="335"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55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2E9628C-E566-C847-9FFB-ECBFD01C2D49}" type="datetimeFigureOut">
              <a:rPr lang="en-US" smtClean="0"/>
              <a:pPr/>
              <a:t>12/2/2016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932FABF-C98F-294F-8E68-B12E1669D5AF}" type="slidenum">
              <a:rPr lang="en-US" smtClean="0"/>
              <a:pPr/>
              <a:t>‹#›</a:t>
            </a:fld>
            <a:endParaRPr lang="en-US"/>
          </a:p>
        </p:txBody>
      </p:sp>
    </p:spTree>
    <p:extLst>
      <p:ext uri="{BB962C8B-B14F-4D97-AF65-F5344CB8AC3E}">
        <p14:creationId xmlns:p14="http://schemas.microsoft.com/office/powerpoint/2010/main" val="33569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E846B3-35DA-9749-BEE5-DED67FE47B1D}" type="datetimeFigureOut">
              <a:rPr lang="en-US" smtClean="0"/>
              <a:pPr/>
              <a:t>12/2/2016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EB2BD8-746B-9F48-B7E9-74D6E69A6B1F}" type="slidenum">
              <a:rPr lang="en-US" smtClean="0"/>
              <a:pPr/>
              <a:t>‹#›</a:t>
            </a:fld>
            <a:endParaRPr lang="en-US"/>
          </a:p>
        </p:txBody>
      </p:sp>
    </p:spTree>
    <p:extLst>
      <p:ext uri="{BB962C8B-B14F-4D97-AF65-F5344CB8AC3E}">
        <p14:creationId xmlns:p14="http://schemas.microsoft.com/office/powerpoint/2010/main" val="38465948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dirty="0"/>
          </a:p>
        </p:txBody>
      </p:sp>
      <p:sp>
        <p:nvSpPr>
          <p:cNvPr id="6" name="Slide Number Placeholder 5"/>
          <p:cNvSpPr>
            <a:spLocks noGrp="1"/>
          </p:cNvSpPr>
          <p:nvPr>
            <p:ph type="sldNum" sz="quarter" idx="12"/>
          </p:nvPr>
        </p:nvSpPr>
        <p:spPr/>
        <p:txBody>
          <a:bodyPr/>
          <a:lstStyle/>
          <a:p>
            <a:r>
              <a:rPr lang="en-US" dirty="0" smtClean="0"/>
              <a:t>12 - </a:t>
            </a:r>
            <a:fld id="{90994C07-E970-A243-9601-A1D642E986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 </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 </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8547"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Java Software Structures, 4th Edition, Lewis/Chase </a:t>
            </a:r>
            <a:endParaRPr lang="en-US"/>
          </a:p>
        </p:txBody>
      </p:sp>
      <p:sp>
        <p:nvSpPr>
          <p:cNvPr id="9" name="Slide Number Placeholder 8"/>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88547"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Java Software Structures, 4th Edition, Lewis/Chase </a:t>
            </a:r>
            <a:endParaRPr lang="en-US"/>
          </a:p>
        </p:txBody>
      </p:sp>
      <p:sp>
        <p:nvSpPr>
          <p:cNvPr id="5" name="Slide Number Placeholder 4"/>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8547"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Java Software Structures, 4th Edition, Lewis/Chase </a:t>
            </a:r>
            <a:endParaRPr lang="en-US"/>
          </a:p>
        </p:txBody>
      </p:sp>
      <p:sp>
        <p:nvSpPr>
          <p:cNvPr id="4" name="Slide Number Placeholder 3"/>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 </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 </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gs>
            <a:gs pos="100000">
              <a:schemeClr val="tx2">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54" y="274638"/>
            <a:ext cx="8808198" cy="8569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922" y="1253756"/>
            <a:ext cx="8694229" cy="51025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4922" y="6356350"/>
            <a:ext cx="655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Java Software Structures, 4th Edition, Lewis/Chase </a:t>
            </a:r>
            <a:endParaRPr lang="en-US" dirty="0"/>
          </a:p>
        </p:txBody>
      </p:sp>
      <p:sp>
        <p:nvSpPr>
          <p:cNvPr id="6" name="Slide Number Placeholder 5"/>
          <p:cNvSpPr>
            <a:spLocks noGrp="1"/>
          </p:cNvSpPr>
          <p:nvPr>
            <p:ph type="sldNum" sz="quarter" idx="4"/>
          </p:nvPr>
        </p:nvSpPr>
        <p:spPr>
          <a:xfrm>
            <a:off x="6838135"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12 - </a:t>
            </a:r>
            <a:fld id="{90994C07-E970-A243-9601-A1D642E986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Binary_hea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lgolist.net/Data_structures/Binary_heap/Insertion"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normAutofit fontScale="90000"/>
          </a:bodyPr>
          <a:lstStyle/>
          <a:p>
            <a:r>
              <a:rPr lang="en-US" dirty="0" smtClean="0"/>
              <a:t>Lecture 18 Fall 2016: Heaps and Heapsort</a:t>
            </a:r>
            <a:endParaRPr lang="en-US" dirty="0"/>
          </a:p>
        </p:txBody>
      </p:sp>
      <p:sp>
        <p:nvSpPr>
          <p:cNvPr id="3" name="Content Placeholder 2"/>
          <p:cNvSpPr>
            <a:spLocks noGrp="1"/>
          </p:cNvSpPr>
          <p:nvPr>
            <p:ph idx="1"/>
          </p:nvPr>
        </p:nvSpPr>
        <p:spPr/>
        <p:txBody>
          <a:bodyPr/>
          <a:lstStyle/>
          <a:p>
            <a:r>
              <a:rPr lang="en-US" dirty="0" smtClean="0"/>
              <a:t>Final exam: Fri 12/16 8:30-10:30 AM RB-250</a:t>
            </a:r>
          </a:p>
          <a:p>
            <a:r>
              <a:rPr lang="en-US" dirty="0" smtClean="0"/>
              <a:t>Heaps, conceptually</a:t>
            </a:r>
          </a:p>
          <a:p>
            <a:r>
              <a:rPr lang="en-US" dirty="0" smtClean="0"/>
              <a:t>Heap Sort</a:t>
            </a:r>
          </a:p>
          <a:p>
            <a:r>
              <a:rPr lang="en-US" dirty="0" smtClean="0"/>
              <a:t>Priority queues</a:t>
            </a:r>
          </a:p>
          <a:p>
            <a:r>
              <a:rPr lang="en-US" dirty="0" smtClean="0"/>
              <a:t>Using heaps to implement priority queues</a:t>
            </a:r>
          </a:p>
        </p:txBody>
      </p:sp>
      <p:sp>
        <p:nvSpPr>
          <p:cNvPr id="7" name="Slide Number Placeholder 6"/>
          <p:cNvSpPr>
            <a:spLocks noGrp="1"/>
          </p:cNvSpPr>
          <p:nvPr>
            <p:ph type="sldNum" sz="quarter" idx="12"/>
          </p:nvPr>
        </p:nvSpPr>
        <p:spPr/>
        <p:txBody>
          <a:bodyPr/>
          <a:lstStyle/>
          <a:p>
            <a:r>
              <a:rPr lang="en-US" smtClean="0"/>
              <a:t>12 - </a:t>
            </a:r>
            <a:fld id="{90994C07-E970-A243-9601-A1D642E986EC}" type="slidenum">
              <a:rPr lang="en-US" smtClean="0"/>
              <a:pPr/>
              <a:t>1</a:t>
            </a:fld>
            <a:endParaRPr lang="en-US" dirty="0"/>
          </a:p>
        </p:txBody>
      </p:sp>
      <p:pic>
        <p:nvPicPr>
          <p:cNvPr id="1026" name="Picture 2" descr="http://bcu.copsewood.net/dsalg/heap/Diagram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076" y="3366035"/>
            <a:ext cx="2536407" cy="1832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dirty="0" smtClean="0"/>
              <a:t>INSERT into HEAP step 1</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public</a:t>
            </a:r>
            <a:r>
              <a:rPr lang="en-US" dirty="0"/>
              <a:t> </a:t>
            </a:r>
            <a:r>
              <a:rPr lang="en-US" b="1" dirty="0"/>
              <a:t>class</a:t>
            </a:r>
            <a:r>
              <a:rPr lang="en-US" dirty="0"/>
              <a:t> </a:t>
            </a:r>
            <a:r>
              <a:rPr lang="en-US" dirty="0" err="1"/>
              <a:t>BinaryMinHeap</a:t>
            </a:r>
            <a:r>
              <a:rPr lang="en-US" dirty="0"/>
              <a:t> {</a:t>
            </a:r>
          </a:p>
          <a:p>
            <a:r>
              <a:rPr lang="en-US" dirty="0"/>
              <a:t>     </a:t>
            </a:r>
          </a:p>
          <a:p>
            <a:r>
              <a:rPr lang="en-US" dirty="0"/>
              <a:t>      </a:t>
            </a:r>
            <a:r>
              <a:rPr lang="en-US" b="1" dirty="0"/>
              <a:t>…</a:t>
            </a:r>
            <a:endParaRPr lang="en-US" dirty="0"/>
          </a:p>
          <a:p>
            <a:r>
              <a:rPr lang="en-US" b="1" dirty="0"/>
              <a:t>     </a:t>
            </a:r>
            <a:endParaRPr lang="en-US" dirty="0"/>
          </a:p>
          <a:p>
            <a:r>
              <a:rPr lang="en-US" b="1" dirty="0"/>
              <a:t>public</a:t>
            </a:r>
            <a:r>
              <a:rPr lang="en-US" dirty="0"/>
              <a:t> </a:t>
            </a:r>
            <a:r>
              <a:rPr lang="en-US" b="1" dirty="0"/>
              <a:t>void</a:t>
            </a:r>
            <a:r>
              <a:rPr lang="en-US" dirty="0"/>
              <a:t> insert(</a:t>
            </a:r>
            <a:r>
              <a:rPr lang="en-US" b="1" dirty="0" err="1"/>
              <a:t>int</a:t>
            </a:r>
            <a:r>
              <a:rPr lang="en-US" dirty="0"/>
              <a:t> value) {</a:t>
            </a:r>
          </a:p>
          <a:p>
            <a:r>
              <a:rPr lang="en-US" dirty="0"/>
              <a:t>            </a:t>
            </a:r>
            <a:r>
              <a:rPr lang="en-US" b="1" dirty="0"/>
              <a:t>if</a:t>
            </a:r>
            <a:r>
              <a:rPr lang="en-US" dirty="0"/>
              <a:t> (</a:t>
            </a:r>
            <a:r>
              <a:rPr lang="en-US" dirty="0" err="1"/>
              <a:t>heapSize</a:t>
            </a:r>
            <a:r>
              <a:rPr lang="en-US" dirty="0"/>
              <a:t> == </a:t>
            </a:r>
            <a:r>
              <a:rPr lang="en-US" dirty="0" err="1"/>
              <a:t>data.length</a:t>
            </a:r>
            <a:r>
              <a:rPr lang="en-US" dirty="0"/>
              <a:t>)</a:t>
            </a:r>
          </a:p>
          <a:p>
            <a:r>
              <a:rPr lang="en-US" dirty="0"/>
              <a:t>                  </a:t>
            </a:r>
            <a:r>
              <a:rPr lang="en-US" b="1" dirty="0"/>
              <a:t>throw</a:t>
            </a:r>
            <a:r>
              <a:rPr lang="en-US" dirty="0"/>
              <a:t> </a:t>
            </a:r>
            <a:r>
              <a:rPr lang="en-US" b="1" dirty="0"/>
              <a:t>new</a:t>
            </a:r>
            <a:r>
              <a:rPr lang="en-US" dirty="0"/>
              <a:t> </a:t>
            </a:r>
            <a:r>
              <a:rPr lang="en-US" dirty="0" err="1"/>
              <a:t>HeapException</a:t>
            </a:r>
            <a:r>
              <a:rPr lang="en-US" dirty="0"/>
              <a:t>("Heap's underlying storage is overflow");</a:t>
            </a:r>
          </a:p>
          <a:p>
            <a:r>
              <a:rPr lang="en-US" dirty="0"/>
              <a:t>            </a:t>
            </a:r>
            <a:r>
              <a:rPr lang="en-US" b="1" dirty="0"/>
              <a:t>else</a:t>
            </a:r>
            <a:r>
              <a:rPr lang="en-US" dirty="0"/>
              <a:t> {</a:t>
            </a:r>
          </a:p>
          <a:p>
            <a:r>
              <a:rPr lang="en-US" dirty="0"/>
              <a:t>                  </a:t>
            </a:r>
            <a:r>
              <a:rPr lang="en-US" dirty="0" err="1"/>
              <a:t>heapSize</a:t>
            </a:r>
            <a:r>
              <a:rPr lang="en-US" dirty="0"/>
              <a:t>++;</a:t>
            </a:r>
          </a:p>
          <a:p>
            <a:r>
              <a:rPr lang="en-US" dirty="0"/>
              <a:t>                  data[</a:t>
            </a:r>
            <a:r>
              <a:rPr lang="en-US" dirty="0" err="1"/>
              <a:t>heapSize</a:t>
            </a:r>
            <a:r>
              <a:rPr lang="en-US" dirty="0"/>
              <a:t> - 1] = value;</a:t>
            </a:r>
          </a:p>
          <a:p>
            <a:r>
              <a:rPr lang="en-US" dirty="0"/>
              <a:t>                  </a:t>
            </a:r>
            <a:r>
              <a:rPr lang="en-US" dirty="0" err="1"/>
              <a:t>siftUp</a:t>
            </a:r>
            <a:r>
              <a:rPr lang="en-US" dirty="0"/>
              <a:t>(</a:t>
            </a:r>
            <a:r>
              <a:rPr lang="en-US" dirty="0" err="1"/>
              <a:t>heapSize</a:t>
            </a:r>
            <a:r>
              <a:rPr lang="en-US" dirty="0"/>
              <a:t> - 1);</a:t>
            </a:r>
          </a:p>
          <a:p>
            <a:r>
              <a:rPr lang="en-US" dirty="0"/>
              <a:t>            }</a:t>
            </a:r>
          </a:p>
          <a:p>
            <a:r>
              <a:rPr lang="en-US" dirty="0"/>
              <a:t>      }    </a:t>
            </a:r>
          </a:p>
          <a:p>
            <a:r>
              <a:rPr lang="en-US" dirty="0"/>
              <a:t> </a:t>
            </a:r>
          </a:p>
          <a:p>
            <a:r>
              <a:rPr lang="en-US" dirty="0"/>
              <a:t>      </a:t>
            </a:r>
            <a:r>
              <a:rPr lang="en-US" b="1" dirty="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 </a:t>
            </a:r>
            <a:endParaRPr lang="en-US" dirty="0"/>
          </a:p>
        </p:txBody>
      </p:sp>
      <p:sp>
        <p:nvSpPr>
          <p:cNvPr id="5" name="Slide Number Placeholder 4"/>
          <p:cNvSpPr>
            <a:spLocks noGrp="1"/>
          </p:cNvSpPr>
          <p:nvPr>
            <p:ph type="sldNum" sz="quarter" idx="12"/>
          </p:nvPr>
        </p:nvSpPr>
        <p:spPr/>
        <p:txBody>
          <a:bodyPr/>
          <a:lstStyle/>
          <a:p>
            <a:r>
              <a:rPr lang="en-US" smtClean="0"/>
              <a:t>12 - </a:t>
            </a:r>
            <a:fld id="{90994C07-E970-A243-9601-A1D642E986EC}" type="slidenum">
              <a:rPr lang="en-US" smtClean="0"/>
              <a:pPr/>
              <a:t>10</a:t>
            </a:fld>
            <a:endParaRPr lang="en-US" dirty="0"/>
          </a:p>
        </p:txBody>
      </p:sp>
    </p:spTree>
    <p:extLst>
      <p:ext uri="{BB962C8B-B14F-4D97-AF65-F5344CB8AC3E}">
        <p14:creationId xmlns:p14="http://schemas.microsoft.com/office/powerpoint/2010/main" val="255238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lstStyle/>
          <a:p>
            <a:r>
              <a:rPr lang="en-US" dirty="0" smtClean="0"/>
              <a:t>Insert into Heap: SIFTUP step 2</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private</a:t>
            </a:r>
            <a:r>
              <a:rPr lang="en-US" dirty="0"/>
              <a:t> </a:t>
            </a:r>
            <a:r>
              <a:rPr lang="en-US" b="1" dirty="0"/>
              <a:t>void</a:t>
            </a:r>
            <a:r>
              <a:rPr lang="en-US" dirty="0"/>
              <a:t> </a:t>
            </a:r>
            <a:r>
              <a:rPr lang="en-US" dirty="0" err="1"/>
              <a:t>siftUp</a:t>
            </a:r>
            <a:r>
              <a:rPr lang="en-US" dirty="0"/>
              <a:t>(</a:t>
            </a:r>
            <a:r>
              <a:rPr lang="en-US" b="1" dirty="0" err="1"/>
              <a:t>int</a:t>
            </a:r>
            <a:r>
              <a:rPr lang="en-US" dirty="0"/>
              <a:t> </a:t>
            </a:r>
            <a:r>
              <a:rPr lang="en-US" dirty="0" err="1"/>
              <a:t>nodeIndex</a:t>
            </a:r>
            <a:r>
              <a:rPr lang="en-US" dirty="0"/>
              <a:t>) {</a:t>
            </a:r>
          </a:p>
          <a:p>
            <a:r>
              <a:rPr lang="en-US" dirty="0"/>
              <a:t>            </a:t>
            </a:r>
            <a:r>
              <a:rPr lang="en-US" b="1" dirty="0" err="1"/>
              <a:t>int</a:t>
            </a:r>
            <a:r>
              <a:rPr lang="en-US" dirty="0"/>
              <a:t> </a:t>
            </a:r>
            <a:r>
              <a:rPr lang="en-US" dirty="0" err="1"/>
              <a:t>parentIndex</a:t>
            </a:r>
            <a:r>
              <a:rPr lang="en-US" dirty="0"/>
              <a:t>, </a:t>
            </a:r>
            <a:r>
              <a:rPr lang="en-US" dirty="0" err="1"/>
              <a:t>tmp</a:t>
            </a:r>
            <a:r>
              <a:rPr lang="en-US" dirty="0"/>
              <a:t>;</a:t>
            </a:r>
          </a:p>
          <a:p>
            <a:r>
              <a:rPr lang="en-US" dirty="0"/>
              <a:t>            </a:t>
            </a:r>
            <a:r>
              <a:rPr lang="en-US" b="1" dirty="0"/>
              <a:t>if</a:t>
            </a:r>
            <a:r>
              <a:rPr lang="en-US" dirty="0"/>
              <a:t> (</a:t>
            </a:r>
            <a:r>
              <a:rPr lang="en-US" dirty="0" err="1"/>
              <a:t>nodeIndex</a:t>
            </a:r>
            <a:r>
              <a:rPr lang="en-US" dirty="0"/>
              <a:t> != 0) </a:t>
            </a:r>
            <a:r>
              <a:rPr lang="en-US" dirty="0" smtClean="0"/>
              <a:t>{ // not top node</a:t>
            </a:r>
            <a:endParaRPr lang="en-US" dirty="0"/>
          </a:p>
          <a:p>
            <a:r>
              <a:rPr lang="en-US" dirty="0"/>
              <a:t>                  </a:t>
            </a:r>
            <a:r>
              <a:rPr lang="en-US" dirty="0" err="1"/>
              <a:t>parentIndex</a:t>
            </a:r>
            <a:r>
              <a:rPr lang="en-US" dirty="0"/>
              <a:t> = </a:t>
            </a:r>
            <a:r>
              <a:rPr lang="en-US" dirty="0" err="1"/>
              <a:t>getParentIndex</a:t>
            </a:r>
            <a:r>
              <a:rPr lang="en-US" dirty="0"/>
              <a:t>(</a:t>
            </a:r>
            <a:r>
              <a:rPr lang="en-US" dirty="0" err="1"/>
              <a:t>nodeIndex</a:t>
            </a:r>
            <a:r>
              <a:rPr lang="en-US" dirty="0"/>
              <a:t>);</a:t>
            </a:r>
          </a:p>
          <a:p>
            <a:r>
              <a:rPr lang="en-US" dirty="0"/>
              <a:t>                  </a:t>
            </a:r>
            <a:r>
              <a:rPr lang="en-US" b="1" dirty="0"/>
              <a:t>if</a:t>
            </a:r>
            <a:r>
              <a:rPr lang="en-US" dirty="0"/>
              <a:t> (data[</a:t>
            </a:r>
            <a:r>
              <a:rPr lang="en-US" dirty="0" err="1"/>
              <a:t>parentIndex</a:t>
            </a:r>
            <a:r>
              <a:rPr lang="en-US" dirty="0"/>
              <a:t>] &gt; data[</a:t>
            </a:r>
            <a:r>
              <a:rPr lang="en-US" dirty="0" err="1"/>
              <a:t>nodeIndex</a:t>
            </a:r>
            <a:r>
              <a:rPr lang="en-US" dirty="0"/>
              <a:t>]) {</a:t>
            </a:r>
          </a:p>
          <a:p>
            <a:r>
              <a:rPr lang="en-US" dirty="0"/>
              <a:t>                        </a:t>
            </a:r>
            <a:r>
              <a:rPr lang="en-US" dirty="0" err="1"/>
              <a:t>tmp</a:t>
            </a:r>
            <a:r>
              <a:rPr lang="en-US" dirty="0"/>
              <a:t> = data[</a:t>
            </a:r>
            <a:r>
              <a:rPr lang="en-US" dirty="0" err="1"/>
              <a:t>parentIndex</a:t>
            </a:r>
            <a:r>
              <a:rPr lang="en-US" dirty="0" smtClean="0"/>
              <a:t>]; //swap</a:t>
            </a:r>
            <a:endParaRPr lang="en-US" dirty="0"/>
          </a:p>
          <a:p>
            <a:r>
              <a:rPr lang="en-US" dirty="0"/>
              <a:t>                        data[</a:t>
            </a:r>
            <a:r>
              <a:rPr lang="en-US" dirty="0" err="1"/>
              <a:t>parentIndex</a:t>
            </a:r>
            <a:r>
              <a:rPr lang="en-US" dirty="0"/>
              <a:t>] = data[</a:t>
            </a:r>
            <a:r>
              <a:rPr lang="en-US" dirty="0" err="1"/>
              <a:t>nodeIndex</a:t>
            </a:r>
            <a:r>
              <a:rPr lang="en-US" dirty="0"/>
              <a:t>];</a:t>
            </a:r>
          </a:p>
          <a:p>
            <a:r>
              <a:rPr lang="en-US" dirty="0"/>
              <a:t>                        data[</a:t>
            </a:r>
            <a:r>
              <a:rPr lang="en-US" dirty="0" err="1"/>
              <a:t>nodeIndex</a:t>
            </a:r>
            <a:r>
              <a:rPr lang="en-US" dirty="0"/>
              <a:t>] = </a:t>
            </a:r>
            <a:r>
              <a:rPr lang="en-US" dirty="0" err="1"/>
              <a:t>tmp</a:t>
            </a:r>
            <a:r>
              <a:rPr lang="en-US" dirty="0"/>
              <a:t>;</a:t>
            </a:r>
          </a:p>
          <a:p>
            <a:r>
              <a:rPr lang="en-US" dirty="0"/>
              <a:t>                        </a:t>
            </a:r>
            <a:r>
              <a:rPr lang="en-US" dirty="0" err="1"/>
              <a:t>siftUp</a:t>
            </a:r>
            <a:r>
              <a:rPr lang="en-US" dirty="0"/>
              <a:t>(</a:t>
            </a:r>
            <a:r>
              <a:rPr lang="en-US" dirty="0" err="1"/>
              <a:t>parentIndex</a:t>
            </a:r>
            <a:r>
              <a:rPr lang="en-US" dirty="0" smtClean="0"/>
              <a:t>); // make another pass</a:t>
            </a:r>
            <a:endParaRPr lang="en-US" dirty="0"/>
          </a:p>
          <a:p>
            <a:r>
              <a:rPr lang="en-US" dirty="0"/>
              <a:t>                  }</a:t>
            </a:r>
          </a:p>
          <a:p>
            <a:r>
              <a:rPr lang="en-US" dirty="0"/>
              <a:t>            }</a:t>
            </a:r>
          </a:p>
          <a:p>
            <a:r>
              <a:rPr lang="en-US" dirty="0"/>
              <a:t>      }</a:t>
            </a:r>
          </a:p>
          <a:p>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 </a:t>
            </a:r>
            <a:endParaRPr lang="en-US" dirty="0"/>
          </a:p>
        </p:txBody>
      </p:sp>
      <p:sp>
        <p:nvSpPr>
          <p:cNvPr id="5" name="Slide Number Placeholder 4"/>
          <p:cNvSpPr>
            <a:spLocks noGrp="1"/>
          </p:cNvSpPr>
          <p:nvPr>
            <p:ph type="sldNum" sz="quarter" idx="12"/>
          </p:nvPr>
        </p:nvSpPr>
        <p:spPr/>
        <p:txBody>
          <a:bodyPr/>
          <a:lstStyle/>
          <a:p>
            <a:r>
              <a:rPr lang="en-US" smtClean="0"/>
              <a:t>12 - </a:t>
            </a:r>
            <a:fld id="{90994C07-E970-A243-9601-A1D642E986EC}" type="slidenum">
              <a:rPr lang="en-US" smtClean="0"/>
              <a:pPr/>
              <a:t>11</a:t>
            </a:fld>
            <a:endParaRPr lang="en-US" dirty="0"/>
          </a:p>
        </p:txBody>
      </p:sp>
    </p:spTree>
    <p:extLst>
      <p:ext uri="{BB962C8B-B14F-4D97-AF65-F5344CB8AC3E}">
        <p14:creationId xmlns:p14="http://schemas.microsoft.com/office/powerpoint/2010/main" val="85387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dirty="0" smtClean="0"/>
              <a:t>Removing the Min Element</a:t>
            </a:r>
            <a:endParaRPr lang="en-US" dirty="0"/>
          </a:p>
        </p:txBody>
      </p:sp>
      <p:sp>
        <p:nvSpPr>
          <p:cNvPr id="3" name="Content Placeholder 2"/>
          <p:cNvSpPr>
            <a:spLocks noGrp="1"/>
          </p:cNvSpPr>
          <p:nvPr>
            <p:ph idx="1"/>
          </p:nvPr>
        </p:nvSpPr>
        <p:spPr/>
        <p:txBody>
          <a:bodyPr/>
          <a:lstStyle/>
          <a:p>
            <a:r>
              <a:rPr lang="en-US" dirty="0" smtClean="0"/>
              <a:t>Remove the root (min) and reconstruct the heap</a:t>
            </a:r>
          </a:p>
          <a:p>
            <a:r>
              <a:rPr lang="en-US" dirty="0" smtClean="0"/>
              <a:t>First, move the </a:t>
            </a:r>
            <a:r>
              <a:rPr lang="en-US" dirty="0" smtClean="0">
                <a:solidFill>
                  <a:srgbClr val="FF0000"/>
                </a:solidFill>
              </a:rPr>
              <a:t>last leaf </a:t>
            </a:r>
            <a:r>
              <a:rPr lang="en-US" dirty="0" smtClean="0"/>
              <a:t>of the tree to be the new root of the tree</a:t>
            </a:r>
          </a:p>
          <a:p>
            <a:r>
              <a:rPr lang="en-US" dirty="0" smtClean="0"/>
              <a:t>Then, move it down </a:t>
            </a:r>
            <a:r>
              <a:rPr lang="en-US" dirty="0" smtClean="0"/>
              <a:t>(</a:t>
            </a:r>
            <a:r>
              <a:rPr lang="en-US" dirty="0" err="1" smtClean="0"/>
              <a:t>siftDown</a:t>
            </a:r>
            <a:r>
              <a:rPr lang="en-US" dirty="0" smtClean="0"/>
              <a:t>) the </a:t>
            </a:r>
            <a:r>
              <a:rPr lang="en-US" dirty="0" smtClean="0"/>
              <a:t>tree as needed until the relationships among the elements is appropriate</a:t>
            </a:r>
          </a:p>
          <a:p>
            <a:r>
              <a:rPr lang="en-US" dirty="0" smtClean="0"/>
              <a:t>In particular, compare the element to the </a:t>
            </a:r>
            <a:r>
              <a:rPr lang="en-US" dirty="0" smtClean="0">
                <a:solidFill>
                  <a:srgbClr val="FF0000"/>
                </a:solidFill>
              </a:rPr>
              <a:t>smaller</a:t>
            </a:r>
            <a:r>
              <a:rPr lang="en-US" dirty="0" smtClean="0"/>
              <a:t> of its children and swap them if the child is </a:t>
            </a:r>
            <a:r>
              <a:rPr lang="en-US" dirty="0" smtClean="0"/>
              <a:t>smaller.</a:t>
            </a:r>
            <a:endParaRPr lang="en-US" dirty="0" smtClean="0"/>
          </a:p>
        </p:txBody>
      </p:sp>
      <p:sp>
        <p:nvSpPr>
          <p:cNvPr id="6" name="Slide Number Placeholder 5"/>
          <p:cNvSpPr>
            <a:spLocks noGrp="1"/>
          </p:cNvSpPr>
          <p:nvPr>
            <p:ph type="sldNum" sz="quarter" idx="12"/>
          </p:nvPr>
        </p:nvSpPr>
        <p:spPr/>
        <p:txBody>
          <a:bodyPr/>
          <a:lstStyle/>
          <a:p>
            <a:r>
              <a:rPr lang="en-US" smtClean="0"/>
              <a:t>12 - </a:t>
            </a:r>
            <a:fld id="{90994C07-E970-A243-9601-A1D642E986E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54" y="274637"/>
            <a:ext cx="8808198" cy="1762507"/>
          </a:xfrm>
        </p:spPr>
        <p:txBody>
          <a:bodyPr>
            <a:normAutofit fontScale="90000"/>
          </a:bodyPr>
          <a:lstStyle/>
          <a:p>
            <a:r>
              <a:rPr lang="en-US" dirty="0" smtClean="0"/>
              <a:t>Removing the Min Element:</a:t>
            </a:r>
            <a:br>
              <a:rPr lang="en-US" dirty="0" smtClean="0"/>
            </a:br>
            <a:r>
              <a:rPr lang="en-US" dirty="0" smtClean="0"/>
              <a:t>compare &amp; swap with smaller child, until we are at leaf node.</a:t>
            </a:r>
            <a:endParaRPr lang="en-US" dirty="0"/>
          </a:p>
        </p:txBody>
      </p:sp>
      <p:pic>
        <p:nvPicPr>
          <p:cNvPr id="7" name="Picture 6" descr="Fig21.7.jpeg"/>
          <p:cNvPicPr>
            <a:picLocks noChangeAspect="1"/>
          </p:cNvPicPr>
          <p:nvPr/>
        </p:nvPicPr>
        <p:blipFill>
          <a:blip r:embed="rId2"/>
          <a:stretch>
            <a:fillRect/>
          </a:stretch>
        </p:blipFill>
        <p:spPr>
          <a:xfrm>
            <a:off x="750082" y="2428757"/>
            <a:ext cx="7649942" cy="2910945"/>
          </a:xfrm>
          <a:prstGeom prst="rect">
            <a:avLst/>
          </a:prstGeom>
        </p:spPr>
      </p:pic>
      <p:sp>
        <p:nvSpPr>
          <p:cNvPr id="8" name="Slide Number Placeholder 7"/>
          <p:cNvSpPr>
            <a:spLocks noGrp="1"/>
          </p:cNvSpPr>
          <p:nvPr>
            <p:ph type="sldNum" sz="quarter" idx="12"/>
          </p:nvPr>
        </p:nvSpPr>
        <p:spPr/>
        <p:txBody>
          <a:bodyPr/>
          <a:lstStyle/>
          <a:p>
            <a:r>
              <a:rPr lang="en-US" smtClean="0"/>
              <a:t>12 - </a:t>
            </a:r>
            <a:fld id="{90994C07-E970-A243-9601-A1D642E986E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the Min Element</a:t>
            </a:r>
            <a:endParaRPr lang="en-US" dirty="0"/>
          </a:p>
        </p:txBody>
      </p:sp>
      <p:sp>
        <p:nvSpPr>
          <p:cNvPr id="3" name="Content Placeholder 2"/>
          <p:cNvSpPr>
            <a:spLocks noGrp="1"/>
          </p:cNvSpPr>
          <p:nvPr>
            <p:ph idx="1"/>
          </p:nvPr>
        </p:nvSpPr>
        <p:spPr/>
        <p:txBody>
          <a:bodyPr/>
          <a:lstStyle/>
          <a:p>
            <a:r>
              <a:rPr lang="en-US" dirty="0" smtClean="0"/>
              <a:t>The element to replace the root is the "last leaf" in the tree: (all of these are the “last leafs”)</a:t>
            </a:r>
            <a:endParaRPr lang="en-US" dirty="0"/>
          </a:p>
        </p:txBody>
      </p:sp>
      <p:pic>
        <p:nvPicPr>
          <p:cNvPr id="7" name="Picture 6" descr="Fig21.6.jpeg"/>
          <p:cNvPicPr>
            <a:picLocks noChangeAspect="1"/>
          </p:cNvPicPr>
          <p:nvPr/>
        </p:nvPicPr>
        <p:blipFill>
          <a:blip r:embed="rId2"/>
          <a:stretch>
            <a:fillRect/>
          </a:stretch>
        </p:blipFill>
        <p:spPr>
          <a:xfrm>
            <a:off x="1225549" y="2611438"/>
            <a:ext cx="6809071" cy="2468562"/>
          </a:xfrm>
          <a:prstGeom prst="rect">
            <a:avLst/>
          </a:prstGeom>
        </p:spPr>
      </p:pic>
      <p:sp>
        <p:nvSpPr>
          <p:cNvPr id="8" name="Slide Number Placeholder 7"/>
          <p:cNvSpPr>
            <a:spLocks noGrp="1"/>
          </p:cNvSpPr>
          <p:nvPr>
            <p:ph type="sldNum" sz="quarter" idx="12"/>
          </p:nvPr>
        </p:nvSpPr>
        <p:spPr/>
        <p:txBody>
          <a:bodyPr/>
          <a:lstStyle/>
          <a:p>
            <a:r>
              <a:rPr lang="en-US" smtClean="0"/>
              <a:t>12 - </a:t>
            </a:r>
            <a:fld id="{90994C07-E970-A243-9601-A1D642E986EC}" type="slidenum">
              <a:rPr lang="en-US" smtClean="0"/>
              <a:pPr/>
              <a:t>14</a:t>
            </a:fld>
            <a:endParaRPr lang="en-US" dirty="0"/>
          </a:p>
        </p:txBody>
      </p:sp>
      <p:sp>
        <p:nvSpPr>
          <p:cNvPr id="4" name="TextBox 3"/>
          <p:cNvSpPr txBox="1"/>
          <p:nvPr/>
        </p:nvSpPr>
        <p:spPr>
          <a:xfrm>
            <a:off x="1781503" y="4906579"/>
            <a:ext cx="5825359" cy="923330"/>
          </a:xfrm>
          <a:prstGeom prst="rect">
            <a:avLst/>
          </a:prstGeom>
          <a:solidFill>
            <a:schemeClr val="accent6">
              <a:lumMod val="20000"/>
              <a:lumOff val="80000"/>
            </a:schemeClr>
          </a:solidFill>
        </p:spPr>
        <p:txBody>
          <a:bodyPr wrap="square" rtlCol="0">
            <a:spAutoFit/>
          </a:bodyPr>
          <a:lstStyle/>
          <a:p>
            <a:r>
              <a:rPr lang="en-US" dirty="0" smtClean="0"/>
              <a:t>Review: There are three different examples above. Remove the root from each of them, replace with last leaf, and </a:t>
            </a:r>
            <a:r>
              <a:rPr lang="en-US" dirty="0" err="1" smtClean="0"/>
              <a:t>siftDown</a:t>
            </a:r>
            <a:r>
              <a:rPr lang="en-US" dirty="0" smtClean="0"/>
              <a:t>. What do the remaining heaps look like?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normAutofit fontScale="92500"/>
          </a:bodyPr>
          <a:lstStyle/>
          <a:p>
            <a:r>
              <a:rPr lang="en-US" dirty="0" smtClean="0"/>
              <a:t>Recall that a </a:t>
            </a:r>
            <a:r>
              <a:rPr lang="en-US" dirty="0" smtClean="0">
                <a:solidFill>
                  <a:srgbClr val="FF0000"/>
                </a:solidFill>
              </a:rPr>
              <a:t>FIFO queue </a:t>
            </a:r>
            <a:r>
              <a:rPr lang="en-US" dirty="0" smtClean="0"/>
              <a:t>removes elements in the order in which they were added</a:t>
            </a:r>
          </a:p>
          <a:p>
            <a:r>
              <a:rPr lang="en-US" dirty="0" smtClean="0"/>
              <a:t>A </a:t>
            </a:r>
            <a:r>
              <a:rPr lang="en-US" i="1" dirty="0" smtClean="0">
                <a:solidFill>
                  <a:srgbClr val="FF0000"/>
                </a:solidFill>
              </a:rPr>
              <a:t>priority queue </a:t>
            </a:r>
            <a:r>
              <a:rPr lang="en-US" dirty="0" smtClean="0"/>
              <a:t>removes elements in priority order, independent of the order in which they were added, the highest priority would be at the root.</a:t>
            </a:r>
          </a:p>
          <a:p>
            <a:r>
              <a:rPr lang="en-US" dirty="0" smtClean="0"/>
              <a:t>Priority queues are helpful in many scheduling situations: boarding an aircraft, CPU scheduling, etc.</a:t>
            </a:r>
          </a:p>
          <a:p>
            <a:r>
              <a:rPr lang="en-US" dirty="0" smtClean="0"/>
              <a:t>A heap is a classic mechanism for implementing priority queues</a:t>
            </a:r>
          </a:p>
          <a:p>
            <a:endParaRPr lang="en-US" dirty="0"/>
          </a:p>
        </p:txBody>
      </p:sp>
      <p:sp>
        <p:nvSpPr>
          <p:cNvPr id="6" name="Slide Number Placeholder 5"/>
          <p:cNvSpPr>
            <a:spLocks noGrp="1"/>
          </p:cNvSpPr>
          <p:nvPr>
            <p:ph type="sldNum" sz="quarter" idx="12"/>
          </p:nvPr>
        </p:nvSpPr>
        <p:spPr/>
        <p:txBody>
          <a:bodyPr/>
          <a:lstStyle/>
          <a:p>
            <a:r>
              <a:rPr lang="en-US" smtClean="0"/>
              <a:t>12 - </a:t>
            </a:r>
            <a:fld id="{90994C07-E970-A243-9601-A1D642E986E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smtClean="0"/>
              <a:t>Heap Sort:  O(n*log(n)) </a:t>
            </a:r>
            <a:endParaRPr lang="en-US" dirty="0"/>
          </a:p>
        </p:txBody>
      </p:sp>
      <p:sp>
        <p:nvSpPr>
          <p:cNvPr id="3" name="Content Placeholder 2"/>
          <p:cNvSpPr>
            <a:spLocks noGrp="1"/>
          </p:cNvSpPr>
          <p:nvPr>
            <p:ph idx="1"/>
          </p:nvPr>
        </p:nvSpPr>
        <p:spPr/>
        <p:txBody>
          <a:bodyPr>
            <a:normAutofit/>
          </a:bodyPr>
          <a:lstStyle/>
          <a:p>
            <a:r>
              <a:rPr lang="en-US" dirty="0" smtClean="0"/>
              <a:t>Given the ordering property of a heap, it is natural to think of using a heap to sort a list of numbers</a:t>
            </a:r>
          </a:p>
          <a:p>
            <a:r>
              <a:rPr lang="en-US" dirty="0" smtClean="0"/>
              <a:t>A </a:t>
            </a:r>
            <a:r>
              <a:rPr lang="en-US" i="1" dirty="0" smtClean="0"/>
              <a:t>heap sort</a:t>
            </a:r>
            <a:r>
              <a:rPr lang="en-US" dirty="0" smtClean="0"/>
              <a:t> sorts a set of elements by adding each one to a heap, then removing them one at a time</a:t>
            </a:r>
          </a:p>
          <a:p>
            <a:r>
              <a:rPr lang="en-US" dirty="0" smtClean="0"/>
              <a:t>The smallest element comes off the heap first, so the sequence will be in ascending order</a:t>
            </a:r>
          </a:p>
        </p:txBody>
      </p:sp>
      <p:sp>
        <p:nvSpPr>
          <p:cNvPr id="6" name="Slide Number Placeholder 5"/>
          <p:cNvSpPr>
            <a:spLocks noGrp="1"/>
          </p:cNvSpPr>
          <p:nvPr>
            <p:ph type="sldNum" sz="quarter" idx="12"/>
          </p:nvPr>
        </p:nvSpPr>
        <p:spPr/>
        <p:txBody>
          <a:bodyPr/>
          <a:lstStyle/>
          <a:p>
            <a:r>
              <a:rPr lang="en-US" smtClean="0"/>
              <a:t>12 - </a:t>
            </a:r>
            <a:fld id="{90994C07-E970-A243-9601-A1D642E986E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US" dirty="0" smtClean="0"/>
              <a:t>Heapsort using a </a:t>
            </a:r>
            <a:r>
              <a:rPr lang="en-US" dirty="0" err="1" smtClean="0"/>
              <a:t>minheap</a:t>
            </a:r>
            <a:endParaRPr lang="en-US" dirty="0"/>
          </a:p>
        </p:txBody>
      </p:sp>
      <p:sp>
        <p:nvSpPr>
          <p:cNvPr id="3" name="Content Placeholder 2"/>
          <p:cNvSpPr>
            <a:spLocks noGrp="1"/>
          </p:cNvSpPr>
          <p:nvPr>
            <p:ph idx="1"/>
          </p:nvPr>
        </p:nvSpPr>
        <p:spPr/>
        <p:txBody>
          <a:bodyPr>
            <a:normAutofit/>
          </a:bodyPr>
          <a:lstStyle/>
          <a:p>
            <a:r>
              <a:rPr lang="en-US" dirty="0" smtClean="0"/>
              <a:t>Insert each element in turn from </a:t>
            </a:r>
            <a:r>
              <a:rPr lang="en-US" dirty="0" err="1" smtClean="0"/>
              <a:t>ane</a:t>
            </a:r>
            <a:r>
              <a:rPr lang="en-US" dirty="0" smtClean="0"/>
              <a:t> unsorted array into a heap.</a:t>
            </a:r>
          </a:p>
          <a:p>
            <a:r>
              <a:rPr lang="en-US" dirty="0" smtClean="0"/>
              <a:t>While there is data in the heap:</a:t>
            </a:r>
          </a:p>
          <a:p>
            <a:pPr lvl="1"/>
            <a:r>
              <a:rPr lang="en-US" dirty="0" smtClean="0"/>
              <a:t>Use </a:t>
            </a:r>
            <a:r>
              <a:rPr lang="en-US" dirty="0" err="1" smtClean="0"/>
              <a:t>removeMin</a:t>
            </a:r>
            <a:r>
              <a:rPr lang="en-US" dirty="0" smtClean="0"/>
              <a:t> to extract the minimum value and place it into next position in a sorted array.</a:t>
            </a:r>
          </a:p>
          <a:p>
            <a:pPr lvl="1"/>
            <a:r>
              <a:rPr lang="en-US" dirty="0" smtClean="0"/>
              <a:t>As you recall, </a:t>
            </a:r>
            <a:r>
              <a:rPr lang="en-US" dirty="0" err="1" smtClean="0"/>
              <a:t>removeMin</a:t>
            </a:r>
            <a:r>
              <a:rPr lang="en-US" dirty="0" smtClean="0"/>
              <a:t> take the smallest value and does a </a:t>
            </a:r>
            <a:r>
              <a:rPr lang="en-US" dirty="0" err="1" smtClean="0"/>
              <a:t>siftUp</a:t>
            </a:r>
            <a:r>
              <a:rPr lang="en-US" dirty="0" smtClean="0"/>
              <a:t> of the last leaf. </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 </a:t>
            </a:r>
            <a:endParaRPr lang="en-US" dirty="0"/>
          </a:p>
        </p:txBody>
      </p:sp>
      <p:sp>
        <p:nvSpPr>
          <p:cNvPr id="5" name="Slide Number Placeholder 4"/>
          <p:cNvSpPr>
            <a:spLocks noGrp="1"/>
          </p:cNvSpPr>
          <p:nvPr>
            <p:ph type="sldNum" sz="quarter" idx="12"/>
          </p:nvPr>
        </p:nvSpPr>
        <p:spPr/>
        <p:txBody>
          <a:bodyPr/>
          <a:lstStyle/>
          <a:p>
            <a:r>
              <a:rPr lang="en-US" smtClean="0"/>
              <a:t>12 - </a:t>
            </a:r>
            <a:fld id="{90994C07-E970-A243-9601-A1D642E986EC}" type="slidenum">
              <a:rPr lang="en-US" smtClean="0"/>
              <a:pPr/>
              <a:t>17</a:t>
            </a:fld>
            <a:endParaRPr lang="en-US" dirty="0"/>
          </a:p>
        </p:txBody>
      </p:sp>
    </p:spTree>
    <p:extLst>
      <p:ext uri="{BB962C8B-B14F-4D97-AF65-F5344CB8AC3E}">
        <p14:creationId xmlns:p14="http://schemas.microsoft.com/office/powerpoint/2010/main" val="8857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smtClean="0"/>
              <a:t>Heapsort using a </a:t>
            </a:r>
            <a:r>
              <a:rPr lang="en-US" dirty="0" err="1" smtClean="0"/>
              <a:t>maxheap</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maxheap</a:t>
            </a:r>
            <a:r>
              <a:rPr lang="en-US" dirty="0" smtClean="0"/>
              <a:t> heapsort </a:t>
            </a:r>
            <a:r>
              <a:rPr lang="en-US" dirty="0"/>
              <a:t>algorithm involves preparing the list by first turning it into a </a:t>
            </a:r>
            <a:r>
              <a:rPr lang="en-US" dirty="0">
                <a:hlinkClick r:id="rId2" tooltip="Binary heap"/>
              </a:rPr>
              <a:t>max heap</a:t>
            </a:r>
            <a:r>
              <a:rPr lang="en-US" dirty="0"/>
              <a:t>. The algorithm then repeatedly swaps the </a:t>
            </a:r>
            <a:r>
              <a:rPr lang="en-US" dirty="0" smtClean="0"/>
              <a:t>first (root) value </a:t>
            </a:r>
            <a:r>
              <a:rPr lang="en-US" dirty="0"/>
              <a:t>of the list with the last </a:t>
            </a:r>
            <a:r>
              <a:rPr lang="en-US" dirty="0" smtClean="0"/>
              <a:t>leaf value</a:t>
            </a:r>
            <a:r>
              <a:rPr lang="en-US" dirty="0"/>
              <a:t>, decreasing the range of values considered in the heap operation by one, and shifting the new first value into its position in the heap. This repeats until the range of considered values is one value in length.</a:t>
            </a:r>
          </a:p>
        </p:txBody>
      </p:sp>
      <p:sp>
        <p:nvSpPr>
          <p:cNvPr id="4" name="Footer Placeholder 3"/>
          <p:cNvSpPr>
            <a:spLocks noGrp="1"/>
          </p:cNvSpPr>
          <p:nvPr>
            <p:ph type="ftr" sz="quarter" idx="11"/>
          </p:nvPr>
        </p:nvSpPr>
        <p:spPr/>
        <p:txBody>
          <a:bodyPr/>
          <a:lstStyle/>
          <a:p>
            <a:r>
              <a:rPr lang="en-US" smtClean="0"/>
              <a:t>Java Software Structures, 4th Edition, Lewis/Chase </a:t>
            </a:r>
            <a:endParaRPr lang="en-US" dirty="0"/>
          </a:p>
        </p:txBody>
      </p:sp>
      <p:sp>
        <p:nvSpPr>
          <p:cNvPr id="5" name="Slide Number Placeholder 4"/>
          <p:cNvSpPr>
            <a:spLocks noGrp="1"/>
          </p:cNvSpPr>
          <p:nvPr>
            <p:ph type="sldNum" sz="quarter" idx="12"/>
          </p:nvPr>
        </p:nvSpPr>
        <p:spPr/>
        <p:txBody>
          <a:bodyPr/>
          <a:lstStyle/>
          <a:p>
            <a:r>
              <a:rPr lang="en-US" smtClean="0"/>
              <a:t>12 - </a:t>
            </a:r>
            <a:fld id="{90994C07-E970-A243-9601-A1D642E986EC}" type="slidenum">
              <a:rPr lang="en-US" smtClean="0"/>
              <a:pPr/>
              <a:t>18</a:t>
            </a:fld>
            <a:endParaRPr lang="en-US" dirty="0"/>
          </a:p>
        </p:txBody>
      </p:sp>
    </p:spTree>
    <p:extLst>
      <p:ext uri="{BB962C8B-B14F-4D97-AF65-F5344CB8AC3E}">
        <p14:creationId xmlns:p14="http://schemas.microsoft.com/office/powerpoint/2010/main" val="400671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3" name="Content Placeholder 2"/>
          <p:cNvSpPr>
            <a:spLocks noGrp="1"/>
          </p:cNvSpPr>
          <p:nvPr>
            <p:ph idx="1"/>
          </p:nvPr>
        </p:nvSpPr>
        <p:spPr/>
        <p:txBody>
          <a:bodyPr>
            <a:normAutofit/>
          </a:bodyPr>
          <a:lstStyle/>
          <a:p>
            <a:r>
              <a:rPr lang="en-US" dirty="0" smtClean="0"/>
              <a:t>A </a:t>
            </a:r>
            <a:r>
              <a:rPr lang="en-US" i="1" dirty="0" smtClean="0"/>
              <a:t>heap</a:t>
            </a:r>
            <a:r>
              <a:rPr lang="en-US" dirty="0" smtClean="0"/>
              <a:t> is a </a:t>
            </a:r>
            <a:r>
              <a:rPr lang="en-US" u="sng" dirty="0" smtClean="0"/>
              <a:t>complete</a:t>
            </a:r>
            <a:r>
              <a:rPr lang="en-US" dirty="0" smtClean="0"/>
              <a:t> binary tree in which each element is less than or equal to </a:t>
            </a:r>
            <a:r>
              <a:rPr lang="en-US" dirty="0" smtClean="0">
                <a:solidFill>
                  <a:srgbClr val="FF0000"/>
                </a:solidFill>
              </a:rPr>
              <a:t>both of its children (different than BST property).</a:t>
            </a:r>
          </a:p>
          <a:p>
            <a:r>
              <a:rPr lang="en-US" dirty="0" smtClean="0"/>
              <a:t>So a heap has both structural and ordering </a:t>
            </a:r>
            <a:r>
              <a:rPr lang="en-US" dirty="0" smtClean="0"/>
              <a:t>constraints.</a:t>
            </a:r>
            <a:endParaRPr lang="en-US" dirty="0" smtClean="0"/>
          </a:p>
          <a:p>
            <a:r>
              <a:rPr lang="en-US" dirty="0" smtClean="0"/>
              <a:t>This has implications for </a:t>
            </a:r>
            <a:r>
              <a:rPr lang="en-US" dirty="0"/>
              <a:t>s</a:t>
            </a:r>
            <a:r>
              <a:rPr lang="en-US" dirty="0" smtClean="0"/>
              <a:t>toring the HEAP as an array!</a:t>
            </a:r>
          </a:p>
        </p:txBody>
      </p:sp>
      <p:sp>
        <p:nvSpPr>
          <p:cNvPr id="6" name="Slide Number Placeholder 5"/>
          <p:cNvSpPr>
            <a:spLocks noGrp="1"/>
          </p:cNvSpPr>
          <p:nvPr>
            <p:ph type="sldNum" sz="quarter" idx="12"/>
          </p:nvPr>
        </p:nvSpPr>
        <p:spPr/>
        <p:txBody>
          <a:bodyPr/>
          <a:lstStyle/>
          <a:p>
            <a:r>
              <a:rPr lang="en-US" smtClean="0"/>
              <a:t>12 - </a:t>
            </a:r>
            <a:fld id="{90994C07-E970-A243-9601-A1D642E986EC}"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smtClean="0"/>
              <a:t>Heaps</a:t>
            </a:r>
            <a:endParaRPr lang="en-US" dirty="0"/>
          </a:p>
        </p:txBody>
      </p:sp>
      <p:sp>
        <p:nvSpPr>
          <p:cNvPr id="3" name="Content Placeholder 2"/>
          <p:cNvSpPr>
            <a:spLocks noGrp="1"/>
          </p:cNvSpPr>
          <p:nvPr>
            <p:ph idx="1"/>
          </p:nvPr>
        </p:nvSpPr>
        <p:spPr/>
        <p:txBody>
          <a:bodyPr>
            <a:normAutofit/>
          </a:bodyPr>
          <a:lstStyle/>
          <a:p>
            <a:r>
              <a:rPr lang="en-US" dirty="0" smtClean="0"/>
              <a:t>As with binary search trees, there are many possible heap configurations for a given set of elements</a:t>
            </a:r>
          </a:p>
          <a:p>
            <a:r>
              <a:rPr lang="en-US" dirty="0" smtClean="0"/>
              <a:t>Our definition above is really a </a:t>
            </a:r>
            <a:r>
              <a:rPr lang="en-US" i="1" dirty="0" err="1" smtClean="0"/>
              <a:t>minheap</a:t>
            </a:r>
            <a:endParaRPr lang="en-US" dirty="0" smtClean="0"/>
          </a:p>
          <a:p>
            <a:r>
              <a:rPr lang="en-US" dirty="0" smtClean="0"/>
              <a:t>A similar definition could be made for a </a:t>
            </a:r>
            <a:r>
              <a:rPr lang="en-US" i="1" dirty="0" err="1" smtClean="0"/>
              <a:t>maxheap</a:t>
            </a:r>
            <a:endParaRPr lang="en-US" dirty="0" smtClean="0"/>
          </a:p>
        </p:txBody>
      </p:sp>
      <p:sp>
        <p:nvSpPr>
          <p:cNvPr id="6" name="Slide Number Placeholder 5"/>
          <p:cNvSpPr>
            <a:spLocks noGrp="1"/>
          </p:cNvSpPr>
          <p:nvPr>
            <p:ph type="sldNum" sz="quarter" idx="12"/>
          </p:nvPr>
        </p:nvSpPr>
        <p:spPr/>
        <p:txBody>
          <a:bodyPr/>
          <a:lstStyle/>
          <a:p>
            <a:r>
              <a:rPr lang="en-US" smtClean="0"/>
              <a:t>12 - </a:t>
            </a:r>
            <a:fld id="{90994C07-E970-A243-9601-A1D642E986EC}" type="slidenum">
              <a:rPr lang="en-US" smtClean="0"/>
              <a:pPr/>
              <a:t>3</a:t>
            </a:fld>
            <a:endParaRPr lang="en-US" dirty="0"/>
          </a:p>
        </p:txBody>
      </p:sp>
      <p:pic>
        <p:nvPicPr>
          <p:cNvPr id="2052" name="Picture 4" descr="https://www.cs.cmu.edu/~adamchik/15-121/lectures/Binary%20Heaps/pix/heap.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453" y="4334015"/>
            <a:ext cx="4445585" cy="17658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1" y="4256690"/>
            <a:ext cx="1016876" cy="369332"/>
          </a:xfrm>
          <a:prstGeom prst="rect">
            <a:avLst/>
          </a:prstGeom>
          <a:solidFill>
            <a:schemeClr val="accent3">
              <a:lumMod val="40000"/>
              <a:lumOff val="60000"/>
            </a:schemeClr>
          </a:solidFill>
        </p:spPr>
        <p:txBody>
          <a:bodyPr wrap="square" rtlCol="0">
            <a:spAutoFit/>
          </a:bodyPr>
          <a:lstStyle/>
          <a:p>
            <a:r>
              <a:rPr lang="en-US" dirty="0" err="1" smtClean="0"/>
              <a:t>minheap</a:t>
            </a:r>
            <a:endParaRPr lang="en-US" dirty="0"/>
          </a:p>
        </p:txBody>
      </p:sp>
      <p:sp>
        <p:nvSpPr>
          <p:cNvPr id="7" name="TextBox 6"/>
          <p:cNvSpPr txBox="1"/>
          <p:nvPr/>
        </p:nvSpPr>
        <p:spPr>
          <a:xfrm>
            <a:off x="5591505" y="4256690"/>
            <a:ext cx="1104585" cy="369332"/>
          </a:xfrm>
          <a:prstGeom prst="rect">
            <a:avLst/>
          </a:prstGeom>
          <a:solidFill>
            <a:schemeClr val="accent2">
              <a:lumMod val="40000"/>
              <a:lumOff val="60000"/>
            </a:schemeClr>
          </a:solidFill>
        </p:spPr>
        <p:txBody>
          <a:bodyPr wrap="square" rtlCol="0">
            <a:spAutoFit/>
          </a:bodyPr>
          <a:lstStyle/>
          <a:p>
            <a:r>
              <a:rPr lang="en-US" dirty="0" err="1" smtClean="0"/>
              <a:t>maxheap</a:t>
            </a:r>
            <a:endParaRPr lang="en-US" dirty="0"/>
          </a:p>
        </p:txBody>
      </p:sp>
    </p:spTree>
    <p:extLst>
      <p:ext uri="{BB962C8B-B14F-4D97-AF65-F5344CB8AC3E}">
        <p14:creationId xmlns:p14="http://schemas.microsoft.com/office/powerpoint/2010/main" val="217827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3" name="Content Placeholder 2"/>
          <p:cNvSpPr>
            <a:spLocks noGrp="1"/>
          </p:cNvSpPr>
          <p:nvPr>
            <p:ph idx="1"/>
          </p:nvPr>
        </p:nvSpPr>
        <p:spPr/>
        <p:txBody>
          <a:bodyPr/>
          <a:lstStyle/>
          <a:p>
            <a:r>
              <a:rPr lang="en-US" dirty="0" smtClean="0"/>
              <a:t>Operations on a heap:</a:t>
            </a:r>
            <a:endParaRPr lang="en-US" dirty="0"/>
          </a:p>
        </p:txBody>
      </p:sp>
      <p:pic>
        <p:nvPicPr>
          <p:cNvPr id="9" name="Picture 8" descr="Fig21.1.jpeg"/>
          <p:cNvPicPr>
            <a:picLocks noChangeAspect="1"/>
          </p:cNvPicPr>
          <p:nvPr/>
        </p:nvPicPr>
        <p:blipFill>
          <a:blip r:embed="rId2"/>
          <a:stretch>
            <a:fillRect/>
          </a:stretch>
        </p:blipFill>
        <p:spPr>
          <a:xfrm>
            <a:off x="1317625" y="2471208"/>
            <a:ext cx="6864689" cy="1389592"/>
          </a:xfrm>
          <a:prstGeom prst="rect">
            <a:avLst/>
          </a:prstGeom>
        </p:spPr>
      </p:pic>
      <p:sp>
        <p:nvSpPr>
          <p:cNvPr id="7" name="Slide Number Placeholder 6"/>
          <p:cNvSpPr>
            <a:spLocks noGrp="1"/>
          </p:cNvSpPr>
          <p:nvPr>
            <p:ph type="sldNum" sz="quarter" idx="12"/>
          </p:nvPr>
        </p:nvSpPr>
        <p:spPr/>
        <p:txBody>
          <a:bodyPr/>
          <a:lstStyle/>
          <a:p>
            <a:r>
              <a:rPr lang="en-US" smtClean="0"/>
              <a:t>12 - </a:t>
            </a:r>
            <a:fld id="{90994C07-E970-A243-9601-A1D642E986E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3" name="Content Placeholder 2"/>
          <p:cNvSpPr>
            <a:spLocks noGrp="1"/>
          </p:cNvSpPr>
          <p:nvPr>
            <p:ph idx="1"/>
          </p:nvPr>
        </p:nvSpPr>
        <p:spPr/>
        <p:txBody>
          <a:bodyPr/>
          <a:lstStyle/>
          <a:p>
            <a:r>
              <a:rPr lang="en-US" dirty="0" smtClean="0"/>
              <a:t>Two </a:t>
            </a:r>
            <a:r>
              <a:rPr lang="en-US" dirty="0" err="1" smtClean="0"/>
              <a:t>minheaps</a:t>
            </a:r>
            <a:r>
              <a:rPr lang="en-US" dirty="0" smtClean="0"/>
              <a:t> containing the same data:</a:t>
            </a:r>
            <a:endParaRPr lang="en-US" dirty="0"/>
          </a:p>
        </p:txBody>
      </p:sp>
      <p:pic>
        <p:nvPicPr>
          <p:cNvPr id="7" name="Picture 6" descr="Fig21.3.jpeg"/>
          <p:cNvPicPr>
            <a:picLocks noChangeAspect="1"/>
          </p:cNvPicPr>
          <p:nvPr/>
        </p:nvPicPr>
        <p:blipFill>
          <a:blip r:embed="rId2"/>
          <a:stretch>
            <a:fillRect/>
          </a:stretch>
        </p:blipFill>
        <p:spPr>
          <a:xfrm>
            <a:off x="2490400" y="2380720"/>
            <a:ext cx="4347735" cy="2242079"/>
          </a:xfrm>
          <a:prstGeom prst="rect">
            <a:avLst/>
          </a:prstGeom>
        </p:spPr>
      </p:pic>
      <p:sp>
        <p:nvSpPr>
          <p:cNvPr id="8" name="Slide Number Placeholder 7"/>
          <p:cNvSpPr>
            <a:spLocks noGrp="1"/>
          </p:cNvSpPr>
          <p:nvPr>
            <p:ph type="sldNum" sz="quarter" idx="12"/>
          </p:nvPr>
        </p:nvSpPr>
        <p:spPr/>
        <p:txBody>
          <a:bodyPr/>
          <a:lstStyle/>
          <a:p>
            <a:r>
              <a:rPr lang="en-US" smtClean="0"/>
              <a:t>12 - </a:t>
            </a:r>
            <a:fld id="{90994C07-E970-A243-9601-A1D642E986E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smtClean="0"/>
              <a:t>Adding a New Element</a:t>
            </a:r>
            <a:endParaRPr lang="en-US" dirty="0"/>
          </a:p>
        </p:txBody>
      </p:sp>
      <p:sp>
        <p:nvSpPr>
          <p:cNvPr id="3" name="Content Placeholder 2"/>
          <p:cNvSpPr>
            <a:spLocks noGrp="1"/>
          </p:cNvSpPr>
          <p:nvPr>
            <p:ph idx="1"/>
          </p:nvPr>
        </p:nvSpPr>
        <p:spPr/>
        <p:txBody>
          <a:bodyPr/>
          <a:lstStyle/>
          <a:p>
            <a:r>
              <a:rPr lang="en-US" dirty="0" smtClean="0"/>
              <a:t>To add an element to the heap, add the element as a leaf, </a:t>
            </a:r>
            <a:r>
              <a:rPr lang="en-US" dirty="0" smtClean="0">
                <a:solidFill>
                  <a:srgbClr val="FF0000"/>
                </a:solidFill>
              </a:rPr>
              <a:t>keeping the tree complete</a:t>
            </a:r>
          </a:p>
          <a:p>
            <a:r>
              <a:rPr lang="en-US" dirty="0" smtClean="0"/>
              <a:t>Then, move the element up toward the root, exchanging positions with its parent, until  the relationship among the elements is appropriate</a:t>
            </a:r>
          </a:p>
          <a:p>
            <a:r>
              <a:rPr lang="en-US" dirty="0" smtClean="0"/>
              <a:t>This will guarantee that the resulting tree will conform to the heap criteria</a:t>
            </a:r>
          </a:p>
        </p:txBody>
      </p:sp>
      <p:sp>
        <p:nvSpPr>
          <p:cNvPr id="6" name="Slide Number Placeholder 5"/>
          <p:cNvSpPr>
            <a:spLocks noGrp="1"/>
          </p:cNvSpPr>
          <p:nvPr>
            <p:ph type="sldNum" sz="quarter" idx="12"/>
          </p:nvPr>
        </p:nvSpPr>
        <p:spPr/>
        <p:txBody>
          <a:bodyPr/>
          <a:lstStyle/>
          <a:p>
            <a:r>
              <a:rPr lang="en-US" smtClean="0"/>
              <a:t>12 - </a:t>
            </a:r>
            <a:fld id="{90994C07-E970-A243-9601-A1D642E986EC}"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normAutofit/>
          </a:bodyPr>
          <a:lstStyle/>
          <a:p>
            <a:r>
              <a:rPr lang="en-US" dirty="0" smtClean="0"/>
              <a:t>Relationship between array and heap</a:t>
            </a:r>
            <a:endParaRPr lang="en-US" dirty="0"/>
          </a:p>
        </p:txBody>
      </p:sp>
      <p:sp>
        <p:nvSpPr>
          <p:cNvPr id="4" name="Slide Number Placeholder 3"/>
          <p:cNvSpPr>
            <a:spLocks noGrp="1"/>
          </p:cNvSpPr>
          <p:nvPr>
            <p:ph type="sldNum" sz="quarter" idx="12"/>
          </p:nvPr>
        </p:nvSpPr>
        <p:spPr/>
        <p:txBody>
          <a:bodyPr/>
          <a:lstStyle/>
          <a:p>
            <a:fld id="{90994C07-E970-A243-9601-A1D642E986EC}" type="slidenum">
              <a:rPr lang="en-US" smtClean="0"/>
              <a:pPr/>
              <a:t>7</a:t>
            </a:fld>
            <a:endParaRPr lang="en-US"/>
          </a:p>
        </p:txBody>
      </p:sp>
      <p:sp>
        <p:nvSpPr>
          <p:cNvPr id="5" name="TextBox 4"/>
          <p:cNvSpPr txBox="1"/>
          <p:nvPr/>
        </p:nvSpPr>
        <p:spPr>
          <a:xfrm>
            <a:off x="4502552" y="3856672"/>
            <a:ext cx="4314260" cy="1200329"/>
          </a:xfrm>
          <a:prstGeom prst="rect">
            <a:avLst/>
          </a:prstGeom>
          <a:solidFill>
            <a:schemeClr val="accent5">
              <a:lumMod val="20000"/>
              <a:lumOff val="80000"/>
            </a:schemeClr>
          </a:solidFill>
        </p:spPr>
        <p:txBody>
          <a:bodyPr wrap="square" rtlCol="0">
            <a:spAutoFit/>
          </a:bodyPr>
          <a:lstStyle/>
          <a:p>
            <a:r>
              <a:rPr lang="en-US" dirty="0"/>
              <a:t>its </a:t>
            </a:r>
            <a:r>
              <a:rPr lang="en-US" dirty="0" smtClean="0"/>
              <a:t>LEFT </a:t>
            </a:r>
            <a:r>
              <a:rPr lang="en-US" dirty="0"/>
              <a:t>child is located at </a:t>
            </a:r>
            <a:r>
              <a:rPr lang="en-US" dirty="0" smtClean="0"/>
              <a:t>(2*k)+1 </a:t>
            </a:r>
            <a:r>
              <a:rPr lang="en-US" dirty="0"/>
              <a:t>index </a:t>
            </a:r>
            <a:br>
              <a:rPr lang="en-US" dirty="0"/>
            </a:br>
            <a:r>
              <a:rPr lang="en-US" dirty="0"/>
              <a:t>its </a:t>
            </a:r>
            <a:r>
              <a:rPr lang="en-US" dirty="0" smtClean="0"/>
              <a:t>RIGHT </a:t>
            </a:r>
            <a:r>
              <a:rPr lang="en-US" dirty="0"/>
              <a:t>child is located at </a:t>
            </a:r>
            <a:r>
              <a:rPr lang="en-US" dirty="0" smtClean="0"/>
              <a:t>(2*k)+2 </a:t>
            </a:r>
            <a:r>
              <a:rPr lang="en-US" dirty="0"/>
              <a:t>index </a:t>
            </a:r>
            <a:br>
              <a:rPr lang="en-US" dirty="0"/>
            </a:br>
            <a:r>
              <a:rPr lang="en-US" dirty="0"/>
              <a:t>its </a:t>
            </a:r>
            <a:r>
              <a:rPr lang="en-US" dirty="0" smtClean="0"/>
              <a:t>PARENT </a:t>
            </a:r>
            <a:r>
              <a:rPr lang="en-US" dirty="0"/>
              <a:t>is located at </a:t>
            </a:r>
            <a:r>
              <a:rPr lang="en-US" dirty="0" smtClean="0"/>
              <a:t>(k-1)/2 </a:t>
            </a:r>
            <a:r>
              <a:rPr lang="en-US" dirty="0"/>
              <a:t>index</a:t>
            </a:r>
          </a:p>
          <a:p>
            <a:endParaRPr lang="en-US" dirty="0"/>
          </a:p>
        </p:txBody>
      </p:sp>
      <p:pic>
        <p:nvPicPr>
          <p:cNvPr id="3076" name="Picture 4" descr="https://upload.wikimedia.org/wikipedia/commons/thumb/c/c4/Binary_Heap_with_Array_Implementation.JPG/400px-Binary_Heap_with_Array_Implemen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848" y="1643605"/>
            <a:ext cx="5453416" cy="140425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Image result for heap stored as an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s://upload.wikimedia.org/wikipedia/commons/thumb/8/86/Binary_tree_in_array.svg/2000px-Binary_tree_in_arra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40" y="3741697"/>
            <a:ext cx="3862181" cy="9713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45020" y="4945207"/>
            <a:ext cx="2445152" cy="923330"/>
          </a:xfrm>
          <a:prstGeom prst="rect">
            <a:avLst/>
          </a:prstGeom>
          <a:solidFill>
            <a:schemeClr val="bg2">
              <a:lumMod val="90000"/>
            </a:schemeClr>
          </a:solidFill>
        </p:spPr>
        <p:txBody>
          <a:bodyPr wrap="square" rtlCol="0">
            <a:spAutoFit/>
          </a:bodyPr>
          <a:lstStyle/>
          <a:p>
            <a:r>
              <a:rPr lang="en-US" dirty="0" smtClean="0"/>
              <a:t>If node at index 2 had a right child it would be at index 6.</a:t>
            </a:r>
            <a:endParaRPr lang="en-US" dirty="0"/>
          </a:p>
        </p:txBody>
      </p:sp>
    </p:spTree>
    <p:extLst>
      <p:ext uri="{BB962C8B-B14F-4D97-AF65-F5344CB8AC3E}">
        <p14:creationId xmlns:p14="http://schemas.microsoft.com/office/powerpoint/2010/main" val="115371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smtClean="0"/>
              <a:t>Adding a New Element</a:t>
            </a:r>
            <a:endParaRPr lang="en-US" dirty="0"/>
          </a:p>
        </p:txBody>
      </p:sp>
      <p:sp>
        <p:nvSpPr>
          <p:cNvPr id="3" name="Content Placeholder 2"/>
          <p:cNvSpPr>
            <a:spLocks noGrp="1"/>
          </p:cNvSpPr>
          <p:nvPr>
            <p:ph idx="1"/>
          </p:nvPr>
        </p:nvSpPr>
        <p:spPr/>
        <p:txBody>
          <a:bodyPr/>
          <a:lstStyle/>
          <a:p>
            <a:r>
              <a:rPr lang="en-US" dirty="0" smtClean="0"/>
              <a:t>The initial insertion point for a new element in a heap:</a:t>
            </a:r>
            <a:endParaRPr lang="en-US" dirty="0"/>
          </a:p>
        </p:txBody>
      </p:sp>
      <p:pic>
        <p:nvPicPr>
          <p:cNvPr id="7" name="Picture 6" descr="Fig21.4.jpeg"/>
          <p:cNvPicPr>
            <a:picLocks noChangeAspect="1"/>
          </p:cNvPicPr>
          <p:nvPr/>
        </p:nvPicPr>
        <p:blipFill>
          <a:blip r:embed="rId2"/>
          <a:stretch>
            <a:fillRect/>
          </a:stretch>
        </p:blipFill>
        <p:spPr>
          <a:xfrm>
            <a:off x="1746250" y="2693988"/>
            <a:ext cx="5306334" cy="2479145"/>
          </a:xfrm>
          <a:prstGeom prst="rect">
            <a:avLst/>
          </a:prstGeom>
        </p:spPr>
      </p:pic>
      <p:sp>
        <p:nvSpPr>
          <p:cNvPr id="8" name="Slide Number Placeholder 7"/>
          <p:cNvSpPr>
            <a:spLocks noGrp="1"/>
          </p:cNvSpPr>
          <p:nvPr>
            <p:ph type="sldNum" sz="quarter" idx="12"/>
          </p:nvPr>
        </p:nvSpPr>
        <p:spPr/>
        <p:txBody>
          <a:bodyPr/>
          <a:lstStyle/>
          <a:p>
            <a:r>
              <a:rPr lang="en-US" smtClean="0"/>
              <a:t>12 - </a:t>
            </a:r>
            <a:fld id="{90994C07-E970-A243-9601-A1D642E986E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smtClean="0"/>
              <a:t>Adding a New Element</a:t>
            </a:r>
            <a:endParaRPr lang="en-US" dirty="0"/>
          </a:p>
        </p:txBody>
      </p:sp>
      <p:sp>
        <p:nvSpPr>
          <p:cNvPr id="3" name="Content Placeholder 2"/>
          <p:cNvSpPr>
            <a:spLocks noGrp="1"/>
          </p:cNvSpPr>
          <p:nvPr>
            <p:ph idx="1"/>
          </p:nvPr>
        </p:nvSpPr>
        <p:spPr/>
        <p:txBody>
          <a:bodyPr/>
          <a:lstStyle/>
          <a:p>
            <a:r>
              <a:rPr lang="en-US" dirty="0" smtClean="0"/>
              <a:t>Inserting an element (at end of array)  and </a:t>
            </a:r>
            <a:r>
              <a:rPr lang="en-US" dirty="0" smtClean="0"/>
              <a:t>moving </a:t>
            </a:r>
            <a:r>
              <a:rPr lang="en-US" dirty="0" smtClean="0"/>
              <a:t>it up </a:t>
            </a:r>
            <a:r>
              <a:rPr lang="en-US" dirty="0" smtClean="0"/>
              <a:t>(</a:t>
            </a:r>
            <a:r>
              <a:rPr lang="en-US" dirty="0" err="1" smtClean="0"/>
              <a:t>siftUp</a:t>
            </a:r>
            <a:r>
              <a:rPr lang="en-US" dirty="0" smtClean="0"/>
              <a:t>) the </a:t>
            </a:r>
            <a:r>
              <a:rPr lang="en-US" dirty="0" smtClean="0"/>
              <a:t>tree as far as appropriate:</a:t>
            </a:r>
            <a:endParaRPr lang="en-US" dirty="0"/>
          </a:p>
        </p:txBody>
      </p:sp>
      <p:pic>
        <p:nvPicPr>
          <p:cNvPr id="7" name="Picture 6" descr="Fig21.5.jpeg"/>
          <p:cNvPicPr>
            <a:picLocks noChangeAspect="1"/>
          </p:cNvPicPr>
          <p:nvPr/>
        </p:nvPicPr>
        <p:blipFill>
          <a:blip r:embed="rId2"/>
          <a:stretch>
            <a:fillRect/>
          </a:stretch>
        </p:blipFill>
        <p:spPr>
          <a:xfrm>
            <a:off x="994590" y="2648480"/>
            <a:ext cx="7338124" cy="2702454"/>
          </a:xfrm>
          <a:prstGeom prst="rect">
            <a:avLst/>
          </a:prstGeom>
        </p:spPr>
      </p:pic>
      <p:sp>
        <p:nvSpPr>
          <p:cNvPr id="8" name="Slide Number Placeholder 7"/>
          <p:cNvSpPr>
            <a:spLocks noGrp="1"/>
          </p:cNvSpPr>
          <p:nvPr>
            <p:ph type="sldNum" sz="quarter" idx="12"/>
          </p:nvPr>
        </p:nvSpPr>
        <p:spPr/>
        <p:txBody>
          <a:bodyPr/>
          <a:lstStyle/>
          <a:p>
            <a:r>
              <a:rPr lang="en-US" smtClean="0"/>
              <a:t>12 - </a:t>
            </a:r>
            <a:fld id="{90994C07-E970-A243-9601-A1D642E986EC}" type="slidenum">
              <a:rPr lang="en-US" smtClean="0"/>
              <a:pPr/>
              <a:t>9</a:t>
            </a:fld>
            <a:endParaRPr lang="en-US" dirty="0"/>
          </a:p>
        </p:txBody>
      </p:sp>
      <p:sp>
        <p:nvSpPr>
          <p:cNvPr id="4" name="Rectangle 3"/>
          <p:cNvSpPr/>
          <p:nvPr/>
        </p:nvSpPr>
        <p:spPr>
          <a:xfrm>
            <a:off x="619245" y="5473054"/>
            <a:ext cx="6915874" cy="369332"/>
          </a:xfrm>
          <a:prstGeom prst="rect">
            <a:avLst/>
          </a:prstGeom>
        </p:spPr>
        <p:txBody>
          <a:bodyPr wrap="square">
            <a:spAutoFit/>
          </a:bodyPr>
          <a:lstStyle/>
          <a:p>
            <a:r>
              <a:rPr lang="en-US" dirty="0">
                <a:hlinkClick r:id="rId3"/>
              </a:rPr>
              <a:t>http://www.algolist.net/Data_structures/Binary_heap/Insertion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960</TotalTime>
  <Words>725</Words>
  <Application>Microsoft Office PowerPoint</Application>
  <PresentationFormat>On-screen Show (4:3)</PresentationFormat>
  <Paragraphs>108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Lecture 18 Fall 2016: Heaps and Heapsort</vt:lpstr>
      <vt:lpstr>Heaps</vt:lpstr>
      <vt:lpstr>Heaps</vt:lpstr>
      <vt:lpstr>Heaps</vt:lpstr>
      <vt:lpstr>Heaps</vt:lpstr>
      <vt:lpstr>Adding a New Element</vt:lpstr>
      <vt:lpstr>Relationship between array and heap</vt:lpstr>
      <vt:lpstr>Adding a New Element</vt:lpstr>
      <vt:lpstr>Adding a New Element</vt:lpstr>
      <vt:lpstr>INSERT into HEAP step 1</vt:lpstr>
      <vt:lpstr>Insert into Heap: SIFTUP step 2</vt:lpstr>
      <vt:lpstr>Removing the Min Element</vt:lpstr>
      <vt:lpstr>Removing the Min Element: compare &amp; swap with smaller child, until we are at leaf node.</vt:lpstr>
      <vt:lpstr>Removing the Min Element</vt:lpstr>
      <vt:lpstr>Priority Queues</vt:lpstr>
      <vt:lpstr>Heap Sort:  O(n*log(n)) </vt:lpstr>
      <vt:lpstr>Heapsort using a minheap</vt:lpstr>
      <vt:lpstr>Heapsort using a maxheap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Foundations</dc:title>
  <dc:creator>John Lewis</dc:creator>
  <cp:lastModifiedBy>Yoder, Robert</cp:lastModifiedBy>
  <cp:revision>57</cp:revision>
  <cp:lastPrinted>2016-04-25T16:56:37Z</cp:lastPrinted>
  <dcterms:created xsi:type="dcterms:W3CDTF">2013-08-05T00:24:19Z</dcterms:created>
  <dcterms:modified xsi:type="dcterms:W3CDTF">2016-12-02T21:10:55Z</dcterms:modified>
</cp:coreProperties>
</file>