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2" r:id="rId2"/>
    <p:sldId id="323" r:id="rId3"/>
    <p:sldId id="317" r:id="rId4"/>
    <p:sldId id="318" r:id="rId5"/>
    <p:sldId id="319" r:id="rId6"/>
    <p:sldId id="320" r:id="rId7"/>
    <p:sldId id="321" r:id="rId8"/>
    <p:sldId id="302" r:id="rId9"/>
    <p:sldId id="316" r:id="rId10"/>
    <p:sldId id="306" r:id="rId11"/>
    <p:sldId id="261" r:id="rId12"/>
    <p:sldId id="307" r:id="rId13"/>
    <p:sldId id="308" r:id="rId14"/>
    <p:sldId id="288" r:id="rId15"/>
    <p:sldId id="303" r:id="rId16"/>
    <p:sldId id="299" r:id="rId17"/>
    <p:sldId id="324" r:id="rId18"/>
    <p:sldId id="325" r:id="rId19"/>
    <p:sldId id="31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EE"/>
    <a:srgbClr val="F01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1" d="100"/>
          <a:sy n="91" d="100"/>
        </p:scale>
        <p:origin x="77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32624B-AC6F-4858-BF13-EE1392FFF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1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30542A-AF9A-47F8-A839-F3F7504A5D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5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77D24-E03E-4708-8908-04999FDBB776}" type="slidenum">
              <a:rPr lang="en-US"/>
              <a:pPr/>
              <a:t>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76C09-61D2-41BD-94E5-CF232639B7F9}" type="slidenum">
              <a:rPr lang="en-US"/>
              <a:pPr/>
              <a:t>11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1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FFAA61-AFF3-4307-8EC8-A70D7E3184B7}" type="slidenum">
              <a:rPr lang="en-US"/>
              <a:pPr/>
              <a:t>14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8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BB7B8-03E0-4DD4-A954-D9A1E1A8799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63C54-A8E9-43D8-8759-AFEA59A83EC2}" type="slidenum">
              <a:rPr lang="en-US"/>
              <a:pPr/>
              <a:t>16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77D24-E03E-4708-8908-04999FDBB776}" type="slidenum">
              <a:rPr lang="en-US"/>
              <a:pPr/>
              <a:t>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77D24-E03E-4708-8908-04999FDBB776}" type="slidenum">
              <a:rPr lang="en-US"/>
              <a:pPr/>
              <a:t>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77D24-E03E-4708-8908-04999FDBB776}" type="slidenum">
              <a:rPr lang="en-US"/>
              <a:pPr/>
              <a:t>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77D24-E03E-4708-8908-04999FDBB776}" type="slidenum">
              <a:rPr lang="en-US"/>
              <a:pPr/>
              <a:t>5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77D24-E03E-4708-8908-04999FDBB776}" type="slidenum">
              <a:rPr lang="en-US"/>
              <a:pPr/>
              <a:t>6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77D24-E03E-4708-8908-04999FDBB776}" type="slidenum">
              <a:rPr lang="en-US"/>
              <a:pPr/>
              <a:t>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A6F84-7432-4B08-ACF4-4FBD29A2A109}" type="slidenum">
              <a:rPr lang="en-US"/>
              <a:pPr/>
              <a:t>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A6F84-7432-4B08-ACF4-4FBD29A2A109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296E4-2FDB-4590-A485-AFF2C966E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B79C1-0DAF-498D-A6B2-BE095B644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C42B1-91B1-4D4A-AD5F-3E7FD75D7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DFF4C-194B-4525-AE33-2CCB69FEF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22095-C809-46AD-865B-272E2B5ED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5A12C-29C7-4F64-B77F-B311A77BDE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2D933-95A5-467E-B530-8FCFC8803F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57B2C-1656-4A77-85F1-10E90BD797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32137-EA0F-4732-92D1-454502A657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846D9-45BB-489B-9919-8AD8053B2D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DD164-4389-48B5-9641-6080764AA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2514B7-7732-44CE-B733-4EB5927175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Lecture 9, Fall 2016:</a:t>
            </a:r>
            <a:br>
              <a:rPr lang="en-US" dirty="0" smtClean="0"/>
            </a:br>
            <a:r>
              <a:rPr lang="en-US" dirty="0" smtClean="0"/>
              <a:t>A note about comparing Strings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47800"/>
            <a:ext cx="7772400" cy="40386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Use the .equals operator to compare two strings:</a:t>
            </a:r>
          </a:p>
          <a:p>
            <a:pPr>
              <a:buNone/>
            </a:pPr>
            <a:r>
              <a:rPr lang="en-US" sz="2800" dirty="0" smtClean="0"/>
              <a:t>(see the </a:t>
            </a:r>
            <a:r>
              <a:rPr lang="en-US" sz="2800" dirty="0" err="1" smtClean="0"/>
              <a:t>StringCompare</a:t>
            </a:r>
            <a:r>
              <a:rPr lang="en-US" sz="2800" dirty="0" smtClean="0"/>
              <a:t> demo program)</a:t>
            </a:r>
          </a:p>
          <a:p>
            <a:pPr>
              <a:buNone/>
            </a:pPr>
            <a:r>
              <a:rPr lang="en-US" sz="2800" dirty="0" smtClean="0"/>
              <a:t>If (license1.equals(license2) ) { // found }</a:t>
            </a:r>
          </a:p>
          <a:p>
            <a:pPr>
              <a:buNone/>
            </a:pPr>
            <a:r>
              <a:rPr lang="en-US" sz="2800" dirty="0" smtClean="0"/>
              <a:t>Do not use == for Strings, as that compares memory locations.</a:t>
            </a:r>
          </a:p>
          <a:p>
            <a:pPr>
              <a:buNone/>
            </a:pPr>
            <a:r>
              <a:rPr lang="en-US" sz="2800" dirty="0" smtClean="0"/>
              <a:t>String str1 = new String(“Hi”);</a:t>
            </a:r>
          </a:p>
          <a:p>
            <a:pPr>
              <a:buNone/>
            </a:pPr>
            <a:r>
              <a:rPr lang="en-US" sz="2800" dirty="0" smtClean="0"/>
              <a:t>String str2 = new String(“Hi”);</a:t>
            </a:r>
          </a:p>
          <a:p>
            <a:pPr>
              <a:buNone/>
            </a:pPr>
            <a:r>
              <a:rPr lang="en-US" sz="2800" dirty="0" smtClean="0"/>
              <a:t>If (str1 == str2 ) {</a:t>
            </a:r>
            <a:r>
              <a:rPr lang="en-US" sz="2800" dirty="0" err="1" smtClean="0"/>
              <a:t>System.out.print</a:t>
            </a:r>
            <a:r>
              <a:rPr lang="en-US" sz="2800" dirty="0" smtClean="0"/>
              <a:t>(“Match”)</a:t>
            </a:r>
          </a:p>
          <a:p>
            <a:pPr>
              <a:buNone/>
            </a:pPr>
            <a:r>
              <a:rPr lang="en-US" sz="2800" dirty="0"/>
              <a:t>e</a:t>
            </a:r>
            <a:r>
              <a:rPr lang="en-US" sz="2800" dirty="0" smtClean="0"/>
              <a:t>lse </a:t>
            </a:r>
            <a:r>
              <a:rPr lang="en-US" sz="2800" dirty="0" err="1" smtClean="0"/>
              <a:t>System.out.print</a:t>
            </a:r>
            <a:r>
              <a:rPr lang="en-US" sz="2800" dirty="0" smtClean="0"/>
              <a:t>(“Not a match”).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29A0D8AA-B3FA-4494-AE79-F09FBC69ECC4}" type="slidenum">
              <a:rPr lang="en-US"/>
              <a:pPr/>
              <a:t>10</a:t>
            </a:fld>
            <a:endParaRPr lang="en-US"/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 circular array implementation of a queue</a:t>
            </a:r>
            <a:endParaRPr lang="en-US" dirty="0" smtClean="0"/>
          </a:p>
        </p:txBody>
      </p:sp>
      <p:pic>
        <p:nvPicPr>
          <p:cNvPr id="5427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14400"/>
            <a:ext cx="4854575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Try </a:t>
            </a:r>
            <a:r>
              <a:rPr lang="en-US" dirty="0" smtClean="0"/>
              <a:t>#4:“</a:t>
            </a:r>
            <a:r>
              <a:rPr lang="en-US" dirty="0"/>
              <a:t>Circular” Array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09600" y="1066800"/>
          <a:ext cx="754697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Document" r:id="rId4" imgW="7627567" imgH="5041808" progId="Word.Document.8">
                  <p:embed/>
                </p:oleObj>
              </mc:Choice>
              <mc:Fallback>
                <p:oleObj name="Document" r:id="rId4" imgW="7627567" imgH="5041808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7546975" cy="499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872D4663-21AF-46B7-BDC3-DBD8AD37AAAF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queue straddling the end of a circular array</a:t>
            </a:r>
            <a:endParaRPr lang="en-US" smtClean="0"/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90600"/>
            <a:ext cx="4184650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4AE4A5CC-AB9C-4EDF-935B-2122F6042536}" type="slidenum">
              <a:rPr lang="en-US"/>
              <a:pPr/>
              <a:t>13</a:t>
            </a:fld>
            <a:endParaRPr lang="en-US"/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Changes in a circular array implementation</a:t>
            </a:r>
            <a:endParaRPr lang="en-US" dirty="0" smtClean="0"/>
          </a:p>
        </p:txBody>
      </p:sp>
      <p:pic>
        <p:nvPicPr>
          <p:cNvPr id="5632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838200"/>
            <a:ext cx="4459288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“Circular” </a:t>
            </a:r>
            <a:r>
              <a:rPr lang="en-US" dirty="0" smtClean="0"/>
              <a:t>Array: Implementation</a:t>
            </a:r>
            <a:endParaRPr lang="en-US" dirty="0"/>
          </a:p>
        </p:txBody>
      </p:sp>
      <p:graphicFrame>
        <p:nvGraphicFramePr>
          <p:cNvPr id="72704" name="Object 0"/>
          <p:cNvGraphicFramePr>
            <a:graphicFrameLocks noChangeAspect="1"/>
          </p:cNvGraphicFramePr>
          <p:nvPr/>
        </p:nvGraphicFramePr>
        <p:xfrm>
          <a:off x="609600" y="1143000"/>
          <a:ext cx="7570787" cy="534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Document" r:id="rId4" imgW="7604156" imgH="5354180" progId="Word.Document.8">
                  <p:embed/>
                </p:oleObj>
              </mc:Choice>
              <mc:Fallback>
                <p:oleObj name="Document" r:id="rId4" imgW="7604156" imgH="5354180" progId="Word.Document.8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7570787" cy="534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Empty </a:t>
            </a:r>
            <a:r>
              <a:rPr lang="en-US" dirty="0" err="1" smtClean="0"/>
              <a:t>vs</a:t>
            </a:r>
            <a:r>
              <a:rPr lang="en-US" dirty="0" smtClean="0"/>
              <a:t> Full ?</a:t>
            </a:r>
            <a:br>
              <a:rPr lang="en-US" dirty="0" smtClean="0"/>
            </a:br>
            <a:r>
              <a:rPr lang="en-US" dirty="0" smtClean="0"/>
              <a:t>Count variable or Empty Slot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495800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an empty slot between </a:t>
            </a:r>
            <a:r>
              <a:rPr lang="en-US" dirty="0" err="1" smtClean="0"/>
              <a:t>myfront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myback</a:t>
            </a:r>
            <a:r>
              <a:rPr lang="en-US" dirty="0"/>
              <a:t>, </a:t>
            </a:r>
            <a:r>
              <a:rPr lang="en-US" dirty="0" smtClean="0"/>
              <a:t>store only CAPACITY-1 items.</a:t>
            </a:r>
          </a:p>
          <a:p>
            <a:r>
              <a:rPr lang="en-US" dirty="0" smtClean="0"/>
              <a:t>Empty: </a:t>
            </a:r>
            <a:r>
              <a:rPr lang="en-US" dirty="0"/>
              <a:t> </a:t>
            </a:r>
            <a:r>
              <a:rPr lang="en-US" dirty="0" err="1" smtClean="0"/>
              <a:t>myfront</a:t>
            </a:r>
            <a:r>
              <a:rPr lang="en-US" dirty="0" smtClean="0"/>
              <a:t>==</a:t>
            </a:r>
            <a:r>
              <a:rPr lang="en-US" dirty="0" err="1" smtClean="0"/>
              <a:t>myback</a:t>
            </a:r>
            <a:endParaRPr lang="en-US" dirty="0" smtClean="0"/>
          </a:p>
          <a:p>
            <a:r>
              <a:rPr lang="en-US" dirty="0" smtClean="0"/>
              <a:t>Full: (myback+1) % capacity == </a:t>
            </a:r>
            <a:r>
              <a:rPr lang="en-US" dirty="0" err="1" smtClean="0"/>
              <a:t>myfront</a:t>
            </a:r>
            <a:endParaRPr lang="en-US" dirty="0" smtClean="0"/>
          </a:p>
          <a:p>
            <a:r>
              <a:rPr lang="en-US" dirty="0" smtClean="0"/>
              <a:t>OR: Keep </a:t>
            </a:r>
            <a:r>
              <a:rPr lang="en-US" dirty="0"/>
              <a:t>an auxiliary counter to track actual number of elements in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Count: Zero = empty,  Capacity= full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Notes about the following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if </a:t>
            </a:r>
            <a:r>
              <a:rPr lang="en-US" dirty="0"/>
              <a:t>we filled the entire array then </a:t>
            </a:r>
            <a:r>
              <a:rPr lang="en-US" dirty="0" err="1"/>
              <a:t>myback</a:t>
            </a:r>
            <a:r>
              <a:rPr lang="en-US" dirty="0"/>
              <a:t> would equal </a:t>
            </a:r>
            <a:r>
              <a:rPr lang="en-US" dirty="0" err="1"/>
              <a:t>myfront</a:t>
            </a:r>
            <a:r>
              <a:rPr lang="en-US" dirty="0"/>
              <a:t>: empty case.</a:t>
            </a:r>
          </a:p>
          <a:p>
            <a:r>
              <a:rPr lang="en-US" dirty="0" smtClean="0"/>
              <a:t>One </a:t>
            </a:r>
            <a:r>
              <a:rPr lang="en-US" dirty="0"/>
              <a:t>slot in array must be left </a:t>
            </a:r>
            <a:r>
              <a:rPr lang="en-US" b="1" dirty="0">
                <a:solidFill>
                  <a:srgbClr val="FF0000"/>
                </a:solidFill>
              </a:rPr>
              <a:t>unfilled</a:t>
            </a:r>
            <a:r>
              <a:rPr lang="en-US" dirty="0"/>
              <a:t> so that we can distinguish between an empty array and a full one.</a:t>
            </a:r>
          </a:p>
          <a:p>
            <a:r>
              <a:rPr lang="en-US" dirty="0"/>
              <a:t>Remember </a:t>
            </a:r>
            <a:r>
              <a:rPr lang="en-US" dirty="0" err="1" smtClean="0"/>
              <a:t>myback</a:t>
            </a:r>
            <a:r>
              <a:rPr lang="en-US" dirty="0" smtClean="0"/>
              <a:t> </a:t>
            </a:r>
            <a:r>
              <a:rPr lang="en-US" dirty="0"/>
              <a:t>points to last item +1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we </a:t>
            </a:r>
            <a:r>
              <a:rPr lang="en-US" dirty="0"/>
              <a:t>set CAPACITY as usual, but can only store CAPACITY -1 items in array.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77200" cy="838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Circular </a:t>
            </a:r>
            <a:r>
              <a:rPr lang="en-US" dirty="0" smtClean="0"/>
              <a:t>Queues: ENQ and DEQ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83DCF77-AF77-43F1-86BB-EA6B55D98CB7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48226"/>
              </p:ext>
            </p:extLst>
          </p:nvPr>
        </p:nvGraphicFramePr>
        <p:xfrm>
          <a:off x="1611629" y="1981200"/>
          <a:ext cx="6073141" cy="2080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118"/>
                <a:gridCol w="2128961"/>
                <a:gridCol w="2353062"/>
              </a:tblGrid>
              <a:tr h="5200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ENQ( 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DEQ( item)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601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Notes: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 not Full,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 item in array[myBack] then INCREMENT myBack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If not Empty, Item = array[</a:t>
                      </a:r>
                      <a:r>
                        <a:rPr lang="en-US" sz="1200" dirty="0" err="1">
                          <a:effectLst/>
                        </a:rPr>
                        <a:t>myFront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Then INCREMENT </a:t>
                      </a:r>
                      <a:r>
                        <a:rPr lang="en-US" sz="1200" dirty="0" err="1">
                          <a:effectLst/>
                        </a:rPr>
                        <a:t>myFront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775255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/>
              <a:t>Circular </a:t>
            </a:r>
            <a:r>
              <a:rPr lang="en-US" dirty="0" err="1" smtClean="0"/>
              <a:t>Queues:Empty</a:t>
            </a:r>
            <a:r>
              <a:rPr lang="en-US" dirty="0" smtClean="0"/>
              <a:t> vs Full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A83DCF77-AF77-43F1-86BB-EA6B55D98CB7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0240"/>
              </p:ext>
            </p:extLst>
          </p:nvPr>
        </p:nvGraphicFramePr>
        <p:xfrm>
          <a:off x="1611630" y="1600200"/>
          <a:ext cx="6073140" cy="246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450"/>
                <a:gridCol w="4087690"/>
              </a:tblGrid>
              <a:tr h="615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Empty ( 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Full( 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45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 TRUE if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myFront = = myBack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 TRUE if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(myBack+1) % CAPACITY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= = </a:t>
                      </a:r>
                      <a:r>
                        <a:rPr lang="en-US" sz="1200" dirty="0" err="1">
                          <a:effectLst/>
                        </a:rPr>
                        <a:t>myFront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5193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E840B5D4-5BE1-4412-B693-517FDE4D65A0}" type="slidenum">
              <a:rPr lang="en-US"/>
              <a:pPr/>
              <a:t>19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How fast ??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28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enqueue</a:t>
            </a:r>
            <a:r>
              <a:rPr lang="en-US" dirty="0" smtClean="0"/>
              <a:t> operation is O(1) for both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dequeue</a:t>
            </a:r>
            <a:r>
              <a:rPr lang="en-US" dirty="0" smtClean="0"/>
              <a:t> operation is O(1) for linked and circular array implementations, but O(n) for the noncircular array version due to the need to shift the elements in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Circular Queue worksheet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</a:t>
            </a:r>
            <a:r>
              <a:rPr lang="en-US" dirty="0"/>
              <a:t>C</a:t>
            </a:r>
            <a:r>
              <a:rPr lang="en-US" dirty="0" smtClean="0"/>
              <a:t>ount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Stores Capacity -1 elements.</a:t>
            </a:r>
          </a:p>
        </p:txBody>
      </p:sp>
    </p:spTree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Array Implementation of Queues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47800"/>
            <a:ext cx="7772400" cy="4038600"/>
          </a:xfrm>
        </p:spPr>
        <p:txBody>
          <a:bodyPr/>
          <a:lstStyle/>
          <a:p>
            <a:r>
              <a:rPr lang="en-US" dirty="0" smtClean="0"/>
              <a:t>Reminder: test Friday 10/21/2016.</a:t>
            </a:r>
          </a:p>
          <a:p>
            <a:r>
              <a:rPr lang="en-US" dirty="0" smtClean="0"/>
              <a:t>First, a review of the MOD operator ( % ):</a:t>
            </a:r>
          </a:p>
          <a:p>
            <a:r>
              <a:rPr lang="en-US" dirty="0" smtClean="0"/>
              <a:t>x % y is the remainder of x / y</a:t>
            </a:r>
          </a:p>
          <a:p>
            <a:r>
              <a:rPr lang="en-US" dirty="0" smtClean="0"/>
              <a:t>Ex:</a:t>
            </a:r>
            <a:r>
              <a:rPr lang="en-US" dirty="0" smtClean="0">
                <a:solidFill>
                  <a:srgbClr val="00B0F0"/>
                </a:solidFill>
              </a:rPr>
              <a:t>13 mod 6</a:t>
            </a:r>
            <a:r>
              <a:rPr lang="en-US" dirty="0" smtClean="0"/>
              <a:t>: 13 % 6 = 2 </a:t>
            </a:r>
            <a:r>
              <a:rPr lang="en-US" dirty="0" smtClean="0">
                <a:solidFill>
                  <a:srgbClr val="FF0000"/>
                </a:solidFill>
              </a:rPr>
              <a:t>remainder 1</a:t>
            </a:r>
          </a:p>
          <a:p>
            <a:r>
              <a:rPr lang="en-US" dirty="0" smtClean="0"/>
              <a:t>Digital clock:</a:t>
            </a:r>
          </a:p>
          <a:p>
            <a:r>
              <a:rPr lang="en-US" dirty="0" smtClean="0"/>
              <a:t>What is the mod for each digit?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4754" name="Picture 2" descr="C:\Users\ryoder.SOSAD.000\AppData\Local\Microsoft\Windows\Temporary Internet Files\Content.IE5\A3INXPB0\MC90010184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125308"/>
            <a:ext cx="3124200" cy="2580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30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Implementation of Queues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3429000"/>
          </a:xfrm>
        </p:spPr>
        <p:txBody>
          <a:bodyPr/>
          <a:lstStyle/>
          <a:p>
            <a:r>
              <a:rPr lang="en-US" dirty="0" smtClean="0"/>
              <a:t>Operations:</a:t>
            </a:r>
          </a:p>
          <a:p>
            <a:r>
              <a:rPr lang="en-US" dirty="0" smtClean="0"/>
              <a:t>void ENQ(T item); // add to end of Q</a:t>
            </a:r>
          </a:p>
          <a:p>
            <a:r>
              <a:rPr lang="en-US" dirty="0" smtClean="0"/>
              <a:t>T item = DEQ( );  // remove first item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sFull</a:t>
            </a:r>
            <a:r>
              <a:rPr lang="en-US" dirty="0" smtClean="0"/>
              <a:t>( ); //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sEmpty</a:t>
            </a:r>
            <a:r>
              <a:rPr lang="en-US" dirty="0" smtClean="0"/>
              <a:t>( ); //  </a:t>
            </a:r>
          </a:p>
          <a:p>
            <a:r>
              <a:rPr lang="en-US" dirty="0" smtClean="0"/>
              <a:t>Keep track of the </a:t>
            </a:r>
            <a:r>
              <a:rPr lang="en-US" dirty="0" err="1" smtClean="0"/>
              <a:t>Front&amp;Back</a:t>
            </a:r>
            <a:r>
              <a:rPr lang="en-US" dirty="0" smtClean="0"/>
              <a:t> of the Q.</a:t>
            </a:r>
          </a:p>
          <a:p>
            <a:pPr marL="0" indent="0">
              <a:buNone/>
            </a:pPr>
            <a:r>
              <a:rPr lang="en-US" dirty="0" smtClean="0"/>
              <a:t>  0          1          2          3      	4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10674"/>
              </p:ext>
            </p:extLst>
          </p:nvPr>
        </p:nvGraphicFramePr>
        <p:xfrm>
          <a:off x="990600" y="5257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29887795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28925145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6844917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11633406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474814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3776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371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 smtClean="0"/>
              <a:t>Try # 1:</a:t>
            </a:r>
            <a:br>
              <a:rPr lang="en-US" sz="3200" dirty="0" smtClean="0"/>
            </a:br>
            <a:r>
              <a:rPr lang="en-US" sz="3200" dirty="0" smtClean="0"/>
              <a:t> Fix “</a:t>
            </a:r>
            <a:r>
              <a:rPr lang="en-US" sz="3200" dirty="0" err="1" smtClean="0"/>
              <a:t>myfront</a:t>
            </a:r>
            <a:r>
              <a:rPr lang="en-US" sz="3200" dirty="0" smtClean="0"/>
              <a:t>” at location zero in array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778977"/>
            <a:ext cx="7772400" cy="3657600"/>
          </a:xfrm>
        </p:spPr>
        <p:txBody>
          <a:bodyPr/>
          <a:lstStyle/>
          <a:p>
            <a:r>
              <a:rPr lang="en-US" dirty="0" smtClean="0"/>
              <a:t>Need an index to the </a:t>
            </a:r>
            <a:r>
              <a:rPr lang="en-US" i="1" dirty="0" smtClean="0"/>
              <a:t>back</a:t>
            </a:r>
            <a:r>
              <a:rPr lang="en-US" dirty="0" smtClean="0"/>
              <a:t> of the queue</a:t>
            </a:r>
          </a:p>
          <a:p>
            <a:r>
              <a:rPr lang="en-US" dirty="0" smtClean="0"/>
              <a:t>ENQ(“A”); ENQ(“B”); ENQ(“C”);</a:t>
            </a:r>
          </a:p>
          <a:p>
            <a:r>
              <a:rPr lang="en-US" dirty="0" smtClean="0"/>
              <a:t>No problem on ENQ operations</a:t>
            </a:r>
          </a:p>
          <a:p>
            <a:r>
              <a:rPr lang="en-US" dirty="0" err="1" smtClean="0"/>
              <a:t>myfront</a:t>
            </a:r>
            <a:r>
              <a:rPr lang="en-US" dirty="0" smtClean="0"/>
              <a:t> always =0; </a:t>
            </a:r>
            <a:r>
              <a:rPr lang="en-US" dirty="0" err="1" smtClean="0"/>
              <a:t>myback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DEQ an item – O(1) or O(N) ?</a:t>
            </a:r>
          </a:p>
          <a:p>
            <a:pPr>
              <a:buNone/>
            </a:pPr>
            <a:r>
              <a:rPr lang="en-US" dirty="0" smtClean="0"/>
              <a:t>	0		  1		2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26962"/>
              </p:ext>
            </p:extLst>
          </p:nvPr>
        </p:nvGraphicFramePr>
        <p:xfrm>
          <a:off x="1143000" y="53573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149285983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7138674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608676526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7599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3655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0" y="579482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myFront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579775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myBack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Try # 2:</a:t>
            </a:r>
            <a:br>
              <a:rPr lang="en-US" dirty="0" smtClean="0"/>
            </a:br>
            <a:r>
              <a:rPr lang="en-US" dirty="0" smtClean="0"/>
              <a:t> Fix “</a:t>
            </a:r>
            <a:r>
              <a:rPr lang="en-US" dirty="0" err="1" smtClean="0"/>
              <a:t>myback</a:t>
            </a:r>
            <a:r>
              <a:rPr lang="en-US" dirty="0" smtClean="0"/>
              <a:t>” at location zero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3352800"/>
          </a:xfrm>
        </p:spPr>
        <p:txBody>
          <a:bodyPr/>
          <a:lstStyle/>
          <a:p>
            <a:r>
              <a:rPr lang="en-US" dirty="0" smtClean="0"/>
              <a:t>Need an index to the </a:t>
            </a:r>
            <a:r>
              <a:rPr lang="en-US" i="1" dirty="0" smtClean="0"/>
              <a:t>front</a:t>
            </a:r>
            <a:r>
              <a:rPr lang="en-US" dirty="0" smtClean="0"/>
              <a:t> of the queue</a:t>
            </a:r>
          </a:p>
          <a:p>
            <a:r>
              <a:rPr lang="en-US" dirty="0" smtClean="0"/>
              <a:t>ENQ(“A”); ENQ(“B”); ENQ(“C”);</a:t>
            </a:r>
          </a:p>
          <a:p>
            <a:r>
              <a:rPr lang="en-US" dirty="0" smtClean="0"/>
              <a:t>ENQ? O(1) or O(N) ?</a:t>
            </a:r>
          </a:p>
          <a:p>
            <a:r>
              <a:rPr lang="en-US" dirty="0" err="1" smtClean="0"/>
              <a:t>myback</a:t>
            </a:r>
            <a:r>
              <a:rPr lang="en-US" dirty="0" smtClean="0"/>
              <a:t> always=0; </a:t>
            </a:r>
            <a:r>
              <a:rPr lang="en-US" dirty="0" err="1" smtClean="0"/>
              <a:t>myfront</a:t>
            </a:r>
            <a:r>
              <a:rPr lang="en-US" dirty="0" smtClean="0"/>
              <a:t>=2;</a:t>
            </a:r>
          </a:p>
          <a:p>
            <a:r>
              <a:rPr lang="en-US" dirty="0" smtClean="0"/>
              <a:t>Item = DEQ( ); // O(1) or O(N) ?</a:t>
            </a:r>
          </a:p>
          <a:p>
            <a:pPr>
              <a:buNone/>
            </a:pPr>
            <a:r>
              <a:rPr lang="en-US" dirty="0" smtClean="0"/>
              <a:t>	0	 	  1		2		3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97703"/>
              </p:ext>
            </p:extLst>
          </p:nvPr>
        </p:nvGraphicFramePr>
        <p:xfrm>
          <a:off x="762000" y="502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400709184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3192818458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3239565669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84651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413586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7068" y="5552440"/>
            <a:ext cx="198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myFront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862" y="5552439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myBack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371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Try # 3:</a:t>
            </a:r>
            <a:br>
              <a:rPr lang="en-US" dirty="0" smtClean="0"/>
            </a:br>
            <a:r>
              <a:rPr lang="en-US" dirty="0" smtClean="0"/>
              <a:t> Let front and back grow freely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3124200"/>
          </a:xfrm>
        </p:spPr>
        <p:txBody>
          <a:bodyPr/>
          <a:lstStyle/>
          <a:p>
            <a:r>
              <a:rPr lang="en-US" sz="2800" dirty="0" smtClean="0"/>
              <a:t>Need indices to front and back of the queue</a:t>
            </a:r>
          </a:p>
          <a:p>
            <a:r>
              <a:rPr lang="en-US" sz="2800" dirty="0" err="1" smtClean="0"/>
              <a:t>myfront</a:t>
            </a:r>
            <a:r>
              <a:rPr lang="en-US" sz="2800" dirty="0" smtClean="0"/>
              <a:t> =  </a:t>
            </a:r>
            <a:r>
              <a:rPr lang="en-US" sz="2800" dirty="0" err="1" smtClean="0"/>
              <a:t>myback</a:t>
            </a:r>
            <a:r>
              <a:rPr lang="en-US" sz="2800" dirty="0" smtClean="0"/>
              <a:t> = 0; // need count </a:t>
            </a:r>
            <a:r>
              <a:rPr lang="en-US" sz="2800" dirty="0" err="1" smtClean="0"/>
              <a:t>var</a:t>
            </a:r>
            <a:endParaRPr lang="en-US" sz="2800" dirty="0" smtClean="0"/>
          </a:p>
          <a:p>
            <a:r>
              <a:rPr lang="en-US" sz="2800" dirty="0" smtClean="0"/>
              <a:t>ENQ operations (</a:t>
            </a:r>
            <a:r>
              <a:rPr lang="en-US" sz="2800" dirty="0" err="1" smtClean="0"/>
              <a:t>incr</a:t>
            </a:r>
            <a:r>
              <a:rPr lang="en-US" sz="2800" dirty="0" smtClean="0"/>
              <a:t> </a:t>
            </a:r>
            <a:r>
              <a:rPr lang="en-US" sz="2800" dirty="0" err="1" smtClean="0"/>
              <a:t>myback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ENQ(“A”); ENQ(“B”); ENQ(“C”); </a:t>
            </a:r>
          </a:p>
          <a:p>
            <a:r>
              <a:rPr lang="en-US" sz="2800" dirty="0" smtClean="0"/>
              <a:t>ENQ: O(1) or O(N) ? </a:t>
            </a:r>
          </a:p>
          <a:p>
            <a:r>
              <a:rPr lang="en-US" sz="2800" dirty="0" err="1" smtClean="0"/>
              <a:t>myback</a:t>
            </a:r>
            <a:r>
              <a:rPr lang="en-US" sz="2800" dirty="0" smtClean="0"/>
              <a:t> =2; </a:t>
            </a:r>
            <a:r>
              <a:rPr lang="en-US" sz="2800" dirty="0" err="1" smtClean="0"/>
              <a:t>myfront</a:t>
            </a:r>
            <a:r>
              <a:rPr lang="en-US" sz="2800" dirty="0" smtClean="0"/>
              <a:t>=0;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93573"/>
              </p:ext>
            </p:extLst>
          </p:nvPr>
        </p:nvGraphicFramePr>
        <p:xfrm>
          <a:off x="838200" y="49852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47408827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4287058058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32138017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61363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38501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502616"/>
            <a:ext cx="198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myFront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5502616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myBack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219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Try # 3:</a:t>
            </a:r>
            <a:br>
              <a:rPr lang="en-US" dirty="0" smtClean="0"/>
            </a:br>
            <a:r>
              <a:rPr lang="en-US" dirty="0" smtClean="0"/>
              <a:t> Let front and back grow freely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2819400"/>
          </a:xfrm>
        </p:spPr>
        <p:txBody>
          <a:bodyPr/>
          <a:lstStyle/>
          <a:p>
            <a:r>
              <a:rPr lang="en-US" sz="2800" dirty="0" smtClean="0"/>
              <a:t>DEQ operations: (</a:t>
            </a:r>
            <a:r>
              <a:rPr lang="en-US" sz="2800" dirty="0" err="1" smtClean="0"/>
              <a:t>incr</a:t>
            </a:r>
            <a:r>
              <a:rPr lang="en-US" sz="2800" dirty="0" smtClean="0"/>
              <a:t> </a:t>
            </a:r>
            <a:r>
              <a:rPr lang="en-US" sz="2800" dirty="0" err="1" smtClean="0"/>
              <a:t>myfront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Item1 = DEQ( );  Item2 = DEQ( );</a:t>
            </a:r>
          </a:p>
          <a:p>
            <a:r>
              <a:rPr lang="en-US" sz="2800" dirty="0" err="1" smtClean="0"/>
              <a:t>myback</a:t>
            </a:r>
            <a:r>
              <a:rPr lang="en-US" sz="2800" dirty="0" smtClean="0"/>
              <a:t> =2, </a:t>
            </a:r>
            <a:r>
              <a:rPr lang="en-US" sz="2800" dirty="0" err="1" smtClean="0"/>
              <a:t>myfront</a:t>
            </a:r>
            <a:r>
              <a:rPr lang="en-US" sz="2800" dirty="0" smtClean="0"/>
              <a:t> = 2;</a:t>
            </a:r>
          </a:p>
          <a:p>
            <a:r>
              <a:rPr lang="en-US" sz="2800" dirty="0" smtClean="0"/>
              <a:t>What happens as we keep adding &amp; deleting?</a:t>
            </a:r>
          </a:p>
          <a:p>
            <a:r>
              <a:rPr lang="en-US" sz="2800" dirty="0" smtClean="0"/>
              <a:t>Problem! </a:t>
            </a:r>
          </a:p>
          <a:p>
            <a:pPr>
              <a:buNone/>
            </a:pPr>
            <a:r>
              <a:rPr lang="en-US" dirty="0" smtClean="0"/>
              <a:t>	0		1	  2		3	4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16980"/>
              </p:ext>
            </p:extLst>
          </p:nvPr>
        </p:nvGraphicFramePr>
        <p:xfrm>
          <a:off x="990600" y="4800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17133785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81604747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90363368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17881456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62039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4335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0" y="5218583"/>
            <a:ext cx="198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/>
              <a:t>myFront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72739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myBack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Problems with try</a:t>
            </a:r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2667000"/>
          </a:xfrm>
        </p:spPr>
        <p:txBody>
          <a:bodyPr/>
          <a:lstStyle/>
          <a:p>
            <a:r>
              <a:rPr lang="en-US" sz="2800" dirty="0"/>
              <a:t>Additions to the queue would result in </a:t>
            </a:r>
            <a:r>
              <a:rPr lang="en-US" sz="2800" u="sng" dirty="0"/>
              <a:t>incrementing</a:t>
            </a:r>
            <a:r>
              <a:rPr lang="en-US" sz="2800" dirty="0"/>
              <a:t> </a:t>
            </a:r>
            <a:r>
              <a:rPr lang="en-US" sz="2800" dirty="0" err="1" smtClean="0"/>
              <a:t>myback</a:t>
            </a:r>
            <a:r>
              <a:rPr lang="en-US" sz="2800" dirty="0"/>
              <a:t>. </a:t>
            </a:r>
          </a:p>
          <a:p>
            <a:r>
              <a:rPr lang="en-US" sz="2800" dirty="0"/>
              <a:t>Deletions from the queue would result in </a:t>
            </a:r>
            <a:r>
              <a:rPr lang="en-US" sz="2800" u="sng" dirty="0"/>
              <a:t>incrementing</a:t>
            </a:r>
            <a:r>
              <a:rPr lang="en-US" sz="2800" dirty="0"/>
              <a:t> </a:t>
            </a:r>
            <a:r>
              <a:rPr lang="en-US" sz="2800" dirty="0" err="1" smtClean="0"/>
              <a:t>myfront</a:t>
            </a:r>
            <a:r>
              <a:rPr lang="en-US" sz="2800" dirty="0" smtClean="0"/>
              <a:t>.</a:t>
            </a:r>
          </a:p>
          <a:p>
            <a:r>
              <a:rPr lang="en-US" sz="2800" i="1" dirty="0" smtClean="0"/>
              <a:t>Clearly, we’d run out of space soon!</a:t>
            </a:r>
            <a:endParaRPr lang="en-US" sz="2800" dirty="0" smtClean="0"/>
          </a:p>
          <a:p>
            <a:endParaRPr lang="en-US" sz="28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BB7EE"/>
          </a:solidFill>
        </p:spPr>
        <p:txBody>
          <a:bodyPr/>
          <a:lstStyle/>
          <a:p>
            <a:r>
              <a:rPr lang="en-US" dirty="0" smtClean="0"/>
              <a:t>Solutions to try# 3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Shift </a:t>
            </a:r>
            <a:r>
              <a:rPr lang="en-US" sz="2800" dirty="0"/>
              <a:t>the elements downward with each deletion (YUCK!!)</a:t>
            </a:r>
          </a:p>
          <a:p>
            <a:r>
              <a:rPr lang="en-US" sz="2800" dirty="0" smtClean="0"/>
              <a:t>Viewing </a:t>
            </a:r>
            <a:r>
              <a:rPr lang="en-US" sz="2800" dirty="0"/>
              <a:t>array as a circular buffer, i.e. wrapping the end to the </a:t>
            </a:r>
            <a:r>
              <a:rPr lang="en-US" sz="2800" dirty="0" smtClean="0"/>
              <a:t>front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777</Words>
  <Application>Microsoft Office PowerPoint</Application>
  <PresentationFormat>On-screen Show (4:3)</PresentationFormat>
  <Paragraphs>140</Paragraphs>
  <Slides>19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Times New Roman</vt:lpstr>
      <vt:lpstr>Wingdings</vt:lpstr>
      <vt:lpstr>Default Design</vt:lpstr>
      <vt:lpstr>Document</vt:lpstr>
      <vt:lpstr>Lecture 9, Fall 2016: A note about comparing Strings </vt:lpstr>
      <vt:lpstr>Array Implementation of Queues</vt:lpstr>
      <vt:lpstr>Array Implementation of Queues</vt:lpstr>
      <vt:lpstr>Try # 1:  Fix “myfront” at location zero in array</vt:lpstr>
      <vt:lpstr>Try # 2:  Fix “myback” at location zero</vt:lpstr>
      <vt:lpstr>Try # 3:  Let front and back grow freely</vt:lpstr>
      <vt:lpstr>Try # 3:  Let front and back grow freely</vt:lpstr>
      <vt:lpstr>Problems with try# 3</vt:lpstr>
      <vt:lpstr>Solutions to try# 3</vt:lpstr>
      <vt:lpstr>A circular array implementation of a queue</vt:lpstr>
      <vt:lpstr>Try #4:“Circular” Array</vt:lpstr>
      <vt:lpstr>A queue straddling the end of a circular array</vt:lpstr>
      <vt:lpstr>Changes in a circular array implementation</vt:lpstr>
      <vt:lpstr>“Circular” Array: Implementation</vt:lpstr>
      <vt:lpstr>Empty vs Full ? Count variable or Empty Slot</vt:lpstr>
      <vt:lpstr>Notes about the following code</vt:lpstr>
      <vt:lpstr>Circular Queues: ENQ and DEQ</vt:lpstr>
      <vt:lpstr>Circular Queues:Empty vs Full </vt:lpstr>
      <vt:lpstr>How fast ??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Indirection</dc:title>
  <dc:creator>Thomas H Hildebrandt</dc:creator>
  <cp:lastModifiedBy>Yoder, Robert</cp:lastModifiedBy>
  <cp:revision>49</cp:revision>
  <dcterms:created xsi:type="dcterms:W3CDTF">1999-06-18T03:24:00Z</dcterms:created>
  <dcterms:modified xsi:type="dcterms:W3CDTF">2016-10-17T18:35:08Z</dcterms:modified>
</cp:coreProperties>
</file>