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25" d="100"/>
          <a:sy n="125" d="100"/>
        </p:scale>
        <p:origin x="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F0F680-0DCD-48DC-9019-2D73609FC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17F2B2EB-E4EF-4AF3-BF78-C3CBAAE74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825EAE16-EA10-4ED5-89F8-FC97E17E7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D01F-854E-4A4D-8288-8E2FDA9CA879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6BCAA4E7-F39C-4EB9-8176-9C2AEA2C3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FC39B9D8-F780-4D92-8593-373AD9F08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5E8B-37B3-468B-A68B-67423F635E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7232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B7F6DF8-D789-496D-B820-240404E2C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E7C4C555-F52D-4ED9-BFD3-875BA623C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EAB65129-6044-4A46-853C-756C7D7AF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D01F-854E-4A4D-8288-8E2FDA9CA879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EEA5ADEC-881D-4E4F-8C21-03D821E65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7050D737-D7C8-44A9-B8D5-A3B112DAF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5E8B-37B3-468B-A68B-67423F635E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5902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AA6D4FEC-69DD-4F62-BA95-D0CE29599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8A62FC94-A7B2-4DC9-8AD2-98364C648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960D424-500C-47FD-984A-859A63E0E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D01F-854E-4A4D-8288-8E2FDA9CA879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8CA9E1D0-1763-4AC9-96A4-611C0C809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48CE5E30-BC91-4F2A-A124-6944CE791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5E8B-37B3-468B-A68B-67423F635E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75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7E22BE5-4727-4790-B9CC-6420327C5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C79FCA74-5ADF-4A07-9DED-65046E971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DBE612CA-2556-4594-A5C6-7B34F12A4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D01F-854E-4A4D-8288-8E2FDA9CA879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620F25C6-4916-41D3-9475-6342F099B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C46BA90F-325E-47EA-8832-FA49406DE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5E8B-37B3-468B-A68B-67423F635E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629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A910DC3-5C76-4859-ACD6-197F0B757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C0EDE091-B5CC-497E-9AAF-1735E3EC7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C32CEFDD-F373-4DD3-A06D-14AA605D3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D01F-854E-4A4D-8288-8E2FDA9CA879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04AC8B46-AFA5-4F10-A687-20376D144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172CB77E-2D05-4B26-9D60-33EDB1BC6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5E8B-37B3-468B-A68B-67423F635E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1464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2C772EB-678E-4414-AEBF-006B8CC66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CE180650-AB60-4080-8F43-9ABAC0C6D2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2B921F60-8D07-4525-9190-AC8AC7A97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E51B3B1B-15DA-4267-ABC4-7E9872266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D01F-854E-4A4D-8288-8E2FDA9CA879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FBE99837-B171-49B3-83E3-201DEC46B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66FE9F44-5267-40D6-A45F-F2F1E69F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5E8B-37B3-468B-A68B-67423F635E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97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29D1D98-13AC-4305-A635-9E6CB659D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E84A6BA9-DEC6-4189-8E3A-8BDE62C7E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676623F9-CFDD-435B-B978-F19D81E72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4DF5096A-9E89-4439-853B-A24449B91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6F0B0FC2-9BE5-4C7B-8CDF-8F122C794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D4E67033-E31F-4D18-A9A9-7B3418F16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D01F-854E-4A4D-8288-8E2FDA9CA879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92FA8276-4F45-4E3F-8406-DE6E1F2A4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CB582973-A471-44DF-8A23-74EB6925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5E8B-37B3-468B-A68B-67423F635E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462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0A9DB8E-D9BE-4265-813A-741B01931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8DBDC4FF-D509-4881-8879-C49545A9C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D01F-854E-4A4D-8288-8E2FDA9CA879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FF922AE6-F48D-473C-89D4-828828112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ACC35C3F-7A41-4E38-8C60-32D203ED4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5E8B-37B3-468B-A68B-67423F635E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55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107CE84F-5B14-42A1-843C-B2BAA4699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D01F-854E-4A4D-8288-8E2FDA9CA879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534278BE-13A7-417D-87DA-D4A43B383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5813BA74-C974-4513-8184-F21277BD3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5E8B-37B3-468B-A68B-67423F635E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4581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A7816C9-B3F4-4B78-BDCE-B14BE1CEE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D764E09-D312-4B6A-AB35-1BAB25B7B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D2D2E4B2-3638-43A2-B3EA-4B43D3128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D90789D6-1DA6-4956-94ED-48FEC2D5C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D01F-854E-4A4D-8288-8E2FDA9CA879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7CA83338-C957-4269-A6A8-10EA9F58D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D18A79DB-D483-4F3F-8EFF-AD61E616D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5E8B-37B3-468B-A68B-67423F635E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3190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61C3CA1-3DB8-44DF-8069-D85BB32ED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A915D3C7-32AE-431A-B4BD-1E7B4A977F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681E2844-AA4E-4319-B49B-92A14D8E2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C79FE760-F4C9-40B9-BBE8-A171E86D7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D01F-854E-4A4D-8288-8E2FDA9CA879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C32DC4CF-01A3-4622-9865-2481B24F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BF5B64E1-A636-40B3-A54F-00D1FC2B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5E8B-37B3-468B-A68B-67423F635E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348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9B3FE8E6-0950-4887-A7D1-C3F6D6BE4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97354259-5950-4AF1-A86B-383087B1A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B4313B2-886A-4A94-9E37-4E9E2837A5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4D01F-854E-4A4D-8288-8E2FDA9CA879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2014752A-1EC6-4D35-A6D5-C8A1D93CA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130A781C-309F-429C-A85B-26BD384AE3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F5E8B-37B3-468B-A68B-67423F635E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1058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1376B10-3F3E-4841-96FF-04A226002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355"/>
            <a:ext cx="9144000" cy="1516786"/>
          </a:xfrm>
        </p:spPr>
        <p:txBody>
          <a:bodyPr/>
          <a:lstStyle/>
          <a:p>
            <a:r>
              <a:rPr lang="pt-BR" b="1" dirty="0"/>
              <a:t>MS Power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73859615-9F56-4097-AF1E-ECE6826AAC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98141"/>
            <a:ext cx="9144000" cy="430769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Case do projeto HairTech (Salão de Beleza)</a:t>
            </a:r>
          </a:p>
          <a:p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Enricky Oliveira Nascimento - 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1902858</a:t>
            </a:r>
            <a:endParaRPr lang="pt-B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João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Camargo - 1903878</a:t>
            </a:r>
          </a:p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Renan Almeida 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– 1902681</a:t>
            </a:r>
          </a:p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Rodrigo Lourenço Gomes - 1902857</a:t>
            </a:r>
          </a:p>
          <a:p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Vinícius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 Andrade Fernandes 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– 1902740</a:t>
            </a:r>
          </a:p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Wagner Gonçalves – 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1904182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382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0CFF9A50-611F-4F60-BD80-2743B7BDF35A}"/>
              </a:ext>
            </a:extLst>
          </p:cNvPr>
          <p:cNvSpPr txBox="1"/>
          <p:nvPr/>
        </p:nvSpPr>
        <p:spPr>
          <a:xfrm>
            <a:off x="1656522" y="460513"/>
            <a:ext cx="88789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err="1" smtClean="0"/>
              <a:t>Hair</a:t>
            </a:r>
            <a:r>
              <a:rPr lang="pt-BR" sz="2800" b="1" dirty="0" err="1" smtClean="0"/>
              <a:t>Tech</a:t>
            </a:r>
            <a:endParaRPr lang="pt-BR" sz="2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O Cliente pode fazer um agendamento por telefone de algum serviço.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Caso </a:t>
            </a:r>
            <a:r>
              <a:rPr lang="pt-BR" sz="2400" dirty="0"/>
              <a:t>o cliente não tenha hora marcada ao entrar no estabelecimento, poderá escolher um assento livre e esperar até o atendimento.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Após o serviço escolhido ser concluído, ele recebe a comanda do prestador de </a:t>
            </a:r>
            <a:r>
              <a:rPr lang="pt-BR" sz="2400" dirty="0" smtClean="0"/>
              <a:t>serviço (</a:t>
            </a:r>
            <a:r>
              <a:rPr lang="pt-BR" sz="2400" dirty="0"/>
              <a:t>cabelereiro, manicure ou depiladora).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É efetuado o pagamento </a:t>
            </a:r>
            <a:r>
              <a:rPr lang="pt-BR" sz="2400" dirty="0" smtClean="0"/>
              <a:t>e a segunda via do mesmo é </a:t>
            </a:r>
            <a:r>
              <a:rPr lang="pt-BR" sz="2400" dirty="0" smtClean="0"/>
              <a:t>guardada </a:t>
            </a:r>
            <a:r>
              <a:rPr lang="pt-BR" sz="2400" dirty="0" smtClean="0"/>
              <a:t>para posteriormente ser contabilizada </a:t>
            </a:r>
            <a:r>
              <a:rPr lang="pt-BR" sz="2400" dirty="0"/>
              <a:t>no final </a:t>
            </a:r>
            <a:r>
              <a:rPr lang="pt-BR" sz="2400" dirty="0" smtClean="0"/>
              <a:t>de cada </a:t>
            </a:r>
            <a:r>
              <a:rPr lang="pt-BR" sz="2400" dirty="0"/>
              <a:t>semana.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4439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AC0FD8D-E2A9-409B-9650-6EE5E2F76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4251" y="177471"/>
            <a:ext cx="3253409" cy="429442"/>
          </a:xfrm>
        </p:spPr>
        <p:txBody>
          <a:bodyPr>
            <a:normAutofit fontScale="90000"/>
          </a:bodyPr>
          <a:lstStyle/>
          <a:p>
            <a:r>
              <a:rPr lang="pt-BR" sz="2800" b="1" dirty="0">
                <a:latin typeface="+mn-lt"/>
              </a:rPr>
              <a:t>Contexto de Negócio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xmlns="" id="{A9C1CD43-0FB8-4D9D-A57C-74E863C28146}"/>
              </a:ext>
            </a:extLst>
          </p:cNvPr>
          <p:cNvSpPr/>
          <p:nvPr/>
        </p:nvSpPr>
        <p:spPr>
          <a:xfrm>
            <a:off x="6944139" y="606913"/>
            <a:ext cx="3047999" cy="3294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2D7CE326-F24F-4DD8-9F6B-CBA66F2EB184}"/>
              </a:ext>
            </a:extLst>
          </p:cNvPr>
          <p:cNvSpPr txBox="1"/>
          <p:nvPr/>
        </p:nvSpPr>
        <p:spPr>
          <a:xfrm>
            <a:off x="6854684" y="711777"/>
            <a:ext cx="3226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err="1"/>
              <a:t>HairTech</a:t>
            </a:r>
            <a:r>
              <a:rPr lang="pt-BR" sz="2400" b="1" dirty="0"/>
              <a:t> </a:t>
            </a:r>
            <a:endParaRPr lang="pt-BR" sz="1600" b="1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6148B80D-94EB-4BB4-ADD8-2729C8C1D8A7}"/>
              </a:ext>
            </a:extLst>
          </p:cNvPr>
          <p:cNvSpPr/>
          <p:nvPr/>
        </p:nvSpPr>
        <p:spPr>
          <a:xfrm>
            <a:off x="1929444" y="1173442"/>
            <a:ext cx="1621063" cy="16261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Cliente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49353DD0-8323-48AF-9FBB-2D99D9ECEA22}"/>
              </a:ext>
            </a:extLst>
          </p:cNvPr>
          <p:cNvSpPr txBox="1"/>
          <p:nvPr/>
        </p:nvSpPr>
        <p:spPr>
          <a:xfrm>
            <a:off x="3558877" y="911111"/>
            <a:ext cx="3326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1. Obter agendamento</a:t>
            </a:r>
            <a:endParaRPr lang="pt-BR" sz="1600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xmlns="" id="{6148B80D-94EB-4BB4-ADD8-2729C8C1D8A7}"/>
              </a:ext>
            </a:extLst>
          </p:cNvPr>
          <p:cNvSpPr/>
          <p:nvPr/>
        </p:nvSpPr>
        <p:spPr>
          <a:xfrm>
            <a:off x="7522000" y="4532372"/>
            <a:ext cx="1907512" cy="158766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b="1" dirty="0" smtClean="0">
                <a:solidFill>
                  <a:schemeClr val="bg1"/>
                </a:solidFill>
              </a:rPr>
              <a:t>Fornecedor</a:t>
            </a:r>
            <a:endParaRPr lang="pt-BR" b="1" dirty="0">
              <a:solidFill>
                <a:schemeClr val="bg1"/>
              </a:solidFill>
            </a:endParaRPr>
          </a:p>
        </p:txBody>
      </p:sp>
      <p:cxnSp>
        <p:nvCxnSpPr>
          <p:cNvPr id="12" name="Conector reto 11"/>
          <p:cNvCxnSpPr/>
          <p:nvPr/>
        </p:nvCxnSpPr>
        <p:spPr>
          <a:xfrm flipV="1">
            <a:off x="3561566" y="1986524"/>
            <a:ext cx="3382573" cy="1911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49353DD0-8323-48AF-9FBB-2D99D9ECEA22}"/>
              </a:ext>
            </a:extLst>
          </p:cNvPr>
          <p:cNvSpPr txBox="1"/>
          <p:nvPr/>
        </p:nvSpPr>
        <p:spPr>
          <a:xfrm>
            <a:off x="3567247" y="1143954"/>
            <a:ext cx="3326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2</a:t>
            </a:r>
            <a:r>
              <a:rPr lang="pt-BR" sz="1600" dirty="0" smtClean="0"/>
              <a:t>. Desmarcar agendamento</a:t>
            </a:r>
            <a:endParaRPr lang="pt-BR" sz="1600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49353DD0-8323-48AF-9FBB-2D99D9ECEA22}"/>
              </a:ext>
            </a:extLst>
          </p:cNvPr>
          <p:cNvSpPr txBox="1"/>
          <p:nvPr/>
        </p:nvSpPr>
        <p:spPr>
          <a:xfrm>
            <a:off x="3567247" y="1385732"/>
            <a:ext cx="3326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3. Receber serviços de beleza</a:t>
            </a:r>
            <a:endParaRPr lang="pt-BR" sz="16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xmlns="" id="{49353DD0-8323-48AF-9FBB-2D99D9ECEA22}"/>
              </a:ext>
            </a:extLst>
          </p:cNvPr>
          <p:cNvSpPr txBox="1"/>
          <p:nvPr/>
        </p:nvSpPr>
        <p:spPr>
          <a:xfrm>
            <a:off x="3567247" y="1638437"/>
            <a:ext cx="3326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4</a:t>
            </a:r>
            <a:r>
              <a:rPr lang="pt-BR" sz="1600" dirty="0" smtClean="0"/>
              <a:t>. Comprar produtos</a:t>
            </a:r>
            <a:endParaRPr lang="pt-BR" sz="1600" dirty="0"/>
          </a:p>
        </p:txBody>
      </p:sp>
      <p:cxnSp>
        <p:nvCxnSpPr>
          <p:cNvPr id="17" name="Conector reto 16"/>
          <p:cNvCxnSpPr>
            <a:stCxn id="5" idx="2"/>
            <a:endCxn id="10" idx="0"/>
          </p:cNvCxnSpPr>
          <p:nvPr/>
        </p:nvCxnSpPr>
        <p:spPr>
          <a:xfrm>
            <a:off x="8468139" y="3901440"/>
            <a:ext cx="7617" cy="6309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xmlns="" id="{49353DD0-8323-48AF-9FBB-2D99D9ECEA22}"/>
              </a:ext>
            </a:extLst>
          </p:cNvPr>
          <p:cNvSpPr txBox="1"/>
          <p:nvPr/>
        </p:nvSpPr>
        <p:spPr>
          <a:xfrm>
            <a:off x="8475756" y="4022969"/>
            <a:ext cx="3326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5</a:t>
            </a:r>
            <a:r>
              <a:rPr lang="pt-BR" sz="1600" dirty="0" smtClean="0"/>
              <a:t>. </a:t>
            </a:r>
            <a:r>
              <a:rPr lang="pt-BR" sz="1600" dirty="0" smtClean="0"/>
              <a:t>Vender produtos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430459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xmlns="" id="{71E86D7D-916F-498B-9151-1FC00881AA4A}"/>
              </a:ext>
            </a:extLst>
          </p:cNvPr>
          <p:cNvSpPr/>
          <p:nvPr/>
        </p:nvSpPr>
        <p:spPr>
          <a:xfrm>
            <a:off x="6904383" y="1262269"/>
            <a:ext cx="4333461" cy="433346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xmlns="" id="{4212E35A-FE4C-44CD-B347-634311C873C1}"/>
              </a:ext>
            </a:extLst>
          </p:cNvPr>
          <p:cNvCxnSpPr>
            <a:stCxn id="2" idx="1"/>
          </p:cNvCxnSpPr>
          <p:nvPr/>
        </p:nvCxnSpPr>
        <p:spPr>
          <a:xfrm flipH="1" flipV="1">
            <a:off x="3578087" y="3428999"/>
            <a:ext cx="332629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A3F19016-7822-438C-9A2A-99580F97FBEA}"/>
              </a:ext>
            </a:extLst>
          </p:cNvPr>
          <p:cNvSpPr/>
          <p:nvPr/>
        </p:nvSpPr>
        <p:spPr>
          <a:xfrm>
            <a:off x="1855304" y="2547729"/>
            <a:ext cx="1762539" cy="176253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Cliente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A88EB1D4-EA7B-4240-B245-D0093B79AE23}"/>
              </a:ext>
            </a:extLst>
          </p:cNvPr>
          <p:cNvSpPr txBox="1"/>
          <p:nvPr/>
        </p:nvSpPr>
        <p:spPr>
          <a:xfrm>
            <a:off x="7457660" y="1388042"/>
            <a:ext cx="3226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err="1"/>
              <a:t>HairTech</a:t>
            </a:r>
            <a:endParaRPr lang="pt-BR" sz="1400" b="1" dirty="0"/>
          </a:p>
        </p:txBody>
      </p:sp>
      <p:sp>
        <p:nvSpPr>
          <p:cNvPr id="7" name="Cubo 6">
            <a:extLst>
              <a:ext uri="{FF2B5EF4-FFF2-40B4-BE49-F238E27FC236}">
                <a16:creationId xmlns:a16="http://schemas.microsoft.com/office/drawing/2014/main" xmlns="" id="{7CB94480-861D-47BC-8F39-38467A02CD1E}"/>
              </a:ext>
            </a:extLst>
          </p:cNvPr>
          <p:cNvSpPr/>
          <p:nvPr/>
        </p:nvSpPr>
        <p:spPr>
          <a:xfrm>
            <a:off x="7911548" y="2199861"/>
            <a:ext cx="2186609" cy="808382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Cabelereiro</a:t>
            </a:r>
            <a:br>
              <a:rPr lang="pt-B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(Nó operacional)</a:t>
            </a:r>
          </a:p>
        </p:txBody>
      </p:sp>
      <p:sp>
        <p:nvSpPr>
          <p:cNvPr id="8" name="Retângulo: Cantos Superiores Recortados 7">
            <a:extLst>
              <a:ext uri="{FF2B5EF4-FFF2-40B4-BE49-F238E27FC236}">
                <a16:creationId xmlns:a16="http://schemas.microsoft.com/office/drawing/2014/main" xmlns="" id="{66ABF582-FC6C-4BC7-BEC3-0B92613B624C}"/>
              </a:ext>
            </a:extLst>
          </p:cNvPr>
          <p:cNvSpPr/>
          <p:nvPr/>
        </p:nvSpPr>
        <p:spPr>
          <a:xfrm>
            <a:off x="7911548" y="4161183"/>
            <a:ext cx="2186609" cy="808382"/>
          </a:xfrm>
          <a:prstGeom prst="snip2Same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/>
              <a:t>Atender o </a:t>
            </a:r>
            <a:r>
              <a:rPr lang="pt-BR" sz="1600" b="1" dirty="0"/>
              <a:t>cliente para </a:t>
            </a:r>
            <a:r>
              <a:rPr lang="pt-BR" sz="1600" b="1" dirty="0" smtClean="0"/>
              <a:t>agendar o </a:t>
            </a:r>
            <a:r>
              <a:rPr lang="pt-BR" sz="1600" b="1" dirty="0"/>
              <a:t>serviço 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xmlns="" id="{4AF25932-ADA8-46C6-B2BA-860A0C6900F9}"/>
              </a:ext>
            </a:extLst>
          </p:cNvPr>
          <p:cNvCxnSpPr>
            <a:endCxn id="8" idx="3"/>
          </p:cNvCxnSpPr>
          <p:nvPr/>
        </p:nvCxnSpPr>
        <p:spPr>
          <a:xfrm>
            <a:off x="8998226" y="3008243"/>
            <a:ext cx="6627" cy="1152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xmlns="" id="{411917F5-2B7E-47D6-8EB7-3137A1AF18C2}"/>
              </a:ext>
            </a:extLst>
          </p:cNvPr>
          <p:cNvSpPr txBox="1">
            <a:spLocks/>
          </p:cNvSpPr>
          <p:nvPr/>
        </p:nvSpPr>
        <p:spPr>
          <a:xfrm>
            <a:off x="4366591" y="348840"/>
            <a:ext cx="3458817" cy="50172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>
                <a:latin typeface="+mn-lt"/>
              </a:rPr>
              <a:t>Cenário: </a:t>
            </a:r>
            <a:r>
              <a:rPr lang="pt-BR" sz="2800" dirty="0"/>
              <a:t>Obter </a:t>
            </a:r>
            <a:r>
              <a:rPr lang="pt-BR" sz="2800" dirty="0" smtClean="0"/>
              <a:t>agendamento</a:t>
            </a:r>
            <a:endParaRPr lang="pt-BR" sz="2800" dirty="0"/>
          </a:p>
        </p:txBody>
      </p:sp>
      <p:sp>
        <p:nvSpPr>
          <p:cNvPr id="13" name="Texto Explicativo: Linha com Borda e Ênfase 12">
            <a:extLst>
              <a:ext uri="{FF2B5EF4-FFF2-40B4-BE49-F238E27FC236}">
                <a16:creationId xmlns:a16="http://schemas.microsoft.com/office/drawing/2014/main" xmlns="" id="{08021082-5B27-4F2A-BC91-C7CC9C0DA57A}"/>
              </a:ext>
            </a:extLst>
          </p:cNvPr>
          <p:cNvSpPr/>
          <p:nvPr/>
        </p:nvSpPr>
        <p:spPr>
          <a:xfrm rot="10800000">
            <a:off x="2349305" y="1272259"/>
            <a:ext cx="2686521" cy="675303"/>
          </a:xfrm>
          <a:prstGeom prst="accentBorderCallout1">
            <a:avLst>
              <a:gd name="adj1" fmla="val 18750"/>
              <a:gd name="adj2" fmla="val -8333"/>
              <a:gd name="adj3" fmla="val -66120"/>
              <a:gd name="adj4" fmla="val -13453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xmlns="" id="{6630DB26-F517-4223-98D3-D25B79988A8F}"/>
              </a:ext>
            </a:extLst>
          </p:cNvPr>
          <p:cNvSpPr txBox="1"/>
          <p:nvPr/>
        </p:nvSpPr>
        <p:spPr>
          <a:xfrm>
            <a:off x="2349306" y="1301232"/>
            <a:ext cx="26997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Neste cenário, o cliente interage com a(o) cabelereira(o) </a:t>
            </a:r>
          </a:p>
          <a:p>
            <a:pPr algn="ctr"/>
            <a:r>
              <a:rPr lang="pt-BR" sz="1200" b="1" dirty="0"/>
              <a:t>(Nó Operacional)</a:t>
            </a:r>
          </a:p>
        </p:txBody>
      </p:sp>
      <p:sp>
        <p:nvSpPr>
          <p:cNvPr id="17" name="Texto Explicativo: Linha com Borda e Ênfase 16">
            <a:extLst>
              <a:ext uri="{FF2B5EF4-FFF2-40B4-BE49-F238E27FC236}">
                <a16:creationId xmlns:a16="http://schemas.microsoft.com/office/drawing/2014/main" xmlns="" id="{10A17498-E3E5-4F42-9E74-C61B8CCB0DD1}"/>
              </a:ext>
            </a:extLst>
          </p:cNvPr>
          <p:cNvSpPr/>
          <p:nvPr/>
        </p:nvSpPr>
        <p:spPr>
          <a:xfrm rot="10800000">
            <a:off x="2025747" y="5025989"/>
            <a:ext cx="3162479" cy="1169536"/>
          </a:xfrm>
          <a:prstGeom prst="accentBorderCallout1">
            <a:avLst>
              <a:gd name="adj1" fmla="val 18750"/>
              <a:gd name="adj2" fmla="val -8333"/>
              <a:gd name="adj3" fmla="val 112029"/>
              <a:gd name="adj4" fmla="val -8476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xmlns="" id="{295B6632-1F19-4CDC-88A5-EE83C1794E9C}"/>
              </a:ext>
            </a:extLst>
          </p:cNvPr>
          <p:cNvSpPr txBox="1"/>
          <p:nvPr/>
        </p:nvSpPr>
        <p:spPr>
          <a:xfrm>
            <a:off x="2025748" y="5030375"/>
            <a:ext cx="316248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1" dirty="0"/>
              <a:t>A(o) cabelereira(o)(Nó Operacional) necessita, neste cenário, da capacidade de </a:t>
            </a:r>
          </a:p>
          <a:p>
            <a:pPr algn="ctr"/>
            <a:r>
              <a:rPr lang="pt-BR" sz="1400" b="1" dirty="0"/>
              <a:t>“Atender o cliente para agendar o </a:t>
            </a:r>
            <a:r>
              <a:rPr lang="pt-BR" sz="1400" b="1" dirty="0" smtClean="0"/>
              <a:t>serviço</a:t>
            </a:r>
            <a:r>
              <a:rPr lang="pt-BR" sz="1400" b="1" dirty="0" smtClean="0"/>
              <a:t>”</a:t>
            </a:r>
            <a:endParaRPr lang="pt-BR" sz="1400" b="1" dirty="0"/>
          </a:p>
        </p:txBody>
      </p:sp>
    </p:spTree>
    <p:extLst>
      <p:ext uri="{BB962C8B-B14F-4D97-AF65-F5344CB8AC3E}">
        <p14:creationId xmlns:p14="http://schemas.microsoft.com/office/powerpoint/2010/main" val="690028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xmlns="" id="{71E86D7D-916F-498B-9151-1FC00881AA4A}"/>
              </a:ext>
            </a:extLst>
          </p:cNvPr>
          <p:cNvSpPr/>
          <p:nvPr/>
        </p:nvSpPr>
        <p:spPr>
          <a:xfrm>
            <a:off x="6904383" y="1262269"/>
            <a:ext cx="4333461" cy="433346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xmlns="" id="{4212E35A-FE4C-44CD-B347-634311C873C1}"/>
              </a:ext>
            </a:extLst>
          </p:cNvPr>
          <p:cNvCxnSpPr>
            <a:stCxn id="2" idx="1"/>
          </p:cNvCxnSpPr>
          <p:nvPr/>
        </p:nvCxnSpPr>
        <p:spPr>
          <a:xfrm flipH="1" flipV="1">
            <a:off x="3578087" y="3428999"/>
            <a:ext cx="332629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A3F19016-7822-438C-9A2A-99580F97FBEA}"/>
              </a:ext>
            </a:extLst>
          </p:cNvPr>
          <p:cNvSpPr/>
          <p:nvPr/>
        </p:nvSpPr>
        <p:spPr>
          <a:xfrm>
            <a:off x="1855304" y="2547729"/>
            <a:ext cx="1762539" cy="176253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Cliente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A88EB1D4-EA7B-4240-B245-D0093B79AE23}"/>
              </a:ext>
            </a:extLst>
          </p:cNvPr>
          <p:cNvSpPr txBox="1"/>
          <p:nvPr/>
        </p:nvSpPr>
        <p:spPr>
          <a:xfrm>
            <a:off x="7457660" y="1388042"/>
            <a:ext cx="3226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err="1"/>
              <a:t>HairTech</a:t>
            </a:r>
            <a:endParaRPr lang="pt-BR" sz="1400" b="1" dirty="0"/>
          </a:p>
        </p:txBody>
      </p:sp>
      <p:sp>
        <p:nvSpPr>
          <p:cNvPr id="7" name="Cubo 6">
            <a:extLst>
              <a:ext uri="{FF2B5EF4-FFF2-40B4-BE49-F238E27FC236}">
                <a16:creationId xmlns:a16="http://schemas.microsoft.com/office/drawing/2014/main" xmlns="" id="{7CB94480-861D-47BC-8F39-38467A02CD1E}"/>
              </a:ext>
            </a:extLst>
          </p:cNvPr>
          <p:cNvSpPr/>
          <p:nvPr/>
        </p:nvSpPr>
        <p:spPr>
          <a:xfrm>
            <a:off x="7911548" y="2199861"/>
            <a:ext cx="2186609" cy="808382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Cabelereiro</a:t>
            </a:r>
            <a:br>
              <a:rPr lang="pt-B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(Nó operacional)</a:t>
            </a:r>
          </a:p>
        </p:txBody>
      </p:sp>
      <p:sp>
        <p:nvSpPr>
          <p:cNvPr id="8" name="Retângulo: Cantos Superiores Recortados 7">
            <a:extLst>
              <a:ext uri="{FF2B5EF4-FFF2-40B4-BE49-F238E27FC236}">
                <a16:creationId xmlns:a16="http://schemas.microsoft.com/office/drawing/2014/main" xmlns="" id="{66ABF582-FC6C-4BC7-BEC3-0B92613B624C}"/>
              </a:ext>
            </a:extLst>
          </p:cNvPr>
          <p:cNvSpPr/>
          <p:nvPr/>
        </p:nvSpPr>
        <p:spPr>
          <a:xfrm>
            <a:off x="7911548" y="4161183"/>
            <a:ext cx="2186609" cy="808382"/>
          </a:xfrm>
          <a:prstGeom prst="snip2Same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Atender o cliente para </a:t>
            </a:r>
            <a:r>
              <a:rPr lang="pt-BR" sz="1600" b="1" dirty="0" smtClean="0"/>
              <a:t>desmarcar o </a:t>
            </a:r>
            <a:r>
              <a:rPr lang="pt-BR" sz="1600" b="1" dirty="0"/>
              <a:t>serviço </a:t>
            </a:r>
            <a:r>
              <a:rPr lang="pt-BR" sz="1600" b="1" dirty="0" smtClean="0"/>
              <a:t>agendado</a:t>
            </a:r>
            <a:endParaRPr lang="pt-BR" sz="1600" b="1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xmlns="" id="{4AF25932-ADA8-46C6-B2BA-860A0C6900F9}"/>
              </a:ext>
            </a:extLst>
          </p:cNvPr>
          <p:cNvCxnSpPr>
            <a:endCxn id="8" idx="3"/>
          </p:cNvCxnSpPr>
          <p:nvPr/>
        </p:nvCxnSpPr>
        <p:spPr>
          <a:xfrm>
            <a:off x="8998226" y="3008243"/>
            <a:ext cx="6627" cy="1152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xmlns="" id="{411917F5-2B7E-47D6-8EB7-3137A1AF18C2}"/>
              </a:ext>
            </a:extLst>
          </p:cNvPr>
          <p:cNvSpPr txBox="1">
            <a:spLocks/>
          </p:cNvSpPr>
          <p:nvPr/>
        </p:nvSpPr>
        <p:spPr>
          <a:xfrm>
            <a:off x="4366591" y="348840"/>
            <a:ext cx="3458817" cy="501720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>
                <a:latin typeface="+mn-lt"/>
              </a:rPr>
              <a:t>Cenário: </a:t>
            </a:r>
            <a:r>
              <a:rPr lang="pt-BR" sz="2800" dirty="0"/>
              <a:t>Desmarcar agendamento</a:t>
            </a:r>
          </a:p>
          <a:p>
            <a:pPr algn="ctr"/>
            <a:endParaRPr lang="pt-BR" sz="2800" dirty="0"/>
          </a:p>
          <a:p>
            <a:pPr algn="ctr"/>
            <a:endParaRPr lang="pt-BR" sz="2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3525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xmlns="" id="{71E86D7D-916F-498B-9151-1FC00881AA4A}"/>
              </a:ext>
            </a:extLst>
          </p:cNvPr>
          <p:cNvSpPr/>
          <p:nvPr/>
        </p:nvSpPr>
        <p:spPr>
          <a:xfrm>
            <a:off x="6904383" y="1262269"/>
            <a:ext cx="4333461" cy="433346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xmlns="" id="{4212E35A-FE4C-44CD-B347-634311C873C1}"/>
              </a:ext>
            </a:extLst>
          </p:cNvPr>
          <p:cNvCxnSpPr>
            <a:stCxn id="2" idx="1"/>
          </p:cNvCxnSpPr>
          <p:nvPr/>
        </p:nvCxnSpPr>
        <p:spPr>
          <a:xfrm flipH="1" flipV="1">
            <a:off x="3578087" y="3428999"/>
            <a:ext cx="332629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A3F19016-7822-438C-9A2A-99580F97FBEA}"/>
              </a:ext>
            </a:extLst>
          </p:cNvPr>
          <p:cNvSpPr/>
          <p:nvPr/>
        </p:nvSpPr>
        <p:spPr>
          <a:xfrm>
            <a:off x="1855304" y="2547729"/>
            <a:ext cx="1762539" cy="176253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Cliente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A88EB1D4-EA7B-4240-B245-D0093B79AE23}"/>
              </a:ext>
            </a:extLst>
          </p:cNvPr>
          <p:cNvSpPr txBox="1"/>
          <p:nvPr/>
        </p:nvSpPr>
        <p:spPr>
          <a:xfrm>
            <a:off x="7457660" y="1388042"/>
            <a:ext cx="3226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err="1"/>
              <a:t>HairTech</a:t>
            </a:r>
            <a:endParaRPr lang="pt-BR" sz="1400" b="1" dirty="0"/>
          </a:p>
        </p:txBody>
      </p:sp>
      <p:sp>
        <p:nvSpPr>
          <p:cNvPr id="7" name="Cubo 6">
            <a:extLst>
              <a:ext uri="{FF2B5EF4-FFF2-40B4-BE49-F238E27FC236}">
                <a16:creationId xmlns:a16="http://schemas.microsoft.com/office/drawing/2014/main" xmlns="" id="{7CB94480-861D-47BC-8F39-38467A02CD1E}"/>
              </a:ext>
            </a:extLst>
          </p:cNvPr>
          <p:cNvSpPr/>
          <p:nvPr/>
        </p:nvSpPr>
        <p:spPr>
          <a:xfrm>
            <a:off x="7911548" y="2199861"/>
            <a:ext cx="2186609" cy="808382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Cabelereiro</a:t>
            </a:r>
            <a:br>
              <a:rPr lang="pt-B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(Nó operacional)</a:t>
            </a:r>
          </a:p>
        </p:txBody>
      </p:sp>
      <p:sp>
        <p:nvSpPr>
          <p:cNvPr id="8" name="Retângulo: Cantos Superiores Recortados 7">
            <a:extLst>
              <a:ext uri="{FF2B5EF4-FFF2-40B4-BE49-F238E27FC236}">
                <a16:creationId xmlns:a16="http://schemas.microsoft.com/office/drawing/2014/main" xmlns="" id="{66ABF582-FC6C-4BC7-BEC3-0B92613B624C}"/>
              </a:ext>
            </a:extLst>
          </p:cNvPr>
          <p:cNvSpPr/>
          <p:nvPr/>
        </p:nvSpPr>
        <p:spPr>
          <a:xfrm>
            <a:off x="7911548" y="4161183"/>
            <a:ext cx="2186609" cy="808382"/>
          </a:xfrm>
          <a:prstGeom prst="snip2Same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Receber o cliente para realizar o serviço 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xmlns="" id="{4AF25932-ADA8-46C6-B2BA-860A0C6900F9}"/>
              </a:ext>
            </a:extLst>
          </p:cNvPr>
          <p:cNvCxnSpPr>
            <a:endCxn id="8" idx="3"/>
          </p:cNvCxnSpPr>
          <p:nvPr/>
        </p:nvCxnSpPr>
        <p:spPr>
          <a:xfrm>
            <a:off x="8998226" y="3008243"/>
            <a:ext cx="6627" cy="1152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xmlns="" id="{411917F5-2B7E-47D6-8EB7-3137A1AF18C2}"/>
              </a:ext>
            </a:extLst>
          </p:cNvPr>
          <p:cNvSpPr txBox="1">
            <a:spLocks/>
          </p:cNvSpPr>
          <p:nvPr/>
        </p:nvSpPr>
        <p:spPr>
          <a:xfrm>
            <a:off x="4291915" y="348840"/>
            <a:ext cx="3533494" cy="501720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>
                <a:latin typeface="+mn-lt"/>
              </a:rPr>
              <a:t>Cenário: </a:t>
            </a:r>
            <a:r>
              <a:rPr lang="pt-BR" sz="2800" dirty="0"/>
              <a:t>Receber serviços de beleza</a:t>
            </a:r>
          </a:p>
          <a:p>
            <a:pPr algn="ctr"/>
            <a:endParaRPr lang="pt-BR" sz="2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3674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xmlns="" id="{71E86D7D-916F-498B-9151-1FC00881AA4A}"/>
              </a:ext>
            </a:extLst>
          </p:cNvPr>
          <p:cNvSpPr/>
          <p:nvPr/>
        </p:nvSpPr>
        <p:spPr>
          <a:xfrm>
            <a:off x="6904383" y="1262269"/>
            <a:ext cx="4333461" cy="433346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xmlns="" id="{4212E35A-FE4C-44CD-B347-634311C873C1}"/>
              </a:ext>
            </a:extLst>
          </p:cNvPr>
          <p:cNvCxnSpPr>
            <a:stCxn id="2" idx="1"/>
          </p:cNvCxnSpPr>
          <p:nvPr/>
        </p:nvCxnSpPr>
        <p:spPr>
          <a:xfrm flipH="1" flipV="1">
            <a:off x="3578087" y="3428999"/>
            <a:ext cx="332629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A3F19016-7822-438C-9A2A-99580F97FBEA}"/>
              </a:ext>
            </a:extLst>
          </p:cNvPr>
          <p:cNvSpPr/>
          <p:nvPr/>
        </p:nvSpPr>
        <p:spPr>
          <a:xfrm>
            <a:off x="1855304" y="2547729"/>
            <a:ext cx="1762539" cy="176253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Cliente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A88EB1D4-EA7B-4240-B245-D0093B79AE23}"/>
              </a:ext>
            </a:extLst>
          </p:cNvPr>
          <p:cNvSpPr txBox="1"/>
          <p:nvPr/>
        </p:nvSpPr>
        <p:spPr>
          <a:xfrm>
            <a:off x="7457660" y="1388042"/>
            <a:ext cx="3226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err="1"/>
              <a:t>HairTech</a:t>
            </a:r>
            <a:endParaRPr lang="pt-BR" sz="1400" b="1" dirty="0"/>
          </a:p>
        </p:txBody>
      </p:sp>
      <p:sp>
        <p:nvSpPr>
          <p:cNvPr id="7" name="Cubo 6">
            <a:extLst>
              <a:ext uri="{FF2B5EF4-FFF2-40B4-BE49-F238E27FC236}">
                <a16:creationId xmlns:a16="http://schemas.microsoft.com/office/drawing/2014/main" xmlns="" id="{7CB94480-861D-47BC-8F39-38467A02CD1E}"/>
              </a:ext>
            </a:extLst>
          </p:cNvPr>
          <p:cNvSpPr/>
          <p:nvPr/>
        </p:nvSpPr>
        <p:spPr>
          <a:xfrm>
            <a:off x="7911548" y="2199861"/>
            <a:ext cx="2186609" cy="808382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Cabelereiro</a:t>
            </a:r>
            <a:br>
              <a:rPr lang="pt-B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(Nó operacional)</a:t>
            </a:r>
          </a:p>
        </p:txBody>
      </p:sp>
      <p:sp>
        <p:nvSpPr>
          <p:cNvPr id="8" name="Retângulo: Cantos Superiores Recortados 7">
            <a:extLst>
              <a:ext uri="{FF2B5EF4-FFF2-40B4-BE49-F238E27FC236}">
                <a16:creationId xmlns:a16="http://schemas.microsoft.com/office/drawing/2014/main" xmlns="" id="{66ABF582-FC6C-4BC7-BEC3-0B92613B624C}"/>
              </a:ext>
            </a:extLst>
          </p:cNvPr>
          <p:cNvSpPr/>
          <p:nvPr/>
        </p:nvSpPr>
        <p:spPr>
          <a:xfrm>
            <a:off x="7911548" y="4161183"/>
            <a:ext cx="2186609" cy="808382"/>
          </a:xfrm>
          <a:prstGeom prst="snip2Same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/>
              <a:t>Vender produtos</a:t>
            </a:r>
            <a:endParaRPr lang="pt-BR" sz="1600" b="1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xmlns="" id="{4AF25932-ADA8-46C6-B2BA-860A0C6900F9}"/>
              </a:ext>
            </a:extLst>
          </p:cNvPr>
          <p:cNvCxnSpPr>
            <a:endCxn id="8" idx="3"/>
          </p:cNvCxnSpPr>
          <p:nvPr/>
        </p:nvCxnSpPr>
        <p:spPr>
          <a:xfrm>
            <a:off x="8998226" y="3008243"/>
            <a:ext cx="6627" cy="1152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xmlns="" id="{411917F5-2B7E-47D6-8EB7-3137A1AF18C2}"/>
              </a:ext>
            </a:extLst>
          </p:cNvPr>
          <p:cNvSpPr txBox="1">
            <a:spLocks/>
          </p:cNvSpPr>
          <p:nvPr/>
        </p:nvSpPr>
        <p:spPr>
          <a:xfrm>
            <a:off x="4366591" y="348840"/>
            <a:ext cx="3458817" cy="50172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>
                <a:latin typeface="+mn-lt"/>
              </a:rPr>
              <a:t>Cenário: </a:t>
            </a:r>
            <a:r>
              <a:rPr lang="pt-BR" sz="2800" dirty="0"/>
              <a:t>Comprar produtos</a:t>
            </a:r>
          </a:p>
          <a:p>
            <a:pPr algn="ctr"/>
            <a:endParaRPr lang="pt-BR" sz="2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10034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xmlns="" id="{71E86D7D-916F-498B-9151-1FC00881AA4A}"/>
              </a:ext>
            </a:extLst>
          </p:cNvPr>
          <p:cNvSpPr/>
          <p:nvPr/>
        </p:nvSpPr>
        <p:spPr>
          <a:xfrm>
            <a:off x="6904383" y="1262269"/>
            <a:ext cx="4333461" cy="433346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xmlns="" id="{4212E35A-FE4C-44CD-B347-634311C873C1}"/>
              </a:ext>
            </a:extLst>
          </p:cNvPr>
          <p:cNvCxnSpPr>
            <a:stCxn id="2" idx="1"/>
          </p:cNvCxnSpPr>
          <p:nvPr/>
        </p:nvCxnSpPr>
        <p:spPr>
          <a:xfrm flipH="1" flipV="1">
            <a:off x="3578087" y="3428999"/>
            <a:ext cx="332629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A3F19016-7822-438C-9A2A-99580F97FBEA}"/>
              </a:ext>
            </a:extLst>
          </p:cNvPr>
          <p:cNvSpPr/>
          <p:nvPr/>
        </p:nvSpPr>
        <p:spPr>
          <a:xfrm>
            <a:off x="1855304" y="2547729"/>
            <a:ext cx="1762539" cy="176253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500" b="1" dirty="0" smtClean="0">
                <a:solidFill>
                  <a:schemeClr val="bg1"/>
                </a:solidFill>
              </a:rPr>
              <a:t>Fornecedor</a:t>
            </a:r>
            <a:endParaRPr lang="pt-BR" sz="2500" b="1" dirty="0">
              <a:solidFill>
                <a:schemeClr val="bg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A88EB1D4-EA7B-4240-B245-D0093B79AE23}"/>
              </a:ext>
            </a:extLst>
          </p:cNvPr>
          <p:cNvSpPr txBox="1"/>
          <p:nvPr/>
        </p:nvSpPr>
        <p:spPr>
          <a:xfrm>
            <a:off x="7457660" y="1388042"/>
            <a:ext cx="3226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err="1"/>
              <a:t>HairTech</a:t>
            </a:r>
            <a:endParaRPr lang="pt-BR" sz="1400" b="1" dirty="0"/>
          </a:p>
        </p:txBody>
      </p:sp>
      <p:sp>
        <p:nvSpPr>
          <p:cNvPr id="7" name="Cubo 6">
            <a:extLst>
              <a:ext uri="{FF2B5EF4-FFF2-40B4-BE49-F238E27FC236}">
                <a16:creationId xmlns:a16="http://schemas.microsoft.com/office/drawing/2014/main" xmlns="" id="{7CB94480-861D-47BC-8F39-38467A02CD1E}"/>
              </a:ext>
            </a:extLst>
          </p:cNvPr>
          <p:cNvSpPr/>
          <p:nvPr/>
        </p:nvSpPr>
        <p:spPr>
          <a:xfrm>
            <a:off x="7911548" y="2199861"/>
            <a:ext cx="2186609" cy="808382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Compras</a:t>
            </a:r>
            <a:r>
              <a:rPr lang="pt-B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pt-B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(Nó operacional)</a:t>
            </a:r>
          </a:p>
        </p:txBody>
      </p:sp>
      <p:sp>
        <p:nvSpPr>
          <p:cNvPr id="8" name="Retângulo: Cantos Superiores Recortados 7">
            <a:extLst>
              <a:ext uri="{FF2B5EF4-FFF2-40B4-BE49-F238E27FC236}">
                <a16:creationId xmlns:a16="http://schemas.microsoft.com/office/drawing/2014/main" xmlns="" id="{66ABF582-FC6C-4BC7-BEC3-0B92613B624C}"/>
              </a:ext>
            </a:extLst>
          </p:cNvPr>
          <p:cNvSpPr/>
          <p:nvPr/>
        </p:nvSpPr>
        <p:spPr>
          <a:xfrm>
            <a:off x="7911548" y="4161183"/>
            <a:ext cx="2186609" cy="808382"/>
          </a:xfrm>
          <a:prstGeom prst="snip2Same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/>
              <a:t>Comprar produtos</a:t>
            </a:r>
            <a:endParaRPr lang="pt-BR" sz="1600" b="1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xmlns="" id="{4AF25932-ADA8-46C6-B2BA-860A0C6900F9}"/>
              </a:ext>
            </a:extLst>
          </p:cNvPr>
          <p:cNvCxnSpPr>
            <a:endCxn id="8" idx="3"/>
          </p:cNvCxnSpPr>
          <p:nvPr/>
        </p:nvCxnSpPr>
        <p:spPr>
          <a:xfrm>
            <a:off x="8998226" y="3008243"/>
            <a:ext cx="6627" cy="1152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xmlns="" id="{411917F5-2B7E-47D6-8EB7-3137A1AF18C2}"/>
              </a:ext>
            </a:extLst>
          </p:cNvPr>
          <p:cNvSpPr txBox="1">
            <a:spLocks/>
          </p:cNvSpPr>
          <p:nvPr/>
        </p:nvSpPr>
        <p:spPr>
          <a:xfrm>
            <a:off x="4366591" y="348840"/>
            <a:ext cx="3458817" cy="50172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>
                <a:latin typeface="+mn-lt"/>
              </a:rPr>
              <a:t>Cenário: </a:t>
            </a:r>
            <a:r>
              <a:rPr lang="pt-BR" sz="2800" dirty="0" smtClean="0"/>
              <a:t>Vender produtos</a:t>
            </a:r>
            <a:endParaRPr lang="pt-BR" sz="2800" dirty="0"/>
          </a:p>
          <a:p>
            <a:pPr algn="ctr"/>
            <a:endParaRPr lang="pt-BR" sz="2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43728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249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MS Power</vt:lpstr>
      <vt:lpstr>Apresentação do PowerPoint</vt:lpstr>
      <vt:lpstr>Contexto de Negócio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 Power</dc:title>
  <dc:creator>rodrigo gomes</dc:creator>
  <cp:lastModifiedBy>Conta da Microsoft</cp:lastModifiedBy>
  <cp:revision>26</cp:revision>
  <dcterms:created xsi:type="dcterms:W3CDTF">2021-02-26T20:17:13Z</dcterms:created>
  <dcterms:modified xsi:type="dcterms:W3CDTF">2021-03-18T23:01:59Z</dcterms:modified>
</cp:coreProperties>
</file>