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2" r:id="rId13"/>
    <p:sldId id="303" r:id="rId14"/>
    <p:sldId id="284" r:id="rId15"/>
    <p:sldId id="266" r:id="rId16"/>
    <p:sldId id="299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3" r:id="rId25"/>
    <p:sldId id="275" r:id="rId26"/>
    <p:sldId id="300" r:id="rId27"/>
    <p:sldId id="301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323" r:id="rId47"/>
    <p:sldId id="295" r:id="rId48"/>
    <p:sldId id="296" r:id="rId49"/>
    <p:sldId id="297" r:id="rId50"/>
    <p:sldId id="304" r:id="rId51"/>
    <p:sldId id="306" r:id="rId52"/>
    <p:sldId id="308" r:id="rId53"/>
    <p:sldId id="309" r:id="rId54"/>
    <p:sldId id="321" r:id="rId55"/>
    <p:sldId id="320" r:id="rId56"/>
    <p:sldId id="322" r:id="rId57"/>
    <p:sldId id="311" r:id="rId58"/>
    <p:sldId id="310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8D28B-BB5E-4D62-A1E1-1A6E6BB5FF9E}" v="18" dt="2023-08-09T11:48:28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2887-70CA-402B-BA3D-04CA9A1A5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2A9B6-1530-4A25-AA16-26B081996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DE42-83C7-4DEC-8FB3-B92CAA0A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8A58-4776-4B6B-9457-82A795E51ED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DF0C-61AB-46B7-B14B-4399784A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187A-CB56-42F4-9CB5-0A1F7419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C0E-EC8F-4F0F-A405-90AEA382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6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E326-0DF2-42A5-BCBF-3A8C4F6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7ADDC-986C-41CE-BEB2-F9E9C8B0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B5486-7ABC-4D82-9961-97288014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8A58-4776-4B6B-9457-82A795E51ED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F4D3A-C324-4DB0-9556-53A80FB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85F16-95A2-400E-AA34-EB708C92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C0E-EC8F-4F0F-A405-90AEA382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9B86C-D0F3-48ED-8461-B9C25447A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191F1-A452-41D4-853A-D51A095AD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ECD6-4435-49A2-A57F-D35D078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8A58-4776-4B6B-9457-82A795E51ED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79BA-B919-4ACC-A29E-2C18817D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DC28-06D4-4F36-BB74-D3DE27A9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C0E-EC8F-4F0F-A405-90AEA382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4128-9437-48E0-BF27-62B12899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FA76-755E-40B9-A65E-10CF0BD9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DDFB-706F-4327-97C5-E524C140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8A58-4776-4B6B-9457-82A795E51ED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844A0-8C2E-4F53-8529-45078B11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62F99-A2CC-4009-9616-3F9C7AD0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C0E-EC8F-4F0F-A405-90AEA382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F5F-DAE8-4AC1-BB45-EFB1C52C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9ABDC-1136-4E7F-BC75-9F09262C2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A45E-56B2-447C-87E3-B4A8C94F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8A58-4776-4B6B-9457-82A795E51ED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F3B5D-866C-4EF4-B1D2-FD356460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C68A-A9D3-431A-AAEA-D000814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C0E-EC8F-4F0F-A405-90AEA382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1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0774-D5DC-487D-BF08-CA2E8A01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10EC-9ED3-4A56-A8A4-F9DE45053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B3F3D-6467-47C4-86C8-D6C6DFCAB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C7A0C-F5A8-4A83-BF98-2E0E4434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8A58-4776-4B6B-9457-82A795E51ED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342B-435C-4D40-956D-54195255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0CCD-9DD2-4B73-AAB9-DC43FC2B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C0E-EC8F-4F0F-A405-90AEA382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F018-F0FC-4EC7-ADD6-362F6941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CB949-517A-4899-B4BD-B994F016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16851-6B75-40A6-80E3-D72340038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78CB4-BB4B-423E-B750-C9623D391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673DA-8A3E-4B03-86CB-A3FB017B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A3F34-38C6-48AF-A6F0-B7307FA1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8A58-4776-4B6B-9457-82A795E51ED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AB77D-2255-4FB7-B10C-BFA9DA37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0BB2F-EAEA-4967-A8D5-E9A526EA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C0E-EC8F-4F0F-A405-90AEA382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6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37BC-186C-4E53-881E-4486B490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8FB0E-C7A6-4691-ADF3-130F656C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8A58-4776-4B6B-9457-82A795E51ED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7A145-1A3A-42F5-B3AD-8637EB3A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F24AB-A8F7-42C3-A8EE-6039AA0F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C0E-EC8F-4F0F-A405-90AEA382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6A276-56C0-4F57-8ECF-27661B30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8A58-4776-4B6B-9457-82A795E51ED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72B8F-47A8-4DC5-B636-3627649C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8BD2-42E3-41B6-A292-A81875DE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C0E-EC8F-4F0F-A405-90AEA382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58F1-937C-4D89-864B-CD8C73C6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55D9-1143-4CF4-BAF1-9134DBF4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7E2CB-4FCC-46B3-8864-2911895F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047AF-E8B7-4052-9096-8A60C893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8A58-4776-4B6B-9457-82A795E51ED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44695-7D9C-43E9-8D77-FF031DE9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30931-89F4-4E46-B860-C983A354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C0E-EC8F-4F0F-A405-90AEA382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6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CEFE-7E53-4046-9DF6-7156EF80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11DEF-D9BE-4AFF-B1E8-71CCD279A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8AFB7-BACC-4601-BC9B-242A31F6A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F527C-5288-4B27-90BD-FBEB5E1B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8A58-4776-4B6B-9457-82A795E51ED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AFF6E-80A3-4E98-B146-FCF47C7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EA363-426A-451B-A815-35466481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8C0E-EC8F-4F0F-A405-90AEA382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0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16204-AE1A-40CE-8BF2-45877D8A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5234-3367-4E6A-B9BD-2D8E36CD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D442-64D4-45E0-B303-AF3F161CD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8A58-4776-4B6B-9457-82A795E51ED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7EBC4-3712-4685-81FA-C7A0A341F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0EFC-2E00-4D84-9527-1D6B7C438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8C0E-EC8F-4F0F-A405-90AEA382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ZZw35WJziFLsVNV1WQmahG_AD9LqPVQ8/edit?usp=drive_link&amp;ouid=101410203769269843079&amp;rtpof=true&amp;sd=tru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google.com/document/d/1gxIpdam-Cz4T-ajVQUGzgq2sLgOCht0O/edit?usp=drive_link&amp;ouid=101410203769269843079&amp;rtpof=true&amp;sd=true" TargetMode="External"/><Relationship Id="rId4" Type="http://schemas.openxmlformats.org/officeDocument/2006/relationships/hyperlink" Target="https://docs.google.com/document/d/1rNuhKJKie15PD6lgyoLYTA5sG750Xz34/edit?usp=drive_link&amp;ouid=101410203769269843079&amp;rtpof=true&amp;sd=tru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ngjFNxiaEkdD1pKJnZfUa7qjd801gw06/edit?usp=drive_link&amp;ouid=101410203769269843079&amp;rtpof=true&amp;sd=tru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reecodecamp.org/news/css-grid-tutorial-with-cheatsheet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247BC-4922-4BCC-AFD0-4A165455F056}"/>
              </a:ext>
            </a:extLst>
          </p:cNvPr>
          <p:cNvSpPr txBox="1"/>
          <p:nvPr/>
        </p:nvSpPr>
        <p:spPr>
          <a:xfrm>
            <a:off x="4364246" y="0"/>
            <a:ext cx="331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Unit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59EDF-BD81-4F95-A57D-E2B4C83FBA83}"/>
              </a:ext>
            </a:extLst>
          </p:cNvPr>
          <p:cNvSpPr txBox="1"/>
          <p:nvPr/>
        </p:nvSpPr>
        <p:spPr>
          <a:xfrm>
            <a:off x="828674" y="1510159"/>
            <a:ext cx="11064240" cy="5072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Absolute Unit:-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cm    mm    inch  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px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   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pt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   pc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>
              <a:solidFill>
                <a:srgbClr val="FFFF00"/>
              </a:solidFill>
              <a:latin typeface="Elephant" panose="020209040905050203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Relative Unit:-     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em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lephant" panose="02020904090505020303" pitchFamily="18" charset="0"/>
                <a:ea typeface="+mn-ea"/>
                <a:cs typeface="+mn-cs"/>
              </a:rPr>
              <a:t>    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</a:rPr>
              <a:t>( relative direct parent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latin typeface="Elephant" panose="02020904090505020303" pitchFamily="18" charset="0"/>
              </a:rPr>
              <a:t>                                   rem    </a:t>
            </a:r>
            <a:r>
              <a:rPr lang="en-US" sz="3200" b="1" dirty="0">
                <a:latin typeface="Gill Sans Nova Light" panose="020B0302020104020203" pitchFamily="34" charset="0"/>
              </a:rPr>
              <a:t>( relative to root  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latin typeface="Elephant" panose="02020904090505020303" pitchFamily="18" charset="0"/>
              </a:rPr>
              <a:t>                                    </a:t>
            </a:r>
            <a:r>
              <a:rPr lang="en-US" sz="3200" b="1" dirty="0" err="1">
                <a:latin typeface="Elephant" panose="02020904090505020303" pitchFamily="18" charset="0"/>
              </a:rPr>
              <a:t>vh</a:t>
            </a:r>
            <a:r>
              <a:rPr lang="en-US" sz="3200" b="1" dirty="0">
                <a:latin typeface="Elephant" panose="02020904090505020303" pitchFamily="18" charset="0"/>
              </a:rPr>
              <a:t>      </a:t>
            </a:r>
            <a:r>
              <a:rPr lang="en-US" sz="2800" b="1" dirty="0">
                <a:latin typeface="Gill Sans Nova Light" panose="020B0302020104020203" pitchFamily="34" charset="0"/>
              </a:rPr>
              <a:t>( 1% of viewport height)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latin typeface="Elephant" panose="02020904090505020303" pitchFamily="18" charset="0"/>
              </a:rPr>
              <a:t>                                    </a:t>
            </a:r>
            <a:r>
              <a:rPr lang="en-US" sz="3200" b="1" dirty="0" err="1">
                <a:latin typeface="Elephant" panose="02020904090505020303" pitchFamily="18" charset="0"/>
              </a:rPr>
              <a:t>vw</a:t>
            </a:r>
            <a:r>
              <a:rPr lang="en-US" sz="3200" b="1" dirty="0">
                <a:latin typeface="Elephant" panose="02020904090505020303" pitchFamily="18" charset="0"/>
              </a:rPr>
              <a:t>     </a:t>
            </a:r>
            <a:r>
              <a:rPr lang="en-US" sz="2800" b="1" dirty="0">
                <a:latin typeface="Gill Sans Nova Light" panose="020B0302020104020203" pitchFamily="34" charset="0"/>
              </a:rPr>
              <a:t>(1% of viewport width</a:t>
            </a:r>
          </a:p>
          <a:p>
            <a:pPr>
              <a:lnSpc>
                <a:spcPct val="150000"/>
              </a:lnSpc>
              <a:defRPr/>
            </a:pPr>
            <a:r>
              <a:rPr lang="en-US" sz="3200" b="1" dirty="0">
                <a:latin typeface="Elephant" panose="02020904090505020303" pitchFamily="18" charset="0"/>
              </a:rPr>
              <a:t>                                     %       (</a:t>
            </a:r>
            <a:r>
              <a:rPr lang="en-US" sz="2800" b="1" dirty="0">
                <a:latin typeface="Gill Sans Nova Light" panose="020B0302020104020203" pitchFamily="34" charset="0"/>
              </a:rPr>
              <a:t>relative to parent element )</a:t>
            </a:r>
            <a:r>
              <a:rPr lang="en-US" sz="2800" b="1" dirty="0">
                <a:solidFill>
                  <a:schemeClr val="bg1"/>
                </a:solidFill>
                <a:latin typeface="Gill Sans Nova Light" panose="020B0302020104020203" pitchFamily="34" charset="0"/>
              </a:rPr>
              <a:t>p)</a:t>
            </a:r>
            <a:r>
              <a:rPr lang="en-US" sz="2800" b="1" dirty="0" err="1">
                <a:solidFill>
                  <a:schemeClr val="bg1"/>
                </a:solidFill>
                <a:latin typeface="Gill Sans Nova Light" panose="020B0302020104020203" pitchFamily="34" charset="0"/>
              </a:rPr>
              <a:t>arent</a:t>
            </a:r>
            <a:r>
              <a:rPr lang="en-US" sz="3200" b="1" dirty="0">
                <a:solidFill>
                  <a:schemeClr val="bg1"/>
                </a:solidFill>
                <a:latin typeface="Elephant" panose="02020904090505020303" pitchFamily="18" charset="0"/>
              </a:rPr>
              <a:t>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lephant" panose="02020904090505020303" pitchFamily="18" charset="0"/>
              <a:ea typeface="+mn-ea"/>
              <a:cs typeface="+mn-cs"/>
            </a:endParaRPr>
          </a:p>
        </p:txBody>
      </p:sp>
      <p:pic>
        <p:nvPicPr>
          <p:cNvPr id="4" name="Picture 3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9F5D8A10-F8D2-4E3A-8740-EB4A6352A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15944-26DE-4308-BFD4-F7C166316AD7}"/>
              </a:ext>
            </a:extLst>
          </p:cNvPr>
          <p:cNvSpPr txBox="1"/>
          <p:nvPr/>
        </p:nvSpPr>
        <p:spPr>
          <a:xfrm>
            <a:off x="99323" y="525756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masis MT Pro Black" panose="02040A04050005020304" pitchFamily="18" charset="0"/>
              </a:rPr>
              <a:t>Note:-     </a:t>
            </a:r>
            <a:r>
              <a:rPr lang="en-US" sz="1600" b="1" dirty="0">
                <a:latin typeface="Amasis MT Pro Black" panose="02040A04050005020304" pitchFamily="18" charset="0"/>
              </a:rPr>
              <a:t>h1  =  2rem</a:t>
            </a:r>
          </a:p>
          <a:p>
            <a:pPr lvl="3"/>
            <a:r>
              <a:rPr lang="en-US" sz="1600" b="1" dirty="0">
                <a:latin typeface="Amasis MT Pro Black" panose="02040A04050005020304" pitchFamily="18" charset="0"/>
              </a:rPr>
              <a:t>h2 = 1.5rem</a:t>
            </a:r>
          </a:p>
          <a:p>
            <a:pPr lvl="3"/>
            <a:r>
              <a:rPr lang="en-US" sz="1600" b="1" dirty="0">
                <a:latin typeface="Amasis MT Pro Black" panose="02040A04050005020304" pitchFamily="18" charset="0"/>
              </a:rPr>
              <a:t>h3 = 1.17rem</a:t>
            </a:r>
          </a:p>
          <a:p>
            <a:pPr lvl="3"/>
            <a:r>
              <a:rPr lang="en-US" sz="1600" b="1" dirty="0">
                <a:latin typeface="Amasis MT Pro Black" panose="02040A04050005020304" pitchFamily="18" charset="0"/>
              </a:rPr>
              <a:t>h4 = 1em = 16px</a:t>
            </a:r>
          </a:p>
          <a:p>
            <a:pPr lvl="3"/>
            <a:r>
              <a:rPr lang="en-US" sz="1600" b="1" dirty="0">
                <a:latin typeface="Amasis MT Pro Black" panose="02040A04050005020304" pitchFamily="18" charset="0"/>
              </a:rPr>
              <a:t>h5 = .83rem</a:t>
            </a:r>
          </a:p>
          <a:p>
            <a:pPr lvl="3"/>
            <a:r>
              <a:rPr lang="en-US" sz="1600" b="1" dirty="0">
                <a:latin typeface="Amasis MT Pro Black" panose="02040A04050005020304" pitchFamily="18" charset="0"/>
              </a:rPr>
              <a:t>h6 = .67rem</a:t>
            </a:r>
          </a:p>
        </p:txBody>
      </p:sp>
    </p:spTree>
    <p:extLst>
      <p:ext uri="{BB962C8B-B14F-4D97-AF65-F5344CB8AC3E}">
        <p14:creationId xmlns:p14="http://schemas.microsoft.com/office/powerpoint/2010/main" val="39689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DC82D-ACF1-4C1D-8926-2BB21FB0D1A6}"/>
              </a:ext>
            </a:extLst>
          </p:cNvPr>
          <p:cNvSpPr txBox="1"/>
          <p:nvPr/>
        </p:nvSpPr>
        <p:spPr>
          <a:xfrm>
            <a:off x="1083733" y="101600"/>
            <a:ext cx="367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Decendent</a:t>
            </a:r>
            <a:r>
              <a:rPr lang="en-US" sz="2800" b="1" dirty="0"/>
              <a:t>  Selector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BC5DE-1221-4A07-90B5-43431599B910}"/>
              </a:ext>
            </a:extLst>
          </p:cNvPr>
          <p:cNvSpPr txBox="1"/>
          <p:nvPr/>
        </p:nvSpPr>
        <p:spPr>
          <a:xfrm>
            <a:off x="3677920" y="2826127"/>
            <a:ext cx="971804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 (Body)"/>
              </a:rPr>
              <a:t>&lt;div </a:t>
            </a:r>
            <a:r>
              <a:rPr lang="en-US" sz="3200" b="1" dirty="0">
                <a:solidFill>
                  <a:srgbClr val="00B050"/>
                </a:solidFill>
                <a:latin typeface="Calibri (Body)"/>
              </a:rPr>
              <a:t>class="container</a:t>
            </a:r>
            <a:r>
              <a:rPr lang="en-US" sz="3200" dirty="0">
                <a:latin typeface="Calibri (Body)"/>
              </a:rPr>
              <a:t>"&gt;</a:t>
            </a:r>
          </a:p>
          <a:p>
            <a:r>
              <a:rPr lang="en-US" sz="3200" dirty="0">
                <a:latin typeface="Calibri (Body)"/>
              </a:rPr>
              <a:t>    &lt;h2&gt;  Title  &lt;/h2&gt;</a:t>
            </a:r>
          </a:p>
          <a:p>
            <a:r>
              <a:rPr lang="en-US" sz="3200" dirty="0">
                <a:latin typeface="Calibri (Body)"/>
              </a:rPr>
              <a:t>    &lt;p&gt;</a:t>
            </a:r>
            <a:r>
              <a:rPr lang="en-US" sz="3200" dirty="0">
                <a:solidFill>
                  <a:srgbClr val="00B0F0"/>
                </a:solidFill>
                <a:latin typeface="Calibri (Body)"/>
              </a:rPr>
              <a:t>This is a paragraph inside the container</a:t>
            </a:r>
            <a:r>
              <a:rPr lang="en-US" sz="3200" dirty="0">
                <a:latin typeface="Calibri (Body)"/>
              </a:rPr>
              <a:t>.&lt;/p&gt;</a:t>
            </a:r>
          </a:p>
          <a:p>
            <a:r>
              <a:rPr lang="en-US" sz="3200" dirty="0">
                <a:latin typeface="Calibri (Body)"/>
              </a:rPr>
              <a:t>    &lt;ul&gt;</a:t>
            </a:r>
          </a:p>
          <a:p>
            <a:r>
              <a:rPr lang="en-US" sz="3200" dirty="0">
                <a:latin typeface="Calibri (Body)"/>
              </a:rPr>
              <a:t>        &lt;li&gt;</a:t>
            </a:r>
            <a:r>
              <a:rPr lang="en-US" sz="3200" dirty="0">
                <a:solidFill>
                  <a:srgbClr val="00B050"/>
                </a:solidFill>
                <a:latin typeface="Calibri (Body)"/>
              </a:rPr>
              <a:t>Item 1</a:t>
            </a:r>
            <a:r>
              <a:rPr lang="en-US" sz="3200" dirty="0">
                <a:latin typeface="Calibri (Body)"/>
              </a:rPr>
              <a:t>&lt;/li&gt;</a:t>
            </a:r>
          </a:p>
          <a:p>
            <a:r>
              <a:rPr lang="en-US" sz="3200" dirty="0">
                <a:latin typeface="Calibri (Body)"/>
              </a:rPr>
              <a:t>        &lt;li&gt;</a:t>
            </a:r>
            <a:r>
              <a:rPr lang="en-US" sz="3200" dirty="0">
                <a:solidFill>
                  <a:srgbClr val="00B050"/>
                </a:solidFill>
                <a:latin typeface="Calibri (Body)"/>
              </a:rPr>
              <a:t>Item 2</a:t>
            </a:r>
            <a:r>
              <a:rPr lang="en-US" sz="3200" dirty="0">
                <a:latin typeface="Calibri (Body)"/>
              </a:rPr>
              <a:t>&lt;/li&gt;</a:t>
            </a:r>
          </a:p>
          <a:p>
            <a:r>
              <a:rPr lang="en-US" sz="3200" dirty="0">
                <a:latin typeface="Calibri (Body)"/>
              </a:rPr>
              <a:t>    &lt;/ul&gt;</a:t>
            </a:r>
          </a:p>
          <a:p>
            <a:r>
              <a:rPr lang="en-US" sz="3200" dirty="0">
                <a:latin typeface="Calibri (Body)"/>
              </a:rPr>
              <a:t>&lt;/div&gt;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C5215-EA15-4307-BAE4-8DEBEB70A8C0}"/>
              </a:ext>
            </a:extLst>
          </p:cNvPr>
          <p:cNvSpPr txBox="1"/>
          <p:nvPr/>
        </p:nvSpPr>
        <p:spPr>
          <a:xfrm>
            <a:off x="205740" y="792818"/>
            <a:ext cx="71475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.container   p {</a:t>
            </a:r>
          </a:p>
          <a:p>
            <a:r>
              <a:rPr lang="en-US" sz="2800" dirty="0"/>
              <a:t>     color: </a:t>
            </a:r>
            <a:r>
              <a:rPr lang="en-US" sz="2800" dirty="0">
                <a:solidFill>
                  <a:srgbClr val="00B0F0"/>
                </a:solidFill>
              </a:rPr>
              <a:t>blue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.container   li {</a:t>
            </a:r>
          </a:p>
          <a:p>
            <a:r>
              <a:rPr lang="en-US" sz="2800" dirty="0"/>
              <a:t>      color: </a:t>
            </a:r>
            <a:r>
              <a:rPr lang="en-US" sz="2800" dirty="0">
                <a:solidFill>
                  <a:srgbClr val="00B050"/>
                </a:solidFill>
              </a:rPr>
              <a:t>green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618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520F1-1CAE-4F6D-A9F4-C892252FC8AD}"/>
              </a:ext>
            </a:extLst>
          </p:cNvPr>
          <p:cNvSpPr txBox="1"/>
          <p:nvPr/>
        </p:nvSpPr>
        <p:spPr>
          <a:xfrm>
            <a:off x="101600" y="243840"/>
            <a:ext cx="367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Child  Selector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C5D86-AF4A-4205-BA2F-03585B9EB657}"/>
              </a:ext>
            </a:extLst>
          </p:cNvPr>
          <p:cNvSpPr txBox="1"/>
          <p:nvPr/>
        </p:nvSpPr>
        <p:spPr>
          <a:xfrm>
            <a:off x="2672080" y="3002281"/>
            <a:ext cx="11226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 (Body)"/>
              </a:rPr>
              <a:t>&lt;div </a:t>
            </a:r>
            <a:r>
              <a:rPr lang="en-US" sz="2800" b="1" dirty="0">
                <a:solidFill>
                  <a:srgbClr val="00B050"/>
                </a:solidFill>
                <a:latin typeface="Calibri (Body)"/>
              </a:rPr>
              <a:t>class="parent" </a:t>
            </a:r>
            <a:r>
              <a:rPr lang="en-US" sz="2800" dirty="0">
                <a:latin typeface="Calibri (Body)"/>
              </a:rPr>
              <a:t>&gt;</a:t>
            </a:r>
          </a:p>
          <a:p>
            <a:r>
              <a:rPr lang="en-US" sz="2800" dirty="0">
                <a:latin typeface="Calibri (Body)"/>
              </a:rPr>
              <a:t>    &lt;p&gt; </a:t>
            </a:r>
            <a:r>
              <a:rPr lang="en-US" sz="2800" b="1" dirty="0">
                <a:solidFill>
                  <a:srgbClr val="00B0F0"/>
                </a:solidFill>
                <a:latin typeface="Calibri (Body)"/>
              </a:rPr>
              <a:t>This is a paragraph inside the parent div. </a:t>
            </a:r>
            <a:r>
              <a:rPr lang="en-US" sz="2800" dirty="0">
                <a:latin typeface="Calibri (Body)"/>
              </a:rPr>
              <a:t>&lt;/p&gt;</a:t>
            </a:r>
          </a:p>
          <a:p>
            <a:r>
              <a:rPr lang="en-US" sz="2800" dirty="0">
                <a:latin typeface="Calibri (Body)"/>
              </a:rPr>
              <a:t>    &lt;span&gt; This is a span inside the parent div. &lt;/span&gt;</a:t>
            </a:r>
          </a:p>
          <a:p>
            <a:endParaRPr lang="en-US" sz="2800" dirty="0">
              <a:latin typeface="Calibri (Body)"/>
            </a:endParaRPr>
          </a:p>
          <a:p>
            <a:r>
              <a:rPr lang="en-US" sz="2800" dirty="0">
                <a:latin typeface="Calibri (Body)"/>
              </a:rPr>
              <a:t>    &lt;div class="child"&gt;</a:t>
            </a:r>
          </a:p>
          <a:p>
            <a:r>
              <a:rPr lang="en-US" sz="2800" dirty="0">
                <a:latin typeface="Calibri (Body)"/>
              </a:rPr>
              <a:t>         &lt;p&gt; This is a paragraph inside the child div. &lt;/p&gt;</a:t>
            </a:r>
          </a:p>
          <a:p>
            <a:r>
              <a:rPr lang="en-US" sz="2800" dirty="0">
                <a:latin typeface="Calibri (Body)"/>
              </a:rPr>
              <a:t>    &lt;/div&gt;</a:t>
            </a:r>
          </a:p>
          <a:p>
            <a:r>
              <a:rPr lang="en-US" sz="2800" dirty="0">
                <a:latin typeface="Calibri (Body)"/>
              </a:rPr>
              <a:t>&lt;/div&gt;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589BC-8F5E-400D-9A6B-252307EA03DB}"/>
              </a:ext>
            </a:extLst>
          </p:cNvPr>
          <p:cNvSpPr txBox="1"/>
          <p:nvPr/>
        </p:nvSpPr>
        <p:spPr>
          <a:xfrm>
            <a:off x="284480" y="1204337"/>
            <a:ext cx="63703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.parent &gt; p {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     color: blue;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     font-weight: bold;</a:t>
            </a:r>
          </a:p>
          <a:p>
            <a:r>
              <a:rPr lang="en-US" sz="32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037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FF362E-65FA-4A3E-A5B4-1D6D54DBD042}"/>
              </a:ext>
            </a:extLst>
          </p:cNvPr>
          <p:cNvSpPr txBox="1"/>
          <p:nvPr/>
        </p:nvSpPr>
        <p:spPr>
          <a:xfrm>
            <a:off x="3505199" y="0"/>
            <a:ext cx="714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Pseudo-Classes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6AEEBD43-EF77-4944-90C7-8D555F6F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3826"/>
            <a:ext cx="828674" cy="82867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86BD2B-641D-4A61-B008-AC7C3F620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68403"/>
              </p:ext>
            </p:extLst>
          </p:nvPr>
        </p:nvGraphicFramePr>
        <p:xfrm>
          <a:off x="111968" y="1260027"/>
          <a:ext cx="3741575" cy="5260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1575">
                  <a:extLst>
                    <a:ext uri="{9D8B030D-6E8A-4147-A177-3AD203B41FA5}">
                      <a16:colId xmlns:a16="http://schemas.microsoft.com/office/drawing/2014/main" val="2614136281"/>
                    </a:ext>
                  </a:extLst>
                </a:gridCol>
              </a:tblGrid>
              <a:tr h="415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3600" dirty="0">
                          <a:effectLst/>
                        </a:rPr>
                        <a:t>link</a:t>
                      </a:r>
                      <a:endParaRPr lang="en-US" sz="2800" dirty="0">
                        <a:effectLst/>
                        <a:latin typeface="Tw Cen MT" panose="020B0602020104020603" pitchFamily="34" charset="0"/>
                        <a:ea typeface="Tw Cen MT" panose="020B06020201040206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733242"/>
                  </a:ext>
                </a:extLst>
              </a:tr>
              <a:tr h="4552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3600" dirty="0">
                          <a:effectLst/>
                        </a:rPr>
                        <a:t>visited</a:t>
                      </a:r>
                      <a:endParaRPr lang="en-US" sz="2800" dirty="0">
                        <a:effectLst/>
                        <a:latin typeface="Tw Cen MT" panose="020B0602020104020603" pitchFamily="34" charset="0"/>
                        <a:ea typeface="Tw Cen MT" panose="020B06020201040206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577651"/>
                  </a:ext>
                </a:extLst>
              </a:tr>
              <a:tr h="4552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3600" dirty="0">
                          <a:effectLst/>
                        </a:rPr>
                        <a:t>hover</a:t>
                      </a:r>
                      <a:endParaRPr lang="en-US" sz="2800" dirty="0">
                        <a:effectLst/>
                        <a:latin typeface="Tw Cen MT" panose="020B0602020104020603" pitchFamily="34" charset="0"/>
                        <a:ea typeface="Tw Cen MT" panose="020B06020201040206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922468"/>
                  </a:ext>
                </a:extLst>
              </a:tr>
              <a:tr h="4793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3600" dirty="0">
                          <a:effectLst/>
                        </a:rPr>
                        <a:t>active</a:t>
                      </a:r>
                      <a:endParaRPr lang="en-US" sz="2800" dirty="0">
                        <a:effectLst/>
                        <a:latin typeface="Tw Cen MT" panose="020B0602020104020603" pitchFamily="34" charset="0"/>
                        <a:ea typeface="Tw Cen MT" panose="020B06020201040206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6032112"/>
                  </a:ext>
                </a:extLst>
              </a:tr>
              <a:tr h="770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3600" dirty="0">
                          <a:effectLst/>
                        </a:rPr>
                        <a:t>first-child</a:t>
                      </a:r>
                      <a:endParaRPr lang="en-US" sz="2800" dirty="0">
                        <a:effectLst/>
                        <a:latin typeface="Tw Cen MT" panose="020B0602020104020603" pitchFamily="34" charset="0"/>
                        <a:ea typeface="Tw Cen MT" panose="020B06020201040206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657640"/>
                  </a:ext>
                </a:extLst>
              </a:tr>
              <a:tr h="770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en-US" sz="3600" dirty="0">
                          <a:effectLst/>
                        </a:rPr>
                        <a:t>last-child</a:t>
                      </a:r>
                      <a:endParaRPr lang="en-US" sz="2800" dirty="0">
                        <a:effectLst/>
                        <a:latin typeface="Tw Cen MT" panose="020B0602020104020603" pitchFamily="34" charset="0"/>
                        <a:ea typeface="Tw Cen MT" panose="020B06020201040206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866227"/>
                  </a:ext>
                </a:extLst>
              </a:tr>
              <a:tr h="770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3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36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3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-child</a:t>
                      </a:r>
                      <a:endParaRPr lang="en-US" sz="4800" dirty="0">
                        <a:effectLst/>
                        <a:latin typeface="Tw Cen MT" panose="020B0602020104020603" pitchFamily="34" charset="0"/>
                        <a:ea typeface="Tw Cen MT" panose="020B06020201040206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930445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6601E4FD-4791-4093-A533-858F1643EE70}"/>
              </a:ext>
            </a:extLst>
          </p:cNvPr>
          <p:cNvSpPr/>
          <p:nvPr/>
        </p:nvSpPr>
        <p:spPr>
          <a:xfrm>
            <a:off x="3984171" y="1260027"/>
            <a:ext cx="755780" cy="2864104"/>
          </a:xfrm>
          <a:prstGeom prst="rightBrace">
            <a:avLst>
              <a:gd name="adj1" fmla="val 48752"/>
              <a:gd name="adj2" fmla="val 50000"/>
            </a:avLst>
          </a:prstGeom>
          <a:ln w="5715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9A0A3-D750-4502-BD7C-8388DBE7D413}"/>
              </a:ext>
            </a:extLst>
          </p:cNvPr>
          <p:cNvSpPr txBox="1"/>
          <p:nvPr/>
        </p:nvSpPr>
        <p:spPr>
          <a:xfrm>
            <a:off x="5148943" y="2399691"/>
            <a:ext cx="189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9EACAA8-88DC-425A-973B-D108E6A21F22}"/>
              </a:ext>
            </a:extLst>
          </p:cNvPr>
          <p:cNvSpPr/>
          <p:nvPr/>
        </p:nvSpPr>
        <p:spPr>
          <a:xfrm>
            <a:off x="3795226" y="4493850"/>
            <a:ext cx="377890" cy="1104123"/>
          </a:xfrm>
          <a:prstGeom prst="rightBrace">
            <a:avLst>
              <a:gd name="adj1" fmla="val 48752"/>
              <a:gd name="adj2" fmla="val 42394"/>
            </a:avLst>
          </a:prstGeom>
          <a:ln w="5715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8188F-4D61-4F13-8494-6E1F733DDAD0}"/>
              </a:ext>
            </a:extLst>
          </p:cNvPr>
          <p:cNvSpPr txBox="1"/>
          <p:nvPr/>
        </p:nvSpPr>
        <p:spPr>
          <a:xfrm>
            <a:off x="4433597" y="4604826"/>
            <a:ext cx="189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DEEB47B-84DF-4490-B552-E62C883C7F4F}"/>
              </a:ext>
            </a:extLst>
          </p:cNvPr>
          <p:cNvSpPr/>
          <p:nvPr/>
        </p:nvSpPr>
        <p:spPr>
          <a:xfrm>
            <a:off x="3785895" y="6055567"/>
            <a:ext cx="615821" cy="195943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679CF-6513-47AA-8E59-BC5306E1D802}"/>
              </a:ext>
            </a:extLst>
          </p:cNvPr>
          <p:cNvSpPr txBox="1"/>
          <p:nvPr/>
        </p:nvSpPr>
        <p:spPr>
          <a:xfrm>
            <a:off x="4433597" y="5792670"/>
            <a:ext cx="189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27C291-01D5-480F-B541-CDD974EEC07A}"/>
              </a:ext>
            </a:extLst>
          </p:cNvPr>
          <p:cNvCxnSpPr>
            <a:cxnSpLocks/>
          </p:cNvCxnSpPr>
          <p:nvPr/>
        </p:nvCxnSpPr>
        <p:spPr>
          <a:xfrm>
            <a:off x="698047" y="1519559"/>
            <a:ext cx="0" cy="247261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14B9-F9A6-4BA7-8C53-490B9AE07E27}"/>
              </a:ext>
            </a:extLst>
          </p:cNvPr>
          <p:cNvSpPr txBox="1"/>
          <p:nvPr/>
        </p:nvSpPr>
        <p:spPr>
          <a:xfrm>
            <a:off x="3268132" y="0"/>
            <a:ext cx="714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Pseudo-elements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BC6278A6-1514-407C-B22A-F42DDD52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712A9F-C56C-4829-B51F-2471B308B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47993"/>
              </p:ext>
            </p:extLst>
          </p:nvPr>
        </p:nvGraphicFramePr>
        <p:xfrm>
          <a:off x="414337" y="1121067"/>
          <a:ext cx="3241990" cy="5400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1990">
                  <a:extLst>
                    <a:ext uri="{9D8B030D-6E8A-4147-A177-3AD203B41FA5}">
                      <a16:colId xmlns:a16="http://schemas.microsoft.com/office/drawing/2014/main" val="697616083"/>
                    </a:ext>
                  </a:extLst>
                </a:gridCol>
              </a:tblGrid>
              <a:tr h="81330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ooper Black" panose="0208090404030B020404" pitchFamily="18" charset="0"/>
                        </a:rPr>
                        <a:t>::</a:t>
                      </a:r>
                      <a:r>
                        <a:rPr lang="en-US" sz="3600" dirty="0">
                          <a:effectLst/>
                          <a:latin typeface="Cooper Black" panose="0208090404030B020404" pitchFamily="18" charset="0"/>
                        </a:rPr>
                        <a:t>first-letter</a:t>
                      </a:r>
                      <a:endParaRPr lang="en-US" sz="2400" dirty="0">
                        <a:effectLst/>
                        <a:latin typeface="Cooper Black" panose="0208090404030B020404" pitchFamily="18" charset="0"/>
                        <a:ea typeface="Tw Cen MT" panose="020B06020201040206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58343"/>
                  </a:ext>
                </a:extLst>
              </a:tr>
              <a:tr h="10848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ooper Black" panose="0208090404030B020404" pitchFamily="18" charset="0"/>
                        </a:rPr>
                        <a:t>::</a:t>
                      </a:r>
                      <a:r>
                        <a:rPr lang="en-US" sz="3600" dirty="0">
                          <a:effectLst/>
                          <a:latin typeface="Cooper Black" panose="0208090404030B020404" pitchFamily="18" charset="0"/>
                        </a:rPr>
                        <a:t>first-line</a:t>
                      </a:r>
                      <a:endParaRPr lang="en-US" sz="2400" dirty="0">
                        <a:effectLst/>
                        <a:latin typeface="Cooper Black" panose="0208090404030B020404" pitchFamily="18" charset="0"/>
                        <a:ea typeface="Tw Cen MT" panose="020B06020201040206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067891"/>
                  </a:ext>
                </a:extLst>
              </a:tr>
              <a:tr h="967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ooper Black" panose="0208090404030B020404" pitchFamily="18" charset="0"/>
                        </a:rPr>
                        <a:t>::</a:t>
                      </a:r>
                      <a:r>
                        <a:rPr lang="en-US" sz="3600" dirty="0">
                          <a:effectLst/>
                          <a:latin typeface="Cooper Black" panose="0208090404030B020404" pitchFamily="18" charset="0"/>
                        </a:rPr>
                        <a:t>before</a:t>
                      </a:r>
                      <a:endParaRPr lang="en-US" sz="2400" dirty="0">
                        <a:effectLst/>
                        <a:latin typeface="Cooper Black" panose="0208090404030B020404" pitchFamily="18" charset="0"/>
                        <a:ea typeface="Tw Cen MT" panose="020B06020201040206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47913"/>
                  </a:ext>
                </a:extLst>
              </a:tr>
              <a:tr h="876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ooper Black" panose="0208090404030B020404" pitchFamily="18" charset="0"/>
                        </a:rPr>
                        <a:t>::</a:t>
                      </a:r>
                      <a:r>
                        <a:rPr lang="en-US" sz="3600" dirty="0">
                          <a:effectLst/>
                          <a:latin typeface="Cooper Black" panose="0208090404030B020404" pitchFamily="18" charset="0"/>
                        </a:rPr>
                        <a:t>after</a:t>
                      </a:r>
                      <a:endParaRPr lang="en-US" sz="2400" dirty="0">
                        <a:effectLst/>
                        <a:latin typeface="Cooper Black" panose="0208090404030B020404" pitchFamily="18" charset="0"/>
                        <a:ea typeface="Tw Cen MT" panose="020B06020201040206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331971"/>
                  </a:ext>
                </a:extLst>
              </a:tr>
              <a:tr h="930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ooper Black" panose="0208090404030B020404" pitchFamily="18" charset="0"/>
                        </a:rPr>
                        <a:t>::</a:t>
                      </a:r>
                      <a:r>
                        <a:rPr lang="en-US" sz="3600" dirty="0">
                          <a:effectLst/>
                          <a:latin typeface="Cooper Black" panose="0208090404030B020404" pitchFamily="18" charset="0"/>
                        </a:rPr>
                        <a:t>selection</a:t>
                      </a:r>
                      <a:endParaRPr lang="en-US" sz="2400" dirty="0">
                        <a:effectLst/>
                        <a:latin typeface="Cooper Black" panose="0208090404030B020404" pitchFamily="18" charset="0"/>
                        <a:ea typeface="Tw Cen MT" panose="020B06020201040206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180795"/>
                  </a:ext>
                </a:extLst>
              </a:tr>
              <a:tr h="6323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ooper Black" panose="0208090404030B020404" pitchFamily="18" charset="0"/>
                        </a:rPr>
                        <a:t>::</a:t>
                      </a:r>
                      <a:r>
                        <a:rPr lang="en-US" sz="3600" dirty="0">
                          <a:effectLst/>
                          <a:latin typeface="Cooper Black" panose="0208090404030B020404" pitchFamily="18" charset="0"/>
                        </a:rPr>
                        <a:t>marker</a:t>
                      </a:r>
                      <a:endParaRPr lang="en-US" sz="2400" dirty="0">
                        <a:effectLst/>
                        <a:latin typeface="Cooper Black" panose="0208090404030B020404" pitchFamily="18" charset="0"/>
                        <a:ea typeface="Tw Cen MT" panose="020B06020201040206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202786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9304EA7F-56EC-42DB-B205-498253795576}"/>
              </a:ext>
            </a:extLst>
          </p:cNvPr>
          <p:cNvSpPr/>
          <p:nvPr/>
        </p:nvSpPr>
        <p:spPr>
          <a:xfrm>
            <a:off x="3729911" y="3496395"/>
            <a:ext cx="366227" cy="1104123"/>
          </a:xfrm>
          <a:prstGeom prst="rightBrace">
            <a:avLst>
              <a:gd name="adj1" fmla="val 48752"/>
              <a:gd name="adj2" fmla="val 42394"/>
            </a:avLst>
          </a:prstGeom>
          <a:ln w="5715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2DD94-ACF3-4D2B-A521-4DCE26BCDADF}"/>
              </a:ext>
            </a:extLst>
          </p:cNvPr>
          <p:cNvSpPr txBox="1"/>
          <p:nvPr/>
        </p:nvSpPr>
        <p:spPr>
          <a:xfrm>
            <a:off x="4368282" y="3607371"/>
            <a:ext cx="183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7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ACBDB-01D1-4642-9CB0-436DB60AD6C9}"/>
              </a:ext>
            </a:extLst>
          </p:cNvPr>
          <p:cNvSpPr txBox="1"/>
          <p:nvPr/>
        </p:nvSpPr>
        <p:spPr>
          <a:xfrm>
            <a:off x="821266" y="408523"/>
            <a:ext cx="663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Comment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67767-24DA-404E-9B1E-2B0BCAC8CB12}"/>
              </a:ext>
            </a:extLst>
          </p:cNvPr>
          <p:cNvSpPr txBox="1"/>
          <p:nvPr/>
        </p:nvSpPr>
        <p:spPr>
          <a:xfrm>
            <a:off x="-472440" y="1239520"/>
            <a:ext cx="4841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Elephant" panose="02020904090505020303" pitchFamily="18" charset="0"/>
              </a:rPr>
              <a:t>  </a:t>
            </a:r>
            <a:r>
              <a:rPr lang="en-US" sz="4000" b="0" dirty="0">
                <a:solidFill>
                  <a:srgbClr val="D4D4D4"/>
                </a:solidFill>
                <a:effectLst/>
                <a:latin typeface="Elephant" panose="02020904090505020303" pitchFamily="18" charset="0"/>
              </a:rPr>
              <a:t> </a:t>
            </a:r>
            <a:r>
              <a:rPr lang="en-US" sz="4000" b="0" dirty="0">
                <a:solidFill>
                  <a:srgbClr val="6A9955"/>
                </a:solidFill>
                <a:effectLst/>
                <a:latin typeface="Elephant" panose="02020904090505020303" pitchFamily="18" charset="0"/>
              </a:rPr>
              <a:t>/*    </a:t>
            </a:r>
            <a:r>
              <a:rPr lang="en-US" sz="20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p {</a:t>
            </a:r>
          </a:p>
          <a:p>
            <a:r>
              <a:rPr lang="en-US" sz="20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            color: pink;</a:t>
            </a:r>
          </a:p>
          <a:p>
            <a:r>
              <a:rPr lang="en-US" sz="20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           }                </a:t>
            </a:r>
            <a:r>
              <a:rPr lang="en-US" sz="4000" b="0" dirty="0">
                <a:solidFill>
                  <a:srgbClr val="6A9955"/>
                </a:solidFill>
                <a:effectLst/>
                <a:latin typeface="Elephant" panose="02020904090505020303" pitchFamily="18" charset="0"/>
              </a:rPr>
              <a:t>*/</a:t>
            </a:r>
            <a:endParaRPr lang="en-US" sz="4000" b="0" dirty="0">
              <a:solidFill>
                <a:srgbClr val="CCCCCC"/>
              </a:solidFill>
              <a:effectLst/>
              <a:latin typeface="Elephant" panose="0202090409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228C2-F502-4345-92D8-0F7302D46048}"/>
              </a:ext>
            </a:extLst>
          </p:cNvPr>
          <p:cNvSpPr txBox="1"/>
          <p:nvPr/>
        </p:nvSpPr>
        <p:spPr>
          <a:xfrm>
            <a:off x="7731760" y="172164"/>
            <a:ext cx="6725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</a:t>
            </a:r>
            <a:r>
              <a:rPr lang="en-US" sz="48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Important</a:t>
            </a:r>
            <a:endParaRPr kumimoji="0" lang="en-US" sz="4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28B6B-7D91-4DC9-A3F6-0292CF166E69}"/>
              </a:ext>
            </a:extLst>
          </p:cNvPr>
          <p:cNvSpPr txBox="1"/>
          <p:nvPr/>
        </p:nvSpPr>
        <p:spPr>
          <a:xfrm>
            <a:off x="4447540" y="1547296"/>
            <a:ext cx="11064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.child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color: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pink,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!important</a:t>
            </a:r>
            <a:r>
              <a:rPr lang="en-US" sz="2800" b="1" dirty="0">
                <a:effectLst/>
                <a:latin typeface="Amasis MT Pro Black" panose="02040A04050005020304" pitchFamily="18" charset="0"/>
              </a:rPr>
              <a:t>;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    }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48D6B-0E7A-4B36-BC52-8371F7F3029D}"/>
              </a:ext>
            </a:extLst>
          </p:cNvPr>
          <p:cNvSpPr txBox="1"/>
          <p:nvPr/>
        </p:nvSpPr>
        <p:spPr>
          <a:xfrm>
            <a:off x="108257" y="3567267"/>
            <a:ext cx="588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O</a:t>
            </a:r>
            <a:r>
              <a:rPr lang="en-US" sz="4800" u="sng" dirty="0" err="1">
                <a:solidFill>
                  <a:srgbClr val="00B0F0"/>
                </a:solidFill>
                <a:latin typeface="Amasis MT Pro Black" panose="02040A04050005020304" pitchFamily="18" charset="0"/>
              </a:rPr>
              <a:t>pacity</a:t>
            </a:r>
            <a:endParaRPr kumimoji="0" lang="en-US" sz="4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9DBD6-25FC-416C-AF4B-967AD6D6C32A}"/>
              </a:ext>
            </a:extLst>
          </p:cNvPr>
          <p:cNvSpPr txBox="1"/>
          <p:nvPr/>
        </p:nvSpPr>
        <p:spPr>
          <a:xfrm>
            <a:off x="-1847719" y="4787019"/>
            <a:ext cx="11064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.main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opacity: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-1;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  }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44F661A1-3F75-4CD7-9F1B-B36636459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43D95F4-154C-4B7D-A513-CF603345E0CC}"/>
              </a:ext>
            </a:extLst>
          </p:cNvPr>
          <p:cNvSpPr txBox="1">
            <a:spLocks/>
          </p:cNvSpPr>
          <p:nvPr/>
        </p:nvSpPr>
        <p:spPr>
          <a:xfrm>
            <a:off x="3352800" y="117158"/>
            <a:ext cx="5486400" cy="9293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spc="300" dirty="0">
                <a:solidFill>
                  <a:srgbClr val="00B0F0"/>
                </a:solidFill>
                <a:latin typeface="Amasis MT Pro Black" panose="02040A04050005020304" pitchFamily="18" charset="0"/>
              </a:rPr>
              <a:t>CSS Color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28057-A152-4959-8642-55B0555C504B}"/>
              </a:ext>
            </a:extLst>
          </p:cNvPr>
          <p:cNvSpPr txBox="1"/>
          <p:nvPr/>
        </p:nvSpPr>
        <p:spPr>
          <a:xfrm>
            <a:off x="0" y="833543"/>
            <a:ext cx="14198600" cy="638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color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color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138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             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138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       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hue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saturation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lightness); 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hsla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hue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saturation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lightness,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 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80%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60%, 0.6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  color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rrggbb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7C987989-63D0-4A59-90D7-FBEE3BB41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9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BE5E16-07C3-45F9-B5B8-853345B8C1B9}"/>
              </a:ext>
            </a:extLst>
          </p:cNvPr>
          <p:cNvSpPr txBox="1"/>
          <p:nvPr/>
        </p:nvSpPr>
        <p:spPr>
          <a:xfrm>
            <a:off x="3647440" y="0"/>
            <a:ext cx="745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</a:rPr>
              <a:t> C</a:t>
            </a:r>
            <a:r>
              <a:rPr lang="en-US" sz="4800" dirty="0" err="1">
                <a:solidFill>
                  <a:srgbClr val="00B0F0"/>
                </a:solidFill>
                <a:latin typeface="Amasis MT Pro Black" panose="02040A04050005020304" pitchFamily="18" charset="0"/>
              </a:rPr>
              <a:t>olor</a:t>
            </a:r>
            <a:r>
              <a:rPr lang="en-US" sz="4800" dirty="0">
                <a:solidFill>
                  <a:srgbClr val="00B0F0"/>
                </a:solidFill>
                <a:latin typeface="Amasis MT Pro Black" panose="02040A04050005020304" pitchFamily="18" charset="0"/>
              </a:rPr>
              <a:t>-gradient</a:t>
            </a:r>
            <a:endParaRPr kumimoji="0" lang="en-US" sz="4800" b="0" i="0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C9ED8-FD63-422B-847C-9E0CEBE31F03}"/>
              </a:ext>
            </a:extLst>
          </p:cNvPr>
          <p:cNvSpPr txBox="1"/>
          <p:nvPr/>
        </p:nvSpPr>
        <p:spPr>
          <a:xfrm>
            <a:off x="-1348302" y="1084318"/>
            <a:ext cx="14583804" cy="557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-gradient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     background-image: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linear-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gradiant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background-image: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linear-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gradiant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(to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background-image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linear-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gradiant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(to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linear-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gradiant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120deg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background-image: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radial-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gradiant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background-image: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radial-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gradiant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background-image: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radial-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gradiant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30%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B8332A79-AA6C-4C74-B8C1-A2EFDE796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A4C5E-EC84-4903-801A-504708058F40}"/>
              </a:ext>
            </a:extLst>
          </p:cNvPr>
          <p:cNvSpPr txBox="1"/>
          <p:nvPr/>
        </p:nvSpPr>
        <p:spPr>
          <a:xfrm>
            <a:off x="3098800" y="0"/>
            <a:ext cx="851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CSS Background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6DBC1-4D4B-45C7-8913-0E2741423563}"/>
              </a:ext>
            </a:extLst>
          </p:cNvPr>
          <p:cNvSpPr txBox="1"/>
          <p:nvPr/>
        </p:nvSpPr>
        <p:spPr>
          <a:xfrm>
            <a:off x="203200" y="1247804"/>
            <a:ext cx="11988800" cy="600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background-color:     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background-image:     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"pooja.jpg"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,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"puggul.jpg"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background-repeat: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 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repeat-x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repeat-y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background-position:  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/  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/.....;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  50px 100px 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  5%   10% ;</a:t>
            </a:r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background-size:      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 50% 60% 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background-attachment: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scroll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background-origin: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padding-box /  content-box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background-clip: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endParaRPr lang="en-US" sz="20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610BDE80-AB80-4BCF-ADD7-4F2038D24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CC474E-753B-47A7-A99D-F6DAEA20E78B}"/>
              </a:ext>
            </a:extLst>
          </p:cNvPr>
          <p:cNvSpPr txBox="1"/>
          <p:nvPr/>
        </p:nvSpPr>
        <p:spPr>
          <a:xfrm>
            <a:off x="3474720" y="-66318"/>
            <a:ext cx="4663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Border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6C93-D20F-4DD7-B6AF-8FFFA6A8E756}"/>
              </a:ext>
            </a:extLst>
          </p:cNvPr>
          <p:cNvSpPr txBox="1"/>
          <p:nvPr/>
        </p:nvSpPr>
        <p:spPr>
          <a:xfrm>
            <a:off x="-243840" y="1277382"/>
            <a:ext cx="135247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border-width:     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border-style:    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dotted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dashed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background-color: 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lightgrey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border:          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border-bottom:    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border-top:       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dotted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border-left:      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border-right:     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dotted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CA32E0B1-5701-474E-971A-DC6ACC6D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pic>
        <p:nvPicPr>
          <p:cNvPr id="5" name="Picture 4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1764D249-614B-49D5-991A-88D303EE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04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1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AAC29-6F2C-41CF-9E43-776E867A302D}"/>
              </a:ext>
            </a:extLst>
          </p:cNvPr>
          <p:cNvSpPr txBox="1"/>
          <p:nvPr/>
        </p:nvSpPr>
        <p:spPr>
          <a:xfrm>
            <a:off x="-1422400" y="1107440"/>
            <a:ext cx="13503078" cy="567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border-radius:                </a:t>
            </a:r>
            <a:r>
              <a:rPr lang="en-US" sz="3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10px  30px  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4px ;</a:t>
            </a:r>
          </a:p>
          <a:p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    5px 6px 3px ;</a:t>
            </a:r>
          </a:p>
          <a:p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    5px 8px 2px 3px ;</a:t>
            </a:r>
          </a:p>
          <a:p>
            <a:pPr>
              <a:lnSpc>
                <a:spcPct val="150000"/>
              </a:lnSpc>
            </a:pP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border-top-left-radius:       </a:t>
            </a:r>
            <a:r>
              <a:rPr lang="en-US" sz="3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border-top-right-radius:      </a:t>
            </a:r>
            <a:r>
              <a:rPr lang="en-US" sz="3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border-bottom-left-radius:    </a:t>
            </a:r>
            <a:r>
              <a:rPr lang="en-US" sz="3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border-bottom-right-radius:   </a:t>
            </a:r>
            <a:r>
              <a:rPr lang="en-US" sz="3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D68FE-7092-452B-927E-F81337371115}"/>
              </a:ext>
            </a:extLst>
          </p:cNvPr>
          <p:cNvSpPr txBox="1"/>
          <p:nvPr/>
        </p:nvSpPr>
        <p:spPr>
          <a:xfrm>
            <a:off x="3474720" y="-66318"/>
            <a:ext cx="4663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Border</a:t>
            </a:r>
          </a:p>
        </p:txBody>
      </p:sp>
      <p:pic>
        <p:nvPicPr>
          <p:cNvPr id="4" name="Picture 3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65E3934D-969D-4176-8E09-FF7DCE028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1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29D0BE-E8DF-4437-8220-D262A7602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438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B0F0"/>
                </a:solidFill>
                <a:latin typeface="Amasis MT Pro Black" panose="02040A04050005020304" pitchFamily="18" charset="0"/>
              </a:rPr>
              <a:t>Type of </a:t>
            </a:r>
            <a:r>
              <a:rPr lang="en-US" sz="72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D441C-8170-4F16-A82D-D8CF1E761C3B}"/>
              </a:ext>
            </a:extLst>
          </p:cNvPr>
          <p:cNvSpPr txBox="1"/>
          <p:nvPr/>
        </p:nvSpPr>
        <p:spPr>
          <a:xfrm>
            <a:off x="477520" y="2134384"/>
            <a:ext cx="7691120" cy="328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spc="300" dirty="0">
                <a:latin typeface="Amasis MT Pro Black" panose="02040A04050005020304" pitchFamily="18" charset="0"/>
              </a:rPr>
              <a:t>Inline  CSS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spc="300" dirty="0">
                <a:latin typeface="Amasis MT Pro Black" panose="02040A04050005020304" pitchFamily="18" charset="0"/>
              </a:rPr>
              <a:t>Internal CSS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spc="300" dirty="0">
                <a:latin typeface="Amasis MT Pro Black" panose="02040A04050005020304" pitchFamily="18" charset="0"/>
              </a:rPr>
              <a:t>External CSS</a:t>
            </a:r>
          </a:p>
        </p:txBody>
      </p:sp>
      <p:pic>
        <p:nvPicPr>
          <p:cNvPr id="5" name="Picture 4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D9C11980-F3F5-4B8A-A76B-DCB623CE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9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4D7F7F-9AEE-4204-A5F1-D360A8AEB401}"/>
              </a:ext>
            </a:extLst>
          </p:cNvPr>
          <p:cNvSpPr txBox="1"/>
          <p:nvPr/>
        </p:nvSpPr>
        <p:spPr>
          <a:xfrm>
            <a:off x="3474720" y="-66318"/>
            <a:ext cx="5476240" cy="103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</a:t>
            </a:r>
            <a:r>
              <a:rPr lang="en-US" sz="6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Outline</a:t>
            </a:r>
            <a:endParaRPr kumimoji="0" lang="en-US" sz="6000" b="0" i="0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DA923-2E5B-41B5-9F57-EB3608123F25}"/>
              </a:ext>
            </a:extLst>
          </p:cNvPr>
          <p:cNvSpPr txBox="1"/>
          <p:nvPr/>
        </p:nvSpPr>
        <p:spPr>
          <a:xfrm>
            <a:off x="-873760" y="1194726"/>
            <a:ext cx="12141200" cy="249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border:        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outline:       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outline-offset: 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 descr="A red green and white striped sign&#10;&#10;Description automatically generated">
            <a:extLst>
              <a:ext uri="{FF2B5EF4-FFF2-40B4-BE49-F238E27FC236}">
                <a16:creationId xmlns:a16="http://schemas.microsoft.com/office/drawing/2014/main" id="{5D208F81-C247-45DB-B488-72583BE3E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04" y="4415112"/>
            <a:ext cx="5556536" cy="1644735"/>
          </a:xfrm>
          <a:prstGeom prst="rect">
            <a:avLst/>
          </a:prstGeom>
        </p:spPr>
      </p:pic>
      <p:pic>
        <p:nvPicPr>
          <p:cNvPr id="5" name="Picture 4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556528E0-7400-405E-A339-10EF7CD0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7EF30-6C7F-4B26-85C4-65A64872C266}"/>
              </a:ext>
            </a:extLst>
          </p:cNvPr>
          <p:cNvSpPr txBox="1"/>
          <p:nvPr/>
        </p:nvSpPr>
        <p:spPr>
          <a:xfrm>
            <a:off x="3708400" y="-121920"/>
            <a:ext cx="5618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CSS Padding</a:t>
            </a:r>
            <a:endParaRPr kumimoji="0" lang="en-US" sz="66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610DF-0A6F-4211-A811-644274E2CD55}"/>
              </a:ext>
            </a:extLst>
          </p:cNvPr>
          <p:cNvSpPr txBox="1"/>
          <p:nvPr/>
        </p:nvSpPr>
        <p:spPr>
          <a:xfrm>
            <a:off x="81980" y="1177002"/>
            <a:ext cx="131775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D7BA7D"/>
                </a:solidFill>
                <a:effectLst/>
                <a:latin typeface="Abadi" panose="020B0604020104020204" pitchFamily="34" charset="0"/>
              </a:rPr>
              <a:t>div</a:t>
            </a:r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{</a:t>
            </a:r>
            <a:endParaRPr lang="en-US" sz="2800" b="0" dirty="0">
              <a:solidFill>
                <a:srgbClr val="CCCCCC"/>
              </a:solidFill>
              <a:effectLst/>
              <a:latin typeface="Abadi" panose="020B0604020104020204" pitchFamily="34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   </a:t>
            </a:r>
            <a:r>
              <a:rPr lang="en-US" sz="2800" b="0" dirty="0">
                <a:solidFill>
                  <a:srgbClr val="00B0F0"/>
                </a:solidFill>
                <a:effectLst/>
                <a:latin typeface="Abadi" panose="020B0604020104020204" pitchFamily="34" charset="0"/>
              </a:rPr>
              <a:t>padding:      </a:t>
            </a:r>
            <a:r>
              <a:rPr lang="en-US" sz="2800" b="0" dirty="0">
                <a:solidFill>
                  <a:srgbClr val="B5CEA8"/>
                </a:solidFill>
                <a:effectLst/>
                <a:latin typeface="Abadi" panose="020B0604020104020204" pitchFamily="34" charset="0"/>
              </a:rPr>
              <a:t>3px</a:t>
            </a:r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Abadi" panose="020B0604020104020204" pitchFamily="34" charset="0"/>
              </a:rPr>
              <a:t>2px</a:t>
            </a:r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Abadi" panose="020B0604020104020204" pitchFamily="34" charset="0"/>
              </a:rPr>
              <a:t>5px</a:t>
            </a:r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Abadi" panose="020B0604020104020204" pitchFamily="34" charset="0"/>
              </a:rPr>
              <a:t>1px</a:t>
            </a:r>
            <a:r>
              <a:rPr lang="en-US" sz="2800" b="0" dirty="0">
                <a:effectLst/>
                <a:latin typeface="Abadi" panose="020B0604020104020204" pitchFamily="34" charset="0"/>
              </a:rPr>
              <a:t> ;  </a:t>
            </a:r>
          </a:p>
          <a:p>
            <a:r>
              <a:rPr lang="en-US" sz="2800" dirty="0">
                <a:solidFill>
                  <a:srgbClr val="D4D4D4"/>
                </a:solidFill>
                <a:latin typeface="Abadi" panose="020B0604020104020204" pitchFamily="34" charset="0"/>
              </a:rPr>
              <a:t>                     </a:t>
            </a:r>
            <a:r>
              <a:rPr lang="en-US" sz="2800" b="0" dirty="0">
                <a:solidFill>
                  <a:srgbClr val="B5CEA8"/>
                </a:solidFill>
                <a:effectLst/>
                <a:latin typeface="Abadi" panose="020B0604020104020204" pitchFamily="34" charset="0"/>
              </a:rPr>
              <a:t>3px</a:t>
            </a:r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Abadi" panose="020B0604020104020204" pitchFamily="34" charset="0"/>
              </a:rPr>
              <a:t>4px</a:t>
            </a:r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Abadi" panose="020B0604020104020204" pitchFamily="34" charset="0"/>
              </a:rPr>
              <a:t>2px</a:t>
            </a:r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sz="2800" b="0" dirty="0">
                <a:effectLst/>
                <a:latin typeface="Abadi" panose="020B0604020104020204" pitchFamily="34" charset="0"/>
              </a:rPr>
              <a:t> ; </a:t>
            </a:r>
          </a:p>
          <a:p>
            <a:r>
              <a:rPr lang="en-US" sz="2800" dirty="0">
                <a:solidFill>
                  <a:srgbClr val="D4D4D4"/>
                </a:solidFill>
                <a:latin typeface="Abadi" panose="020B0604020104020204" pitchFamily="34" charset="0"/>
              </a:rPr>
              <a:t>                     </a:t>
            </a:r>
            <a:r>
              <a:rPr lang="en-US" sz="2800" b="0" dirty="0">
                <a:solidFill>
                  <a:srgbClr val="B5CEA8"/>
                </a:solidFill>
                <a:effectLst/>
                <a:latin typeface="Abadi" panose="020B0604020104020204" pitchFamily="34" charset="0"/>
              </a:rPr>
              <a:t>6px</a:t>
            </a:r>
            <a:r>
              <a:rPr lang="en-US" sz="2800" b="0" dirty="0">
                <a:effectLst/>
                <a:latin typeface="Abadi" panose="020B0604020104020204" pitchFamily="34" charset="0"/>
              </a:rPr>
              <a:t> ;      </a:t>
            </a:r>
          </a:p>
          <a:p>
            <a:r>
              <a:rPr lang="en-US" sz="2800" dirty="0">
                <a:latin typeface="Abadi" panose="020B0604020104020204" pitchFamily="34" charset="0"/>
              </a:rPr>
              <a:t>                     </a:t>
            </a:r>
            <a:r>
              <a:rPr lang="en-US" sz="2800" b="0" dirty="0">
                <a:solidFill>
                  <a:srgbClr val="B5CEA8"/>
                </a:solidFill>
                <a:effectLst/>
                <a:latin typeface="Abadi" panose="020B0604020104020204" pitchFamily="34" charset="0"/>
              </a:rPr>
              <a:t>4px</a:t>
            </a:r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Abadi" panose="020B0604020104020204" pitchFamily="34" charset="0"/>
              </a:rPr>
              <a:t>8px</a:t>
            </a:r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sz="2800" b="0" dirty="0">
                <a:effectLst/>
                <a:latin typeface="Abadi" panose="020B0604020104020204" pitchFamily="34" charset="0"/>
              </a:rPr>
              <a:t>;</a:t>
            </a:r>
          </a:p>
          <a:p>
            <a:endParaRPr lang="en-US" sz="2800" b="0" dirty="0">
              <a:effectLst/>
              <a:latin typeface="Abadi" panose="020B0604020104020204" pitchFamily="34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   </a:t>
            </a:r>
            <a:r>
              <a:rPr lang="en-US" sz="2800" b="0" dirty="0">
                <a:solidFill>
                  <a:srgbClr val="00B0F0"/>
                </a:solidFill>
                <a:effectLst/>
                <a:latin typeface="Abadi" panose="020B0604020104020204" pitchFamily="34" charset="0"/>
              </a:rPr>
              <a:t>padding-top:    </a:t>
            </a:r>
            <a:r>
              <a:rPr lang="en-US" sz="2800" b="0" dirty="0">
                <a:effectLst/>
                <a:latin typeface="Abadi" panose="020B0604020104020204" pitchFamily="34" charset="0"/>
              </a:rPr>
              <a:t>;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  </a:t>
            </a:r>
            <a:r>
              <a:rPr lang="en-US" sz="2800" b="0" dirty="0">
                <a:solidFill>
                  <a:srgbClr val="00B0F0"/>
                </a:solidFill>
                <a:effectLst/>
                <a:latin typeface="Abadi" panose="020B0604020104020204" pitchFamily="34" charset="0"/>
              </a:rPr>
              <a:t> padding-right:   </a:t>
            </a:r>
            <a:r>
              <a:rPr lang="en-US" sz="2800" b="0" dirty="0">
                <a:effectLst/>
                <a:latin typeface="Abadi" panose="020B0604020104020204" pitchFamily="34" charset="0"/>
              </a:rPr>
              <a:t>;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   </a:t>
            </a:r>
            <a:r>
              <a:rPr lang="en-US" sz="2800" b="0" dirty="0">
                <a:solidFill>
                  <a:srgbClr val="00B0F0"/>
                </a:solidFill>
                <a:effectLst/>
                <a:latin typeface="Abadi" panose="020B0604020104020204" pitchFamily="34" charset="0"/>
              </a:rPr>
              <a:t>padding-bottom:  </a:t>
            </a:r>
            <a:r>
              <a:rPr lang="en-US" sz="2800" b="0" dirty="0">
                <a:effectLst/>
                <a:latin typeface="Abadi" panose="020B0604020104020204" pitchFamily="34" charset="0"/>
              </a:rPr>
              <a:t>;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   </a:t>
            </a:r>
            <a:r>
              <a:rPr lang="en-US" sz="2800" b="0" dirty="0">
                <a:solidFill>
                  <a:srgbClr val="00B0F0"/>
                </a:solidFill>
                <a:effectLst/>
                <a:latin typeface="Abadi" panose="020B0604020104020204" pitchFamily="34" charset="0"/>
              </a:rPr>
              <a:t>padding-left:   </a:t>
            </a:r>
            <a:r>
              <a:rPr lang="en-US" sz="2800" b="0" dirty="0">
                <a:effectLst/>
                <a:latin typeface="Abadi" panose="020B0604020104020204" pitchFamily="34" charset="0"/>
              </a:rPr>
              <a:t>;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Abadi" panose="020B0604020104020204" pitchFamily="34" charset="0"/>
              </a:rPr>
              <a:t>  }</a:t>
            </a:r>
            <a:endParaRPr lang="en-US" sz="2800" b="0" dirty="0">
              <a:solidFill>
                <a:srgbClr val="CCCCCC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39822-D626-48A4-BFE1-6552A5FC266B}"/>
              </a:ext>
            </a:extLst>
          </p:cNvPr>
          <p:cNvSpPr txBox="1"/>
          <p:nvPr/>
        </p:nvSpPr>
        <p:spPr>
          <a:xfrm>
            <a:off x="8047420" y="976947"/>
            <a:ext cx="5618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No     –</a:t>
            </a:r>
            <a:r>
              <a:rPr kumimoji="0" lang="en-US" sz="20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ve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 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B1FE4-7222-4ABA-9903-13C4A32A7DCA}"/>
              </a:ext>
            </a:extLst>
          </p:cNvPr>
          <p:cNvSpPr/>
          <p:nvPr/>
        </p:nvSpPr>
        <p:spPr>
          <a:xfrm>
            <a:off x="7569200" y="3901440"/>
            <a:ext cx="4018280" cy="1381760"/>
          </a:xfrm>
          <a:prstGeom prst="rect">
            <a:avLst/>
          </a:prstGeom>
          <a:noFill/>
          <a:ln w="762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B65BA-A363-43A7-9270-54F7EDA3F125}"/>
              </a:ext>
            </a:extLst>
          </p:cNvPr>
          <p:cNvSpPr txBox="1"/>
          <p:nvPr/>
        </p:nvSpPr>
        <p:spPr>
          <a:xfrm>
            <a:off x="7980680" y="4093334"/>
            <a:ext cx="360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M.S.Prince</a:t>
            </a:r>
            <a:endParaRPr lang="en-US" sz="5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9E39B-E901-4A96-9BD4-BE4208B2B31F}"/>
              </a:ext>
            </a:extLst>
          </p:cNvPr>
          <p:cNvCxnSpPr/>
          <p:nvPr/>
        </p:nvCxnSpPr>
        <p:spPr>
          <a:xfrm>
            <a:off x="7930580" y="3972560"/>
            <a:ext cx="0" cy="4978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A72FB8-ABAD-4BA5-B79F-F5ED49A22491}"/>
              </a:ext>
            </a:extLst>
          </p:cNvPr>
          <p:cNvCxnSpPr>
            <a:cxnSpLocks/>
          </p:cNvCxnSpPr>
          <p:nvPr/>
        </p:nvCxnSpPr>
        <p:spPr>
          <a:xfrm rot="5400000" flipV="1">
            <a:off x="7818120" y="4640744"/>
            <a:ext cx="0" cy="4978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8F403B-EB15-410A-B0C5-DAD4B860442C}"/>
              </a:ext>
            </a:extLst>
          </p:cNvPr>
          <p:cNvCxnSpPr/>
          <p:nvPr/>
        </p:nvCxnSpPr>
        <p:spPr>
          <a:xfrm>
            <a:off x="11070020" y="4785360"/>
            <a:ext cx="0" cy="4978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616813-D2B2-4402-AD78-D498538FC08E}"/>
              </a:ext>
            </a:extLst>
          </p:cNvPr>
          <p:cNvCxnSpPr>
            <a:cxnSpLocks/>
          </p:cNvCxnSpPr>
          <p:nvPr/>
        </p:nvCxnSpPr>
        <p:spPr>
          <a:xfrm rot="5400000" flipV="1">
            <a:off x="11221720" y="4071784"/>
            <a:ext cx="0" cy="4978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9EF93415-AD0A-40D7-AE4A-A28D3E064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49C04-A9E6-4FFA-8BEC-C9662CB9D363}"/>
              </a:ext>
            </a:extLst>
          </p:cNvPr>
          <p:cNvSpPr txBox="1"/>
          <p:nvPr/>
        </p:nvSpPr>
        <p:spPr>
          <a:xfrm>
            <a:off x="3576320" y="187682"/>
            <a:ext cx="588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 Margin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82211-9EF4-40C3-98D0-B49CE2057A7D}"/>
              </a:ext>
            </a:extLst>
          </p:cNvPr>
          <p:cNvSpPr txBox="1"/>
          <p:nvPr/>
        </p:nvSpPr>
        <p:spPr>
          <a:xfrm>
            <a:off x="-1750980" y="1263590"/>
            <a:ext cx="110642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lvl="3">
              <a:lnSpc>
                <a:spcPct val="150000"/>
              </a:lnSpc>
            </a:pP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   margin:             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lvl="3">
              <a:lnSpc>
                <a:spcPct val="15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margin-top:         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lvl="3">
              <a:lnSpc>
                <a:spcPct val="15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margin-right:       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lvl="3">
              <a:lnSpc>
                <a:spcPct val="15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margin-bottom:      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lvl="3">
              <a:lnSpc>
                <a:spcPct val="15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margin-left:        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  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61E0C-F871-4E01-915D-4DDC385DF5BC}"/>
              </a:ext>
            </a:extLst>
          </p:cNvPr>
          <p:cNvSpPr txBox="1"/>
          <p:nvPr/>
        </p:nvSpPr>
        <p:spPr>
          <a:xfrm>
            <a:off x="7112700" y="961330"/>
            <a:ext cx="5618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   –</a:t>
            </a:r>
            <a:r>
              <a:rPr kumimoji="0" lang="en-US" sz="20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ve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  value allowed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742ED-875F-43AC-B5A8-2940B2B0C610}"/>
              </a:ext>
            </a:extLst>
          </p:cNvPr>
          <p:cNvSpPr/>
          <p:nvPr/>
        </p:nvSpPr>
        <p:spPr>
          <a:xfrm>
            <a:off x="7449820" y="3549590"/>
            <a:ext cx="4018280" cy="1381760"/>
          </a:xfrm>
          <a:prstGeom prst="rect">
            <a:avLst/>
          </a:prstGeom>
          <a:noFill/>
          <a:ln w="762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9B05F-6DCB-4368-BFDE-E7DE7628ED65}"/>
              </a:ext>
            </a:extLst>
          </p:cNvPr>
          <p:cNvSpPr txBox="1"/>
          <p:nvPr/>
        </p:nvSpPr>
        <p:spPr>
          <a:xfrm>
            <a:off x="7861300" y="3778805"/>
            <a:ext cx="360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M.S.Prince</a:t>
            </a:r>
            <a:endParaRPr lang="en-US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2A040-3FE5-46FD-B948-8E5A8B6AFBEF}"/>
              </a:ext>
            </a:extLst>
          </p:cNvPr>
          <p:cNvSpPr/>
          <p:nvPr/>
        </p:nvSpPr>
        <p:spPr>
          <a:xfrm>
            <a:off x="11879580" y="3549590"/>
            <a:ext cx="204600" cy="1381760"/>
          </a:xfrm>
          <a:prstGeom prst="rect">
            <a:avLst/>
          </a:prstGeom>
          <a:noFill/>
          <a:ln w="762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DB6E5-F059-42AB-B92F-38E25ED7ABCD}"/>
              </a:ext>
            </a:extLst>
          </p:cNvPr>
          <p:cNvSpPr/>
          <p:nvPr/>
        </p:nvSpPr>
        <p:spPr>
          <a:xfrm>
            <a:off x="7449820" y="5405120"/>
            <a:ext cx="4018280" cy="182880"/>
          </a:xfrm>
          <a:prstGeom prst="rect">
            <a:avLst/>
          </a:prstGeom>
          <a:noFill/>
          <a:ln w="762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38778-5C3A-49B5-8CCA-BAA226AE2995}"/>
              </a:ext>
            </a:extLst>
          </p:cNvPr>
          <p:cNvSpPr/>
          <p:nvPr/>
        </p:nvSpPr>
        <p:spPr>
          <a:xfrm>
            <a:off x="7449820" y="2892940"/>
            <a:ext cx="4018280" cy="182880"/>
          </a:xfrm>
          <a:prstGeom prst="rect">
            <a:avLst/>
          </a:prstGeom>
          <a:noFill/>
          <a:ln w="762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756F8-E09E-4FB5-B5EC-13A00931571B}"/>
              </a:ext>
            </a:extLst>
          </p:cNvPr>
          <p:cNvSpPr/>
          <p:nvPr/>
        </p:nvSpPr>
        <p:spPr>
          <a:xfrm>
            <a:off x="6833740" y="3549590"/>
            <a:ext cx="204600" cy="1381760"/>
          </a:xfrm>
          <a:prstGeom prst="rect">
            <a:avLst/>
          </a:prstGeom>
          <a:noFill/>
          <a:ln w="762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48F2B4-5D46-4719-A72D-890950803E95}"/>
              </a:ext>
            </a:extLst>
          </p:cNvPr>
          <p:cNvCxnSpPr/>
          <p:nvPr/>
        </p:nvCxnSpPr>
        <p:spPr>
          <a:xfrm>
            <a:off x="7300660" y="3075820"/>
            <a:ext cx="0" cy="4978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F70328-4D8A-4FB5-8998-8C056C08DC72}"/>
              </a:ext>
            </a:extLst>
          </p:cNvPr>
          <p:cNvCxnSpPr>
            <a:cxnSpLocks/>
          </p:cNvCxnSpPr>
          <p:nvPr/>
        </p:nvCxnSpPr>
        <p:spPr>
          <a:xfrm rot="5400000" flipV="1">
            <a:off x="7287260" y="4864264"/>
            <a:ext cx="0" cy="4978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CCDF4-E6D6-4FBB-8061-1EE1C4E8A1FA}"/>
              </a:ext>
            </a:extLst>
          </p:cNvPr>
          <p:cNvCxnSpPr>
            <a:cxnSpLocks/>
          </p:cNvCxnSpPr>
          <p:nvPr/>
        </p:nvCxnSpPr>
        <p:spPr>
          <a:xfrm rot="5400000" flipV="1">
            <a:off x="11630660" y="3152304"/>
            <a:ext cx="0" cy="4978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D7737F-543A-45FA-9B64-920AF80315C4}"/>
              </a:ext>
            </a:extLst>
          </p:cNvPr>
          <p:cNvCxnSpPr/>
          <p:nvPr/>
        </p:nvCxnSpPr>
        <p:spPr>
          <a:xfrm>
            <a:off x="11588180" y="4931350"/>
            <a:ext cx="0" cy="4978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DA039332-365A-4E9D-A4A4-80161C470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61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5257BB-18E4-4748-8578-74995E316BCC}"/>
              </a:ext>
            </a:extLst>
          </p:cNvPr>
          <p:cNvSpPr txBox="1"/>
          <p:nvPr/>
        </p:nvSpPr>
        <p:spPr>
          <a:xfrm>
            <a:off x="3469640" y="0"/>
            <a:ext cx="491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</a:t>
            </a:r>
            <a:r>
              <a:rPr lang="en-US" sz="48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Box model</a:t>
            </a:r>
            <a:endParaRPr kumimoji="0" lang="en-US" sz="4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Learn CSS Box Model and its Properties with Examples">
            <a:extLst>
              <a:ext uri="{FF2B5EF4-FFF2-40B4-BE49-F238E27FC236}">
                <a16:creationId xmlns:a16="http://schemas.microsoft.com/office/drawing/2014/main" id="{95899B34-05DE-4948-9617-7996CFB9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20" y="1827799"/>
            <a:ext cx="4582160" cy="320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E3C4C-2D2B-4932-B083-4E24CFA89F10}"/>
              </a:ext>
            </a:extLst>
          </p:cNvPr>
          <p:cNvSpPr txBox="1"/>
          <p:nvPr/>
        </p:nvSpPr>
        <p:spPr>
          <a:xfrm>
            <a:off x="8387080" y="2750532"/>
            <a:ext cx="241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Eras Bold ITC" panose="020B0907030504020204" pitchFamily="34" charset="0"/>
              </a:rPr>
              <a:t>right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BBE7-C082-4F41-BDFE-837D81E771F6}"/>
              </a:ext>
            </a:extLst>
          </p:cNvPr>
          <p:cNvSpPr txBox="1"/>
          <p:nvPr/>
        </p:nvSpPr>
        <p:spPr>
          <a:xfrm>
            <a:off x="5379720" y="1243024"/>
            <a:ext cx="241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Eras Bold ITC" panose="020B0907030504020204" pitchFamily="34" charset="0"/>
              </a:rPr>
              <a:t>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86A7E-334D-47EC-AFE4-3EDA034729C0}"/>
              </a:ext>
            </a:extLst>
          </p:cNvPr>
          <p:cNvSpPr txBox="1"/>
          <p:nvPr/>
        </p:nvSpPr>
        <p:spPr>
          <a:xfrm>
            <a:off x="2529840" y="2871878"/>
            <a:ext cx="241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Eras Bold ITC" panose="020B0907030504020204" pitchFamily="34" charset="0"/>
              </a:rPr>
              <a:t>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172AD-2FB9-4E66-A5AD-C561854251E9}"/>
              </a:ext>
            </a:extLst>
          </p:cNvPr>
          <p:cNvSpPr txBox="1"/>
          <p:nvPr/>
        </p:nvSpPr>
        <p:spPr>
          <a:xfrm>
            <a:off x="5603240" y="5030200"/>
            <a:ext cx="241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Eras Bold ITC" panose="020B0907030504020204" pitchFamily="34" charset="0"/>
              </a:rPr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E8E75-2A9C-47D4-90A0-071E867409AC}"/>
              </a:ext>
            </a:extLst>
          </p:cNvPr>
          <p:cNvSpPr txBox="1"/>
          <p:nvPr/>
        </p:nvSpPr>
        <p:spPr>
          <a:xfrm>
            <a:off x="81280" y="5614975"/>
            <a:ext cx="10266680" cy="1138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Eras Bold ITC" panose="020B0907030504020204" pitchFamily="34" charset="0"/>
              </a:rPr>
              <a:t>Total element width:-     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Eras Bold ITC" panose="020B0907030504020204" pitchFamily="34" charset="0"/>
              </a:rPr>
              <a:t>Total element height:-</a:t>
            </a:r>
          </a:p>
        </p:txBody>
      </p:sp>
      <p:pic>
        <p:nvPicPr>
          <p:cNvPr id="9" name="Picture 8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4AE3C765-D051-4ED3-A9FD-0E913DD86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0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4500E-63B5-4914-A5BF-9B174AA8FCE2}"/>
              </a:ext>
            </a:extLst>
          </p:cNvPr>
          <p:cNvSpPr txBox="1"/>
          <p:nvPr/>
        </p:nvSpPr>
        <p:spPr>
          <a:xfrm>
            <a:off x="3931920" y="3442"/>
            <a:ext cx="5882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</a:t>
            </a:r>
            <a:r>
              <a:rPr lang="en-US" sz="4400" dirty="0">
                <a:solidFill>
                  <a:srgbClr val="00B0F0"/>
                </a:solidFill>
                <a:latin typeface="Amasis MT Pro Black" panose="02040A04050005020304" pitchFamily="18" charset="0"/>
              </a:rPr>
              <a:t>box-sizing</a:t>
            </a:r>
            <a:endParaRPr kumimoji="0" lang="en-US" sz="4400" b="0" i="0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8AF54-BF1B-43CF-B602-361832CD60EB}"/>
              </a:ext>
            </a:extLst>
          </p:cNvPr>
          <p:cNvSpPr txBox="1"/>
          <p:nvPr/>
        </p:nvSpPr>
        <p:spPr>
          <a:xfrm>
            <a:off x="1385088" y="906768"/>
            <a:ext cx="7652232" cy="243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.box-sizing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border-box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content-box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9BC727C4-0773-4D9E-B233-381AF77AE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34C9BA-E0F2-4959-A081-9986EA8C74C6}"/>
              </a:ext>
            </a:extLst>
          </p:cNvPr>
          <p:cNvSpPr txBox="1"/>
          <p:nvPr/>
        </p:nvSpPr>
        <p:spPr>
          <a:xfrm>
            <a:off x="3307080" y="4720829"/>
            <a:ext cx="588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Initial  &amp;  </a:t>
            </a:r>
            <a:r>
              <a:rPr kumimoji="0" lang="en-US" sz="4000" b="0" i="0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Inhirit</a:t>
            </a:r>
            <a:endParaRPr kumimoji="0" lang="en-US" sz="4000" b="0" i="0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4427A-2CA4-4FC0-930F-6671C8842927}"/>
              </a:ext>
            </a:extLst>
          </p:cNvPr>
          <p:cNvSpPr txBox="1"/>
          <p:nvPr/>
        </p:nvSpPr>
        <p:spPr>
          <a:xfrm>
            <a:off x="3154680" y="5428715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A11BE-09D9-4E4E-A275-91980F8479B5}"/>
              </a:ext>
            </a:extLst>
          </p:cNvPr>
          <p:cNvSpPr txBox="1"/>
          <p:nvPr/>
        </p:nvSpPr>
        <p:spPr>
          <a:xfrm>
            <a:off x="6096000" y="5428715"/>
            <a:ext cx="193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 </a:t>
            </a:r>
            <a:r>
              <a:rPr lang="en-US" dirty="0" err="1"/>
              <a:t>properity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9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93518-7746-4604-A4CE-51DD931CD901}"/>
              </a:ext>
            </a:extLst>
          </p:cNvPr>
          <p:cNvSpPr txBox="1"/>
          <p:nvPr/>
        </p:nvSpPr>
        <p:spPr>
          <a:xfrm>
            <a:off x="3180080" y="0"/>
            <a:ext cx="1001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Height &amp; Width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862EA-7D22-4F4B-81DB-E6353F1C5D8C}"/>
              </a:ext>
            </a:extLst>
          </p:cNvPr>
          <p:cNvSpPr txBox="1"/>
          <p:nvPr/>
        </p:nvSpPr>
        <p:spPr>
          <a:xfrm>
            <a:off x="-814552" y="1137920"/>
            <a:ext cx="11064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;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;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max-height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;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;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C36B9-1F23-41BC-9F66-ED1F61186393}"/>
              </a:ext>
            </a:extLst>
          </p:cNvPr>
          <p:cNvSpPr txBox="1"/>
          <p:nvPr/>
        </p:nvSpPr>
        <p:spPr>
          <a:xfrm>
            <a:off x="7315200" y="2025499"/>
            <a:ext cx="376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%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or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 px  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or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</a:t>
            </a:r>
            <a:r>
              <a:rPr kumimoji="0" lang="en-US" sz="2000" b="0" i="0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vw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 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or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  </a:t>
            </a:r>
            <a:r>
              <a:rPr kumimoji="0" lang="en-US" sz="2000" b="0" i="0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vh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5" name="Picture 4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AD7682C3-5C4C-4083-9DB7-B1ECDE59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7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DBB9B-BE6D-43A8-AE4B-FCFD0D9E7741}"/>
              </a:ext>
            </a:extLst>
          </p:cNvPr>
          <p:cNvSpPr txBox="1"/>
          <p:nvPr/>
        </p:nvSpPr>
        <p:spPr>
          <a:xfrm>
            <a:off x="4124960" y="0"/>
            <a:ext cx="744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Image-filter</a:t>
            </a:r>
            <a:endParaRPr kumimoji="0" lang="en-US" sz="4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44B26-67F9-452E-8030-69C6C810974F}"/>
              </a:ext>
            </a:extLst>
          </p:cNvPr>
          <p:cNvSpPr txBox="1"/>
          <p:nvPr/>
        </p:nvSpPr>
        <p:spPr>
          <a:xfrm>
            <a:off x="-1109192" y="1133654"/>
            <a:ext cx="127525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.image-filter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en-US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blur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en-US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brightness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en-US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contrast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en-US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drop-shadow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6px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gray-scale(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         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/* for white */</a:t>
            </a:r>
            <a:endParaRPr lang="en-US" sz="30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en-US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hue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10deg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en-US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invert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3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ilter: </a:t>
            </a:r>
            <a:r>
              <a:rPr lang="en-US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en-US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saturate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3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filter: </a:t>
            </a:r>
            <a:r>
              <a:rPr lang="en-US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sepia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3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4D1C82A5-ACB5-4F3C-B1D0-F48D08808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00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55009-379C-4717-9118-E9D2EB4ADFBD}"/>
              </a:ext>
            </a:extLst>
          </p:cNvPr>
          <p:cNvSpPr txBox="1"/>
          <p:nvPr/>
        </p:nvSpPr>
        <p:spPr>
          <a:xfrm>
            <a:off x="3799840" y="31201"/>
            <a:ext cx="6703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Image-sprites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CF2D2-0261-4A26-9113-1983DBA6AB54}"/>
              </a:ext>
            </a:extLst>
          </p:cNvPr>
          <p:cNvSpPr txBox="1"/>
          <p:nvPr/>
        </p:nvSpPr>
        <p:spPr>
          <a:xfrm>
            <a:off x="-1769592" y="1443841"/>
            <a:ext cx="12955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.image-sprites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128px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"pooja.jpg"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-143px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-288px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 descr="A group of flags of different countries/regions&#10;&#10;Description automatically generated">
            <a:extLst>
              <a:ext uri="{FF2B5EF4-FFF2-40B4-BE49-F238E27FC236}">
                <a16:creationId xmlns:a16="http://schemas.microsoft.com/office/drawing/2014/main" id="{A83E6DDD-C930-496B-99C6-785555DA6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13" y="3781353"/>
            <a:ext cx="1624352" cy="2686897"/>
          </a:xfrm>
          <a:prstGeom prst="rect">
            <a:avLst/>
          </a:prstGeom>
        </p:spPr>
      </p:pic>
      <p:pic>
        <p:nvPicPr>
          <p:cNvPr id="5" name="Picture 4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D3DD6C83-8F9E-4913-A829-F6F97DB63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81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DFEC6-6471-46E4-9779-FC9BE2C721E0}"/>
              </a:ext>
            </a:extLst>
          </p:cNvPr>
          <p:cNvSpPr txBox="1"/>
          <p:nvPr/>
        </p:nvSpPr>
        <p:spPr>
          <a:xfrm>
            <a:off x="3576320" y="187682"/>
            <a:ext cx="588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</a:t>
            </a:r>
            <a:r>
              <a:rPr lang="en-US" sz="60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Font</a:t>
            </a:r>
            <a:endParaRPr kumimoji="0" lang="en-US" sz="60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C56E5-14DA-4B71-8D0F-E7CC6631D0B0}"/>
              </a:ext>
            </a:extLst>
          </p:cNvPr>
          <p:cNvSpPr txBox="1"/>
          <p:nvPr/>
        </p:nvSpPr>
        <p:spPr>
          <a:xfrm>
            <a:off x="-1035181" y="1203345"/>
            <a:ext cx="16114636" cy="400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font-size:     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rem or px;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font-weight:   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-900;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bold / bolder  / regular 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font-style: 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font-variant: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small-caps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font-family: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Verdana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Geneva,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Tahoma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..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}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B2BDE-2566-4FF9-91A3-A528B5219156}"/>
              </a:ext>
            </a:extLst>
          </p:cNvPr>
          <p:cNvSpPr txBox="1"/>
          <p:nvPr/>
        </p:nvSpPr>
        <p:spPr>
          <a:xfrm>
            <a:off x="9814210" y="1029956"/>
            <a:ext cx="458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masis MT Pro Black" panose="02040A04050005020304" pitchFamily="18" charset="0"/>
              </a:rPr>
              <a:t>Google font link </a:t>
            </a:r>
          </a:p>
          <a:p>
            <a:r>
              <a:rPr lang="en-US" sz="2000" b="1" dirty="0">
                <a:solidFill>
                  <a:srgbClr val="FF0000"/>
                </a:solidFill>
                <a:latin typeface="Amasis MT Pro Black" panose="02040A04050005020304" pitchFamily="18" charset="0"/>
              </a:rPr>
              <a:t>Fall back font</a:t>
            </a:r>
          </a:p>
        </p:txBody>
      </p:sp>
      <p:pic>
        <p:nvPicPr>
          <p:cNvPr id="5" name="Picture 4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C5912135-19EA-4FB6-900F-215243F81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85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0C393-0D84-431E-AD8F-99D358A37F76}"/>
              </a:ext>
            </a:extLst>
          </p:cNvPr>
          <p:cNvSpPr txBox="1"/>
          <p:nvPr/>
        </p:nvSpPr>
        <p:spPr>
          <a:xfrm>
            <a:off x="4561840" y="-76478"/>
            <a:ext cx="307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</a:t>
            </a:r>
            <a:r>
              <a:rPr lang="en-US" sz="48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Text</a:t>
            </a:r>
            <a:endParaRPr kumimoji="0" lang="en-US" sz="4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65C07-604B-4D40-ADFC-F3F543FEEC34}"/>
              </a:ext>
            </a:extLst>
          </p:cNvPr>
          <p:cNvSpPr txBox="1"/>
          <p:nvPr/>
        </p:nvSpPr>
        <p:spPr>
          <a:xfrm>
            <a:off x="-2540001" y="880644"/>
            <a:ext cx="14650721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Times New Roman" panose="02020603050405020304" pitchFamily="18" charset="0"/>
              </a:rPr>
              <a:t>              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color:                                 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        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text-align:        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left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/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/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right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/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justify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        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direction:             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rtl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        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vertical-align:    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/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top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/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bottom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        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text-decoration:   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underline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/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overline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/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none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/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line-through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        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text-transform:    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uppercase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/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lowercase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/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capitalize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        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line-height:          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30px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            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text-indent:          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5px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       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letter-spacing:       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   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word-spacing:         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 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A5F679E6-F885-4071-BED2-2CC8B80D4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1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29D0BE-E8DF-4437-8220-D262A7602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438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spc="300" dirty="0">
                <a:solidFill>
                  <a:srgbClr val="00B0F0"/>
                </a:solidFill>
                <a:latin typeface="Amasis MT Pro Black" panose="02040A04050005020304" pitchFamily="18" charset="0"/>
              </a:rPr>
              <a:t>Inline  CSS</a:t>
            </a:r>
          </a:p>
          <a:p>
            <a:endParaRPr lang="en-US" sz="7200" u="sng" dirty="0">
              <a:solidFill>
                <a:srgbClr val="00B0F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D441C-8170-4F16-A82D-D8CF1E761C3B}"/>
              </a:ext>
            </a:extLst>
          </p:cNvPr>
          <p:cNvSpPr txBox="1"/>
          <p:nvPr/>
        </p:nvSpPr>
        <p:spPr>
          <a:xfrm>
            <a:off x="-182880" y="2459504"/>
            <a:ext cx="12852400" cy="323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>
                <a:effectLst/>
                <a:latin typeface="Consolas" panose="020B0609020204030204" pitchFamily="49" charset="0"/>
              </a:rPr>
              <a:t>&lt;h1 </a:t>
            </a:r>
            <a:r>
              <a:rPr 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style="font-size: 15px; color: red;"</a:t>
            </a:r>
            <a:r>
              <a:rPr lang="en-US" sz="3600" b="1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sz="3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elcome to Our Page A Doctor's Diary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effectLst/>
                <a:latin typeface="Consolas" panose="020B0609020204030204" pitchFamily="49" charset="0"/>
              </a:rPr>
              <a:t>    &lt;/h1&gt;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spc="300" dirty="0">
              <a:latin typeface="Amasis MT Pro Black" panose="02040A04050005020304" pitchFamily="18" charset="0"/>
            </a:endParaRPr>
          </a:p>
        </p:txBody>
      </p:sp>
      <p:pic>
        <p:nvPicPr>
          <p:cNvPr id="7" name="Picture 6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EC3493CE-4C71-4CAD-9AF8-AA4D29891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2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F1C1F-0C65-4954-B649-28F02A8286BA}"/>
              </a:ext>
            </a:extLst>
          </p:cNvPr>
          <p:cNvSpPr txBox="1"/>
          <p:nvPr/>
        </p:nvSpPr>
        <p:spPr>
          <a:xfrm>
            <a:off x="254000" y="1209159"/>
            <a:ext cx="10078720" cy="260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white-space:          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word-wrap:            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break-word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text-shadow:          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6px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writing-mode:         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vertical-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vertical-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  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30DC0-1CEA-4167-A728-D7F4FE9C0DEF}"/>
              </a:ext>
            </a:extLst>
          </p:cNvPr>
          <p:cNvSpPr txBox="1"/>
          <p:nvPr/>
        </p:nvSpPr>
        <p:spPr>
          <a:xfrm>
            <a:off x="4556409" y="0"/>
            <a:ext cx="307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</a:t>
            </a:r>
            <a:r>
              <a:rPr lang="en-US" sz="48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Text</a:t>
            </a:r>
            <a:endParaRPr kumimoji="0" lang="en-US" sz="4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64587-98A0-4556-801B-304A582368C2}"/>
              </a:ext>
            </a:extLst>
          </p:cNvPr>
          <p:cNvSpPr txBox="1"/>
          <p:nvPr/>
        </p:nvSpPr>
        <p:spPr>
          <a:xfrm>
            <a:off x="386080" y="4525456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overflow:     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text-overflow: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ellipsis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clip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   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default</a:t>
            </a:r>
            <a:endParaRPr lang="en-US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94F06-2B5E-4E43-B158-45371BB23C61}"/>
              </a:ext>
            </a:extLst>
          </p:cNvPr>
          <p:cNvSpPr txBox="1"/>
          <p:nvPr/>
        </p:nvSpPr>
        <p:spPr>
          <a:xfrm>
            <a:off x="8133430" y="5391150"/>
            <a:ext cx="282448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 name is  </a:t>
            </a:r>
            <a:r>
              <a:rPr lang="en-US" dirty="0" err="1"/>
              <a:t>M.S.Prince</a:t>
            </a:r>
            <a:r>
              <a:rPr lang="en-US" dirty="0"/>
              <a:t> ……</a:t>
            </a:r>
          </a:p>
        </p:txBody>
      </p:sp>
      <p:pic>
        <p:nvPicPr>
          <p:cNvPr id="7" name="Picture 6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81B8F059-85AB-4181-9737-7DD9E042B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81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2906B-BD25-4B71-B4F0-8E06B1C89F98}"/>
              </a:ext>
            </a:extLst>
          </p:cNvPr>
          <p:cNvSpPr txBox="1"/>
          <p:nvPr/>
        </p:nvSpPr>
        <p:spPr>
          <a:xfrm>
            <a:off x="3545840" y="0"/>
            <a:ext cx="797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</a:rPr>
              <a:t> box-shadow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4C7CA-6E93-4650-B973-A1E275DCE057}"/>
              </a:ext>
            </a:extLst>
          </p:cNvPr>
          <p:cNvSpPr txBox="1"/>
          <p:nvPr/>
        </p:nvSpPr>
        <p:spPr>
          <a:xfrm>
            <a:off x="-213360" y="2976880"/>
            <a:ext cx="12913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.box-shadow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   box-shadow: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 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box-shadow: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inset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box-shadow: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#0cc474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inset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-2px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-3px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5E50B-E281-4EE5-8C8B-06047FD3AA4C}"/>
              </a:ext>
            </a:extLst>
          </p:cNvPr>
          <p:cNvSpPr txBox="1"/>
          <p:nvPr/>
        </p:nvSpPr>
        <p:spPr>
          <a:xfrm>
            <a:off x="228600" y="1655793"/>
            <a:ext cx="11963400" cy="58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box-shadow:   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h-offset    v-offset    blur   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spred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-radius    color </a:t>
            </a:r>
            <a:endParaRPr lang="en-US" sz="2400" dirty="0"/>
          </a:p>
        </p:txBody>
      </p:sp>
      <p:pic>
        <p:nvPicPr>
          <p:cNvPr id="6" name="Picture 5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5D22CC4A-5D4D-4DF0-A84A-3C7BD551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8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9C81A-D09D-4D6B-827F-6816203E97DB}"/>
              </a:ext>
            </a:extLst>
          </p:cNvPr>
          <p:cNvSpPr txBox="1"/>
          <p:nvPr/>
        </p:nvSpPr>
        <p:spPr>
          <a:xfrm>
            <a:off x="2550160" y="0"/>
            <a:ext cx="828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O</a:t>
            </a:r>
            <a:r>
              <a:rPr lang="en-US" sz="4400" u="sng" dirty="0" err="1">
                <a:solidFill>
                  <a:srgbClr val="00B0F0"/>
                </a:solidFill>
                <a:latin typeface="Amasis MT Pro Black" panose="02040A04050005020304" pitchFamily="18" charset="0"/>
              </a:rPr>
              <a:t>verflow</a:t>
            </a:r>
            <a:r>
              <a:rPr lang="en-US" sz="4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 &amp; Resizable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10591-EAA4-423B-B359-B496BD17599B}"/>
              </a:ext>
            </a:extLst>
          </p:cNvPr>
          <p:cNvSpPr txBox="1"/>
          <p:nvPr/>
        </p:nvSpPr>
        <p:spPr>
          <a:xfrm>
            <a:off x="-1103236" y="1610546"/>
            <a:ext cx="15770072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-overflow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overflow: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scroll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overflow-x:     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overflow-y:      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resize:     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both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4" name="Picture 3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0E18BF30-CA4A-4B2D-8952-9B0900D71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35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C4760-3E00-4D26-8C60-D37DFEDA1410}"/>
              </a:ext>
            </a:extLst>
          </p:cNvPr>
          <p:cNvSpPr txBox="1"/>
          <p:nvPr/>
        </p:nvSpPr>
        <p:spPr>
          <a:xfrm>
            <a:off x="3637280" y="-71120"/>
            <a:ext cx="491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</a:rPr>
              <a:t> float &amp; clear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23DC0-60D2-4AC9-94F4-5A037F1FC8BF}"/>
              </a:ext>
            </a:extLst>
          </p:cNvPr>
          <p:cNvSpPr txBox="1"/>
          <p:nvPr/>
        </p:nvSpPr>
        <p:spPr>
          <a:xfrm>
            <a:off x="121920" y="1958280"/>
            <a:ext cx="13086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float :</a:t>
            </a:r>
            <a:r>
              <a:rPr lang="en-US" sz="4400" dirty="0"/>
              <a:t>  none    </a:t>
            </a:r>
            <a:r>
              <a:rPr lang="en-US" sz="4400" dirty="0">
                <a:solidFill>
                  <a:srgbClr val="FF0000"/>
                </a:solidFill>
              </a:rPr>
              <a:t>/</a:t>
            </a:r>
            <a:r>
              <a:rPr lang="en-US" sz="4400" dirty="0"/>
              <a:t>   left   </a:t>
            </a:r>
            <a:r>
              <a:rPr lang="en-US" sz="4400" dirty="0">
                <a:solidFill>
                  <a:srgbClr val="FF0000"/>
                </a:solidFill>
              </a:rPr>
              <a:t>/</a:t>
            </a:r>
            <a:r>
              <a:rPr lang="en-US" sz="4400" dirty="0"/>
              <a:t>   right   </a:t>
            </a:r>
            <a:r>
              <a:rPr lang="en-US" sz="4400" dirty="0">
                <a:solidFill>
                  <a:srgbClr val="FF0000"/>
                </a:solidFill>
              </a:rPr>
              <a:t>/</a:t>
            </a:r>
            <a:r>
              <a:rPr lang="en-US" sz="4400" dirty="0"/>
              <a:t>   initial   </a:t>
            </a:r>
            <a:r>
              <a:rPr lang="en-US" sz="4400" dirty="0">
                <a:solidFill>
                  <a:srgbClr val="FF0000"/>
                </a:solidFill>
              </a:rPr>
              <a:t>/</a:t>
            </a:r>
            <a:r>
              <a:rPr lang="en-US" sz="4400" dirty="0"/>
              <a:t>   </a:t>
            </a:r>
            <a:r>
              <a:rPr lang="en-US" sz="4400" dirty="0" err="1"/>
              <a:t>inhirit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FF0000"/>
                </a:solidFill>
              </a:rPr>
              <a:t>/</a:t>
            </a:r>
            <a:r>
              <a:rPr lang="en-US" sz="4400" dirty="0"/>
              <a:t> 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60966-51A1-450A-87C5-F4AAAD23D4F0}"/>
              </a:ext>
            </a:extLst>
          </p:cNvPr>
          <p:cNvSpPr txBox="1"/>
          <p:nvPr/>
        </p:nvSpPr>
        <p:spPr>
          <a:xfrm>
            <a:off x="121920" y="4130280"/>
            <a:ext cx="11948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clear:</a:t>
            </a:r>
            <a:r>
              <a:rPr lang="en-US" sz="4400" dirty="0"/>
              <a:t>    none    </a:t>
            </a:r>
            <a:r>
              <a:rPr lang="en-US" sz="4400" dirty="0">
                <a:solidFill>
                  <a:srgbClr val="FF0000"/>
                </a:solidFill>
              </a:rPr>
              <a:t>/</a:t>
            </a:r>
            <a:r>
              <a:rPr lang="en-US" sz="4400" dirty="0"/>
              <a:t>   left   </a:t>
            </a:r>
            <a:r>
              <a:rPr lang="en-US" sz="4400" dirty="0">
                <a:solidFill>
                  <a:srgbClr val="FF0000"/>
                </a:solidFill>
              </a:rPr>
              <a:t>/</a:t>
            </a:r>
            <a:r>
              <a:rPr lang="en-US" sz="4400" dirty="0"/>
              <a:t>   right   </a:t>
            </a:r>
            <a:r>
              <a:rPr lang="en-US" sz="4400" dirty="0">
                <a:solidFill>
                  <a:srgbClr val="FF0000"/>
                </a:solidFill>
              </a:rPr>
              <a:t>/</a:t>
            </a:r>
            <a:r>
              <a:rPr lang="en-US" sz="4400" dirty="0"/>
              <a:t>   inline-start  </a:t>
            </a:r>
            <a:r>
              <a:rPr lang="en-US" sz="4400" dirty="0">
                <a:solidFill>
                  <a:srgbClr val="FF0000"/>
                </a:solidFill>
              </a:rPr>
              <a:t>/</a:t>
            </a:r>
            <a:r>
              <a:rPr lang="en-US" sz="4400" dirty="0"/>
              <a:t>    </a:t>
            </a:r>
          </a:p>
          <a:p>
            <a:r>
              <a:rPr lang="en-US" sz="4400" dirty="0"/>
              <a:t>                                                         inline-end </a:t>
            </a:r>
            <a:r>
              <a:rPr lang="en-US" sz="4400" dirty="0">
                <a:solidFill>
                  <a:srgbClr val="FF0000"/>
                </a:solidFill>
              </a:rPr>
              <a:t>/  </a:t>
            </a:r>
            <a:r>
              <a:rPr lang="en-US" sz="4400" dirty="0"/>
              <a:t>initial ;</a:t>
            </a:r>
          </a:p>
        </p:txBody>
      </p:sp>
      <p:pic>
        <p:nvPicPr>
          <p:cNvPr id="5" name="Picture 4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5645482B-120F-4F98-8FFC-7186C2E2B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0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CFB64D-6663-4413-A3EE-8BBE2F92B862}"/>
              </a:ext>
            </a:extLst>
          </p:cNvPr>
          <p:cNvSpPr txBox="1"/>
          <p:nvPr/>
        </p:nvSpPr>
        <p:spPr>
          <a:xfrm>
            <a:off x="3891280" y="116562"/>
            <a:ext cx="292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</a:t>
            </a:r>
            <a:r>
              <a:rPr lang="en-US" sz="48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Link</a:t>
            </a:r>
            <a:endParaRPr kumimoji="0" lang="en-US" sz="4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8DE70-C747-4054-B8BF-2CDC54E5E58F}"/>
              </a:ext>
            </a:extLst>
          </p:cNvPr>
          <p:cNvSpPr txBox="1"/>
          <p:nvPr/>
        </p:nvSpPr>
        <p:spPr>
          <a:xfrm>
            <a:off x="-1229360" y="1158240"/>
            <a:ext cx="11064240" cy="389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</a:rPr>
              <a:t> 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a:link  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a:visited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}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187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}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a:active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}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CA2D7217-CF2A-4391-BA2B-2EEFF7F15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8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C5110-6C5E-4A48-B933-36B22EA016D8}"/>
              </a:ext>
            </a:extLst>
          </p:cNvPr>
          <p:cNvSpPr txBox="1"/>
          <p:nvPr/>
        </p:nvSpPr>
        <p:spPr>
          <a:xfrm>
            <a:off x="4165600" y="-76478"/>
            <a:ext cx="588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</a:t>
            </a:r>
            <a:r>
              <a:rPr lang="en-US" sz="48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Cursor</a:t>
            </a:r>
            <a:endParaRPr kumimoji="0" lang="en-US" sz="4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70C18-8682-4BE0-83E6-D79B74EA202E}"/>
              </a:ext>
            </a:extLst>
          </p:cNvPr>
          <p:cNvSpPr txBox="1"/>
          <p:nvPr/>
        </p:nvSpPr>
        <p:spPr>
          <a:xfrm>
            <a:off x="-436880" y="1041906"/>
            <a:ext cx="42367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     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     </a:t>
            </a:r>
            <a:r>
              <a:rPr lang="en-US" sz="2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cursor: </a:t>
            </a:r>
            <a:r>
              <a:rPr lang="en-US" sz="2400" b="1" dirty="0">
                <a:solidFill>
                  <a:srgbClr val="00B0F0"/>
                </a:solidFill>
                <a:effectLst/>
                <a:latin typeface="Arial Rounded MT Bold" panose="020F0704030504030204" pitchFamily="34" charset="0"/>
              </a:rPr>
              <a:t>        </a:t>
            </a:r>
          </a:p>
          <a:p>
            <a:endParaRPr lang="en-US" sz="2400" dirty="0">
              <a:solidFill>
                <a:srgbClr val="D4D4D4"/>
              </a:solidFill>
              <a:latin typeface="Arial Rounded MT Bold" panose="020F0704030504030204" pitchFamily="34" charset="0"/>
            </a:endParaRPr>
          </a:p>
          <a:p>
            <a:endParaRPr lang="en-US" sz="2400" b="0" dirty="0">
              <a:solidFill>
                <a:srgbClr val="D4D4D4"/>
              </a:solidFill>
              <a:effectLst/>
              <a:latin typeface="Arial Rounded MT Bold" panose="020F0704030504030204" pitchFamily="34" charset="0"/>
            </a:endParaRPr>
          </a:p>
          <a:p>
            <a:endParaRPr lang="en-US" sz="2400" dirty="0">
              <a:solidFill>
                <a:srgbClr val="D4D4D4"/>
              </a:solidFill>
              <a:latin typeface="Arial Rounded MT Bold" panose="020F0704030504030204" pitchFamily="34" charset="0"/>
            </a:endParaRPr>
          </a:p>
          <a:p>
            <a:endParaRPr lang="en-US" sz="2400" b="0" dirty="0">
              <a:solidFill>
                <a:srgbClr val="D4D4D4"/>
              </a:solidFill>
              <a:effectLst/>
              <a:latin typeface="Arial Rounded MT Bold" panose="020F0704030504030204" pitchFamily="34" charset="0"/>
            </a:endParaRPr>
          </a:p>
          <a:p>
            <a:endParaRPr lang="en-US" sz="2400" dirty="0">
              <a:solidFill>
                <a:srgbClr val="D4D4D4"/>
              </a:solidFill>
              <a:latin typeface="Arial Rounded MT Bold" panose="020F0704030504030204" pitchFamily="34" charset="0"/>
            </a:endParaRPr>
          </a:p>
          <a:p>
            <a:endParaRPr lang="en-US" sz="2400" b="0" dirty="0">
              <a:solidFill>
                <a:srgbClr val="D4D4D4"/>
              </a:solidFill>
              <a:effectLst/>
              <a:latin typeface="Arial Rounded MT Bold" panose="020F0704030504030204" pitchFamily="34" charset="0"/>
            </a:endParaRPr>
          </a:p>
          <a:p>
            <a:endParaRPr lang="en-US" sz="2400" dirty="0">
              <a:solidFill>
                <a:srgbClr val="D4D4D4"/>
              </a:solidFill>
              <a:latin typeface="Arial Rounded MT Bold" panose="020F0704030504030204" pitchFamily="34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     </a:t>
            </a:r>
            <a:endParaRPr lang="en-US" sz="2400" b="0" dirty="0">
              <a:solidFill>
                <a:srgbClr val="CCCCCC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55FDE-A7EC-4E9B-B4E3-90892E2949E9}"/>
              </a:ext>
            </a:extLst>
          </p:cNvPr>
          <p:cNvSpPr txBox="1"/>
          <p:nvPr/>
        </p:nvSpPr>
        <p:spPr>
          <a:xfrm>
            <a:off x="3799840" y="1568271"/>
            <a:ext cx="2184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all-scroll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cell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col-resize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crosshair</a:t>
            </a:r>
            <a:endParaRPr lang="en-US" sz="2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e-resize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not-allowed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zoom-in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zoom-out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BFA97-6CE3-44C8-8D8F-275B5F8E1256}"/>
              </a:ext>
            </a:extLst>
          </p:cNvPr>
          <p:cNvSpPr txBox="1"/>
          <p:nvPr/>
        </p:nvSpPr>
        <p:spPr>
          <a:xfrm>
            <a:off x="1938020" y="6031904"/>
            <a:ext cx="6314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D4D4D4"/>
                </a:solidFill>
                <a:effectLst/>
                <a:latin typeface="Arial Rounded MT Bold" panose="020F0704030504030204" pitchFamily="34" charset="0"/>
              </a:rPr>
              <a:t>  </a:t>
            </a:r>
            <a:r>
              <a:rPr lang="en-US" sz="2400" b="0" dirty="0">
                <a:effectLst/>
                <a:latin typeface="Arial Rounded MT Bold" panose="020F0704030504030204" pitchFamily="34" charset="0"/>
              </a:rPr>
              <a:t>}</a:t>
            </a:r>
            <a:endParaRPr lang="en-US" dirty="0"/>
          </a:p>
        </p:txBody>
      </p:sp>
      <p:pic>
        <p:nvPicPr>
          <p:cNvPr id="6" name="Picture 5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79BA1DDA-F895-488D-92A3-B6D7E34A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91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9D863-0791-4084-8E65-DD38CD1CEA52}"/>
              </a:ext>
            </a:extLst>
          </p:cNvPr>
          <p:cNvSpPr txBox="1"/>
          <p:nvPr/>
        </p:nvSpPr>
        <p:spPr>
          <a:xfrm>
            <a:off x="3616960" y="0"/>
            <a:ext cx="588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L</a:t>
            </a:r>
            <a:r>
              <a:rPr lang="en-US" sz="5400" u="sng" dirty="0" err="1">
                <a:solidFill>
                  <a:srgbClr val="00B0F0"/>
                </a:solidFill>
                <a:latin typeface="Amasis MT Pro Black" panose="02040A04050005020304" pitchFamily="18" charset="0"/>
              </a:rPr>
              <a:t>ist</a:t>
            </a: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-Style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F017A-0DD6-4C05-B082-68C0C3F436F6}"/>
              </a:ext>
            </a:extLst>
          </p:cNvPr>
          <p:cNvSpPr txBox="1"/>
          <p:nvPr/>
        </p:nvSpPr>
        <p:spPr>
          <a:xfrm>
            <a:off x="269240" y="822960"/>
            <a:ext cx="11064240" cy="5581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effectLst/>
                <a:latin typeface="Amasis MT Pro Black" panose="02040A040500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list-style-type: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list-style-image: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 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list-style-position: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outside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inside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effectLst/>
                <a:latin typeface="Amasis MT Pro Black" panose="02040A04050005020304" pitchFamily="18" charset="0"/>
              </a:rPr>
              <a:t>}</a:t>
            </a: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D7BA7D"/>
                </a:solidFill>
                <a:latin typeface="Consolas" panose="020B0609020204030204" pitchFamily="49" charset="0"/>
              </a:rPr>
              <a:t>ol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effectLst/>
                <a:latin typeface="Amasis MT Pro Black" panose="02040A040500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list-style-type: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upper-alpha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lower-alpha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lower-roman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upper-roman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decimal-leading-zero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list-style-position: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outside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inside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  list-style-image: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  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effectLst/>
                <a:latin typeface="Amasis MT Pro Black" panose="02040A04050005020304" pitchFamily="18" charset="0"/>
              </a:rPr>
              <a:t>}</a:t>
            </a:r>
          </a:p>
        </p:txBody>
      </p:sp>
      <p:pic>
        <p:nvPicPr>
          <p:cNvPr id="4" name="Picture 3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5FCCFB79-C160-4EB8-9EE0-54D2A3A0F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65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414E6-B97D-4D20-8B90-5FA39CAE36C8}"/>
              </a:ext>
            </a:extLst>
          </p:cNvPr>
          <p:cNvSpPr txBox="1"/>
          <p:nvPr/>
        </p:nvSpPr>
        <p:spPr>
          <a:xfrm>
            <a:off x="3616960" y="0"/>
            <a:ext cx="588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column 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7A875-EF8E-4C7E-908F-C5FF93C91000}"/>
              </a:ext>
            </a:extLst>
          </p:cNvPr>
          <p:cNvSpPr txBox="1"/>
          <p:nvPr/>
        </p:nvSpPr>
        <p:spPr>
          <a:xfrm>
            <a:off x="375920" y="1071156"/>
            <a:ext cx="3241040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column-count:      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column-width:      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column-gap:        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800" b="1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column-rule:</a:t>
            </a:r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    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   </a:t>
            </a:r>
            <a:endParaRPr lang="en-US" sz="2800" b="1" dirty="0"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column-span:         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800" b="1" dirty="0">
              <a:effectLst/>
              <a:latin typeface="Consolas" panose="020B0609020204030204" pitchFamily="49" charset="0"/>
            </a:endParaRPr>
          </a:p>
          <a:p>
            <a:endParaRPr lang="en-US" sz="2800" b="1" dirty="0">
              <a:latin typeface="Consolas" panose="020B0609020204030204" pitchFamily="49" charset="0"/>
            </a:endParaRPr>
          </a:p>
          <a:p>
            <a:endParaRPr lang="en-US" sz="2800" b="1" dirty="0">
              <a:effectLst/>
              <a:latin typeface="Consolas" panose="020B0609020204030204" pitchFamily="49" charset="0"/>
            </a:endParaRPr>
          </a:p>
          <a:p>
            <a:endParaRPr lang="en-US" sz="2800" b="1" dirty="0">
              <a:latin typeface="Consolas" panose="020B0609020204030204" pitchFamily="49" charset="0"/>
            </a:endParaRPr>
          </a:p>
          <a:p>
            <a:endParaRPr lang="en-US" sz="2800" b="1" dirty="0">
              <a:effectLst/>
              <a:latin typeface="Consolas" panose="020B0609020204030204" pitchFamily="49" charset="0"/>
            </a:endParaRPr>
          </a:p>
          <a:p>
            <a:endParaRPr lang="en-US" sz="2800" b="1" dirty="0">
              <a:latin typeface="Consolas" panose="020B0609020204030204" pitchFamily="49" charset="0"/>
            </a:endParaRPr>
          </a:p>
          <a:p>
            <a:endParaRPr lang="en-US" sz="2800" b="1" dirty="0">
              <a:effectLst/>
              <a:latin typeface="Consolas" panose="020B0609020204030204" pitchFamily="49" charset="0"/>
            </a:endParaRPr>
          </a:p>
          <a:p>
            <a:endParaRPr lang="en-US" sz="2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63AE0-DA5E-4B58-AE2D-BC36A8BC593B}"/>
              </a:ext>
            </a:extLst>
          </p:cNvPr>
          <p:cNvSpPr txBox="1"/>
          <p:nvPr/>
        </p:nvSpPr>
        <p:spPr>
          <a:xfrm>
            <a:off x="3302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column-rule-width:      </a:t>
            </a:r>
            <a:r>
              <a:rPr lang="en-US" b="1" dirty="0">
                <a:effectLst/>
                <a:latin typeface="Amasis MT Pro Black" panose="02040A04050005020304" pitchFamily="18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column-rule-style:      </a:t>
            </a:r>
            <a:r>
              <a:rPr lang="en-US" b="1" dirty="0">
                <a:effectLst/>
                <a:latin typeface="Amasis MT Pro Black" panose="02040A04050005020304" pitchFamily="18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column-rule-color:      </a:t>
            </a:r>
            <a:r>
              <a:rPr lang="en-US" b="1" dirty="0">
                <a:effectLst/>
                <a:latin typeface="Amasis MT Pro Black" panose="02040A04050005020304" pitchFamily="18" charset="0"/>
              </a:rPr>
              <a:t>;</a:t>
            </a:r>
          </a:p>
        </p:txBody>
      </p:sp>
      <p:pic>
        <p:nvPicPr>
          <p:cNvPr id="5" name="Picture 4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E08963BC-83C0-4316-B78D-5CC80C517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8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794D1-EAC0-4753-B558-2AB45BF7D347}"/>
              </a:ext>
            </a:extLst>
          </p:cNvPr>
          <p:cNvSpPr txBox="1"/>
          <p:nvPr/>
        </p:nvSpPr>
        <p:spPr>
          <a:xfrm>
            <a:off x="1097280" y="101600"/>
            <a:ext cx="290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display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7BB14-1E57-4F82-8077-0BC203BA339F}"/>
              </a:ext>
            </a:extLst>
          </p:cNvPr>
          <p:cNvSpPr txBox="1"/>
          <p:nvPr/>
        </p:nvSpPr>
        <p:spPr>
          <a:xfrm>
            <a:off x="457200" y="1309638"/>
            <a:ext cx="6096000" cy="4465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display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contents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  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  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5ADE6-7C01-4E09-B053-33B584A9E610}"/>
              </a:ext>
            </a:extLst>
          </p:cNvPr>
          <p:cNvSpPr txBox="1"/>
          <p:nvPr/>
        </p:nvSpPr>
        <p:spPr>
          <a:xfrm>
            <a:off x="7355840" y="101600"/>
            <a:ext cx="413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visibility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C4BCA-19F8-4F8E-92BC-350617116C80}"/>
              </a:ext>
            </a:extLst>
          </p:cNvPr>
          <p:cNvSpPr txBox="1"/>
          <p:nvPr/>
        </p:nvSpPr>
        <p:spPr>
          <a:xfrm>
            <a:off x="7264400" y="1694656"/>
            <a:ext cx="6482080" cy="280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visibility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visible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hidden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collapse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  <p:pic>
        <p:nvPicPr>
          <p:cNvPr id="6" name="Picture 5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35FD9FFD-9DA8-4E09-BC0F-B520F3304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24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6D986F-9CF2-43A4-8754-A597DF093E3A}"/>
              </a:ext>
            </a:extLst>
          </p:cNvPr>
          <p:cNvSpPr txBox="1"/>
          <p:nvPr/>
        </p:nvSpPr>
        <p:spPr>
          <a:xfrm>
            <a:off x="3566160" y="-86638"/>
            <a:ext cx="588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CSS F</a:t>
            </a:r>
            <a:r>
              <a:rPr lang="en-US" sz="48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unction </a:t>
            </a:r>
            <a:endParaRPr kumimoji="0" lang="en-US" sz="4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18A64-350F-4C1D-B97D-DCB5449DE32D}"/>
              </a:ext>
            </a:extLst>
          </p:cNvPr>
          <p:cNvSpPr txBox="1"/>
          <p:nvPr/>
        </p:nvSpPr>
        <p:spPr>
          <a:xfrm>
            <a:off x="477520" y="733246"/>
            <a:ext cx="119075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width: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:root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--primary-color: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--secondary-color: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0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-color: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light-green;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background-color: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041BCB71-26BB-45D8-8B7A-67C61B5FD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AFCB6E7-28EC-472E-8CDC-6F970ECC9B5F}"/>
              </a:ext>
            </a:extLst>
          </p:cNvPr>
          <p:cNvSpPr txBox="1">
            <a:spLocks/>
          </p:cNvSpPr>
          <p:nvPr/>
        </p:nvSpPr>
        <p:spPr>
          <a:xfrm>
            <a:off x="2621280" y="17811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spc="300" dirty="0">
                <a:solidFill>
                  <a:srgbClr val="00B0F0"/>
                </a:solidFill>
                <a:latin typeface="Amasis MT Pro Black" panose="02040A04050005020304" pitchFamily="18" charset="0"/>
              </a:rPr>
              <a:t>Internal  CSS</a:t>
            </a:r>
          </a:p>
          <a:p>
            <a:endParaRPr lang="en-US" sz="7200" u="sng" dirty="0">
              <a:solidFill>
                <a:srgbClr val="00B0F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AE394-7D82-4323-B2E6-9F640B7AF3C4}"/>
              </a:ext>
            </a:extLst>
          </p:cNvPr>
          <p:cNvSpPr txBox="1"/>
          <p:nvPr/>
        </p:nvSpPr>
        <p:spPr>
          <a:xfrm>
            <a:off x="822960" y="1225689"/>
            <a:ext cx="114706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&lt;html&gt;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	&lt;head&gt;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	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&lt;style&gt;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		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h1 {</a:t>
            </a:r>
          </a:p>
          <a:p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		        color: red;</a:t>
            </a:r>
          </a:p>
          <a:p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		        font-size: 15px;</a:t>
            </a:r>
          </a:p>
          <a:p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		 }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&lt;/style&gt;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	&lt;/head&gt;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	&lt;body&gt;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	    &lt;h1&gt;welcome to Our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Pagr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A Doctor's Diary.&lt;/h1&gt;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	&lt;/body&gt;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5" name="Picture 4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3113F1FF-2CBD-4FF4-948C-83274FD22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0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A3376-57C3-48BE-949D-A256DF83DF40}"/>
              </a:ext>
            </a:extLst>
          </p:cNvPr>
          <p:cNvSpPr txBox="1"/>
          <p:nvPr/>
        </p:nvSpPr>
        <p:spPr>
          <a:xfrm>
            <a:off x="4317999" y="0"/>
            <a:ext cx="330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Position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63400E39-1F3D-4ECF-B99F-30751C3FC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DB764E-46B5-4A9E-907C-110A177CBEAA}"/>
              </a:ext>
            </a:extLst>
          </p:cNvPr>
          <p:cNvSpPr txBox="1"/>
          <p:nvPr/>
        </p:nvSpPr>
        <p:spPr>
          <a:xfrm>
            <a:off x="4531360" y="1944103"/>
            <a:ext cx="709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  default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ADE31-9830-494E-8E33-2D71F3A61C74}"/>
              </a:ext>
            </a:extLst>
          </p:cNvPr>
          <p:cNvSpPr txBox="1"/>
          <p:nvPr/>
        </p:nvSpPr>
        <p:spPr>
          <a:xfrm>
            <a:off x="218440" y="1322814"/>
            <a:ext cx="43840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 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 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    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top:     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bottom:  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left:    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6px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right:   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9px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DEF29-4F7A-41E8-A4ED-D9EEC73485C0}"/>
              </a:ext>
            </a:extLst>
          </p:cNvPr>
          <p:cNvSpPr txBox="1"/>
          <p:nvPr/>
        </p:nvSpPr>
        <p:spPr>
          <a:xfrm>
            <a:off x="4602480" y="2397760"/>
            <a:ext cx="709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current position   &amp;   do not overcome anybody on  his  own place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03592-C239-40B7-9CCB-8676A070A181}"/>
              </a:ext>
            </a:extLst>
          </p:cNvPr>
          <p:cNvSpPr txBox="1"/>
          <p:nvPr/>
        </p:nvSpPr>
        <p:spPr>
          <a:xfrm>
            <a:off x="4531360" y="3433397"/>
            <a:ext cx="709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According to </a:t>
            </a:r>
            <a:r>
              <a:rPr lang="en-US" sz="1600" b="1" dirty="0">
                <a:solidFill>
                  <a:srgbClr val="00B050"/>
                </a:solidFill>
              </a:rPr>
              <a:t>positioned parent  </a:t>
            </a:r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accept static </a:t>
            </a:r>
            <a:r>
              <a:rPr lang="en-US" sz="1600" dirty="0"/>
              <a:t>) ,      left his own place  and allow to anybody  come on his own place.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86809-1F23-44CA-BE4E-041B991FC7C6}"/>
              </a:ext>
            </a:extLst>
          </p:cNvPr>
          <p:cNvSpPr txBox="1"/>
          <p:nvPr/>
        </p:nvSpPr>
        <p:spPr>
          <a:xfrm>
            <a:off x="4572000" y="29554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left his own place  and allow to anybody  come on his own place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042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6D16C6-B6D6-48A2-8EF6-3DA522452BB5}"/>
              </a:ext>
            </a:extLst>
          </p:cNvPr>
          <p:cNvSpPr txBox="1"/>
          <p:nvPr/>
        </p:nvSpPr>
        <p:spPr>
          <a:xfrm>
            <a:off x="3047999" y="0"/>
            <a:ext cx="6790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Layers &amp; </a:t>
            </a: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Z</a:t>
            </a:r>
            <a:r>
              <a:rPr kumimoji="0" lang="en-US" sz="54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 index</a:t>
            </a: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BA3CCBE6-00B3-4EF3-A344-DC65734F3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7BDE42-3E44-4B2B-B472-842842D3222E}"/>
              </a:ext>
            </a:extLst>
          </p:cNvPr>
          <p:cNvSpPr/>
          <p:nvPr/>
        </p:nvSpPr>
        <p:spPr>
          <a:xfrm>
            <a:off x="497840" y="1524000"/>
            <a:ext cx="161544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72A8A-BE49-450C-BCF4-98704EB1BB8C}"/>
              </a:ext>
            </a:extLst>
          </p:cNvPr>
          <p:cNvSpPr txBox="1"/>
          <p:nvPr/>
        </p:nvSpPr>
        <p:spPr>
          <a:xfrm>
            <a:off x="1051560" y="1810434"/>
            <a:ext cx="5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CC831-5C45-46FA-AC40-EEA486634F10}"/>
              </a:ext>
            </a:extLst>
          </p:cNvPr>
          <p:cNvSpPr/>
          <p:nvPr/>
        </p:nvSpPr>
        <p:spPr>
          <a:xfrm>
            <a:off x="1559560" y="2209800"/>
            <a:ext cx="161544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4C0EB-712B-4A1C-89CD-6DB4A4C6BA3A}"/>
              </a:ext>
            </a:extLst>
          </p:cNvPr>
          <p:cNvSpPr txBox="1"/>
          <p:nvPr/>
        </p:nvSpPr>
        <p:spPr>
          <a:xfrm>
            <a:off x="2113280" y="2496234"/>
            <a:ext cx="5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01F5F-0344-42BC-A8CE-52EBFD1CCD5A}"/>
              </a:ext>
            </a:extLst>
          </p:cNvPr>
          <p:cNvSpPr/>
          <p:nvPr/>
        </p:nvSpPr>
        <p:spPr>
          <a:xfrm>
            <a:off x="2621280" y="2609166"/>
            <a:ext cx="1615440" cy="1219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C8807-3192-4F76-9C15-DF1F310D195C}"/>
              </a:ext>
            </a:extLst>
          </p:cNvPr>
          <p:cNvSpPr txBox="1"/>
          <p:nvPr/>
        </p:nvSpPr>
        <p:spPr>
          <a:xfrm>
            <a:off x="3175000" y="2895600"/>
            <a:ext cx="5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673F5-29D6-4065-8F1E-8CA51FCB752F}"/>
              </a:ext>
            </a:extLst>
          </p:cNvPr>
          <p:cNvSpPr txBox="1"/>
          <p:nvPr/>
        </p:nvSpPr>
        <p:spPr>
          <a:xfrm>
            <a:off x="0" y="5242560"/>
            <a:ext cx="1219200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Z –index  </a:t>
            </a:r>
            <a:r>
              <a:rPr lang="hi-IN" sz="2800" dirty="0"/>
              <a:t>वही लागते है जहा </a:t>
            </a:r>
            <a:r>
              <a:rPr lang="en-US" sz="2800" dirty="0">
                <a:solidFill>
                  <a:srgbClr val="FF0000"/>
                </a:solidFill>
              </a:rPr>
              <a:t>position </a:t>
            </a:r>
            <a:r>
              <a:rPr lang="en-US" sz="2800" dirty="0" err="1">
                <a:solidFill>
                  <a:srgbClr val="FF0000"/>
                </a:solidFill>
              </a:rPr>
              <a:t>properity</a:t>
            </a:r>
            <a:r>
              <a:rPr lang="en-US" sz="2800" dirty="0">
                <a:solidFill>
                  <a:srgbClr val="FF0000"/>
                </a:solidFill>
              </a:rPr>
              <a:t>  </a:t>
            </a:r>
            <a:r>
              <a:rPr lang="hi-IN" sz="2800" dirty="0"/>
              <a:t>लगी हो    </a:t>
            </a:r>
            <a:r>
              <a:rPr lang="en-US" sz="2800" dirty="0">
                <a:solidFill>
                  <a:srgbClr val="FF0000"/>
                </a:solidFill>
              </a:rPr>
              <a:t>absolute , fixed,  relative  </a:t>
            </a:r>
            <a:r>
              <a:rPr lang="hi-IN" sz="2800" dirty="0"/>
              <a:t>में से कोई एक 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9070E-91EB-4CA4-A80D-63CF14F78DD9}"/>
              </a:ext>
            </a:extLst>
          </p:cNvPr>
          <p:cNvSpPr txBox="1"/>
          <p:nvPr/>
        </p:nvSpPr>
        <p:spPr>
          <a:xfrm>
            <a:off x="5953762" y="1810434"/>
            <a:ext cx="6532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    any value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34605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530F1-181C-4F7D-BFA6-AA1E32819F8C}"/>
              </a:ext>
            </a:extLst>
          </p:cNvPr>
          <p:cNvSpPr txBox="1"/>
          <p:nvPr/>
        </p:nvSpPr>
        <p:spPr>
          <a:xfrm>
            <a:off x="3708398" y="0"/>
            <a:ext cx="753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2D Transform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D7228395-41EA-4F9A-9262-1C53F3560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BCADF-1A82-452F-AC67-7751DAE2DC3E}"/>
              </a:ext>
            </a:extLst>
          </p:cNvPr>
          <p:cNvSpPr txBox="1"/>
          <p:nvPr/>
        </p:nvSpPr>
        <p:spPr>
          <a:xfrm>
            <a:off x="0" y="1486149"/>
            <a:ext cx="456184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 transform: 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translate();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translateX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scale();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scaleX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scaleY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skew();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skewX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skewY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rotate();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rotateX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('angle');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rotateY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('angle');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D8CCD-29FF-49FE-8367-CCE7D9FF65B7}"/>
              </a:ext>
            </a:extLst>
          </p:cNvPr>
          <p:cNvSpPr txBox="1"/>
          <p:nvPr/>
        </p:nvSpPr>
        <p:spPr>
          <a:xfrm>
            <a:off x="7792720" y="2795349"/>
            <a:ext cx="612648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transform: 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skew();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skewX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skewY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rotate();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rotateX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('angle');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rotateY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('angle');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transform-origin: 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5  7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       50% 50%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       0 100%;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2E20E-B6F1-4882-95D3-F759C1A0D29B}"/>
              </a:ext>
            </a:extLst>
          </p:cNvPr>
          <p:cNvSpPr txBox="1"/>
          <p:nvPr/>
        </p:nvSpPr>
        <p:spPr>
          <a:xfrm>
            <a:off x="9756985" y="276998"/>
            <a:ext cx="1571415" cy="38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51B2C-D24F-4C04-9F5A-956FFFF1C7EA}"/>
              </a:ext>
            </a:extLst>
          </p:cNvPr>
          <p:cNvSpPr txBox="1"/>
          <p:nvPr/>
        </p:nvSpPr>
        <p:spPr>
          <a:xfrm>
            <a:off x="9878905" y="685345"/>
            <a:ext cx="1571415" cy="38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Inline-block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0B674-AAA9-4D22-A947-D02521158302}"/>
              </a:ext>
            </a:extLst>
          </p:cNvPr>
          <p:cNvSpPr txBox="1"/>
          <p:nvPr/>
        </p:nvSpPr>
        <p:spPr>
          <a:xfrm>
            <a:off x="9756985" y="1113295"/>
            <a:ext cx="1571415" cy="38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Inline element</a:t>
            </a:r>
          </a:p>
        </p:txBody>
      </p:sp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1559BFCE-EF61-459C-B972-2B38865F9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57280" y="276998"/>
            <a:ext cx="386080" cy="386080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8ADDBA84-EC5A-4607-8AEA-1CB15966C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4092" y="1113295"/>
            <a:ext cx="457200" cy="457200"/>
          </a:xfrm>
          <a:prstGeom prst="rect">
            <a:avLst/>
          </a:prstGeom>
        </p:spPr>
      </p:pic>
      <p:pic>
        <p:nvPicPr>
          <p:cNvPr id="15" name="Graphic 14" descr="Badge Tick1 with solid fill">
            <a:extLst>
              <a:ext uri="{FF2B5EF4-FFF2-40B4-BE49-F238E27FC236}">
                <a16:creationId xmlns:a16="http://schemas.microsoft.com/office/drawing/2014/main" id="{03251115-4710-4AAD-B618-B0D457476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3945" y="688521"/>
            <a:ext cx="386080" cy="3860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C6DD16-11B8-4BEC-8D4C-9D86A48EA829}"/>
              </a:ext>
            </a:extLst>
          </p:cNvPr>
          <p:cNvSpPr txBox="1"/>
          <p:nvPr/>
        </p:nvSpPr>
        <p:spPr>
          <a:xfrm>
            <a:off x="4660052" y="752160"/>
            <a:ext cx="3952240" cy="38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Normally  hover pr hi </a:t>
            </a:r>
            <a:r>
              <a:rPr lang="en-US" b="1" dirty="0" err="1">
                <a:solidFill>
                  <a:srgbClr val="00B050"/>
                </a:solidFill>
              </a:rPr>
              <a:t>lgate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  <a:r>
              <a:rPr lang="en-US" b="1" dirty="0" err="1">
                <a:solidFill>
                  <a:srgbClr val="00B050"/>
                </a:solidFill>
              </a:rPr>
              <a:t>hai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3EFC5D-C73F-4426-8830-6CB7B4B65733}"/>
              </a:ext>
            </a:extLst>
          </p:cNvPr>
          <p:cNvSpPr txBox="1"/>
          <p:nvPr/>
        </p:nvSpPr>
        <p:spPr>
          <a:xfrm>
            <a:off x="5183292" y="5537520"/>
            <a:ext cx="3952240" cy="38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Normally center se </a:t>
            </a:r>
            <a:r>
              <a:rPr lang="en-US" b="1" dirty="0" err="1">
                <a:solidFill>
                  <a:srgbClr val="00B050"/>
                </a:solidFill>
              </a:rPr>
              <a:t>hota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hai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12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8BBCB-AD40-4858-BF35-7F94503BE6E5}"/>
              </a:ext>
            </a:extLst>
          </p:cNvPr>
          <p:cNvSpPr txBox="1"/>
          <p:nvPr/>
        </p:nvSpPr>
        <p:spPr>
          <a:xfrm>
            <a:off x="3657599" y="0"/>
            <a:ext cx="753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3D Transform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5" name="Picture 4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1D80D413-3A29-439B-8D8B-A5A77A8B4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17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495FE-C7F2-4C4B-889D-1A19645104BF}"/>
              </a:ext>
            </a:extLst>
          </p:cNvPr>
          <p:cNvSpPr txBox="1"/>
          <p:nvPr/>
        </p:nvSpPr>
        <p:spPr>
          <a:xfrm>
            <a:off x="4097866" y="0"/>
            <a:ext cx="753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Transition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344B40E9-AF18-4D7E-93C4-FD7494622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EEEDB6-3261-47DA-A13F-5AED351C42D6}"/>
              </a:ext>
            </a:extLst>
          </p:cNvPr>
          <p:cNvSpPr txBox="1"/>
          <p:nvPr/>
        </p:nvSpPr>
        <p:spPr>
          <a:xfrm>
            <a:off x="193040" y="2048639"/>
            <a:ext cx="12598400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transition-property: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width   height......  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jis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properity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ko change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karna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ho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transition-duration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transition-delay: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transition-timing-function: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ease-in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ease-out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ease-in-out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transition: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property   duration   timing-function   delay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55601-85A9-4D21-A797-AA2C3A9DA359}"/>
              </a:ext>
            </a:extLst>
          </p:cNvPr>
          <p:cNvSpPr txBox="1"/>
          <p:nvPr/>
        </p:nvSpPr>
        <p:spPr>
          <a:xfrm>
            <a:off x="5554132" y="906768"/>
            <a:ext cx="663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Hover pr </a:t>
            </a:r>
            <a:r>
              <a:rPr lang="en-US" b="1" dirty="0" err="1">
                <a:solidFill>
                  <a:srgbClr val="00B050"/>
                </a:solidFill>
              </a:rPr>
              <a:t>jis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properity</a:t>
            </a:r>
            <a:r>
              <a:rPr lang="en-US" b="1" dirty="0">
                <a:solidFill>
                  <a:srgbClr val="00B050"/>
                </a:solidFill>
              </a:rPr>
              <a:t> me effect  change </a:t>
            </a:r>
            <a:r>
              <a:rPr lang="en-US" b="1" dirty="0" err="1">
                <a:solidFill>
                  <a:srgbClr val="00B050"/>
                </a:solidFill>
              </a:rPr>
              <a:t>karna</a:t>
            </a:r>
            <a:r>
              <a:rPr lang="en-US" b="1" dirty="0">
                <a:solidFill>
                  <a:srgbClr val="00B050"/>
                </a:solidFill>
              </a:rPr>
              <a:t> ho </a:t>
            </a:r>
            <a:r>
              <a:rPr lang="en-US" b="1" dirty="0" err="1">
                <a:solidFill>
                  <a:srgbClr val="00B050"/>
                </a:solidFill>
              </a:rPr>
              <a:t>ho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uske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liye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851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FD57C7-5869-44B8-BDF1-A068E362206D}"/>
              </a:ext>
            </a:extLst>
          </p:cNvPr>
          <p:cNvSpPr txBox="1"/>
          <p:nvPr/>
        </p:nvSpPr>
        <p:spPr>
          <a:xfrm>
            <a:off x="4097866" y="0"/>
            <a:ext cx="753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Animations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7EACCF80-14BA-4A1E-9284-1571C415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EDA075-F217-455C-A188-9561275B3F32}"/>
              </a:ext>
            </a:extLst>
          </p:cNvPr>
          <p:cNvSpPr txBox="1"/>
          <p:nvPr/>
        </p:nvSpPr>
        <p:spPr>
          <a:xfrm>
            <a:off x="-1463040" y="906768"/>
            <a:ext cx="140411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Apply the animation to an element */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 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.element-to-animate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animation-name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exampleAnimation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animation-duration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Animation duration */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animation-timing-function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ease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Timing function */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animation-delay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Delay before the animation starts */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animation-iteration-count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infinite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Number of times the animation should repeat */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animation-direction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alternate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Direction of animation */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animation-fill-mode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forwards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Animation fill mode */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}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83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59537D-F62D-4337-9E7E-3710E260DF89}"/>
              </a:ext>
            </a:extLst>
          </p:cNvPr>
          <p:cNvSpPr txBox="1"/>
          <p:nvPr/>
        </p:nvSpPr>
        <p:spPr>
          <a:xfrm>
            <a:off x="0" y="0"/>
            <a:ext cx="117856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exampleAnimation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0%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Initial state of the element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Add other properties you want to animate here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50%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Intermediate state of the element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Add other properties you want to animate here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100%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Final state of the element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Add other properties you want to animate here 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81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52584-08E3-420C-8AD3-B8051B63BB12}"/>
              </a:ext>
            </a:extLst>
          </p:cNvPr>
          <p:cNvSpPr txBox="1"/>
          <p:nvPr/>
        </p:nvSpPr>
        <p:spPr>
          <a:xfrm>
            <a:off x="4097866" y="0"/>
            <a:ext cx="753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Print Style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3512920F-D914-40FD-8BDC-F749F2CC1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9A0E1-C60D-4856-99D1-0517F082F4CB}"/>
              </a:ext>
            </a:extLst>
          </p:cNvPr>
          <p:cNvSpPr txBox="1"/>
          <p:nvPr/>
        </p:nvSpPr>
        <p:spPr>
          <a:xfrm>
            <a:off x="7284720" y="1771640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5481-5437-47A2-B07B-94006D05B43F}"/>
              </a:ext>
            </a:extLst>
          </p:cNvPr>
          <p:cNvSpPr txBox="1"/>
          <p:nvPr/>
        </p:nvSpPr>
        <p:spPr>
          <a:xfrm>
            <a:off x="157480" y="1771639"/>
            <a:ext cx="62890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42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ECC88-8620-4127-8406-D385187C4B68}"/>
              </a:ext>
            </a:extLst>
          </p:cNvPr>
          <p:cNvSpPr txBox="1"/>
          <p:nvPr/>
        </p:nvSpPr>
        <p:spPr>
          <a:xfrm>
            <a:off x="2032000" y="0"/>
            <a:ext cx="88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Responsive Web Design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8A4456B3-2374-4906-BF7C-EA281D2D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68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1181F4-62DC-47F8-8EDF-368E6BDB6054}"/>
              </a:ext>
            </a:extLst>
          </p:cNvPr>
          <p:cNvSpPr txBox="1"/>
          <p:nvPr/>
        </p:nvSpPr>
        <p:spPr>
          <a:xfrm>
            <a:off x="4270586" y="-91440"/>
            <a:ext cx="7535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meta tag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A9FA6049-204D-4FAE-8681-DDE9F419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42E20F-C894-4279-9C4F-C9509EF740DF}"/>
              </a:ext>
            </a:extLst>
          </p:cNvPr>
          <p:cNvSpPr txBox="1"/>
          <p:nvPr/>
        </p:nvSpPr>
        <p:spPr>
          <a:xfrm>
            <a:off x="828674" y="671691"/>
            <a:ext cx="123240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  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Setting the viewport to make your website look good on all devices: --&gt;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&lt;!--Define a description of your web page:  --&gt;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"Free Web tutorials"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&lt;!--Define keywords for search engines:  --&gt;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"keywords"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"HTML, CSS, JavaScript"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&lt;!--Define the author of a page:--&gt;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 Doe"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Refresh document every 30 seconds: --&gt;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"refresh"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2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E13DE8E-6D19-493A-BDCE-D57FD0D70484}"/>
              </a:ext>
            </a:extLst>
          </p:cNvPr>
          <p:cNvSpPr txBox="1">
            <a:spLocks/>
          </p:cNvSpPr>
          <p:nvPr/>
        </p:nvSpPr>
        <p:spPr>
          <a:xfrm>
            <a:off x="2621280" y="17811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spc="300" dirty="0">
                <a:solidFill>
                  <a:srgbClr val="00B0F0"/>
                </a:solidFill>
                <a:latin typeface="Amasis MT Pro Black" panose="02040A04050005020304" pitchFamily="18" charset="0"/>
              </a:rPr>
              <a:t>External  CSS</a:t>
            </a:r>
          </a:p>
          <a:p>
            <a:endParaRPr lang="en-US" sz="7200" u="sng" dirty="0">
              <a:solidFill>
                <a:srgbClr val="00B0F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74D47352-DB7E-45BF-B955-FE60611DE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8"/>
          <a:stretch/>
        </p:blipFill>
        <p:spPr>
          <a:xfrm>
            <a:off x="4968240" y="1590040"/>
            <a:ext cx="2103120" cy="1158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6A8BD0-CCE7-427B-BEB2-60241FADC25C}"/>
              </a:ext>
            </a:extLst>
          </p:cNvPr>
          <p:cNvSpPr txBox="1"/>
          <p:nvPr/>
        </p:nvSpPr>
        <p:spPr>
          <a:xfrm>
            <a:off x="5527040" y="2717838"/>
            <a:ext cx="232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style.css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EA89-A4DC-450B-81ED-3331E9D510B9}"/>
              </a:ext>
            </a:extLst>
          </p:cNvPr>
          <p:cNvSpPr txBox="1"/>
          <p:nvPr/>
        </p:nvSpPr>
        <p:spPr>
          <a:xfrm>
            <a:off x="294640" y="3544408"/>
            <a:ext cx="12486640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effectLst/>
                <a:latin typeface="Consolas" panose="020B0609020204030204" pitchFamily="49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&lt;link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="stylesheet"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style.css</a:t>
            </a:r>
            <a:r>
              <a:rPr lang="en-US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 type="text/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effectLst/>
                <a:latin typeface="Consolas" panose="020B0609020204030204" pitchFamily="49" charset="0"/>
              </a:rPr>
              <a:t>&lt;/head&gt;</a:t>
            </a:r>
          </a:p>
        </p:txBody>
      </p:sp>
      <p:pic>
        <p:nvPicPr>
          <p:cNvPr id="6" name="Picture 5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6D720AA6-6E55-44B0-8097-F4101FA03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27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3A8DC-2303-4AA7-ABAF-A5DA4B10FB4C}"/>
              </a:ext>
            </a:extLst>
          </p:cNvPr>
          <p:cNvSpPr txBox="1"/>
          <p:nvPr/>
        </p:nvSpPr>
        <p:spPr>
          <a:xfrm>
            <a:off x="3742266" y="0"/>
            <a:ext cx="753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Media Queries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295EB820-A009-44A3-AF00-50C41860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44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85A63-6884-4DD3-A4C1-F9DAE5BF2B36}"/>
              </a:ext>
            </a:extLst>
          </p:cNvPr>
          <p:cNvSpPr txBox="1"/>
          <p:nvPr/>
        </p:nvSpPr>
        <p:spPr>
          <a:xfrm>
            <a:off x="4097866" y="0"/>
            <a:ext cx="753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CSS Specificity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AE5506B8-D98B-4D4B-A0C6-ED25C56E5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5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13F19-BA5B-4405-B670-A3E71A2004C7}"/>
              </a:ext>
            </a:extLst>
          </p:cNvPr>
          <p:cNvSpPr txBox="1"/>
          <p:nvPr/>
        </p:nvSpPr>
        <p:spPr>
          <a:xfrm>
            <a:off x="3877732" y="0"/>
            <a:ext cx="753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Flexbox 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4" name="Picture 3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50E92623-2770-4FF9-B202-0723D0E8A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pic>
        <p:nvPicPr>
          <p:cNvPr id="6" name="Picture 5" descr="A diagram of a cross-section&#10;&#10;Description automatically generated with medium confidence">
            <a:extLst>
              <a:ext uri="{FF2B5EF4-FFF2-40B4-BE49-F238E27FC236}">
                <a16:creationId xmlns:a16="http://schemas.microsoft.com/office/drawing/2014/main" id="{DCA88879-29D5-4863-AA7E-2541B4546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3" y="1341304"/>
            <a:ext cx="5718292" cy="3382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65BE68-BAC0-4A5B-A5FB-EF92EB684976}"/>
              </a:ext>
            </a:extLst>
          </p:cNvPr>
          <p:cNvSpPr txBox="1"/>
          <p:nvPr/>
        </p:nvSpPr>
        <p:spPr>
          <a:xfrm>
            <a:off x="6516486" y="1584258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 </a:t>
            </a:r>
            <a:r>
              <a:rPr lang="en-US" sz="3200" b="1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.flex-container{</a:t>
            </a:r>
          </a:p>
          <a:p>
            <a:endParaRPr lang="en-US" sz="3200" b="1" dirty="0">
              <a:solidFill>
                <a:schemeClr val="bg1"/>
              </a:solidFill>
              <a:effectLst/>
              <a:latin typeface="Amasis MT Pro Black" panose="02040A04050005020304" pitchFamily="18" charset="0"/>
            </a:endParaRPr>
          </a:p>
          <a:p>
            <a:br>
              <a:rPr lang="en-US" sz="3200" b="1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</a:br>
            <a:r>
              <a:rPr lang="en-US" sz="3200" b="1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   }</a:t>
            </a:r>
          </a:p>
          <a:p>
            <a:endParaRPr lang="en-US" sz="32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2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</a:br>
            <a:endParaRPr lang="en-US" sz="28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1F02F-2E9D-4ABA-9DC7-CDBD02555E1D}"/>
              </a:ext>
            </a:extLst>
          </p:cNvPr>
          <p:cNvSpPr txBox="1"/>
          <p:nvPr/>
        </p:nvSpPr>
        <p:spPr>
          <a:xfrm>
            <a:off x="6282806" y="4723527"/>
            <a:ext cx="6304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  .flex-item{</a:t>
            </a:r>
          </a:p>
          <a:p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endParaRPr lang="en-US" sz="24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4171253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269B1-9C85-47A3-85F7-1B2A5C43AEA8}"/>
              </a:ext>
            </a:extLst>
          </p:cNvPr>
          <p:cNvSpPr txBox="1"/>
          <p:nvPr/>
        </p:nvSpPr>
        <p:spPr>
          <a:xfrm>
            <a:off x="4695167" y="-125128"/>
            <a:ext cx="1782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flex</a:t>
            </a: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546FC205-D4FB-489B-B9D2-7B4D8C777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3859CC-B8A6-4603-BC2E-A4A3A4461361}"/>
              </a:ext>
            </a:extLst>
          </p:cNvPr>
          <p:cNvSpPr txBox="1"/>
          <p:nvPr/>
        </p:nvSpPr>
        <p:spPr>
          <a:xfrm>
            <a:off x="0" y="842616"/>
            <a:ext cx="12435841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 </a:t>
            </a:r>
            <a:r>
              <a:rPr lang="en-US" sz="1200" b="1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.</a:t>
            </a:r>
            <a:r>
              <a:rPr lang="en-US" sz="2800" b="1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flex-container{</a:t>
            </a:r>
            <a:endParaRPr lang="en-US" sz="1200" b="1" dirty="0">
              <a:solidFill>
                <a:schemeClr val="bg1"/>
              </a:solidFill>
              <a:effectLst/>
              <a:latin typeface="Amasis MT Pro Black" panose="02040A04050005020304" pitchFamily="18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display </a:t>
            </a:r>
            <a:r>
              <a:rPr lang="en-US" b="0" dirty="0"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flex;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Flex-direction: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row-reserve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column-reserve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gap: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Flex-wrap: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no-wrap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wrap-reserve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Flex-flow: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Justify-content: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flex-start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flex-end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space-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evenly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Align-items: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stretch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flex-start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flex-end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baseline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inhirit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Align-content: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flex-start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flex-end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space-evenly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b="1" dirty="0">
              <a:effectLst/>
              <a:latin typeface="Amasis MT Pro Black" panose="02040A04050005020304" pitchFamily="18" charset="0"/>
            </a:endParaRPr>
          </a:p>
          <a:p>
            <a:r>
              <a:rPr lang="en-US" sz="3600" b="1" dirty="0">
                <a:effectLst/>
                <a:latin typeface="Amasis MT Pro Black" panose="02040A04050005020304" pitchFamily="18" charset="0"/>
              </a:rPr>
              <a:t>     </a:t>
            </a:r>
            <a:r>
              <a:rPr lang="en-US" sz="3600" b="1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}</a:t>
            </a:r>
            <a:endParaRPr lang="en-US" sz="1200" b="1" dirty="0">
              <a:solidFill>
                <a:schemeClr val="bg1"/>
              </a:solidFill>
              <a:effectLst/>
              <a:latin typeface="Amasis MT Pro Black" panose="02040A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EC330-1A2E-4B01-A849-8B2615BC61B9}"/>
              </a:ext>
            </a:extLst>
          </p:cNvPr>
          <p:cNvSpPr txBox="1"/>
          <p:nvPr/>
        </p:nvSpPr>
        <p:spPr>
          <a:xfrm>
            <a:off x="5313146" y="2973157"/>
            <a:ext cx="6525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 width 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de to 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jagah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according space  adjust 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kar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lega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C02F2-2C5C-4656-B5F1-041C39AEE2E7}"/>
              </a:ext>
            </a:extLst>
          </p:cNvPr>
          <p:cNvSpPr txBox="1"/>
          <p:nvPr/>
        </p:nvSpPr>
        <p:spPr>
          <a:xfrm>
            <a:off x="6939815" y="5133756"/>
            <a:ext cx="2492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According to cross 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019F4-A5D6-4CAF-8900-6897F3E83242}"/>
              </a:ext>
            </a:extLst>
          </p:cNvPr>
          <p:cNvSpPr txBox="1"/>
          <p:nvPr/>
        </p:nvSpPr>
        <p:spPr>
          <a:xfrm>
            <a:off x="8045115" y="4215346"/>
            <a:ext cx="2406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According to main axis</a:t>
            </a:r>
            <a:endParaRPr lang="en-US" sz="14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1DE9F-FD09-46B9-8A4A-D2723D0CA91B}"/>
              </a:ext>
            </a:extLst>
          </p:cNvPr>
          <p:cNvSpPr txBox="1"/>
          <p:nvPr/>
        </p:nvSpPr>
        <p:spPr>
          <a:xfrm>
            <a:off x="7145154" y="5882889"/>
            <a:ext cx="4575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 property arranges flex-items along the</a:t>
            </a:r>
            <a:r>
              <a:rPr lang="en-US" sz="1200" b="1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CROSS AXIS 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inside the 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flex-container.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 is similar to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justify-content</a:t>
            </a:r>
            <a:r>
              <a:rPr lang="en-US" sz="1200" b="1" i="0" dirty="0">
                <a:effectLst/>
                <a:latin typeface="Consolas" panose="020B0609020204030204" pitchFamily="49" charset="0"/>
              </a:rPr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67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269B1-9C85-47A3-85F7-1B2A5C43AEA8}"/>
              </a:ext>
            </a:extLst>
          </p:cNvPr>
          <p:cNvSpPr txBox="1"/>
          <p:nvPr/>
        </p:nvSpPr>
        <p:spPr>
          <a:xfrm>
            <a:off x="4695167" y="-125128"/>
            <a:ext cx="1782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flex</a:t>
            </a: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546FC205-D4FB-489B-B9D2-7B4D8C777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3859CC-B8A6-4603-BC2E-A4A3A4461361}"/>
              </a:ext>
            </a:extLst>
          </p:cNvPr>
          <p:cNvSpPr txBox="1"/>
          <p:nvPr/>
        </p:nvSpPr>
        <p:spPr>
          <a:xfrm>
            <a:off x="163629" y="1102498"/>
            <a:ext cx="1029903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effectLst/>
                <a:latin typeface="Amasis MT Pro Black" panose="02040A04050005020304" pitchFamily="18" charset="0"/>
              </a:rPr>
              <a:t> </a:t>
            </a:r>
            <a:r>
              <a:rPr lang="en-US" sz="1200" b="1" dirty="0">
                <a:effectLst/>
                <a:latin typeface="Amasis MT Pro Black" panose="02040A04050005020304" pitchFamily="18" charset="0"/>
              </a:rPr>
              <a:t>.</a:t>
            </a:r>
            <a:r>
              <a:rPr lang="en-US" sz="2800" b="1" dirty="0">
                <a:effectLst/>
                <a:latin typeface="Amasis MT Pro Black" panose="02040A04050005020304" pitchFamily="18" charset="0"/>
              </a:rPr>
              <a:t>flex-item{</a:t>
            </a:r>
          </a:p>
          <a:p>
            <a:endParaRPr lang="en-US" sz="4800" b="1" dirty="0">
              <a:latin typeface="Amasis MT Pro Black" panose="02040A040500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Order:      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Flex-grow:  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Flex-shrink: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(when  overflow)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Flex-basis:</a:t>
            </a:r>
          </a:p>
          <a:p>
            <a:pPr algn="l" fontAlgn="base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Align-self:  </a:t>
            </a:r>
            <a:r>
              <a:rPr lang="en-US" sz="2400" b="0" i="0" dirty="0">
                <a:solidFill>
                  <a:srgbClr val="0A0A23"/>
                </a:solidFill>
                <a:effectLst/>
                <a:latin typeface="inherit"/>
              </a:rPr>
              <a:t>flex-start   flex-end   Center   Baseline   Stretch   auto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effectLst/>
              <a:latin typeface="Amasis MT Pro Black" panose="02040A04050005020304" pitchFamily="18" charset="0"/>
            </a:endParaRPr>
          </a:p>
          <a:p>
            <a:r>
              <a:rPr lang="en-US" sz="3600" b="1" dirty="0">
                <a:effectLst/>
                <a:latin typeface="Amasis MT Pro Black" panose="02040A04050005020304" pitchFamily="18" charset="0"/>
              </a:rPr>
              <a:t>}</a:t>
            </a:r>
            <a:endParaRPr lang="en-US" sz="1200" b="1" dirty="0">
              <a:effectLst/>
              <a:latin typeface="Amasis MT Pro Black" panose="02040A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3D151-224B-4F10-832E-CA58C3DE0B8C}"/>
              </a:ext>
            </a:extLst>
          </p:cNvPr>
          <p:cNvSpPr txBox="1"/>
          <p:nvPr/>
        </p:nvSpPr>
        <p:spPr>
          <a:xfrm>
            <a:off x="4743293" y="3968015"/>
            <a:ext cx="684115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 is similar to adding width to a flex-item, but only more flexible. flex-basis: 10em, for example, will set the initial size of a flex-item to 10em. Its final size will be based on the available space, flex-grow, and flex-shrink.</a:t>
            </a:r>
            <a:endParaRPr lang="en-US" sz="105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27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269B1-9C85-47A3-85F7-1B2A5C43AEA8}"/>
              </a:ext>
            </a:extLst>
          </p:cNvPr>
          <p:cNvSpPr txBox="1"/>
          <p:nvPr/>
        </p:nvSpPr>
        <p:spPr>
          <a:xfrm>
            <a:off x="4262138" y="-59873"/>
            <a:ext cx="4424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Grid &amp; flex</a:t>
            </a:r>
            <a:endParaRPr kumimoji="0" lang="en-US" sz="4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546FC205-D4FB-489B-B9D2-7B4D8C777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D24EEE-29C7-4740-BC55-EB6F14D3CE98}"/>
              </a:ext>
            </a:extLst>
          </p:cNvPr>
          <p:cNvSpPr/>
          <p:nvPr/>
        </p:nvSpPr>
        <p:spPr>
          <a:xfrm>
            <a:off x="828674" y="1038848"/>
            <a:ext cx="298704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DF016A-FCAF-41E2-852C-01C7A1351D89}"/>
              </a:ext>
            </a:extLst>
          </p:cNvPr>
          <p:cNvSpPr/>
          <p:nvPr/>
        </p:nvSpPr>
        <p:spPr>
          <a:xfrm>
            <a:off x="3885322" y="1700478"/>
            <a:ext cx="182880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3C206B-43D1-492E-9B47-3B2D0A29E79B}"/>
              </a:ext>
            </a:extLst>
          </p:cNvPr>
          <p:cNvSpPr/>
          <p:nvPr/>
        </p:nvSpPr>
        <p:spPr>
          <a:xfrm>
            <a:off x="3922395" y="1038848"/>
            <a:ext cx="133096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38C68-23FF-45A9-9F14-482BD2F70AA2}"/>
              </a:ext>
            </a:extLst>
          </p:cNvPr>
          <p:cNvSpPr/>
          <p:nvPr/>
        </p:nvSpPr>
        <p:spPr>
          <a:xfrm>
            <a:off x="8651874" y="1099808"/>
            <a:ext cx="298704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BE808C-D56B-438F-BDF7-C48CD8BBD44B}"/>
              </a:ext>
            </a:extLst>
          </p:cNvPr>
          <p:cNvSpPr/>
          <p:nvPr/>
        </p:nvSpPr>
        <p:spPr>
          <a:xfrm>
            <a:off x="5360036" y="1069328"/>
            <a:ext cx="298704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AE7DB0-F0AD-4845-B47F-54D41647DAEF}"/>
              </a:ext>
            </a:extLst>
          </p:cNvPr>
          <p:cNvSpPr/>
          <p:nvPr/>
        </p:nvSpPr>
        <p:spPr>
          <a:xfrm>
            <a:off x="5939156" y="1689088"/>
            <a:ext cx="182880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CD8D5A-07FA-43EE-982F-71E860E20E44}"/>
              </a:ext>
            </a:extLst>
          </p:cNvPr>
          <p:cNvSpPr/>
          <p:nvPr/>
        </p:nvSpPr>
        <p:spPr>
          <a:xfrm>
            <a:off x="8072754" y="1658608"/>
            <a:ext cx="298704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D52E93-D062-4C22-8E3A-B7698056ECC8}"/>
              </a:ext>
            </a:extLst>
          </p:cNvPr>
          <p:cNvSpPr/>
          <p:nvPr/>
        </p:nvSpPr>
        <p:spPr>
          <a:xfrm>
            <a:off x="11151234" y="1689088"/>
            <a:ext cx="48768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1B202A-7A8A-494B-A48A-62EF87E7A355}"/>
              </a:ext>
            </a:extLst>
          </p:cNvPr>
          <p:cNvSpPr/>
          <p:nvPr/>
        </p:nvSpPr>
        <p:spPr>
          <a:xfrm>
            <a:off x="965845" y="1689088"/>
            <a:ext cx="1087117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0BF467-F308-4ACE-881C-5844DB096550}"/>
              </a:ext>
            </a:extLst>
          </p:cNvPr>
          <p:cNvSpPr/>
          <p:nvPr/>
        </p:nvSpPr>
        <p:spPr>
          <a:xfrm>
            <a:off x="2357760" y="1658608"/>
            <a:ext cx="1295399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5C2603-FCC6-4778-A517-9D1F0525CA98}"/>
              </a:ext>
            </a:extLst>
          </p:cNvPr>
          <p:cNvSpPr/>
          <p:nvPr/>
        </p:nvSpPr>
        <p:spPr>
          <a:xfrm>
            <a:off x="2390150" y="3095962"/>
            <a:ext cx="298704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B121DD-594C-4230-95AF-348ADD2FC71D}"/>
              </a:ext>
            </a:extLst>
          </p:cNvPr>
          <p:cNvSpPr/>
          <p:nvPr/>
        </p:nvSpPr>
        <p:spPr>
          <a:xfrm>
            <a:off x="5047008" y="3746202"/>
            <a:ext cx="182880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539E3E-6B8E-4D2D-B0C0-261661501ECF}"/>
              </a:ext>
            </a:extLst>
          </p:cNvPr>
          <p:cNvSpPr/>
          <p:nvPr/>
        </p:nvSpPr>
        <p:spPr>
          <a:xfrm>
            <a:off x="5483871" y="3095962"/>
            <a:ext cx="133096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7511C5-5F93-45D5-9783-9D2B5D6C0401}"/>
              </a:ext>
            </a:extLst>
          </p:cNvPr>
          <p:cNvSpPr/>
          <p:nvPr/>
        </p:nvSpPr>
        <p:spPr>
          <a:xfrm>
            <a:off x="2390150" y="3746202"/>
            <a:ext cx="1087117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F0FB1D-5950-48A4-BF89-D05BAD70FAEA}"/>
              </a:ext>
            </a:extLst>
          </p:cNvPr>
          <p:cNvSpPr/>
          <p:nvPr/>
        </p:nvSpPr>
        <p:spPr>
          <a:xfrm>
            <a:off x="3614438" y="3715722"/>
            <a:ext cx="1295399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2DEE6C3-35B5-4A82-9CFB-FAAEFC7FBBDC}"/>
              </a:ext>
            </a:extLst>
          </p:cNvPr>
          <p:cNvSpPr/>
          <p:nvPr/>
        </p:nvSpPr>
        <p:spPr>
          <a:xfrm>
            <a:off x="6982489" y="3075642"/>
            <a:ext cx="298704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4A309C-4537-4CFA-8B24-DDCC2FC53147}"/>
              </a:ext>
            </a:extLst>
          </p:cNvPr>
          <p:cNvSpPr txBox="1"/>
          <p:nvPr/>
        </p:nvSpPr>
        <p:spPr>
          <a:xfrm>
            <a:off x="5370198" y="2371762"/>
            <a:ext cx="275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layout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C35F9F-DABF-4149-9371-5C7F3F877729}"/>
              </a:ext>
            </a:extLst>
          </p:cNvPr>
          <p:cNvSpPr txBox="1"/>
          <p:nvPr/>
        </p:nvSpPr>
        <p:spPr>
          <a:xfrm>
            <a:off x="5214635" y="4433341"/>
            <a:ext cx="275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layout</a:t>
            </a:r>
          </a:p>
        </p:txBody>
      </p:sp>
    </p:spTree>
    <p:extLst>
      <p:ext uri="{BB962C8B-B14F-4D97-AF65-F5344CB8AC3E}">
        <p14:creationId xmlns:p14="http://schemas.microsoft.com/office/powerpoint/2010/main" val="2783059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269B1-9C85-47A3-85F7-1B2A5C43AEA8}"/>
              </a:ext>
            </a:extLst>
          </p:cNvPr>
          <p:cNvSpPr txBox="1"/>
          <p:nvPr/>
        </p:nvSpPr>
        <p:spPr>
          <a:xfrm>
            <a:off x="4262138" y="-59873"/>
            <a:ext cx="4424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u="sng" dirty="0">
                <a:solidFill>
                  <a:srgbClr val="00B0F0"/>
                </a:solidFill>
                <a:latin typeface="Amasis MT Pro Black" panose="02040A04050005020304" pitchFamily="18" charset="0"/>
                <a:hlinkClick r:id="rId2"/>
              </a:rPr>
              <a:t>CSS </a:t>
            </a: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masis MT Pro Black" panose="02040A04050005020304" pitchFamily="18" charset="0"/>
                <a:hlinkClick r:id="rId2"/>
              </a:rPr>
              <a:t>Grid</a:t>
            </a:r>
            <a:endParaRPr kumimoji="0" lang="en-US" sz="48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546FC205-D4FB-489B-B9D2-7B4D8C777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326" y="151667"/>
            <a:ext cx="828674" cy="828674"/>
          </a:xfrm>
          <a:prstGeom prst="rect">
            <a:avLst/>
          </a:prstGeom>
        </p:spPr>
      </p:pic>
      <p:pic>
        <p:nvPicPr>
          <p:cNvPr id="7" name="Picture 6" descr="A group of orange squares&#10;&#10;Description automatically generated">
            <a:extLst>
              <a:ext uri="{FF2B5EF4-FFF2-40B4-BE49-F238E27FC236}">
                <a16:creationId xmlns:a16="http://schemas.microsoft.com/office/drawing/2014/main" id="{D41664B2-85D5-45CD-8642-5569EDE9C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9" y="2097690"/>
            <a:ext cx="1984523" cy="1668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05AF6-EB19-4F47-BB4E-274AAA6E058B}"/>
              </a:ext>
            </a:extLst>
          </p:cNvPr>
          <p:cNvSpPr txBox="1"/>
          <p:nvPr/>
        </p:nvSpPr>
        <p:spPr>
          <a:xfrm>
            <a:off x="-1442720" y="465281"/>
            <a:ext cx="13990320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parent{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minmax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3fr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min-content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min-content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||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max-content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;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/*gap*/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;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/*gap*/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space-evenly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space-evenly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grid-template-areas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 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.    sidebar"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 descr="A colorful rectangular box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096B7386-E0D3-4558-9A7F-2185CE4A7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85" y="5438248"/>
            <a:ext cx="3073630" cy="1419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16778E-2A29-45E4-8647-3620351C9AF5}"/>
              </a:ext>
            </a:extLst>
          </p:cNvPr>
          <p:cNvSpPr txBox="1"/>
          <p:nvPr/>
        </p:nvSpPr>
        <p:spPr>
          <a:xfrm>
            <a:off x="144780" y="4106672"/>
            <a:ext cx="7015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  x-axis  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1B527-792D-4A3F-8244-5F709D47C4A7}"/>
              </a:ext>
            </a:extLst>
          </p:cNvPr>
          <p:cNvSpPr txBox="1"/>
          <p:nvPr/>
        </p:nvSpPr>
        <p:spPr>
          <a:xfrm>
            <a:off x="-20701" y="4991005"/>
            <a:ext cx="7015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  y-axis  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03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AE0C16-6AA5-4857-AA7F-4C6986C2C81D}"/>
              </a:ext>
            </a:extLst>
          </p:cNvPr>
          <p:cNvSpPr txBox="1"/>
          <p:nvPr/>
        </p:nvSpPr>
        <p:spPr>
          <a:xfrm>
            <a:off x="-1046480" y="-161801"/>
            <a:ext cx="1147064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child{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grid-column-start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grid-column-end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  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grid-row-start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grid-row-end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grid-area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row-start/column-start/row-end/column-end;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1 / 2/ 5/ 8;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1 / 2 /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4 /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5;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ED672-8B6F-466D-896E-8409D273D234}"/>
              </a:ext>
            </a:extLst>
          </p:cNvPr>
          <p:cNvSpPr txBox="1"/>
          <p:nvPr/>
        </p:nvSpPr>
        <p:spPr>
          <a:xfrm>
            <a:off x="3083560" y="699254"/>
            <a:ext cx="6614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|| 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|| 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/span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A2085-EFED-4C49-907D-D1210F83B75F}"/>
              </a:ext>
            </a:extLst>
          </p:cNvPr>
          <p:cNvSpPr txBox="1"/>
          <p:nvPr/>
        </p:nvSpPr>
        <p:spPr>
          <a:xfrm>
            <a:off x="2423160" y="1938774"/>
            <a:ext cx="6614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|| 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|| 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/span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7FB97-7019-4A00-9302-127AF5CDD36B}"/>
              </a:ext>
            </a:extLst>
          </p:cNvPr>
          <p:cNvSpPr txBox="1"/>
          <p:nvPr/>
        </p:nvSpPr>
        <p:spPr>
          <a:xfrm>
            <a:off x="7279640" y="2248173"/>
            <a:ext cx="66141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grid-template-areas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. sidebar"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item-a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grid-area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header;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.item-b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grid-area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main;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.item-c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grid-area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sidebar;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.item-d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grid-area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footer;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 descr="A grid with blue circles and numbers&#10;&#10;Description automatically generated">
            <a:extLst>
              <a:ext uri="{FF2B5EF4-FFF2-40B4-BE49-F238E27FC236}">
                <a16:creationId xmlns:a16="http://schemas.microsoft.com/office/drawing/2014/main" id="{6795E1FA-7A2E-4825-8C52-00AE8BCB0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52" y="4318182"/>
            <a:ext cx="3758895" cy="22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86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95E6A-6B56-4077-984F-6FDB157658E8}"/>
              </a:ext>
            </a:extLst>
          </p:cNvPr>
          <p:cNvSpPr txBox="1"/>
          <p:nvPr/>
        </p:nvSpPr>
        <p:spPr>
          <a:xfrm>
            <a:off x="3047999" y="0"/>
            <a:ext cx="753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u="sng" dirty="0">
                <a:solidFill>
                  <a:srgbClr val="00B0F0"/>
                </a:solidFill>
                <a:latin typeface="Amasis MT Pro Black" panose="02040A04050005020304" pitchFamily="18" charset="0"/>
              </a:rPr>
              <a:t>CSS  -  Validations</a:t>
            </a:r>
            <a:endParaRPr kumimoji="0" lang="en-US" sz="5400" b="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" name="Picture 2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285DFC69-8660-4F9E-8359-3F068EB0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7F4D59-50C8-4DD9-B0F3-46A4CC2E6AF8}"/>
              </a:ext>
            </a:extLst>
          </p:cNvPr>
          <p:cNvSpPr txBox="1"/>
          <p:nvPr/>
        </p:nvSpPr>
        <p:spPr>
          <a:xfrm>
            <a:off x="650240" y="2143760"/>
            <a:ext cx="695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on </a:t>
            </a:r>
            <a:r>
              <a:rPr lang="en-US" dirty="0" err="1"/>
              <a:t>gogle</a:t>
            </a:r>
            <a:r>
              <a:rPr lang="en-US" dirty="0"/>
              <a:t> &amp; search    </a:t>
            </a:r>
            <a:r>
              <a:rPr lang="en-US" dirty="0" err="1"/>
              <a:t>css</a:t>
            </a:r>
            <a:r>
              <a:rPr lang="en-US" dirty="0"/>
              <a:t> validation</a:t>
            </a:r>
          </a:p>
          <a:p>
            <a:endParaRPr lang="en-US" dirty="0"/>
          </a:p>
          <a:p>
            <a:r>
              <a:rPr lang="en-US" dirty="0"/>
              <a:t>Jigsaw.com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36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52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9BBE97F-CCFC-4971-8ABC-C584E45F0B93}"/>
              </a:ext>
            </a:extLst>
          </p:cNvPr>
          <p:cNvSpPr txBox="1">
            <a:spLocks/>
          </p:cNvSpPr>
          <p:nvPr/>
        </p:nvSpPr>
        <p:spPr>
          <a:xfrm>
            <a:off x="3352800" y="-75882"/>
            <a:ext cx="5486400" cy="9293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spc="300" dirty="0">
                <a:solidFill>
                  <a:srgbClr val="00B0F0"/>
                </a:solidFill>
                <a:latin typeface="Amasis MT Pro Black" panose="02040A04050005020304" pitchFamily="18" charset="0"/>
              </a:rPr>
              <a:t>CSS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656AF-D71F-4279-B32F-6DCB14FB06C2}"/>
              </a:ext>
            </a:extLst>
          </p:cNvPr>
          <p:cNvSpPr txBox="1"/>
          <p:nvPr/>
        </p:nvSpPr>
        <p:spPr>
          <a:xfrm>
            <a:off x="518160" y="1138220"/>
            <a:ext cx="5669280" cy="5524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Amasis MT Pro Black" panose="02040A04050005020304" pitchFamily="18" charset="0"/>
              </a:rPr>
              <a:t>Element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Amasis MT Pro Black" panose="02040A04050005020304" pitchFamily="18" charset="0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Amasis MT Pro Black" panose="02040A04050005020304" pitchFamily="18" charset="0"/>
              </a:rPr>
              <a:t>Class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Amasis MT Pro Black" panose="02040A04050005020304" pitchFamily="18" charset="0"/>
              </a:rPr>
              <a:t>Attribute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Amasis MT Pro Black" panose="02040A04050005020304" pitchFamily="18" charset="0"/>
              </a:rPr>
              <a:t>Decedent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Amasis MT Pro Black" panose="02040A04050005020304" pitchFamily="18" charset="0"/>
              </a:rPr>
              <a:t>Child</a:t>
            </a:r>
          </a:p>
        </p:txBody>
      </p:sp>
      <p:pic>
        <p:nvPicPr>
          <p:cNvPr id="4" name="Picture 3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089C94FA-F659-4B95-BD47-7A162C183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264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4712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980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9254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8246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1538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48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CED2D2-D291-4154-8D59-40E8C0F96922}"/>
              </a:ext>
            </a:extLst>
          </p:cNvPr>
          <p:cNvSpPr txBox="1"/>
          <p:nvPr/>
        </p:nvSpPr>
        <p:spPr>
          <a:xfrm>
            <a:off x="863598" y="243840"/>
            <a:ext cx="367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Element selector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05B6C-D309-4F23-ADB8-566104C898DA}"/>
              </a:ext>
            </a:extLst>
          </p:cNvPr>
          <p:cNvSpPr txBox="1"/>
          <p:nvPr/>
        </p:nvSpPr>
        <p:spPr>
          <a:xfrm>
            <a:off x="703580" y="951398"/>
            <a:ext cx="104013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    h1{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      color: red;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    p{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     font-size: 15px;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    &lt;h1&gt; 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Welcome to Our Page A Doctor's Diary.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   &lt;p&gt; </a:t>
            </a:r>
            <a:r>
              <a:rPr lang="en-US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M.S.Prince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5" name="Picture 4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8829A90E-EB87-4667-B3B6-C59AD0197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6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9E13C-3328-46BD-A76E-CA3C5ED221FF}"/>
              </a:ext>
            </a:extLst>
          </p:cNvPr>
          <p:cNvSpPr txBox="1"/>
          <p:nvPr/>
        </p:nvSpPr>
        <p:spPr>
          <a:xfrm>
            <a:off x="-254000" y="1166842"/>
            <a:ext cx="13512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.main{    </a:t>
            </a:r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2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property */  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    .main2{    </a:t>
            </a:r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2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property */  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    .main3{    </a:t>
            </a:r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2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property */  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     #main{    </a:t>
            </a:r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2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property */  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     &lt;h1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class="main main2 main3"&gt;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		welcome to Our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Pagr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A Doctor's Diary.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	&lt;/h1&gt;</a:t>
            </a:r>
          </a:p>
          <a:p>
            <a:endParaRPr 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      &lt;p </a:t>
            </a:r>
            <a:r>
              <a:rPr 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id="main"&gt;  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M.S.Prince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  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F3159-77C3-44B7-92BC-E2E9A6E1465B}"/>
              </a:ext>
            </a:extLst>
          </p:cNvPr>
          <p:cNvSpPr txBox="1"/>
          <p:nvPr/>
        </p:nvSpPr>
        <p:spPr>
          <a:xfrm>
            <a:off x="1496906" y="233680"/>
            <a:ext cx="367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Id and class selector</a:t>
            </a:r>
          </a:p>
        </p:txBody>
      </p:sp>
      <p:pic>
        <p:nvPicPr>
          <p:cNvPr id="4" name="Picture 3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286954FA-EAAA-460E-B895-C9616D00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7A1ED-02F2-4DE9-99E3-5BC0C44DCE23}"/>
              </a:ext>
            </a:extLst>
          </p:cNvPr>
          <p:cNvSpPr txBox="1"/>
          <p:nvPr/>
        </p:nvSpPr>
        <p:spPr>
          <a:xfrm>
            <a:off x="761998" y="243840"/>
            <a:ext cx="367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Attribute  Selector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7ED84-7503-4D55-8821-E2BE3FA6083B}"/>
              </a:ext>
            </a:extLst>
          </p:cNvPr>
          <p:cNvSpPr txBox="1"/>
          <p:nvPr/>
        </p:nvSpPr>
        <p:spPr>
          <a:xfrm>
            <a:off x="1445260" y="767060"/>
            <a:ext cx="1096010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li[data-category="fruit"]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	color: red;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li[data-category="vegetable"]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	color: green;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	&lt;li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data-category="fruit"&gt;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  <a:r>
              <a:rPr lang="en-US" sz="2400" dirty="0">
                <a:latin typeface="Consolas" panose="020B0609020204030204" pitchFamily="49" charset="0"/>
              </a:rPr>
              <a:t> &lt;/li&gt;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	&lt;li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data-category="vegetable</a:t>
            </a:r>
            <a:r>
              <a:rPr lang="en-US" sz="2400" dirty="0">
                <a:latin typeface="Consolas" panose="020B0609020204030204" pitchFamily="49" charset="0"/>
              </a:rPr>
              <a:t>"&gt;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Carrot</a:t>
            </a:r>
            <a:r>
              <a:rPr lang="en-US" sz="2400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	&lt;li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data-category="fruit</a:t>
            </a:r>
            <a:r>
              <a:rPr lang="en-US" sz="2400" dirty="0">
                <a:latin typeface="Consolas" panose="020B0609020204030204" pitchFamily="49" charset="0"/>
              </a:rPr>
              <a:t>"&gt; Orange &lt;/li&gt;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	&lt;li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data-category="vegetable</a:t>
            </a:r>
            <a:r>
              <a:rPr lang="en-US" sz="2400" dirty="0">
                <a:latin typeface="Consolas" panose="020B0609020204030204" pitchFamily="49" charset="0"/>
              </a:rPr>
              <a:t>"&gt; Broccoli &lt;/li&gt;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&lt;/ul&gt;</a:t>
            </a:r>
          </a:p>
        </p:txBody>
      </p:sp>
      <p:pic>
        <p:nvPicPr>
          <p:cNvPr id="5" name="Picture 4" descr="A logo with a child's face&#10;&#10;Description automatically generated with low confidence">
            <a:extLst>
              <a:ext uri="{FF2B5EF4-FFF2-40B4-BE49-F238E27FC236}">
                <a16:creationId xmlns:a16="http://schemas.microsoft.com/office/drawing/2014/main" id="{4A605FEC-8158-4587-A4DD-36F015313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"/>
            <a:ext cx="828674" cy="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0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5963</Words>
  <Application>Microsoft Office PowerPoint</Application>
  <PresentationFormat>Widescreen</PresentationFormat>
  <Paragraphs>667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1" baseType="lpstr">
      <vt:lpstr>Abadi</vt:lpstr>
      <vt:lpstr>Amasis MT Pro Black</vt:lpstr>
      <vt:lpstr>Arial</vt:lpstr>
      <vt:lpstr>Arial Nova</vt:lpstr>
      <vt:lpstr>Arial Rounded MT Bold</vt:lpstr>
      <vt:lpstr>Calibri</vt:lpstr>
      <vt:lpstr>Calibri (Body)</vt:lpstr>
      <vt:lpstr>Calibri Light</vt:lpstr>
      <vt:lpstr>Consolas</vt:lpstr>
      <vt:lpstr>Cooper Black</vt:lpstr>
      <vt:lpstr>Elephant</vt:lpstr>
      <vt:lpstr>Eras Bold ITC</vt:lpstr>
      <vt:lpstr>Gill Sans Nova Light</vt:lpstr>
      <vt:lpstr>inherit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 Prince</dc:creator>
  <cp:lastModifiedBy>M S Prince</cp:lastModifiedBy>
  <cp:revision>72</cp:revision>
  <dcterms:created xsi:type="dcterms:W3CDTF">2023-08-09T08:55:23Z</dcterms:created>
  <dcterms:modified xsi:type="dcterms:W3CDTF">2023-09-28T12:52:58Z</dcterms:modified>
</cp:coreProperties>
</file>