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48" r:id="rId30"/>
    <p:sldId id="346" r:id="rId31"/>
    <p:sldId id="345" r:id="rId32"/>
    <p:sldId id="284" r:id="rId33"/>
    <p:sldId id="350" r:id="rId34"/>
    <p:sldId id="349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358" r:id="rId55"/>
    <p:sldId id="297" r:id="rId56"/>
    <p:sldId id="298" r:id="rId57"/>
    <p:sldId id="360" r:id="rId58"/>
    <p:sldId id="361" r:id="rId59"/>
    <p:sldId id="362" r:id="rId60"/>
    <p:sldId id="299" r:id="rId61"/>
    <p:sldId id="363" r:id="rId62"/>
    <p:sldId id="301" r:id="rId63"/>
    <p:sldId id="364" r:id="rId64"/>
    <p:sldId id="365" r:id="rId65"/>
    <p:sldId id="366" r:id="rId66"/>
    <p:sldId id="367" r:id="rId67"/>
    <p:sldId id="300" r:id="rId68"/>
    <p:sldId id="302" r:id="rId69"/>
    <p:sldId id="303" r:id="rId70"/>
    <p:sldId id="368" r:id="rId71"/>
    <p:sldId id="304" r:id="rId72"/>
    <p:sldId id="305" r:id="rId73"/>
    <p:sldId id="306" r:id="rId74"/>
    <p:sldId id="347" r:id="rId75"/>
    <p:sldId id="307" r:id="rId76"/>
    <p:sldId id="373" r:id="rId77"/>
    <p:sldId id="369" r:id="rId78"/>
    <p:sldId id="309" r:id="rId79"/>
    <p:sldId id="310" r:id="rId80"/>
    <p:sldId id="311" r:id="rId81"/>
    <p:sldId id="370" r:id="rId82"/>
    <p:sldId id="312" r:id="rId83"/>
    <p:sldId id="371" r:id="rId84"/>
    <p:sldId id="313" r:id="rId85"/>
    <p:sldId id="314" r:id="rId86"/>
    <p:sldId id="374" r:id="rId87"/>
    <p:sldId id="372" r:id="rId88"/>
    <p:sldId id="375" r:id="rId89"/>
    <p:sldId id="315" r:id="rId90"/>
    <p:sldId id="316" r:id="rId91"/>
    <p:sldId id="317" r:id="rId92"/>
    <p:sldId id="318" r:id="rId93"/>
    <p:sldId id="376" r:id="rId94"/>
    <p:sldId id="319" r:id="rId95"/>
    <p:sldId id="377" r:id="rId96"/>
    <p:sldId id="320" r:id="rId97"/>
    <p:sldId id="321" r:id="rId98"/>
    <p:sldId id="322" r:id="rId99"/>
    <p:sldId id="323" r:id="rId100"/>
    <p:sldId id="324" r:id="rId101"/>
    <p:sldId id="325" r:id="rId102"/>
    <p:sldId id="326" r:id="rId103"/>
    <p:sldId id="327" r:id="rId104"/>
    <p:sldId id="328" r:id="rId105"/>
    <p:sldId id="329" r:id="rId106"/>
    <p:sldId id="330" r:id="rId107"/>
    <p:sldId id="331" r:id="rId108"/>
    <p:sldId id="332" r:id="rId109"/>
    <p:sldId id="333" r:id="rId110"/>
    <p:sldId id="334" r:id="rId111"/>
    <p:sldId id="335" r:id="rId112"/>
    <p:sldId id="336" r:id="rId113"/>
    <p:sldId id="337" r:id="rId114"/>
    <p:sldId id="338" r:id="rId115"/>
    <p:sldId id="339" r:id="rId116"/>
    <p:sldId id="340" r:id="rId117"/>
    <p:sldId id="341" r:id="rId118"/>
    <p:sldId id="285" r:id="rId119"/>
    <p:sldId id="342" r:id="rId120"/>
    <p:sldId id="343" r:id="rId121"/>
    <p:sldId id="344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1-14T09:03:23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 12188 0,'18'0'15,"70"18"1,-70-18-16,-1 0 0,36 0 15,53 0 1,106 53 0,-18-53-1,18 0 1,-160 0-16,178 0 16,-1 0-1,0 0 1,-35 0-1,-35 0 1,0 0 0,0 0-1,-36 0 1,1 0 0,-107 0-1,54 0 1,-1 0-1,-34 0-15,87 18 16,18-18 0,-35 0-1,35 0 1,18 0 0,-18 0-1,-88 0 1,0 0-1,-36 0-15,54 0 16,-36 0-16,54 0 16,52 0-1,0 0 1,-88 0 0,105 0-1,-16 0 1,16 0-1,-52 0 1,-88 0-16,105 0 16,1 0-1,52 0 1,0 0 0,-34-18-1,34-17 1,-123 35-16,106 0 15,17 0 1,-141 0-16,159 0 16,18 0-1,17 0 17,-35-53-17,0 53 1,-17 0-1,-36 0 1,-18-18 0,54 18-1,-142 0-15,159 0 16,18 0 0,-1 0-1,-158 0-15,106 0 16,-106 0-16,176 0 15,-17 0 1,0 0 0,87 0-1,-16 0 1,17 0 15,-230 0-31,142 0 16,-142 0-16,124 0 15,-123 0-15,264 0 16,-35 0 0,35 0-1,-264 0-15,193 0 16,-176 0-16,247 0 16,-17-35-1,17 0 1,-17 17-1,-89-17 1,0 35 0,18-36-1,35 36 1,-70-17 0,-141 17-1,140 0 1,-158 0-16,88 0 15,-105 0-15,158 0 16,35 0 0,18 0-1,35 0 1,53 0 0,89 0-1,-160 0 1,18 0-1,-229 0-15,177 0 16,-177 0-16,229 0 16,-176-18-16,229 1 15,-247 17 1,194 0-16,-176 0 16,194 0-1,-230-18-15,266-53 16,-72 18-1,1 18 1,52 0 0,107 0-1,-107-18 1,-52 35 0,-36-17-1,-159 35-15,177-36 16,0 19-1,53 17 1,-247 0-16,159 0 16,-159-18-1,176 1-15,-17-1 16,35-17 0,17 35 15,36 0-16,-53 0 1,-18-36 0,18 36-1,0-17 1,35 17 0,54 0-1,-107 0 1,-194 0-16,159 0 15,-53 0 1,-17 0 0,-1 0-1,54 0 1,-19 0 15,-17 0-15,1 0-1,-125 0-15,107 0 16,17 0 0,35 0-1,71 0 1,-194 0-16,141 0 16,-18 0-1,-52 0 1,-36 0-1,-53 0-15,124 0 16,70 0 0,-17 0-1,-159 0 1,123 0-16,1 0 31,-160 0-31,125 0 16,-1 0-1,-88 0-15,123 0 16,-123 0-16,159 0 16,-36 0-1,-35 0 1,18-18 0,-89 18-16,124-35 15,-17 17 1,17 18-1,-18 0 1,-140 0-16,87-35 16,-88 35-16,106 0 15,-35-18 1,-18-17 15,-52 17-31,17 18 16,17 0-1,-87 0 79,-1 0-94,-70 0 16,52 0-16,-263 0 15,-142 0 1,317 0-16,-246 0 16,-1 71-1,89-1 17,35-17-17,53 0 1,18-53-1,123 0-15,-141 0 16,17 0 0,19 0-1,122 0-15,-70 36 16,71-36-16,-141 0 16,-53 0-1,-1 35 1,195-18-16,-124 19 15,0-36 1,36 35 0,-36-35-1,18 0 1,88 0 0,-88 0-1,18 18 1,-19-18-1,107 0-15,-106 0 16,71 0-16,-195 0 16,18 0-1,0 0 1,177 0-16,-177 0 16,17 0-1,-17 0 1,0 0-1,194 0-15,-176 0 16,176 0-16,-176 70 16,88-70-1,123 0 1,-123 0-16,0 0 16,-88 0 15,-142 0-16,107 0 1,34 0 0,160 0-16,-142 0 15,-17 0 1,17-17 0,-35-1-1,88-17 1,-17 35-1,0 0 1,-1 0 0,1 0-1,-212-53 1,194 53 0,-35 0 15,193 0-31,-158 0 15,-17 0 1,-36 0 0,-36-53-1,-69 0 1,122 53 0,1 0-1,53 0 1,34-35-1,107 35-15,-212-18 16,0-35 0,194 53-16,-123-18 15,123 1-15,-159 17 16,36 0 0,-36 0 15,36-18-16,-18-17 1,159 35-16,-71-35 16,0 35-1,-35 0 1,17 0 0,89 0-16,-53-36 15,53 36 1,-106 0-16,70 0 15,-35 0 1,89 0 0,-72-35-1,72 35-15,-107 0 16,18 0 0,-17 0-1,52 0 1,1 0-1,-36 0 1,0 0 0,18 0-1,-18 0 1,18 0 0,0 0-1,52 0-15,-52 0 16,71 0-16,-89 0 15,88 0-15,-88 0 16,89 0-16,-89 0 16,0 0-1,88 0 1,-87 0-16,16 0 31,54 0-31,-35 0 16,-36 0-1,35 0 1,1 0 0,17 0-1,17 0 1,-17 0 0,36 0-16,-36 0 15,0-35 1,18 35-1,-18 0 1,35 0-16,-35 0 16,0 0-1,0 0 1,-17 0 15,-1-18-15,18 18-1,-17 0 1,-36 0 0,88 0-16,-35 0 15,18 0-15,-53 0 16,70 0-16,-70 0 16,53 18-16,-18-1 15,35-17-15,1 0 16,-19 0-16,1 0 15,-18 0 1,0 0 0,0 0-1,-17 0 17,35 0-17,-18 0 1,35 0-16,-35 0 15,35 0-15,-52 0 16,-36 0 0,71-35-1,17 35-15,-17-17 16,-18 17 0,18 0-1,-18-18 1,-18 18-1,-17 0 1,-18 0 0,36 0-1,17 0 1,-53 0 15,18 0-15,35-35-1,17 35-15,-52 0 16,18-18 0,-36 18-1,18 0 1,-1 0 0,37-35-1,-1 35 1,0 0-1,-18 0 1,18 0 0,-17 0-1,52 0 1,-35 0 15,0 0-15,18 0-1,-18 0 1,-18 0 0,54 0-1,-36 0 1,-18 0 0,54 0-16,-36 0 15,35 0-15,-17-18 16,-18 18-1,0 0 1,-18 0 0,1 0-1,17 0 1,-35 0 15,70 0-31,-105 0 16,17 0-1,0 0 1,-17 0 0,-1 0-1,1 0 1,-1 0 0,18 0-1,89 0-15,-54 0 16,18 0-1,-17 0 1,17 0 0,0 0-1,-18 0 17,18 0-17,18 0 1,0 0-16,-18 0 15,35 0-15,-52 0 16,34 0-16,1 0 16,0 0-16,0 0 15,-36 18 1,18-18 0,-17 0-1,17 0 1,-18 0-1,-35 0 1,18 0 0,17 0-1,-34 0 1,87 0 0,-88 0-1,18 0 1,0 0-1,35 0 1,-18 0 0,18 0-1,-35 0 1,0 0 0,-35 0-1,34 0 1,-16 0-1,16 0 1,-17 17 0,36-17-1,-36 0 1,18 36 15,-18-36-15,36 0-1,-19 0 1,1 0 0,53 0-16,-71 0 15,0 0 1,36 0 0,-54 0-1,89 0-15,-53 0 16,52 17-16,-69-34 15,-1 17 1,-18 0 0,107 0-1,-107 0-15,18 0 32,0 0-17,1 0 1,16 35-1,72-53 1,-36 18 0,0 0-1,35 0 1,-35 0 0,18 18-1,-35-18 1,-1 53-1,-17-53 1,-18 17 0,35 1-1,-52 17 1,17 1 15,71-36-15,-18 0-1,35 0-15,-35 0 16,0 0 0,1-36-1,34 36-15,-53 0 16,18 0 0,-17-35-1,35 35 1,-18 0-1,-18 18 1,36-18 0,0 0-1,17 0 1,-17 0 15,17 0 0,0 17 1,1-17 15,-19 0-16,1 0 16,18-17-47,-1 17 15,0 0 17,-17 0-32,0 0 31,-1 0-16,1-18 1,18 18-16,-19 0 16,19 0-1,-1 0-15,-17 0 32,17 0-32,-35 0 15,0 0 1,36 0-1,-54-18 1,53 18 0,-35-17-1,36 17 17,-18 0-17,-1 0 1,19 0-1,-36-35 1,35 35 0,-35-18-1,18-17 1,-36 35 0,-17 0-1,-18 0 1,53 0-1,36 0 1,-19 0 0,1 0 15,18 17 31,17 19-46,0-19 0,-18 36-1,-17 0 1,35-18-16,0 71 16,0-88-16,-18 35 15,18-18 1,0 35-1,0-34 1,0-19 0,0 1-1,0 17 17,0 1-17,0 17 1,35-36-1,-35 1 1,0 17 0,0 0-1,0 1 1,18-1 0,-18 0-1,18-17-15,-1-1 16,18 19-1,1-19 1,-36 1 0,0 0-1,0 35 1,17-36 15,-17 1 16,0 17 31,18-35-31</inkml:trace>
  <inkml:trace contextRef="#ctx0" brushRef="#br0" timeOffset="11562.97">22190 11095 0,'-18'-18'47,"0"18"-32,1 0-15,-18 0 16,-18 53-16,-71 35 31,71-70-31,-35 35 16,-53 53-1,35-36 1,-17 1 0,-1 35-1,71-36 1,36-34-16,-89 69 16,35-52-1,18-17 1,36-36-16,-36 35 15,35-18 1,-17 1 15,17 0-15,-17 17 0,17-17-1,18-1 157,18-17-172,88 0 16,-53 0-1,88-53-15,123-17 16,-211 52 0,141-35-1,-123 18-15,141 0 16,-36-36-1,-70 54 1,-71-1-16,71 18 16,-36 0-1,-52 0 1,-36 18 0,18-36 30,0-35-30,0 35-16,0-52 16,0 52-16,-17-35 15,-54-17 1,71 52 0,-88-70-1,-35 17 1,17 18-1,35 0 1,1 53 0,-89 36-1,35 70 1,-17-18 0,18 35-1,17-35 1,106-52-16,-35 17 15,35 17 1,17 1 0,72-54-1,-54 1 1,141 17-16,53-35 31,-17 0-15,70-106-1,-193 18 1,-72 18 0,1-19-1,-53 1 1,35 71-16,-89-72 16,-16 19-1,105 52-15,-71 1 16,53 17-16,-52 0 15,52 0-15,-70 17 16,35 71 0,0 54-1,18 34 1,35 53 15,70-70-15,36-71-1,-88-70-15,123 17 16,-106-35-16,177 0 16,-18-106-1,-53-17 1,-53-36 0,-70 0-1,-36 1 1,-70 87-1,-35 18 1,87 53-16,-140-35 16,123 35-1,-141 0-15,-18 53 16,1 88 15,158-18-15,17-17-1,19 88 1,105-88 0,53-35-1,0-36 1,18-35 0,-18-18-1,-35-105 1,-71-18-1,-35-18 1,-53 53 0,18 71-16,-124-36 15,-17 1 17,-36 34-32,159 36 15,-194 53 1,159 18-1,0 70 1,70-18 0,18 1-1,141 17 1,36-53 0,87-88-1,-175 0-15,105 0 16,-53-70-1,-71-19 1,-70-34 0,0 70-16,-17-88 15,-107 70 1,-123-52 15,-70 35-15,246 70-16,-176 18 15,194 35-15,-141 18 16,88 0 0,89 0-1,17-35-15,0-1 16,0 19 0,53-36-1,17 0 1,-34 0-16,105-18 15,-71-53 1,1-34 0,-54 16-1,-17 72 1,0-36-16,-35-18 31,-18 71-15,-17-35-1,17 53 1,-18 52 0,54-52-16,-36 141 15,35 17 1,18-88 0,18-52-16,105 52 15,71-53 1,71-35-1,-1-53 1,-52-123 0,-124 17-1,-70-35 1,-18 159 0,-18-54-16,1 72 15,-36-71 1,-36 52-1,-34 19 1,35 17-16,-142 0 16,1 123-1,88 36 1,35 35 0,106-176-16,0 87 15,0-87-15,0 70 16,0-52-16,53 34 15,-18-70-15,107 0 16,-107 0-16,141 0 16,1-88-1,-107 0 1,-35-18 15,-52-35-15,-36 70-1,-71 36 1,-105 0 0,-18 35-1,18 53 1,176-1-16,-106 72 16,71 35-1,70-124-15,18 36 16,0-54-16,0 54 15,0-36 1,0-17 15,18-36-15,0 0 0,-18-35-1,-18-17 1,-17 70-1,-1-35-15,-34 17 16,-71 18 0,-89 53-1,72 53 1,105-71-16,-35 71 16,88-53-1,17-18 1,160 0-1,-19-35 1,-17-17 0,-88-19-1,-35 1 1,-36-18 15,-52 18-15,-212 0-1,52 35 1,160 0-16,-177 0 16,176 0-1,36 0 1,70 0 0,353 70-1,371-52 1,17 17-1,-71-35 1,-211-18 0,-423 18-16,17-17 15,-106-1 17,1-17-17,-124 17 1,70 18-16,-387-35 15,-195 35 1,-300 0 0,213 0-1,210 0 1,301 18 0,229-1 15,0 1-31,35-18 0,248 0 15,334 0 1,124 0 0,-547 0-16,511-124 15,-264 19 1,-388 87 15,-35 0-15,-177-35-1,-317-17 1,-194 70 0,35 0-1,-71 53 1,441 35 0,248-70 15,17-1-31,17-17 0,230 0 15,406 0 1,141-53 0,229-105-1,-388 34 1,-300 54 15,-317 52-15,-107-17 15,37 35-31,-1 0 0,-230 0 16,-211 0-1,-264 0 1,529 0-16,-653 88 16,17 71-1,195-1 1,247-34-1,317-89 1,159-35 15,17 0-15,354 0-16,317 0 31,-512 0-31,653 0 16,-53-18-1,-265-70 1,-511 88 0,-70-35 15,-54 35-31,-123 0 16,-441 0-1,0 0 1,-35 0-1,141 18 1,193 17 0,301-35-16,0 18 15,53-18 32,17 0-47,53 0 16,-35 0-16,229 0 15,106 0 1,-211 0 0,-1 0-1,-88 0 1,18 0 0,18 0-1,-89 0-15,124 0 16,-89 0-16,283 0 15,123-18 1,141 18 0,-458 0-16,459 0 15,-72 0 1,-158 0 15,-70 0-15,-1 0-1,-105-35 1,-18 17 0,-17 18-1,-125-18-15,72-35 16,88 53 0,-54 0-1,54 0 1,-159 0-16,176 0 15,-17 0 1,-36 0 0,-52 0-1,-71 0 1,88-35-16,70 35 31,19-53-15,-177 36-16,123-19 15,-141 36-15,124-53 16,-106 53-16,106-17 16,-89-1-16,142-35 15,17 0 1,1 18 0,-19 35-1,36 0 1,-88 0-1,0 0 1,-71-35 0,-53 35-1,0 0 1,-35-18 46,0 0-46,-35 18 15,18-17-31,-36 17 0,-106-35 16,-353 35 0,-176 0-1,89 141 1,-1 0-1,441-106-15,-246 36 16,263-36-16,-281 35 16,282-70-16,-459 0 15,106 0 1,336 0 0,-266 0-1,354 0-15,-265 0 16,70 0-1,142 0 1,87 0 0,54 0 31,35 0-47,0 0 0,141 0 15,353 0 1,176-35-1,0 35 1,-88 0 0,-512 0-16,248-35 15,-248 0 1,-140 17 31,-1 18-32,0 0-15,-176 0 16,-264 0 0,-318 0-1,-477-18 1,336 71 0,652-35-16,-616-18 15,387 53 1,441-36-16,-18-17 15,124 36 17,-35-36-17,158 0-15,230 0 16,317 0 15,-35 35-15,-53 18-1,-494-53-15,335 0 16,-158-18 0,-195-17-1,-123 0 32,-17 35-31,-195 0-1,-211 0 1,299 0-16,-423-18 16,18 18-1,176 18 1,300-18 0,1 35-1,69-17 16,18-18-31,195 35 16,-177-35-16,405 53 16,407-53-1,264-53 1,-124-18 0,-282-52-1,-582 88-15,89-18 16,-283 53 31,17 0-47,-211 0 15,124 0-15,-406 0 16,-89 0 0,477 0-1,-406 0 1,195 0-1,211 0 1,123 0 0,36 0 15,35 0-31,141 0 16,317 0-1,-370 0-15,406 0 16,-371 0-16,512 0 15,-264-18 1,-283-17 0,-177 35 46,-175 0-62,-407 0 31,424 0-31,-670 0 16,88 0 0,229 53-1,477-18-15,17-17 16,35-18 0,89 17-1,423 36 1,141-53-1,194 0 1,105 0 0,-140 0-1,-653 0 1,177 0-16,-230 0 16,-88-18 30,-53 18-30,35 0-16,-193 0 16,-195 0-1,-88 0 1,-88 18 0,300 70-1,264-88 1,1 18-1,69-18 1,143 35 0,-107-35-16,370 0 15,-317 0 1,353 0-16,494 0 31,-353 0-15,-353 0-1,-264 0 1,-89-17 15,1-1-31,-212-17 16,-353 35 0,-159 0-1,-300 0 1,477 88-1,405-70 1,159-1-16,53 1 31,36-18-15,193 0-16,194 106 16,494-106 15,18-53-16,-17-71 1,-724 71-16,299-35 16,-140-18-1,-300 89 1,-123-19 15,-1 36-31,-264 0 16,211 0-16,-563 0 15,-178 53 1,36 88 0,-123 18-1,652-106 1,300-35 31,17-1-47,107-17 15,405 0 1,-335 0-16,723-17 16,177-107-1,-177 18 1,-758 89-16,141-89 16,-300 71 15,-18 35-31,-264 0 15,141 0-15,-671 0 16,-440 17 0,-247 19-1,141-36 1,193 70 0,389-35-1,688-17 16,70-18-15,160 18 0,299-18-1,211-53 1,177-88 0,-405 52-1,-319 72 1,-122 17 31,-107 0-47,-493 0 15,-71 0 1,-53 0 0,565 0-1,-336 35 1,318 0-1,177-17 1,34-18 0,371 0-1,265 0 1,211 0 0,-105 0-1,-583 0-15,212-53 16,-282 18-16,35 17 15,-159 1 17,1 17-32,-18 0 15,-124 0-15,53 0 0,-476 0 16,-265 0 15,-352 52-15,246 142-1,389-70 1,370-53 0,176-54-1,0-17 1,71 18-16,318-18 16,370-18-1,246 1 1,-722 17-16,740-36 15,-87-34 1,-389 52 0,-406-17-1,-193 17 17,17 18-17,-247 0 1,-388 18-1,441-1-15,-494 19 16,494-36-16,-864 53 16,159 158-1,299 1 1,441-159 0,336-36 15,-18-17-31,335 0 15,511 0 1,36 0 0,-159 0-1,-318 0 1,-422-17 0,-72 17 15,-52-18-16,-18 18-15,-317 0 16,-248 0 0,-193 0-1,-159 0 1,-36 0 0,-17 71-1,547-54 1,335-17-1,106 18 1,158-18 15,-52 0-15,299 0-16,159 0 16,-370 0-1,476 0 1,18 0-1,-230-18 1,-317-17 0,-106 17 15,-36 1-31,-193-36 16,-388-35-1,405 70-15,-635-70 16,89-18-1,529 88-15,-565 18 16,388-52 0,371 52-16,17-18 31,177-17-15,-88-1-1,264-70 1,265-52-1,-318 87 1,-159 54 0,-105-19-1,-1 1 17,-69 0-17,16 35-15,-87 0 16,70 0-16,-141 0 15,141 0-15,-176 0 16,158 0 0,89 0 46,88 0-62,70 0 31,-123 0-31,88 0 16,-70 0 0,-36-18-1,-18 0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917-9DAD-45E6-8D5D-C68AAF544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89117-9715-42DC-9E4D-B9C80C7D4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D7E3-41C9-48B7-B09B-B1B11A47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0203-BA90-4090-A6BB-A0EF54ED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C9E4-A357-440C-A1A9-F21F0E4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1C30-25FB-43D2-86BF-1204DC01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E13E5-557C-4938-8B04-220653D4E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C187-9E71-4BFD-AB02-C12CD642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0707-D74C-4F8C-A986-C7A904CF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1561-E0BC-43C8-82C0-2EE7F2BB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AF2F1-5FE3-44B9-9342-82120F1F7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E5C8-E78C-49C4-853A-417E30D2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E815-72B8-4297-B17C-FBEEDEC6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0C1B9-98A3-42FA-A4A4-9AE6750B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304D-BE0C-4754-99B9-01DAA4E8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4DBE-E728-462E-A960-F1EEADD9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33D9-B7FA-4EE1-8791-27DF1DA3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2A0A-7960-4DC9-8E50-D3F0BCEF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E667-0900-4519-BBC1-7E905C44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1EC6-4729-4413-8D20-EDD7698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21A3-B87B-4ABD-A9F5-719125B9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F9F53-C8B1-48D0-81C4-A97DFB215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E06F-A745-4109-A667-C0EAEDC7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4075-C62A-4FFF-B9A1-9178560C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BF27-C8F0-46DD-BB53-05CAA7F2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33C9-0730-4A0D-9F2F-501AB4C6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63F4-B804-4E79-95E3-454D4F8C0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9B289-453A-4D21-B888-E139606C7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113D-0C5E-4B73-B92D-E74422F0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F4D0D-6FDE-479F-9886-DA3A3249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2BDD6-45C4-4D11-B6F2-5F377EC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9159-96AA-472D-B09B-67742E08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71A0-801B-4884-96FC-55757F375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8BAFB-9FDA-4E4F-BD9C-51D9F2AE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97E9B-CB5F-4B1D-9AD2-4296307D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45A4C-31FF-4622-B0B4-F464EC7C7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BCD68-C887-41B8-A8B8-E14CAA5A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0DD7E-77D9-47B5-8D4D-5E5CC863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AA651-8AC9-4444-9261-6F3C6750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64EC-4E89-4354-96CA-70BA776E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FB142-F960-49A9-8560-B499DD58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81679-6543-417A-ADA1-745F76AC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28F9B-9813-46FA-82FB-2D256649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3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AFEF5-5DB4-4918-A19E-93560C2A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60521-3BF6-4941-93B2-1C86B1F2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D36-9BB1-413A-A5B6-747E5E8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B090-F624-4399-B5ED-C7552E4D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F798-F69D-48DA-B661-4AEB5319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02372-CD4B-413B-8C81-B80B9E11C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C274C-0A62-492F-AE32-FA21508B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7F290-649B-4351-9A5D-6068E4AD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3347B-FDCA-42BF-AFC2-22D2FDDA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B62E-2516-4F1E-A5E9-CD32E76E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CCC78-D1D8-405B-A333-3CDC54E11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7CC8E-BFAA-493F-BCB3-EE5FA1A20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215E0-5911-452E-A1FC-C5879C1B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969B-2FC6-47B4-9E23-33A707A1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79DF-97A8-4CE4-9C33-3419FEF3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8A54A-6BD0-4FDF-B42A-D4E96DCB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9A945-9F29-42D0-B552-135F64F5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73B3-82AB-45B4-8DB0-7345C9B70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BA75-F79C-4142-9AD1-0C2EE1CEA79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4CBF-876A-4B41-BEA9-DF14E528C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FA18-DF3B-4670-BBA7-6A249E678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E001-8008-4B53-B17B-96DFB33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54C636-884B-4115-975B-926EAA7D337A}"/>
              </a:ext>
            </a:extLst>
          </p:cNvPr>
          <p:cNvSpPr txBox="1"/>
          <p:nvPr/>
        </p:nvSpPr>
        <p:spPr>
          <a:xfrm>
            <a:off x="2883954" y="187997"/>
            <a:ext cx="62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1: Course Introduction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015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-20490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E1D5C-3927-4744-A87A-BFB7CE818148}"/>
              </a:ext>
            </a:extLst>
          </p:cNvPr>
          <p:cNvSpPr txBox="1"/>
          <p:nvPr/>
        </p:nvSpPr>
        <p:spPr>
          <a:xfrm>
            <a:off x="1110343" y="336972"/>
            <a:ext cx="10961914" cy="1453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Bitwise Operators </a:t>
            </a:r>
            <a:r>
              <a:rPr lang="en-US" sz="2200" b="1" dirty="0">
                <a:solidFill>
                  <a:srgbClr val="FF000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            |            ~            ^            &lt;&lt;            &gt;&gt;           &gt;&gt;&gt;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Ternary Operators </a:t>
            </a:r>
            <a:r>
              <a:rPr lang="en-US" sz="2200" spc="1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condition ? value if true : </a:t>
            </a:r>
            <a:r>
              <a:rPr lang="en-US" sz="2200" spc="1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alue</a:t>
            </a:r>
            <a:r>
              <a:rPr lang="en-US" sz="2200" spc="1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if false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95D53-C275-4C57-A01B-DF986C61301B}"/>
              </a:ext>
            </a:extLst>
          </p:cNvPr>
          <p:cNvSpPr txBox="1"/>
          <p:nvPr/>
        </p:nvSpPr>
        <p:spPr>
          <a:xfrm>
            <a:off x="2808515" y="1790896"/>
            <a:ext cx="8915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adult"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minor"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Output: "You are an adult"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E2AEC-0574-4302-A8D4-8F32EFD92931}"/>
              </a:ext>
            </a:extLst>
          </p:cNvPr>
          <p:cNvSpPr txBox="1"/>
          <p:nvPr/>
        </p:nvSpPr>
        <p:spPr>
          <a:xfrm>
            <a:off x="1567543" y="3490709"/>
            <a:ext cx="62048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Operators</a:t>
            </a:r>
            <a:r>
              <a:rPr lang="en-US" sz="22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typeof</a:t>
            </a:r>
            <a:r>
              <a:rPr lang="en-US" sz="22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</a:t>
            </a:r>
            <a:r>
              <a:rPr lang="en-US" sz="2200" dirty="0" err="1">
                <a:solidFill>
                  <a:srgbClr val="FF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instanceof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8740-70E1-4283-B223-3BA459B6DA7F}"/>
              </a:ext>
            </a:extLst>
          </p:cNvPr>
          <p:cNvSpPr txBox="1"/>
          <p:nvPr/>
        </p:nvSpPr>
        <p:spPr>
          <a:xfrm>
            <a:off x="108858" y="5099762"/>
            <a:ext cx="6204856" cy="17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 operator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32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132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FEE54-DA0A-41BD-9857-64E484928ACD}"/>
              </a:ext>
            </a:extLst>
          </p:cNvPr>
          <p:cNvSpPr txBox="1"/>
          <p:nvPr/>
        </p:nvSpPr>
        <p:spPr>
          <a:xfrm>
            <a:off x="348343" y="4583403"/>
            <a:ext cx="215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Amasis MT Pro Black" panose="02040A040500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096323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26F5E-35D2-4AED-8D08-07C8C5A4236D}"/>
              </a:ext>
            </a:extLst>
          </p:cNvPr>
          <p:cNvSpPr txBox="1"/>
          <p:nvPr/>
        </p:nvSpPr>
        <p:spPr>
          <a:xfrm>
            <a:off x="2993572" y="2333061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55: Get Width and Heigh of Element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75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9BA44-5F24-461C-939D-1C4F92A4A37A}"/>
              </a:ext>
            </a:extLst>
          </p:cNvPr>
          <p:cNvSpPr txBox="1"/>
          <p:nvPr/>
        </p:nvSpPr>
        <p:spPr>
          <a:xfrm>
            <a:off x="2993572" y="2532539"/>
            <a:ext cx="62048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56: Dom Events in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139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7B4D7-2636-4856-ACEB-D09B62ADE517}"/>
              </a:ext>
            </a:extLst>
          </p:cNvPr>
          <p:cNvSpPr txBox="1"/>
          <p:nvPr/>
        </p:nvSpPr>
        <p:spPr>
          <a:xfrm>
            <a:off x="2993572" y="2732017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57: Remove Event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Listner</a:t>
            </a: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in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766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B658F-B0C2-4738-912F-8FB927040356}"/>
              </a:ext>
            </a:extLst>
          </p:cNvPr>
          <p:cNvSpPr txBox="1"/>
          <p:nvPr/>
        </p:nvSpPr>
        <p:spPr>
          <a:xfrm>
            <a:off x="2993572" y="2931494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58: Page Load Events in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6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89E95-06BD-4C82-A83F-383AA04C84C6}"/>
              </a:ext>
            </a:extLst>
          </p:cNvPr>
          <p:cNvSpPr txBox="1"/>
          <p:nvPr/>
        </p:nvSpPr>
        <p:spPr>
          <a:xfrm>
            <a:off x="2906486" y="451239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59: Mouse Events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463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43B43-CD23-451A-B5F3-0257DFB9813F}"/>
              </a:ext>
            </a:extLst>
          </p:cNvPr>
          <p:cNvSpPr txBox="1"/>
          <p:nvPr/>
        </p:nvSpPr>
        <p:spPr>
          <a:xfrm>
            <a:off x="2993572" y="-459626"/>
            <a:ext cx="6204856" cy="107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60: Key Down Events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61: Scroll Events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72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19D85-F601-4F66-8660-A972083410D5}"/>
              </a:ext>
            </a:extLst>
          </p:cNvPr>
          <p:cNvSpPr txBox="1"/>
          <p:nvPr/>
        </p:nvSpPr>
        <p:spPr>
          <a:xfrm>
            <a:off x="2993572" y="-60671"/>
            <a:ext cx="62048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62: Events on Form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64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8432A-26D9-44B6-A940-98BE41A828E2}"/>
              </a:ext>
            </a:extLst>
          </p:cNvPr>
          <p:cNvSpPr txBox="1"/>
          <p:nvPr/>
        </p:nvSpPr>
        <p:spPr>
          <a:xfrm>
            <a:off x="2993572" y="138807"/>
            <a:ext cx="62048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63: Events Bubbling and Event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Capuring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269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F7EF9-EB33-44D3-AD44-2322C371F36F}"/>
              </a:ext>
            </a:extLst>
          </p:cNvPr>
          <p:cNvSpPr txBox="1"/>
          <p:nvPr/>
        </p:nvSpPr>
        <p:spPr>
          <a:xfrm>
            <a:off x="2993572" y="338284"/>
            <a:ext cx="62048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64: Prevent Default in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074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CE695-ADC2-4E6C-9086-55CB49DAC9AF}"/>
              </a:ext>
            </a:extLst>
          </p:cNvPr>
          <p:cNvSpPr txBox="1"/>
          <p:nvPr/>
        </p:nvSpPr>
        <p:spPr>
          <a:xfrm>
            <a:off x="2993572" y="537762"/>
            <a:ext cx="62048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65: BOM - Browser Object Model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9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AD7B29-FB03-412E-8460-3D16791CF266}"/>
              </a:ext>
            </a:extLst>
          </p:cNvPr>
          <p:cNvSpPr txBox="1"/>
          <p:nvPr/>
        </p:nvSpPr>
        <p:spPr>
          <a:xfrm>
            <a:off x="3548743" y="0"/>
            <a:ext cx="62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7: Data Type in </a:t>
            </a:r>
            <a:r>
              <a:rPr lang="en-US" sz="4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js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E7D71-759C-47E1-9DB7-FFE1E7E144F6}"/>
              </a:ext>
            </a:extLst>
          </p:cNvPr>
          <p:cNvSpPr txBox="1"/>
          <p:nvPr/>
        </p:nvSpPr>
        <p:spPr>
          <a:xfrm>
            <a:off x="140402" y="958900"/>
            <a:ext cx="5160941" cy="5648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JavaScript has 8 Datatypes</a:t>
            </a:r>
            <a:endParaRPr lang="en-US" sz="2400" b="1" dirty="0">
              <a:solidFill>
                <a:srgbClr val="FFFF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String</a:t>
            </a:r>
            <a:b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Number</a:t>
            </a:r>
            <a:b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Bigint</a:t>
            </a:r>
            <a:b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Boolean</a:t>
            </a:r>
            <a:b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Undefined</a:t>
            </a:r>
            <a:b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Null</a:t>
            </a:r>
            <a:b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Symbol</a:t>
            </a:r>
            <a:b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Object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Object Datatype</a:t>
            </a:r>
            <a:endParaRPr lang="en-US" sz="2400" b="1" dirty="0">
              <a:solidFill>
                <a:srgbClr val="FFFF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/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 data type can contain: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1. An object</a:t>
            </a:r>
            <a:b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2. An array</a:t>
            </a:r>
            <a:b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3. A date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BD8369-6659-4AA2-B6BC-E52598E49A71}"/>
              </a:ext>
            </a:extLst>
          </p:cNvPr>
          <p:cNvSpPr txBox="1"/>
          <p:nvPr/>
        </p:nvSpPr>
        <p:spPr>
          <a:xfrm>
            <a:off x="4506688" y="1422886"/>
            <a:ext cx="7130141" cy="475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Numbers: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Object: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"Doe"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Array object: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"Saab"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"674"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Date object: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const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"2022-03-25"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832C09-F41E-44CC-8C61-33ADE9E71AAA}"/>
              </a:ext>
            </a:extLst>
          </p:cNvPr>
          <p:cNvSpPr txBox="1"/>
          <p:nvPr/>
        </p:nvSpPr>
        <p:spPr>
          <a:xfrm>
            <a:off x="9138559" y="1347942"/>
            <a:ext cx="4588329" cy="1173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Strings: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"Yellow"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manas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C1FC7-5D26-4CCB-9B24-11DC4F49D36F}"/>
              </a:ext>
            </a:extLst>
          </p:cNvPr>
          <p:cNvSpPr txBox="1"/>
          <p:nvPr/>
        </p:nvSpPr>
        <p:spPr>
          <a:xfrm>
            <a:off x="6978858" y="1347944"/>
            <a:ext cx="2688771" cy="1173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Booleans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755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861BE-6BE5-4C47-AEE9-EA04601753B4}"/>
              </a:ext>
            </a:extLst>
          </p:cNvPr>
          <p:cNvSpPr txBox="1"/>
          <p:nvPr/>
        </p:nvSpPr>
        <p:spPr>
          <a:xfrm>
            <a:off x="2993572" y="737240"/>
            <a:ext cx="62048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66: Window Object in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574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97241-5C2A-4369-B82C-8E8B706E0A9F}"/>
              </a:ext>
            </a:extLst>
          </p:cNvPr>
          <p:cNvSpPr txBox="1"/>
          <p:nvPr/>
        </p:nvSpPr>
        <p:spPr>
          <a:xfrm>
            <a:off x="2993572" y="936717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67: Time out and Time interval in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919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4C140B-A35E-497E-BE8E-A2D587BEAA48}"/>
              </a:ext>
            </a:extLst>
          </p:cNvPr>
          <p:cNvSpPr txBox="1"/>
          <p:nvPr/>
        </p:nvSpPr>
        <p:spPr>
          <a:xfrm>
            <a:off x="2993572" y="1136195"/>
            <a:ext cx="62048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68: Location object in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84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8C20B-1880-4D5A-883C-49D0A50B2A51}"/>
              </a:ext>
            </a:extLst>
          </p:cNvPr>
          <p:cNvSpPr txBox="1"/>
          <p:nvPr/>
        </p:nvSpPr>
        <p:spPr>
          <a:xfrm>
            <a:off x="2993572" y="1335673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69: Navigator object in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79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571CC-0D3D-48C2-8403-2D9C53B43FDB}"/>
              </a:ext>
            </a:extLst>
          </p:cNvPr>
          <p:cNvSpPr txBox="1"/>
          <p:nvPr/>
        </p:nvSpPr>
        <p:spPr>
          <a:xfrm>
            <a:off x="2993572" y="1535150"/>
            <a:ext cx="62048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70: screen object in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44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13421-1851-4673-98E0-797793CD495F}"/>
              </a:ext>
            </a:extLst>
          </p:cNvPr>
          <p:cNvSpPr txBox="1"/>
          <p:nvPr/>
        </p:nvSpPr>
        <p:spPr>
          <a:xfrm>
            <a:off x="2993572" y="1734628"/>
            <a:ext cx="62048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71: Project - 1(Temperature Converter)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313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7C149-ADED-447F-8F87-FD413AE7AF11}"/>
              </a:ext>
            </a:extLst>
          </p:cNvPr>
          <p:cNvSpPr txBox="1"/>
          <p:nvPr/>
        </p:nvSpPr>
        <p:spPr>
          <a:xfrm>
            <a:off x="2993572" y="1934106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72: Project - 2(Word Counter)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489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0FE45-9B43-4463-9E35-740A01B9947D}"/>
              </a:ext>
            </a:extLst>
          </p:cNvPr>
          <p:cNvSpPr txBox="1"/>
          <p:nvPr/>
        </p:nvSpPr>
        <p:spPr>
          <a:xfrm>
            <a:off x="2993572" y="2133583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73: Project - 3(Background Color Switcher)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9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E46F5C-6A8C-463D-856B-CB3EC9B306F3}"/>
              </a:ext>
            </a:extLst>
          </p:cNvPr>
          <p:cNvSpPr txBox="1"/>
          <p:nvPr/>
        </p:nvSpPr>
        <p:spPr>
          <a:xfrm>
            <a:off x="2993572" y="2333061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74: Project - 4(Sticky Menu Bar)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118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E46F5C-6A8C-463D-856B-CB3EC9B306F3}"/>
              </a:ext>
            </a:extLst>
          </p:cNvPr>
          <p:cNvSpPr txBox="1"/>
          <p:nvPr/>
        </p:nvSpPr>
        <p:spPr>
          <a:xfrm>
            <a:off x="2993572" y="2333061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75: Project - 5(Form Validation)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A65ED-009B-4F1D-BA48-EB3C55EECF97}"/>
              </a:ext>
            </a:extLst>
          </p:cNvPr>
          <p:cNvSpPr txBox="1"/>
          <p:nvPr/>
        </p:nvSpPr>
        <p:spPr>
          <a:xfrm>
            <a:off x="97971" y="-239485"/>
            <a:ext cx="7293429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//treated as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"16Volvo"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"20Volvo"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"Volvo164"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Single quote inside double quotes: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"It's alright"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Single quotes inside double quotes: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 is called 'Johnny'"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Double quotes inside single quotes: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 is called "Johnny"'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//"It's alright"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"He is called 'Johnny'"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"He is called \"Johnny\""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3CD63-D133-4749-BF94-016B57FC7008}"/>
              </a:ext>
            </a:extLst>
          </p:cNvPr>
          <p:cNvSpPr txBox="1"/>
          <p:nvPr/>
        </p:nvSpPr>
        <p:spPr>
          <a:xfrm>
            <a:off x="6879771" y="182712"/>
            <a:ext cx="62048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x is undefined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x is a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x is a Number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With decimals: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34.00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Without decimals: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let y = 123e5;    // 12300000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123e-5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0.00123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12345678904343434445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);//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12345678904343434445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1234567890434343443545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1.2345e….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7798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E46F5C-6A8C-463D-856B-CB3EC9B306F3}"/>
              </a:ext>
            </a:extLst>
          </p:cNvPr>
          <p:cNvSpPr txBox="1"/>
          <p:nvPr/>
        </p:nvSpPr>
        <p:spPr>
          <a:xfrm>
            <a:off x="2993572" y="2333061"/>
            <a:ext cx="6204856" cy="674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76: Project - 6(Image Slider)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880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E46F5C-6A8C-463D-856B-CB3EC9B306F3}"/>
              </a:ext>
            </a:extLst>
          </p:cNvPr>
          <p:cNvSpPr txBox="1"/>
          <p:nvPr/>
        </p:nvSpPr>
        <p:spPr>
          <a:xfrm>
            <a:off x="2993572" y="2333061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77: Project - 7(Stopwatch)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1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84DBB-9B5B-4C10-8712-1C7445B9BCF4}"/>
              </a:ext>
            </a:extLst>
          </p:cNvPr>
          <p:cNvSpPr txBox="1"/>
          <p:nvPr/>
        </p:nvSpPr>
        <p:spPr>
          <a:xfrm>
            <a:off x="979715" y="0"/>
            <a:ext cx="11876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5D1A0-D399-4E8A-92C2-D85BFEE94C15}"/>
              </a:ext>
            </a:extLst>
          </p:cNvPr>
          <p:cNvSpPr txBox="1"/>
          <p:nvPr/>
        </p:nvSpPr>
        <p:spPr>
          <a:xfrm>
            <a:off x="0" y="-535760"/>
            <a:ext cx="8164286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464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,]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  ["Saab", "Volvo", "BMW"]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 [232, 54, 464]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Value is undefined, type is undefined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3D296-B9EC-435F-9741-CA83BF3AFAB6}"/>
              </a:ext>
            </a:extLst>
          </p:cNvPr>
          <p:cNvSpPr txBox="1"/>
          <p:nvPr/>
        </p:nvSpPr>
        <p:spPr>
          <a:xfrm>
            <a:off x="8009165" y="4107320"/>
            <a:ext cx="648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5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D0476-F332-4AC8-AAC2-F0E3559F2058}"/>
              </a:ext>
            </a:extLst>
          </p:cNvPr>
          <p:cNvSpPr txBox="1"/>
          <p:nvPr/>
        </p:nvSpPr>
        <p:spPr>
          <a:xfrm>
            <a:off x="1807028" y="0"/>
            <a:ext cx="9427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8: Comparison and Logical operator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D4E91-7288-4CD0-9975-2779438291CD}"/>
              </a:ext>
            </a:extLst>
          </p:cNvPr>
          <p:cNvSpPr txBox="1"/>
          <p:nvPr/>
        </p:nvSpPr>
        <p:spPr>
          <a:xfrm>
            <a:off x="185058" y="830478"/>
            <a:ext cx="564968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== equal value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=== equal value and type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!=  not equal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!== not equal value or not equal type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7F87A-76C2-46EE-AD9B-5AD87B50366B}"/>
              </a:ext>
            </a:extLst>
          </p:cNvPr>
          <p:cNvSpPr txBox="1"/>
          <p:nvPr/>
        </p:nvSpPr>
        <p:spPr>
          <a:xfrm>
            <a:off x="7826829" y="1997839"/>
            <a:ext cx="62048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3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16EB46-6C95-408E-BBBC-966D46983B85}"/>
              </a:ext>
            </a:extLst>
          </p:cNvPr>
          <p:cNvSpPr txBox="1"/>
          <p:nvPr/>
        </p:nvSpPr>
        <p:spPr>
          <a:xfrm>
            <a:off x="2862944" y="21224"/>
            <a:ext cx="6204856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9: If Else condition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89942-144D-409D-9562-2F0D3D2120E9}"/>
              </a:ext>
            </a:extLst>
          </p:cNvPr>
          <p:cNvSpPr txBox="1"/>
          <p:nvPr/>
        </p:nvSpPr>
        <p:spPr>
          <a:xfrm>
            <a:off x="3341915" y="0"/>
            <a:ext cx="62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10: switch statement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67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3EFE60-62D4-485A-B389-D60D6EEE656C}"/>
              </a:ext>
            </a:extLst>
          </p:cNvPr>
          <p:cNvSpPr txBox="1"/>
          <p:nvPr/>
        </p:nvSpPr>
        <p:spPr>
          <a:xfrm>
            <a:off x="4332515" y="0"/>
            <a:ext cx="62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11: Loop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B8D93-1CCF-4662-81CC-E8B328FB7887}"/>
              </a:ext>
            </a:extLst>
          </p:cNvPr>
          <p:cNvSpPr txBox="1"/>
          <p:nvPr/>
        </p:nvSpPr>
        <p:spPr>
          <a:xfrm>
            <a:off x="108857" y="1062656"/>
            <a:ext cx="91984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Different Kinds of Loops</a:t>
            </a:r>
          </a:p>
          <a:p>
            <a:r>
              <a:rPr lang="en-US" sz="2400" dirty="0">
                <a:solidFill>
                  <a:schemeClr val="bg1"/>
                </a:solidFill>
              </a:rPr>
              <a:t>JavaScript supports different kinds of loops: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</a:rPr>
              <a:t>for</a:t>
            </a:r>
            <a:r>
              <a:rPr lang="en-US" sz="2400" dirty="0">
                <a:solidFill>
                  <a:schemeClr val="bg1"/>
                </a:solidFill>
              </a:rPr>
              <a:t> - loops through a block of code a number of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FDB93-905E-415E-A6F2-664BD5F6D9EA}"/>
              </a:ext>
            </a:extLst>
          </p:cNvPr>
          <p:cNvSpPr txBox="1"/>
          <p:nvPr/>
        </p:nvSpPr>
        <p:spPr>
          <a:xfrm>
            <a:off x="2241344" y="2885356"/>
            <a:ext cx="96676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-------------------------for loop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to display the sum of natural numbers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'sum:'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269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A530F-0884-41F3-AE8F-4002DEB49FAC}"/>
              </a:ext>
            </a:extLst>
          </p:cNvPr>
          <p:cNvSpPr txBox="1"/>
          <p:nvPr/>
        </p:nvSpPr>
        <p:spPr>
          <a:xfrm>
            <a:off x="-892630" y="-10886"/>
            <a:ext cx="100039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</a:rPr>
              <a:t>for/in - </a:t>
            </a:r>
            <a:r>
              <a:rPr lang="en-US" sz="2400" dirty="0">
                <a:solidFill>
                  <a:schemeClr val="bg1"/>
                </a:solidFill>
              </a:rPr>
              <a:t>loops through the properties of an object.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for/of </a:t>
            </a:r>
            <a:r>
              <a:rPr lang="en-US" sz="2400" dirty="0">
                <a:solidFill>
                  <a:schemeClr val="bg1"/>
                </a:solidFill>
              </a:rPr>
              <a:t>- loops through the values of an </a:t>
            </a:r>
            <a:r>
              <a:rPr lang="en-US" sz="2400" dirty="0" err="1">
                <a:solidFill>
                  <a:schemeClr val="bg1"/>
                </a:solidFill>
              </a:rPr>
              <a:t>iterable</a:t>
            </a:r>
            <a:r>
              <a:rPr lang="en-US" sz="2400" dirty="0">
                <a:solidFill>
                  <a:schemeClr val="bg1"/>
                </a:solidFill>
              </a:rPr>
              <a:t> object &amp; array.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B238B-A449-46C6-8247-479D4AC95B9D}"/>
              </a:ext>
            </a:extLst>
          </p:cNvPr>
          <p:cNvSpPr txBox="1"/>
          <p:nvPr/>
        </p:nvSpPr>
        <p:spPr>
          <a:xfrm>
            <a:off x="-87087" y="1165781"/>
            <a:ext cx="335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maurya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67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"manas"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puggul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D3919-9CA2-4595-9079-8FD52BCBAD1C}"/>
              </a:ext>
            </a:extLst>
          </p:cNvPr>
          <p:cNvSpPr txBox="1"/>
          <p:nvPr/>
        </p:nvSpPr>
        <p:spPr>
          <a:xfrm>
            <a:off x="3096989" y="2084985"/>
            <a:ext cx="116368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Using a for loop to iterate over the array and print each person object</a:t>
            </a:r>
            <a:endParaRPr lang="en-US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Using a for...of loop to achieve the same result</a:t>
            </a:r>
            <a:endParaRPr lang="en-US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Using a for...in loop to iterate over the properties of the objects in the array</a:t>
            </a:r>
            <a:endParaRPr lang="en-US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print the indexes of the array (0, 1, 2)</a:t>
            </a:r>
            <a:endParaRPr lang="en-US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also access specific properties of the objects using the for...in loop</a:t>
            </a:r>
            <a:endParaRPr lang="en-US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print the '</a:t>
            </a:r>
            <a:r>
              <a:rPr lang="en-US" sz="1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property of each object</a:t>
            </a:r>
            <a:endParaRPr lang="en-US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77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-2225" y="-1994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D375BE-BB47-4B24-89F2-B03099FD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772" y="-377914"/>
            <a:ext cx="1357448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loops through a block of code while a specified condition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true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do/while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- also loops through a block of code while a specified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condition is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370E1-136C-4FE6-9F2D-59F552B4EF0C}"/>
              </a:ext>
            </a:extLst>
          </p:cNvPr>
          <p:cNvSpPr txBox="1"/>
          <p:nvPr/>
        </p:nvSpPr>
        <p:spPr>
          <a:xfrm>
            <a:off x="3396343" y="21224"/>
            <a:ext cx="62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2: JavaScript Intro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306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9C569-D373-4173-8A85-A9B3ED08A7FB}"/>
              </a:ext>
            </a:extLst>
          </p:cNvPr>
          <p:cNvSpPr txBox="1"/>
          <p:nvPr/>
        </p:nvSpPr>
        <p:spPr>
          <a:xfrm>
            <a:off x="1719943" y="0"/>
            <a:ext cx="98624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12: Break, Continue and Nested loop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994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32B1E-0CD4-4DCA-9D6C-AC79963C8155}"/>
              </a:ext>
            </a:extLst>
          </p:cNvPr>
          <p:cNvSpPr txBox="1"/>
          <p:nvPr/>
        </p:nvSpPr>
        <p:spPr>
          <a:xfrm>
            <a:off x="2084614" y="0"/>
            <a:ext cx="80227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13: alert, confirm and prompt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32040-76D6-403C-8A1A-6465E79AD15B}"/>
              </a:ext>
            </a:extLst>
          </p:cNvPr>
          <p:cNvSpPr txBox="1"/>
          <p:nvPr/>
        </p:nvSpPr>
        <p:spPr>
          <a:xfrm>
            <a:off x="157842" y="951969"/>
            <a:ext cx="11876314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 to </a:t>
            </a:r>
            <a:r>
              <a:rPr lang="en-US" sz="2400" dirty="0" err="1">
                <a:solidFill>
                  <a:schemeClr val="bg1"/>
                </a:solidFill>
              </a:rPr>
              <a:t>intract</a:t>
            </a:r>
            <a:r>
              <a:rPr lang="en-US" sz="2400" dirty="0">
                <a:solidFill>
                  <a:schemeClr val="bg1"/>
                </a:solidFill>
              </a:rPr>
              <a:t> with the user: alert prompt &amp;confirm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alert()</a:t>
            </a:r>
            <a:r>
              <a:rPr lang="en-US" sz="2400" dirty="0">
                <a:solidFill>
                  <a:schemeClr val="bg1"/>
                </a:solidFill>
              </a:rPr>
              <a:t>:-  shows a message.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200" b="1" dirty="0">
                <a:solidFill>
                  <a:srgbClr val="DCDCAA"/>
                </a:solidFill>
                <a:effectLst/>
                <a:latin typeface="Georgia Pro Cond Semibold" panose="020B0604020202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200" b="1" dirty="0">
                <a:solidFill>
                  <a:srgbClr val="CCCCCC"/>
                </a:solidFill>
                <a:effectLst/>
                <a:latin typeface="Georgia Pro Cond Semibold" panose="020B0604020202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Georgia Pro Cond Semibold" panose="020B0604020202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"welcome to A Doctor's Diary"</a:t>
            </a:r>
            <a:r>
              <a:rPr lang="en-US" sz="2200" b="1" dirty="0">
                <a:solidFill>
                  <a:srgbClr val="CCCCCC"/>
                </a:solidFill>
                <a:effectLst/>
                <a:latin typeface="Georgia Pro Cond Semibold" panose="020B0604020202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b="1" dirty="0">
              <a:solidFill>
                <a:schemeClr val="bg1"/>
              </a:solidFill>
              <a:latin typeface="Georgia Pro Cond Semibold" panose="020B0604020202020204" pitchFamily="18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prompt()</a:t>
            </a:r>
            <a:r>
              <a:rPr lang="en-US" sz="2400" dirty="0">
                <a:solidFill>
                  <a:schemeClr val="bg1"/>
                </a:solidFill>
              </a:rPr>
              <a:t>:- shows a message,  input text. It returns the text on  ok or,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if cancel button or Esc is clicked, null.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		prompt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defaultInput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'enter your age'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			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				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 website contain 18+ content’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			else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				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 website contain 18+ content'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7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EDFBA-81D7-4B2D-91C6-34F4F24F58DB}"/>
              </a:ext>
            </a:extLst>
          </p:cNvPr>
          <p:cNvSpPr txBox="1"/>
          <p:nvPr/>
        </p:nvSpPr>
        <p:spPr>
          <a:xfrm>
            <a:off x="136072" y="-601060"/>
            <a:ext cx="119198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confirm():- </a:t>
            </a:r>
            <a:r>
              <a:rPr lang="en-US" sz="2400" dirty="0">
                <a:solidFill>
                  <a:schemeClr val="bg1"/>
                </a:solidFill>
              </a:rPr>
              <a:t>show a message , confirm with “ok” or “</a:t>
            </a:r>
            <a:r>
              <a:rPr lang="en-US" sz="2400" dirty="0" err="1">
                <a:solidFill>
                  <a:schemeClr val="bg1"/>
                </a:solidFill>
              </a:rPr>
              <a:t>cancle</a:t>
            </a:r>
            <a:r>
              <a:rPr lang="en-US" sz="2400" dirty="0">
                <a:solidFill>
                  <a:schemeClr val="bg1"/>
                </a:solidFill>
              </a:rPr>
              <a:t>”. It returns true for ok false for </a:t>
            </a:r>
            <a:r>
              <a:rPr lang="en-US" sz="2400" dirty="0" err="1">
                <a:solidFill>
                  <a:schemeClr val="bg1"/>
                </a:solidFill>
              </a:rPr>
              <a:t>Vancle</a:t>
            </a:r>
            <a:r>
              <a:rPr lang="en-US" sz="2400" dirty="0">
                <a:solidFill>
                  <a:schemeClr val="bg1"/>
                </a:solidFill>
              </a:rPr>
              <a:t>/Esc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11F88-7E65-4BF0-9CCA-72286662BACF}"/>
              </a:ext>
            </a:extLst>
          </p:cNvPr>
          <p:cNvSpPr txBox="1"/>
          <p:nvPr/>
        </p:nvSpPr>
        <p:spPr>
          <a:xfrm>
            <a:off x="1121229" y="1030156"/>
            <a:ext cx="10825842" cy="298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'Are you sure want to visit this website!’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	     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'welcome’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   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'good luck visit next time'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097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59CB04-C797-420C-92FF-95ED88F6C1A9}"/>
              </a:ext>
            </a:extLst>
          </p:cNvPr>
          <p:cNvSpPr txBox="1"/>
          <p:nvPr/>
        </p:nvSpPr>
        <p:spPr>
          <a:xfrm>
            <a:off x="3265713" y="-80344"/>
            <a:ext cx="620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14: Type conversion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F4E2F-1D8F-44BA-B54D-E346E3131983}"/>
              </a:ext>
            </a:extLst>
          </p:cNvPr>
          <p:cNvSpPr txBox="1"/>
          <p:nvPr/>
        </p:nvSpPr>
        <p:spPr>
          <a:xfrm>
            <a:off x="908957" y="1269114"/>
            <a:ext cx="10374086" cy="431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Converting Strings 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Converting Numbers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Converting Booleans 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Type Conversion:-</a:t>
            </a:r>
          </a:p>
          <a:p>
            <a:pPr marL="457200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variables can be converted to a new variable and another data type: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By the use of a JavaScript function.      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4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conversion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    Automatically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by JavaScript itself</a:t>
            </a:r>
            <a:r>
              <a:rPr lang="en-US" sz="24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	   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4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conversion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46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A2BF5-236B-42E1-96B9-80D2D5939F1B}"/>
              </a:ext>
            </a:extLst>
          </p:cNvPr>
          <p:cNvSpPr txBox="1"/>
          <p:nvPr/>
        </p:nvSpPr>
        <p:spPr>
          <a:xfrm>
            <a:off x="174171" y="55977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Converting Strings:-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3E154-CD8F-4B67-90D1-EC8E7A83CDCE}"/>
              </a:ext>
            </a:extLst>
          </p:cNvPr>
          <p:cNvSpPr txBox="1"/>
          <p:nvPr/>
        </p:nvSpPr>
        <p:spPr>
          <a:xfrm>
            <a:off x="1589311" y="1669544"/>
            <a:ext cx="8294918" cy="351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explicit   //"123"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implicit   //"123 "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//"-123"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//"null"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//"undefined"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//"true"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 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//"false"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0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A0CEB-2B87-4BCF-AF2E-4250A6049081}"/>
              </a:ext>
            </a:extLst>
          </p:cNvPr>
          <p:cNvSpPr txBox="1"/>
          <p:nvPr/>
        </p:nvSpPr>
        <p:spPr>
          <a:xfrm>
            <a:off x="0" y="0"/>
            <a:ext cx="6204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Converting Boolean:-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23EF3-ADA2-4E65-B03F-5C78B53DF099}"/>
              </a:ext>
            </a:extLst>
          </p:cNvPr>
          <p:cNvSpPr txBox="1"/>
          <p:nvPr/>
        </p:nvSpPr>
        <p:spPr>
          <a:xfrm>
            <a:off x="156118" y="750478"/>
            <a:ext cx="6766135" cy="5283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explicit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.}    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implicit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     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implicit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implicit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CD092-80D2-4372-AFCF-A9089A877197}"/>
              </a:ext>
            </a:extLst>
          </p:cNvPr>
          <p:cNvSpPr txBox="1"/>
          <p:nvPr/>
        </p:nvSpPr>
        <p:spPr>
          <a:xfrm>
            <a:off x="6966857" y="1008612"/>
            <a:ext cx="5381241" cy="408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30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Note:- </a:t>
            </a:r>
          </a:p>
          <a:p>
            <a:pPr>
              <a:spcAft>
                <a:spcPts val="800"/>
              </a:spcAft>
            </a:pPr>
            <a:r>
              <a:rPr lang="en-US" sz="3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falsy</a:t>
            </a:r>
            <a:r>
              <a:rPr lang="en-US" sz="22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value--&gt;  "" , </a:t>
            </a: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0 , </a:t>
            </a: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dirty="0" err="1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2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null , </a:t>
            </a: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undefined ,</a:t>
            </a: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false  </a:t>
            </a:r>
            <a:endParaRPr lang="en-US" sz="2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convert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karne</a:t>
            </a:r>
            <a:r>
              <a:rPr lang="en-US" sz="18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 false  hi</a:t>
            </a:r>
          </a:p>
          <a:p>
            <a:pPr>
              <a:spcAft>
                <a:spcPts val="800"/>
              </a:spcAft>
            </a:pPr>
            <a:r>
              <a:rPr lang="en-US" sz="18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milega</a:t>
            </a:r>
            <a:r>
              <a:rPr lang="en-US" sz="18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en-U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80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1E2EC-8AEB-41AD-AEFC-76018B297033}"/>
              </a:ext>
            </a:extLst>
          </p:cNvPr>
          <p:cNvSpPr txBox="1"/>
          <p:nvPr/>
        </p:nvSpPr>
        <p:spPr>
          <a:xfrm>
            <a:off x="0" y="-54904"/>
            <a:ext cx="11582400" cy="4279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F000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Converting Numbers:-</a:t>
            </a:r>
            <a:endParaRPr lang="en-US" sz="3000" dirty="0">
              <a:solidFill>
                <a:srgbClr val="FF0000"/>
              </a:solidFill>
              <a:effectLst/>
              <a:latin typeface="Amasis MT Pro Black" panose="02040A040500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</a:t>
            </a:r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</a:t>
            </a:r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</a:t>
            </a:r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//1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</a:t>
            </a:r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12 "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</a:t>
            </a:r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//12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"-12.34"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</a:t>
            </a:r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//-12.34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</a:t>
            </a:r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"12s"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</a:t>
            </a:r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console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    </a:t>
            </a:r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//123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C93B4-1D82-4EFF-8742-2808BB30D861}"/>
              </a:ext>
            </a:extLst>
          </p:cNvPr>
          <p:cNvSpPr txBox="1"/>
          <p:nvPr/>
        </p:nvSpPr>
        <p:spPr>
          <a:xfrm>
            <a:off x="0" y="4129087"/>
            <a:ext cx="9037865" cy="1055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parseFloat</a:t>
            </a:r>
            <a:r>
              <a:rPr lang="en-US" sz="22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:- </a:t>
            </a: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Parses a string and returns a floating point number</a:t>
            </a:r>
            <a:endParaRPr lang="en-US" sz="2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parseInt</a:t>
            </a:r>
            <a:r>
              <a:rPr lang="en-US" sz="22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()</a:t>
            </a:r>
            <a:r>
              <a:rPr lang="en-US" sz="2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:-   </a:t>
            </a: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Parses a string and returns an integer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CF07A-DE3D-4D26-9FAB-FF8BC9FA48EF}"/>
              </a:ext>
            </a:extLst>
          </p:cNvPr>
          <p:cNvSpPr txBox="1"/>
          <p:nvPr/>
        </p:nvSpPr>
        <p:spPr>
          <a:xfrm>
            <a:off x="6332765" y="5240370"/>
            <a:ext cx="6221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'19Mansee'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19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'19Mansee06'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19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42.645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Output: 42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number, base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1010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););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520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6ABA-D355-46D6-8E9D-2D1CC19174B0}"/>
              </a:ext>
            </a:extLst>
          </p:cNvPr>
          <p:cNvSpPr txBox="1"/>
          <p:nvPr/>
        </p:nvSpPr>
        <p:spPr>
          <a:xfrm>
            <a:off x="16329" y="5830493"/>
            <a:ext cx="634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Output: 3.14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6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68F1B-4DB3-45B0-9443-FD7CDA9740C4}"/>
              </a:ext>
            </a:extLst>
          </p:cNvPr>
          <p:cNvSpPr txBox="1"/>
          <p:nvPr/>
        </p:nvSpPr>
        <p:spPr>
          <a:xfrm>
            <a:off x="21767" y="139180"/>
            <a:ext cx="13356772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Note:- 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returns the </a:t>
            </a:r>
            <a:r>
              <a:rPr lang="en-US" sz="22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2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falsy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or the </a:t>
            </a:r>
            <a:r>
              <a:rPr lang="en-US" sz="22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value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all are </a:t>
            </a:r>
            <a:r>
              <a:rPr lang="en-US" sz="22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truthy.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the </a:t>
            </a:r>
            <a:r>
              <a:rPr lang="en-US" sz="22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truthy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  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2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"bye"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"hi"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"bye"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"bye"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    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//-1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//-1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"hey"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//-1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8491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4E0A2-A7E9-4357-AEAF-EF5D14C0E1FF}"/>
              </a:ext>
            </a:extLst>
          </p:cNvPr>
          <p:cNvSpPr txBox="1"/>
          <p:nvPr/>
        </p:nvSpPr>
        <p:spPr>
          <a:xfrm>
            <a:off x="2432957" y="0"/>
            <a:ext cx="7326085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15: String Manipulation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10C4E-6369-4EE1-A036-A350D0B89ACD}"/>
              </a:ext>
            </a:extLst>
          </p:cNvPr>
          <p:cNvSpPr txBox="1"/>
          <p:nvPr/>
        </p:nvSpPr>
        <p:spPr>
          <a:xfrm>
            <a:off x="-21772" y="484136"/>
            <a:ext cx="13422086" cy="1848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templet </a:t>
            </a:r>
            <a:r>
              <a:rPr lang="en-US" sz="2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leteral</a:t>
            </a:r>
            <a:r>
              <a:rPr lang="en-US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:-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"medicine and who treats people who are ill"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`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 person who has been trained in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 person who has been trained in medicine and who treats people who are ill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5D940-C829-4DF9-BF21-4588F3B7ADB5}"/>
              </a:ext>
            </a:extLst>
          </p:cNvPr>
          <p:cNvSpPr txBox="1"/>
          <p:nvPr/>
        </p:nvSpPr>
        <p:spPr>
          <a:xfrm>
            <a:off x="-46265" y="2119750"/>
            <a:ext cx="97590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 new line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"medicine and who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treats people who are ill"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"medicine and who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    treats people who are ill"  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590B1-F57F-4B56-8B97-8AE8D10FD9A0}"/>
              </a:ext>
            </a:extLst>
          </p:cNvPr>
          <p:cNvSpPr txBox="1"/>
          <p:nvPr/>
        </p:nvSpPr>
        <p:spPr>
          <a:xfrm>
            <a:off x="0" y="4092739"/>
            <a:ext cx="676547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4 space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ek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sath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</a:t>
            </a:r>
            <a:r>
              <a:rPr lang="en-US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"M  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C739A-3F42-42D0-AFDD-DDD33935FD66}"/>
              </a:ext>
            </a:extLst>
          </p:cNvPr>
          <p:cNvSpPr txBox="1"/>
          <p:nvPr/>
        </p:nvSpPr>
        <p:spPr>
          <a:xfrm>
            <a:off x="6452512" y="4585181"/>
            <a:ext cx="60442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D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ouble inverted comma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Puggul</a:t>
            </a:r>
            <a:r>
              <a:rPr lang="en-US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Manas"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\"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Puggul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\" Manas"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S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ingle inverted comma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Puggul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Manas"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Puggul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Manas"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4CCBF-BFCD-45AF-84D3-391F576EE175}"/>
              </a:ext>
            </a:extLst>
          </p:cNvPr>
          <p:cNvSpPr txBox="1"/>
          <p:nvPr/>
        </p:nvSpPr>
        <p:spPr>
          <a:xfrm>
            <a:off x="0" y="5415477"/>
            <a:ext cx="676547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String length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"medicine and who treats people who are               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8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E984D-2105-4C52-A8CE-EDA8D4EF3AF6}"/>
              </a:ext>
            </a:extLst>
          </p:cNvPr>
          <p:cNvSpPr txBox="1"/>
          <p:nvPr/>
        </p:nvSpPr>
        <p:spPr>
          <a:xfrm>
            <a:off x="20" y="0"/>
            <a:ext cx="1219198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access any character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"medicine and who treats people who are ill"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"a"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two and more string </a:t>
            </a:r>
            <a:r>
              <a:rPr lang="en-US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concat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person who has been trained in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"medicine and who treats people who are ill"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"a person who has been trained in medicine and who treats people who are ill"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person who has been trained in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"medicine and who treats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"people who are ill"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//"a person who has been trained in medicine and who treats people who are ill"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access substring via index value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person who has been trained in medicine and who treats people who are ill"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//"a person who"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4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DC656-5F2A-4AF1-B81E-FEC3A0145345}"/>
              </a:ext>
            </a:extLst>
          </p:cNvPr>
          <p:cNvSpPr txBox="1"/>
          <p:nvPr/>
        </p:nvSpPr>
        <p:spPr>
          <a:xfrm>
            <a:off x="2982686" y="0"/>
            <a:ext cx="8000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3: Hello World Program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69C78-5DF7-4CF9-A8B0-C10E183B17D1}"/>
              </a:ext>
            </a:extLst>
          </p:cNvPr>
          <p:cNvSpPr txBox="1"/>
          <p:nvPr/>
        </p:nvSpPr>
        <p:spPr>
          <a:xfrm>
            <a:off x="598713" y="1164134"/>
            <a:ext cx="1261654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sz="2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see in console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sz="2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see in output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jss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"hello world"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"my name is ... &amp; say"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jss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sz="2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//my name is ... &amp; say hello world 64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"my name is ... &amp; say "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jss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my name is ... &amp; say hello world1054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`my name is ... &amp; say </a:t>
            </a:r>
            <a:r>
              <a:rPr lang="en-US" sz="28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8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jss</a:t>
            </a:r>
            <a:r>
              <a:rPr lang="en-US" sz="28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10+54`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my name is ... &amp; say hello world 10 + 54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1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918C3-1F7D-4F3F-AB09-0DB4521AF053}"/>
              </a:ext>
            </a:extLst>
          </p:cNvPr>
          <p:cNvSpPr txBox="1"/>
          <p:nvPr/>
        </p:nvSpPr>
        <p:spPr>
          <a:xfrm>
            <a:off x="174172" y="84723"/>
            <a:ext cx="121049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find position from start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name is 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  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8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17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  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-1   if not present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find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posituon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from last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name is 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last index means last wale character ko starting se find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krega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//17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//8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CAF67-E74B-48D8-97A2-473B1F3E16DD}"/>
              </a:ext>
            </a:extLst>
          </p:cNvPr>
          <p:cNvSpPr txBox="1"/>
          <p:nvPr/>
        </p:nvSpPr>
        <p:spPr>
          <a:xfrm>
            <a:off x="3080678" y="4336195"/>
            <a:ext cx="919840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remove first and last white space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My name is 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" My name is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"My name is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trimStart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"My name is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trimEnd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"My name is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1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BE12F-71CE-434B-89AF-47D662268F0E}"/>
              </a:ext>
            </a:extLst>
          </p:cNvPr>
          <p:cNvSpPr txBox="1"/>
          <p:nvPr/>
        </p:nvSpPr>
        <p:spPr>
          <a:xfrm>
            <a:off x="130629" y="130187"/>
            <a:ext cx="12061371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"HELLO, WORLD!"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"hello, world!"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replace()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love JavaScript!"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replacedString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"JavaScript"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replacedString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"I love Python!"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includes()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sample string."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"sample"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mainString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2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5EAF-9BC5-44C8-A873-DB48DE090BB9}"/>
              </a:ext>
            </a:extLst>
          </p:cNvPr>
          <p:cNvSpPr txBox="1"/>
          <p:nvPr/>
        </p:nvSpPr>
        <p:spPr>
          <a:xfrm>
            <a:off x="2993572" y="0"/>
            <a:ext cx="6204856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16: Array in JavaScript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15923-293D-4A64-A369-41E7E46D3B59}"/>
              </a:ext>
            </a:extLst>
          </p:cNvPr>
          <p:cNvSpPr txBox="1"/>
          <p:nvPr/>
        </p:nvSpPr>
        <p:spPr>
          <a:xfrm>
            <a:off x="-2225" y="732669"/>
            <a:ext cx="69255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Syntax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"prince"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"manas"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object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access Element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//"prince"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//8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length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"length is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9778A-458F-4149-AC98-72BA5B8ED479}"/>
              </a:ext>
            </a:extLst>
          </p:cNvPr>
          <p:cNvSpPr txBox="1"/>
          <p:nvPr/>
        </p:nvSpPr>
        <p:spPr>
          <a:xfrm>
            <a:off x="0" y="4586448"/>
            <a:ext cx="741317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Middle Element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"prince"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"manas"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middle_value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middle_value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middle_value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43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C57F0-BA8F-4017-A490-4A5495945DF0}"/>
              </a:ext>
            </a:extLst>
          </p:cNvPr>
          <p:cNvSpPr txBox="1"/>
          <p:nvPr/>
        </p:nvSpPr>
        <p:spPr>
          <a:xfrm>
            <a:off x="152400" y="107671"/>
            <a:ext cx="686888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Multi dimensional array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maths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bookWithPages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			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			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			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      ];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bookWithPages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bookWithPages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//"physics"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bookWithPages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	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	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    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      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1E6A8-C201-4A5C-9E92-03673DBEF795}"/>
              </a:ext>
            </a:extLst>
          </p:cNvPr>
          <p:cNvSpPr txBox="1"/>
          <p:nvPr/>
        </p:nvSpPr>
        <p:spPr>
          <a:xfrm>
            <a:off x="6270157" y="112682"/>
            <a:ext cx="620485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array element access with for loop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maths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 0 is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maths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 1 is physics"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 2 is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array element access with for each function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maths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CC5765-920F-4A8C-85E6-3170B67106FF}"/>
              </a:ext>
            </a:extLst>
          </p:cNvPr>
          <p:cNvCxnSpPr>
            <a:cxnSpLocks/>
          </p:cNvCxnSpPr>
          <p:nvPr/>
        </p:nvCxnSpPr>
        <p:spPr>
          <a:xfrm>
            <a:off x="6063343" y="107671"/>
            <a:ext cx="32657" cy="653967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1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0CE40-8D19-4639-A1E5-D2E459E4A4F7}"/>
              </a:ext>
            </a:extLst>
          </p:cNvPr>
          <p:cNvSpPr txBox="1"/>
          <p:nvPr/>
        </p:nvSpPr>
        <p:spPr>
          <a:xfrm>
            <a:off x="0" y="0"/>
            <a:ext cx="620485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Array method</a:t>
            </a:r>
            <a:endParaRPr lang="en-US" sz="2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DE814C-B5F5-4ECA-8A1A-96549F7D4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28676"/>
              </p:ext>
            </p:extLst>
          </p:nvPr>
        </p:nvGraphicFramePr>
        <p:xfrm>
          <a:off x="2155371" y="93821"/>
          <a:ext cx="10036609" cy="1248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658">
                  <a:extLst>
                    <a:ext uri="{9D8B030D-6E8A-4147-A177-3AD203B41FA5}">
                      <a16:colId xmlns:a16="http://schemas.microsoft.com/office/drawing/2014/main" val="3699170139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606434498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977055928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924791864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3142605927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435974309"/>
                    </a:ext>
                  </a:extLst>
                </a:gridCol>
                <a:gridCol w="1523980">
                  <a:extLst>
                    <a:ext uri="{9D8B030D-6E8A-4147-A177-3AD203B41FA5}">
                      <a16:colId xmlns:a16="http://schemas.microsoft.com/office/drawing/2014/main" val="127513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  <a:effectLst/>
                        </a:rPr>
                        <a:t>.length</a:t>
                      </a:r>
                      <a:endParaRPr lang="en-US" sz="2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2600" b="1" dirty="0" err="1">
                          <a:solidFill>
                            <a:srgbClr val="FF0000"/>
                          </a:solidFill>
                          <a:effectLst/>
                        </a:rPr>
                        <a:t>toString</a:t>
                      </a:r>
                      <a:r>
                        <a:rPr lang="en-US" sz="26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.pop()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.push()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.shift()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.unshift()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.delete()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0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2600" b="1" dirty="0" err="1">
                          <a:solidFill>
                            <a:srgbClr val="FF0000"/>
                          </a:solidFill>
                        </a:rPr>
                        <a:t>concat</a:t>
                      </a: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.flat()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.splice()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.slice()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028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FA5F2C-DB49-4377-9E2F-29A93CE21778}"/>
              </a:ext>
            </a:extLst>
          </p:cNvPr>
          <p:cNvSpPr txBox="1"/>
          <p:nvPr/>
        </p:nvSpPr>
        <p:spPr>
          <a:xfrm>
            <a:off x="451754" y="1903626"/>
            <a:ext cx="11506203" cy="13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spcAft>
                <a:spcPts val="800"/>
              </a:spcAft>
            </a:pPr>
            <a:r>
              <a:rPr lang="en-US" sz="2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"Banana"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"Orange"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457200">
              <a:spcAft>
                <a:spcPts val="800"/>
              </a:spcAft>
            </a:pP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//["Banana", "Orange", "Apple", "Mango"]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console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4FC1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r>
              <a:rPr lang="en-US" sz="2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//"</a:t>
            </a:r>
            <a:r>
              <a:rPr lang="en-US" sz="2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Banana,Orange,Apple,Mango</a:t>
            </a:r>
            <a:r>
              <a:rPr lang="en-US" sz="2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9D258-D62D-4AC6-B8E2-FE8AE8FE4BE2}"/>
              </a:ext>
            </a:extLst>
          </p:cNvPr>
          <p:cNvSpPr txBox="1"/>
          <p:nvPr/>
        </p:nvSpPr>
        <p:spPr>
          <a:xfrm>
            <a:off x="0" y="1457960"/>
            <a:ext cx="639535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FFFF00"/>
                </a:solidFill>
                <a:effectLst/>
              </a:rPr>
              <a:t>toString</a:t>
            </a:r>
            <a:r>
              <a:rPr lang="en-US" sz="2500" b="1" dirty="0">
                <a:solidFill>
                  <a:srgbClr val="FFFF00"/>
                </a:solidFill>
                <a:effectLst/>
              </a:rPr>
              <a:t>()</a:t>
            </a:r>
            <a:endParaRPr lang="en-US" sz="2500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8D29D-7705-4172-BBF5-7ADC8BD4036A}"/>
              </a:ext>
            </a:extLst>
          </p:cNvPr>
          <p:cNvSpPr txBox="1"/>
          <p:nvPr/>
        </p:nvSpPr>
        <p:spPr>
          <a:xfrm>
            <a:off x="-1" y="3252299"/>
            <a:ext cx="12300857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pop(): 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remove last item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//"Mango"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//["Banana", "Orange", "Apple"]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push(): 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add item at last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//["Banana", "Orange", "Apple", "Mango", "Kiwi"]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5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A7131-8EA2-4403-BCD9-F370A2C900ED}"/>
              </a:ext>
            </a:extLst>
          </p:cNvPr>
          <p:cNvSpPr txBox="1"/>
          <p:nvPr/>
        </p:nvSpPr>
        <p:spPr>
          <a:xfrm>
            <a:off x="-1" y="31041"/>
            <a:ext cx="12191979" cy="666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.shift()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//["Orange", "Apple", "Mango"]</a:t>
            </a:r>
          </a:p>
          <a:p>
            <a:endParaRPr lang="en-US" sz="2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.unshift()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//["Lemon", "Banana", "Orange", "Apple", "Mango"]</a:t>
            </a: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.delete ()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//[undefined, "Orange", "Apple", "Mango"]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//[undefined, "Orange", undefined, "Mango"]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20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F3CBA-F2B4-48A8-A0A1-F5A846FFF605}"/>
              </a:ext>
            </a:extLst>
          </p:cNvPr>
          <p:cNvSpPr txBox="1"/>
          <p:nvPr/>
        </p:nvSpPr>
        <p:spPr>
          <a:xfrm>
            <a:off x="-10882" y="63116"/>
            <a:ext cx="14086116" cy="559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Merging(Concatenating) Arrays: -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myGirls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Cecilie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"Lone"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myBoys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myGirls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myBoys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Cecilie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"Lone", "Emil", "Tobias", "Linus"]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yourChildren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myBoys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myGirls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yourChildren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//["Emil", "Tobias", "Linus", "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Cecilie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"Lone"]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Cecilie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"Lone"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"Robin"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"Morgan"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Cecilie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"Lone", "Emil", "Tobias", "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Linus","Robin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                                                                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"Morgan"]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11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E1F3B-AA40-4424-A157-0827239DCD27}"/>
              </a:ext>
            </a:extLst>
          </p:cNvPr>
          <p:cNvSpPr txBox="1"/>
          <p:nvPr/>
        </p:nvSpPr>
        <p:spPr>
          <a:xfrm>
            <a:off x="-87086" y="251694"/>
            <a:ext cx="14673943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Splicing and Slicing Arrays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slices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piece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.splice()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Banan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//["Banana", "Orange", "Lemon", "Kiwi", "Appl", "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Mang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"]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spliced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slice()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citrus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 change in original array just copy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starting-value-index, last-value-index+1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citrus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//["Apple", "Mango"]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//["Banana", "Orange", "Lemon", "Apple", "Mango"]   no changes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05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1E0648-DD2D-428B-9538-9E40919B0EAE}"/>
              </a:ext>
            </a:extLst>
          </p:cNvPr>
          <p:cNvSpPr txBox="1"/>
          <p:nvPr/>
        </p:nvSpPr>
        <p:spPr>
          <a:xfrm>
            <a:off x="168728" y="58846"/>
            <a:ext cx="11854543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string text convert in array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rendom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text"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//["this", "is", "a", 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rendom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"text"]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rendom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text"]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jaha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banana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hoga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ki input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dege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but input remove ho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jayega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array convert in string array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rendom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//"this is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rendom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text"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//"this*is*a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rendom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text"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join array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'Mango'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Great Gatsby"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"F. Scott Fitzgerald"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 Kill a Mockingbird"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"Harper Lee"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"1984"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"George Orwell"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1949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Catcher in the Rye"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"J.D. Salinger"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1951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242403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6877E-95CC-44DF-8A59-7B8FF46A78FE}"/>
              </a:ext>
            </a:extLst>
          </p:cNvPr>
          <p:cNvSpPr txBox="1"/>
          <p:nvPr/>
        </p:nvSpPr>
        <p:spPr>
          <a:xfrm>
            <a:off x="0" y="0"/>
            <a:ext cx="13988144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Sorting Arrays: -</a:t>
            </a:r>
          </a:p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sort()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Banan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//["Appl", "Apple", 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Banan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"Banana", 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"Mango", "Orang", "Orange"]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reverse()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Banan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//["Appl", "Orang", 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Banan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"Mango", "Apple", "Orange", "Banana"]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Numeric Sort</a:t>
            </a:r>
          </a:p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accending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order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accending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order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                                        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//[1, 5, 10, 25, 40, 100]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1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11E16-5F05-428C-B42B-75ABE7631CB5}"/>
              </a:ext>
            </a:extLst>
          </p:cNvPr>
          <p:cNvSpPr txBox="1"/>
          <p:nvPr/>
        </p:nvSpPr>
        <p:spPr>
          <a:xfrm>
            <a:off x="1877786" y="21224"/>
            <a:ext cx="8436428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4: Statement and comments in </a:t>
            </a:r>
            <a:r>
              <a:rPr lang="en-US" sz="4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js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04CA0-48D2-4D7B-B69A-9AF03969AF41}"/>
              </a:ext>
            </a:extLst>
          </p:cNvPr>
          <p:cNvSpPr txBox="1"/>
          <p:nvPr/>
        </p:nvSpPr>
        <p:spPr>
          <a:xfrm>
            <a:off x="1230086" y="1518281"/>
            <a:ext cx="108639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single line comment---&gt; </a:t>
            </a:r>
            <a:r>
              <a:rPr lang="en-US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broweser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does not show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/*multiline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line comment---&gt; </a:t>
            </a:r>
            <a:r>
              <a:rPr lang="en-US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broweser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does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   not show */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57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37BB0A-3208-44D2-A779-0C72F3E75789}"/>
              </a:ext>
            </a:extLst>
          </p:cNvPr>
          <p:cNvSpPr txBox="1"/>
          <p:nvPr/>
        </p:nvSpPr>
        <p:spPr>
          <a:xfrm>
            <a:off x="76200" y="-132201"/>
            <a:ext cx="11604171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decending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order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decending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order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//[100, 40, 25, 10, 5, 1];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Find the Lowest(or Highest) Array Value: -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points[0] contains the lowest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and points[points.length-1] contains the highest value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"lowest value is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//"lowest value is 1"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"maximum value is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//"maximum value is 100"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1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4F250-F0FF-466A-BE64-7B3F18E32F74}"/>
              </a:ext>
            </a:extLst>
          </p:cNvPr>
          <p:cNvSpPr txBox="1"/>
          <p:nvPr/>
        </p:nvSpPr>
        <p:spPr>
          <a:xfrm>
            <a:off x="-10883" y="-660359"/>
            <a:ext cx="6204856" cy="9178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Sorting Object Arrays: -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aa"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cc"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fdgre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tuy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myj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wrew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wrwe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Compare names alphabetically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localeCompare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DC318-39EE-4277-A1BA-796D1B3D58C0}"/>
              </a:ext>
            </a:extLst>
          </p:cNvPr>
          <p:cNvSpPr txBox="1"/>
          <p:nvPr/>
        </p:nvSpPr>
        <p:spPr>
          <a:xfrm>
            <a:off x="6346367" y="-1177272"/>
            <a:ext cx="6096000" cy="787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"X00"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"X01"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"X04"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"X05"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"X06"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"X02"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"X03"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"X07"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42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3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EEFC0-C108-4720-B8C8-75A668430D93}"/>
              </a:ext>
            </a:extLst>
          </p:cNvPr>
          <p:cNvSpPr txBox="1"/>
          <p:nvPr/>
        </p:nvSpPr>
        <p:spPr>
          <a:xfrm>
            <a:off x="3048000" y="3241737"/>
            <a:ext cx="6096000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17: Operation on Array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09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D2F75-A5D8-41A2-884D-3E3ADE72101E}"/>
              </a:ext>
            </a:extLst>
          </p:cNvPr>
          <p:cNvSpPr txBox="1"/>
          <p:nvPr/>
        </p:nvSpPr>
        <p:spPr>
          <a:xfrm>
            <a:off x="2547256" y="0"/>
            <a:ext cx="7641771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18: Function in </a:t>
            </a:r>
            <a:r>
              <a:rPr lang="en-US" sz="4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2874A-ACE2-4E68-BCB9-B0B3DC9A9887}"/>
              </a:ext>
            </a:extLst>
          </p:cNvPr>
          <p:cNvSpPr txBox="1"/>
          <p:nvPr/>
        </p:nvSpPr>
        <p:spPr>
          <a:xfrm>
            <a:off x="125186" y="1217567"/>
            <a:ext cx="1279615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             </a:t>
            </a:r>
            <a:r>
              <a:rPr lang="en-US" sz="2400" b="1">
                <a:solidFill>
                  <a:srgbClr val="FFC000"/>
                </a:solidFill>
                <a:effectLst/>
                <a:latin typeface="Amasis MT Pro Black" panose="02040A04050005020304" pitchFamily="18" charset="0"/>
              </a:rPr>
              <a:t>js</a:t>
            </a:r>
            <a:r>
              <a:rPr lang="en-US" sz="2400" b="1" dirty="0">
                <a:solidFill>
                  <a:srgbClr val="FFC000"/>
                </a:solidFill>
                <a:effectLst/>
                <a:latin typeface="Amasis MT Pro Black" panose="02040A04050005020304" pitchFamily="18" charset="0"/>
              </a:rPr>
              <a:t> arrow function      let </a:t>
            </a:r>
            <a:r>
              <a:rPr lang="en-US" sz="2400" b="1" dirty="0" err="1">
                <a:solidFill>
                  <a:srgbClr val="FFC000"/>
                </a:solidFill>
                <a:effectLst/>
                <a:latin typeface="Amasis MT Pro Black" panose="02040A04050005020304" pitchFamily="18" charset="0"/>
              </a:rPr>
              <a:t>varr</a:t>
            </a:r>
            <a:r>
              <a:rPr lang="en-US" sz="2400" b="1" dirty="0">
                <a:solidFill>
                  <a:srgbClr val="FFC000"/>
                </a:solidFill>
                <a:effectLst/>
                <a:latin typeface="Amasis MT Pro Black" panose="02040A04050005020304" pitchFamily="18" charset="0"/>
              </a:rPr>
              <a:t> =      ()   =&gt;     { }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 * 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"print table"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resuable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0A87B-A0EE-42FE-BAF7-51EA411147EF}"/>
              </a:ext>
            </a:extLst>
          </p:cNvPr>
          <p:cNvSpPr txBox="1"/>
          <p:nvPr/>
        </p:nvSpPr>
        <p:spPr>
          <a:xfrm>
            <a:off x="8686801" y="4138620"/>
            <a:ext cx="6204856" cy="2577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4920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090D4-5392-4951-A048-BB6F3EEB9093}"/>
              </a:ext>
            </a:extLst>
          </p:cNvPr>
          <p:cNvSpPr txBox="1"/>
          <p:nvPr/>
        </p:nvSpPr>
        <p:spPr>
          <a:xfrm>
            <a:off x="1970312" y="-45751"/>
            <a:ext cx="8327571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19: Parameters and Arguments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C4690-0909-47E7-844C-A3F5CDE980D9}"/>
              </a:ext>
            </a:extLst>
          </p:cNvPr>
          <p:cNvSpPr txBox="1"/>
          <p:nvPr/>
        </p:nvSpPr>
        <p:spPr>
          <a:xfrm>
            <a:off x="1349829" y="1062656"/>
            <a:ext cx="98842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 is parameter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 is argument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"print table"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6 is argument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addTwoNumber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 is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`sum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addTwoNumber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7514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F3CE7-6F3F-493E-9328-3C91D1617595}"/>
              </a:ext>
            </a:extLst>
          </p:cNvPr>
          <p:cNvSpPr txBox="1"/>
          <p:nvPr/>
        </p:nvSpPr>
        <p:spPr>
          <a:xfrm>
            <a:off x="2367642" y="0"/>
            <a:ext cx="7456715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20: The arguments object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4AF7B-1C84-4328-A738-89E0E8193167}"/>
              </a:ext>
            </a:extLst>
          </p:cNvPr>
          <p:cNvSpPr txBox="1"/>
          <p:nvPr/>
        </p:nvSpPr>
        <p:spPr>
          <a:xfrm>
            <a:off x="76198" y="719428"/>
            <a:ext cx="120396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jb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bhi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hota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bhi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bnta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hoti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iska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kitte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bhi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krega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7E691B-A16F-42EE-AD10-E700BC7D4E65}"/>
              </a:ext>
            </a:extLst>
          </p:cNvPr>
          <p:cNvSpPr txBox="1"/>
          <p:nvPr/>
        </p:nvSpPr>
        <p:spPr>
          <a:xfrm>
            <a:off x="0" y="2545570"/>
            <a:ext cx="44087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188FB-1ED8-49A9-8E3D-15B63E8E421F}"/>
              </a:ext>
            </a:extLst>
          </p:cNvPr>
          <p:cNvSpPr txBox="1"/>
          <p:nvPr/>
        </p:nvSpPr>
        <p:spPr>
          <a:xfrm>
            <a:off x="76198" y="5657671"/>
            <a:ext cx="40385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);//   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5953C-8C14-4BF6-8552-A2E8D978A64E}"/>
              </a:ext>
            </a:extLst>
          </p:cNvPr>
          <p:cNvSpPr txBox="1"/>
          <p:nvPr/>
        </p:nvSpPr>
        <p:spPr>
          <a:xfrm>
            <a:off x="6030689" y="1882994"/>
            <a:ext cx="6204856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argument passed 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9340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9520C-B87C-4D61-B40B-076D43CA80C5}"/>
              </a:ext>
            </a:extLst>
          </p:cNvPr>
          <p:cNvSpPr txBox="1"/>
          <p:nvPr/>
        </p:nvSpPr>
        <p:spPr>
          <a:xfrm>
            <a:off x="1926770" y="21224"/>
            <a:ext cx="8730343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21: Return a value in function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71168-6B0D-4EA1-81FC-6C9F24488D62}"/>
              </a:ext>
            </a:extLst>
          </p:cNvPr>
          <p:cNvSpPr txBox="1"/>
          <p:nvPr/>
        </p:nvSpPr>
        <p:spPr>
          <a:xfrm>
            <a:off x="87084" y="825811"/>
            <a:ext cx="8577945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bad execute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band ho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jayega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579F8-BBD4-45C8-9B6D-CFFC79479A2E}"/>
              </a:ext>
            </a:extLst>
          </p:cNvPr>
          <p:cNvSpPr txBox="1"/>
          <p:nvPr/>
        </p:nvSpPr>
        <p:spPr>
          <a:xfrm>
            <a:off x="8469079" y="3024526"/>
            <a:ext cx="6204856" cy="378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26111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11F20-2726-4661-A818-A7CCFB76569F}"/>
              </a:ext>
            </a:extLst>
          </p:cNvPr>
          <p:cNvSpPr txBox="1"/>
          <p:nvPr/>
        </p:nvSpPr>
        <p:spPr>
          <a:xfrm>
            <a:off x="1491343" y="21224"/>
            <a:ext cx="9666514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22: Global variable vs local variable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DC1A1-A022-456D-804F-36099C52FE37}"/>
              </a:ext>
            </a:extLst>
          </p:cNvPr>
          <p:cNvSpPr txBox="1"/>
          <p:nvPr/>
        </p:nvSpPr>
        <p:spPr>
          <a:xfrm>
            <a:off x="152400" y="743713"/>
            <a:ext cx="11517085" cy="6557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global variable, accessible anywhere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local variable, only accessible within the function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access 'result' within the function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mySecondFunction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local variable, only accessible within the function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access 'result' within the function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access 'car' globally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call the function to access 'result' within it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mySecondFunction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75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71563-2AB8-4CED-990B-DB67CC081F3F}"/>
              </a:ext>
            </a:extLst>
          </p:cNvPr>
          <p:cNvSpPr txBox="1"/>
          <p:nvPr/>
        </p:nvSpPr>
        <p:spPr>
          <a:xfrm>
            <a:off x="1208313" y="-76202"/>
            <a:ext cx="10450285" cy="71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23: Anonymous function in </a:t>
            </a:r>
            <a:r>
              <a:rPr lang="en-US" sz="4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6B921-CDBF-407E-8C1C-09C662167EF9}"/>
              </a:ext>
            </a:extLst>
          </p:cNvPr>
          <p:cNvSpPr txBox="1"/>
          <p:nvPr/>
        </p:nvSpPr>
        <p:spPr>
          <a:xfrm>
            <a:off x="0" y="631392"/>
            <a:ext cx="1304108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jb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bhi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function call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hota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to function save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hota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isi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bachne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liye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function ko variable me save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kra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lete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isse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function execute hone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bad memory free ho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jati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    Or     </a:t>
            </a:r>
            <a:r>
              <a:rPr lang="en-US" sz="2200" b="1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isa function </a:t>
            </a:r>
            <a:r>
              <a:rPr lang="en-US" sz="2200" b="1" dirty="0" err="1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jiska</a:t>
            </a:r>
            <a:r>
              <a:rPr lang="en-US" sz="2200" b="1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nam</a:t>
            </a:r>
            <a:r>
              <a:rPr lang="en-US" sz="2200" b="1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na</a:t>
            </a:r>
            <a:r>
              <a:rPr lang="en-US" sz="2200" b="1" dirty="0">
                <a:solidFill>
                  <a:srgbClr val="FF0000"/>
                </a:solidFill>
                <a:effectLst/>
                <a:latin typeface="Elephant" panose="02020904090505020303" pitchFamily="18" charset="0"/>
              </a:rPr>
              <a:t> ho</a:t>
            </a:r>
          </a:p>
          <a:p>
            <a:endParaRPr lang="en-US" sz="22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7A200-1321-4EFF-8050-D15EDF79F094}"/>
              </a:ext>
            </a:extLst>
          </p:cNvPr>
          <p:cNvSpPr txBox="1"/>
          <p:nvPr/>
        </p:nvSpPr>
        <p:spPr>
          <a:xfrm>
            <a:off x="566057" y="2035338"/>
            <a:ext cx="120504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()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lagana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hai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time_in_milisecond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103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-2245" y="0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B1703-21A2-4783-A841-E5EAF049138D}"/>
              </a:ext>
            </a:extLst>
          </p:cNvPr>
          <p:cNvSpPr txBox="1"/>
          <p:nvPr/>
        </p:nvSpPr>
        <p:spPr>
          <a:xfrm>
            <a:off x="1328057" y="21224"/>
            <a:ext cx="111578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5: </a:t>
            </a:r>
            <a:r>
              <a:rPr lang="en-US" sz="4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Valiable</a:t>
            </a:r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- let, var and const</a:t>
            </a:r>
            <a:endParaRPr lang="en-US" sz="4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F181A5-5B8D-468E-B757-7FAEFEEA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37" y="904313"/>
            <a:ext cx="12192000" cy="240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Variable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-JavaScript Variables can be declared in 4 ways: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Automatically.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Using var.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Using let.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Using const.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7C809-ACCE-4974-B2E7-26AA0BBD79A1}"/>
              </a:ext>
            </a:extLst>
          </p:cNvPr>
          <p:cNvSpPr txBox="1"/>
          <p:nvPr/>
        </p:nvSpPr>
        <p:spPr>
          <a:xfrm>
            <a:off x="43527" y="3177179"/>
            <a:ext cx="39841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//output: 15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2F785-34DE-46F4-824A-51B4989B0761}"/>
              </a:ext>
            </a:extLst>
          </p:cNvPr>
          <p:cNvSpPr txBox="1"/>
          <p:nvPr/>
        </p:nvSpPr>
        <p:spPr>
          <a:xfrm>
            <a:off x="4647326" y="3272363"/>
            <a:ext cx="2892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a-D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11</a:t>
            </a:r>
            <a:endParaRPr lang="da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5CD88-4385-4BA3-A3D3-F4965A3BD1C4}"/>
              </a:ext>
            </a:extLst>
          </p:cNvPr>
          <p:cNvSpPr txBox="1"/>
          <p:nvPr/>
        </p:nvSpPr>
        <p:spPr>
          <a:xfrm>
            <a:off x="7932985" y="3284167"/>
            <a:ext cx="3311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11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21D02-422A-48A4-AA5F-BE495E695014}"/>
              </a:ext>
            </a:extLst>
          </p:cNvPr>
          <p:cNvSpPr txBox="1"/>
          <p:nvPr/>
        </p:nvSpPr>
        <p:spPr>
          <a:xfrm>
            <a:off x="43527" y="5016948"/>
            <a:ext cx="3200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43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6E679-7FEF-4C13-A3D8-F6E311A8B550}"/>
              </a:ext>
            </a:extLst>
          </p:cNvPr>
          <p:cNvSpPr txBox="1"/>
          <p:nvPr/>
        </p:nvSpPr>
        <p:spPr>
          <a:xfrm>
            <a:off x="2307771" y="21224"/>
            <a:ext cx="8479971" cy="132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24: Immediately Invoked function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BD216-4650-40EE-BD5C-29D657B5C051}"/>
              </a:ext>
            </a:extLst>
          </p:cNvPr>
          <p:cNvSpPr txBox="1"/>
          <p:nvPr/>
        </p:nvSpPr>
        <p:spPr>
          <a:xfrm>
            <a:off x="97970" y="995099"/>
            <a:ext cx="11854543" cy="6464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yntax</a:t>
            </a:r>
            <a:r>
              <a:rPr lang="en-US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(function.......)();</a:t>
            </a: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//execute hone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bad memory free ho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jayega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save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hoga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automatic delete ho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jayega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Example:-  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 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   })();</a:t>
            </a:r>
          </a:p>
          <a:p>
            <a:pPr>
              <a:lnSpc>
                <a:spcPct val="150000"/>
              </a:lnSpc>
            </a:pP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ote:-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agar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kisi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karte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chances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hamara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uska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sakta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hone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bna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ek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immediately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turant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jayega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67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2C983-D8E8-4330-990E-0F495285E784}"/>
              </a:ext>
            </a:extLst>
          </p:cNvPr>
          <p:cNvSpPr txBox="1"/>
          <p:nvPr/>
        </p:nvSpPr>
        <p:spPr>
          <a:xfrm>
            <a:off x="3048001" y="-39420"/>
            <a:ext cx="6204856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25: objects in </a:t>
            </a:r>
            <a:r>
              <a:rPr lang="en-US" sz="35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AEC93-6471-4903-AF51-D205BB93F6B6}"/>
              </a:ext>
            </a:extLst>
          </p:cNvPr>
          <p:cNvSpPr txBox="1"/>
          <p:nvPr/>
        </p:nvSpPr>
        <p:spPr>
          <a:xfrm>
            <a:off x="108857" y="748529"/>
            <a:ext cx="12083143" cy="5962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Object:      </a:t>
            </a: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2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xample:   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 human value 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	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properties: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Mobile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Adress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	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action/function: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study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	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properties: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	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action/function: </a:t>
            </a:r>
            <a:r>
              <a:rPr lang="en-US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AesDerivedKeyParams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Park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Servicing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bject 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 Programming: </a:t>
            </a:r>
          </a:p>
          <a:p>
            <a:pPr marL="1257300" lvl="2" indent="-3429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Teacher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management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holder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cashier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banking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department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liberary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management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5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D959B-269C-4A75-BD3E-A72E44C2E8B1}"/>
              </a:ext>
            </a:extLst>
          </p:cNvPr>
          <p:cNvSpPr txBox="1"/>
          <p:nvPr/>
        </p:nvSpPr>
        <p:spPr>
          <a:xfrm>
            <a:off x="3309258" y="-61624"/>
            <a:ext cx="6204856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26: object properties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AD9C4-EB83-42B0-AB15-6299ECA592AB}"/>
              </a:ext>
            </a:extLst>
          </p:cNvPr>
          <p:cNvSpPr txBox="1"/>
          <p:nvPr/>
        </p:nvSpPr>
        <p:spPr>
          <a:xfrm>
            <a:off x="-43545" y="579449"/>
            <a:ext cx="637902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access object </a:t>
            </a:r>
            <a:r>
              <a:rPr lang="en-US" sz="2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properity</a:t>
            </a:r>
            <a:r>
              <a:rPr lang="en-US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 via dot notation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access object </a:t>
            </a:r>
            <a:r>
              <a:rPr lang="en-US" sz="2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properity</a:t>
            </a:r>
            <a:r>
              <a:rPr lang="en-US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 via array [] notation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access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properity</a:t>
            </a:r>
            <a:endParaRPr lang="en-US" sz="22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modify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properity</a:t>
            </a:r>
            <a:endParaRPr lang="en-US" sz="22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D7768-CEDD-4F4D-A64F-698DB61FBA4A}"/>
              </a:ext>
            </a:extLst>
          </p:cNvPr>
          <p:cNvSpPr txBox="1"/>
          <p:nvPr/>
        </p:nvSpPr>
        <p:spPr>
          <a:xfrm>
            <a:off x="6542292" y="106508"/>
            <a:ext cx="6204856" cy="664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add more properties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properity</a:t>
            </a:r>
            <a:endParaRPr lang="en-US" sz="22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search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properity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   use in operator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MobileNo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iterate object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properity</a:t>
            </a:r>
            <a:endParaRPr lang="en-US" sz="22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6945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16D18-40AA-4D93-9D7A-080F58DED96A}"/>
              </a:ext>
            </a:extLst>
          </p:cNvPr>
          <p:cNvSpPr txBox="1"/>
          <p:nvPr/>
        </p:nvSpPr>
        <p:spPr>
          <a:xfrm>
            <a:off x="3243943" y="-43561"/>
            <a:ext cx="6204856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27: Methods in object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74BF3-8C16-4739-9A78-F52CC57D3502}"/>
              </a:ext>
            </a:extLst>
          </p:cNvPr>
          <p:cNvSpPr txBox="1"/>
          <p:nvPr/>
        </p:nvSpPr>
        <p:spPr>
          <a:xfrm>
            <a:off x="-32656" y="466049"/>
            <a:ext cx="62048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2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ko method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bolege</a:t>
            </a:r>
            <a:r>
              <a:rPr lang="en-US" sz="22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4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tarike</a:t>
            </a:r>
            <a:r>
              <a:rPr lang="en-US" sz="22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method ko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bna</a:t>
            </a:r>
            <a:r>
              <a:rPr lang="en-US" sz="22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sakte</a:t>
            </a:r>
            <a:r>
              <a:rPr lang="en-US" sz="22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2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82666-4674-4A24-A802-846E462C4FEA}"/>
              </a:ext>
            </a:extLst>
          </p:cNvPr>
          <p:cNvSpPr txBox="1"/>
          <p:nvPr/>
        </p:nvSpPr>
        <p:spPr>
          <a:xfrm>
            <a:off x="0" y="1990746"/>
            <a:ext cx="59762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1st method</a:t>
            </a:r>
          </a:p>
          <a:p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!"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"hello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FA045-D912-400B-BA2E-34971B5950F8}"/>
              </a:ext>
            </a:extLst>
          </p:cNvPr>
          <p:cNvSpPr txBox="1"/>
          <p:nvPr/>
        </p:nvSpPr>
        <p:spPr>
          <a:xfrm>
            <a:off x="6008933" y="1794008"/>
            <a:ext cx="6210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2nd method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!"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"hello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!"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64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B4EA42-6784-49CC-9224-BC58B969AFCD}"/>
              </a:ext>
            </a:extLst>
          </p:cNvPr>
          <p:cNvSpPr txBox="1"/>
          <p:nvPr/>
        </p:nvSpPr>
        <p:spPr>
          <a:xfrm>
            <a:off x="43544" y="96437"/>
            <a:ext cx="6095998" cy="3785652"/>
          </a:xfrm>
          <a:custGeom>
            <a:avLst/>
            <a:gdLst>
              <a:gd name="connsiteX0" fmla="*/ 0 w 6095998"/>
              <a:gd name="connsiteY0" fmla="*/ 0 h 3785652"/>
              <a:gd name="connsiteX1" fmla="*/ 371302 w 6095998"/>
              <a:gd name="connsiteY1" fmla="*/ 0 h 3785652"/>
              <a:gd name="connsiteX2" fmla="*/ 803563 w 6095998"/>
              <a:gd name="connsiteY2" fmla="*/ 0 h 3785652"/>
              <a:gd name="connsiteX3" fmla="*/ 1479665 w 6095998"/>
              <a:gd name="connsiteY3" fmla="*/ 0 h 3785652"/>
              <a:gd name="connsiteX4" fmla="*/ 2033847 w 6095998"/>
              <a:gd name="connsiteY4" fmla="*/ 0 h 3785652"/>
              <a:gd name="connsiteX5" fmla="*/ 2588028 w 6095998"/>
              <a:gd name="connsiteY5" fmla="*/ 0 h 3785652"/>
              <a:gd name="connsiteX6" fmla="*/ 3020290 w 6095998"/>
              <a:gd name="connsiteY6" fmla="*/ 0 h 3785652"/>
              <a:gd name="connsiteX7" fmla="*/ 3391592 w 6095998"/>
              <a:gd name="connsiteY7" fmla="*/ 0 h 3785652"/>
              <a:gd name="connsiteX8" fmla="*/ 3823853 w 6095998"/>
              <a:gd name="connsiteY8" fmla="*/ 0 h 3785652"/>
              <a:gd name="connsiteX9" fmla="*/ 4256115 w 6095998"/>
              <a:gd name="connsiteY9" fmla="*/ 0 h 3785652"/>
              <a:gd name="connsiteX10" fmla="*/ 4749337 w 6095998"/>
              <a:gd name="connsiteY10" fmla="*/ 0 h 3785652"/>
              <a:gd name="connsiteX11" fmla="*/ 5303518 w 6095998"/>
              <a:gd name="connsiteY11" fmla="*/ 0 h 3785652"/>
              <a:gd name="connsiteX12" fmla="*/ 6095998 w 6095998"/>
              <a:gd name="connsiteY12" fmla="*/ 0 h 3785652"/>
              <a:gd name="connsiteX13" fmla="*/ 6095998 w 6095998"/>
              <a:gd name="connsiteY13" fmla="*/ 616520 h 3785652"/>
              <a:gd name="connsiteX14" fmla="*/ 6095998 w 6095998"/>
              <a:gd name="connsiteY14" fmla="*/ 1233041 h 3785652"/>
              <a:gd name="connsiteX15" fmla="*/ 6095998 w 6095998"/>
              <a:gd name="connsiteY15" fmla="*/ 1811705 h 3785652"/>
              <a:gd name="connsiteX16" fmla="*/ 6095998 w 6095998"/>
              <a:gd name="connsiteY16" fmla="*/ 2428225 h 3785652"/>
              <a:gd name="connsiteX17" fmla="*/ 6095998 w 6095998"/>
              <a:gd name="connsiteY17" fmla="*/ 2969033 h 3785652"/>
              <a:gd name="connsiteX18" fmla="*/ 6095998 w 6095998"/>
              <a:gd name="connsiteY18" fmla="*/ 3785652 h 3785652"/>
              <a:gd name="connsiteX19" fmla="*/ 5541816 w 6095998"/>
              <a:gd name="connsiteY19" fmla="*/ 3785652 h 3785652"/>
              <a:gd name="connsiteX20" fmla="*/ 5048595 w 6095998"/>
              <a:gd name="connsiteY20" fmla="*/ 3785652 h 3785652"/>
              <a:gd name="connsiteX21" fmla="*/ 4433453 w 6095998"/>
              <a:gd name="connsiteY21" fmla="*/ 3785652 h 3785652"/>
              <a:gd name="connsiteX22" fmla="*/ 3818311 w 6095998"/>
              <a:gd name="connsiteY22" fmla="*/ 3785652 h 3785652"/>
              <a:gd name="connsiteX23" fmla="*/ 3325090 w 6095998"/>
              <a:gd name="connsiteY23" fmla="*/ 3785652 h 3785652"/>
              <a:gd name="connsiteX24" fmla="*/ 2831868 w 6095998"/>
              <a:gd name="connsiteY24" fmla="*/ 3785652 h 3785652"/>
              <a:gd name="connsiteX25" fmla="*/ 2338647 w 6095998"/>
              <a:gd name="connsiteY25" fmla="*/ 3785652 h 3785652"/>
              <a:gd name="connsiteX26" fmla="*/ 1906385 w 6095998"/>
              <a:gd name="connsiteY26" fmla="*/ 3785652 h 3785652"/>
              <a:gd name="connsiteX27" fmla="*/ 1230283 w 6095998"/>
              <a:gd name="connsiteY27" fmla="*/ 3785652 h 3785652"/>
              <a:gd name="connsiteX28" fmla="*/ 615142 w 6095998"/>
              <a:gd name="connsiteY28" fmla="*/ 3785652 h 3785652"/>
              <a:gd name="connsiteX29" fmla="*/ 0 w 6095998"/>
              <a:gd name="connsiteY29" fmla="*/ 3785652 h 3785652"/>
              <a:gd name="connsiteX30" fmla="*/ 0 w 6095998"/>
              <a:gd name="connsiteY30" fmla="*/ 3282701 h 3785652"/>
              <a:gd name="connsiteX31" fmla="*/ 0 w 6095998"/>
              <a:gd name="connsiteY31" fmla="*/ 2817607 h 3785652"/>
              <a:gd name="connsiteX32" fmla="*/ 0 w 6095998"/>
              <a:gd name="connsiteY32" fmla="*/ 2276799 h 3785652"/>
              <a:gd name="connsiteX33" fmla="*/ 0 w 6095998"/>
              <a:gd name="connsiteY33" fmla="*/ 1849561 h 3785652"/>
              <a:gd name="connsiteX34" fmla="*/ 0 w 6095998"/>
              <a:gd name="connsiteY34" fmla="*/ 1346610 h 3785652"/>
              <a:gd name="connsiteX35" fmla="*/ 0 w 6095998"/>
              <a:gd name="connsiteY35" fmla="*/ 843660 h 3785652"/>
              <a:gd name="connsiteX36" fmla="*/ 0 w 6095998"/>
              <a:gd name="connsiteY36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5998" h="3785652" extrusionOk="0">
                <a:moveTo>
                  <a:pt x="0" y="0"/>
                </a:moveTo>
                <a:cubicBezTo>
                  <a:pt x="172308" y="-40196"/>
                  <a:pt x="234736" y="12125"/>
                  <a:pt x="371302" y="0"/>
                </a:cubicBezTo>
                <a:cubicBezTo>
                  <a:pt x="507868" y="-12125"/>
                  <a:pt x="681869" y="43904"/>
                  <a:pt x="803563" y="0"/>
                </a:cubicBezTo>
                <a:cubicBezTo>
                  <a:pt x="925257" y="-43904"/>
                  <a:pt x="1143900" y="24003"/>
                  <a:pt x="1479665" y="0"/>
                </a:cubicBezTo>
                <a:cubicBezTo>
                  <a:pt x="1815430" y="-24003"/>
                  <a:pt x="1789603" y="60637"/>
                  <a:pt x="2033847" y="0"/>
                </a:cubicBezTo>
                <a:cubicBezTo>
                  <a:pt x="2278091" y="-60637"/>
                  <a:pt x="2365564" y="14636"/>
                  <a:pt x="2588028" y="0"/>
                </a:cubicBezTo>
                <a:cubicBezTo>
                  <a:pt x="2810492" y="-14636"/>
                  <a:pt x="2878856" y="7588"/>
                  <a:pt x="3020290" y="0"/>
                </a:cubicBezTo>
                <a:cubicBezTo>
                  <a:pt x="3161724" y="-7588"/>
                  <a:pt x="3316717" y="26989"/>
                  <a:pt x="3391592" y="0"/>
                </a:cubicBezTo>
                <a:cubicBezTo>
                  <a:pt x="3466467" y="-26989"/>
                  <a:pt x="3694177" y="44632"/>
                  <a:pt x="3823853" y="0"/>
                </a:cubicBezTo>
                <a:cubicBezTo>
                  <a:pt x="3953529" y="-44632"/>
                  <a:pt x="4050739" y="28084"/>
                  <a:pt x="4256115" y="0"/>
                </a:cubicBezTo>
                <a:cubicBezTo>
                  <a:pt x="4461491" y="-28084"/>
                  <a:pt x="4619951" y="34373"/>
                  <a:pt x="4749337" y="0"/>
                </a:cubicBezTo>
                <a:cubicBezTo>
                  <a:pt x="4878723" y="-34373"/>
                  <a:pt x="5095961" y="823"/>
                  <a:pt x="5303518" y="0"/>
                </a:cubicBezTo>
                <a:cubicBezTo>
                  <a:pt x="5511075" y="-823"/>
                  <a:pt x="5907868" y="2730"/>
                  <a:pt x="6095998" y="0"/>
                </a:cubicBezTo>
                <a:cubicBezTo>
                  <a:pt x="6154813" y="284258"/>
                  <a:pt x="6076961" y="457327"/>
                  <a:pt x="6095998" y="616520"/>
                </a:cubicBezTo>
                <a:cubicBezTo>
                  <a:pt x="6115035" y="775713"/>
                  <a:pt x="6034722" y="938794"/>
                  <a:pt x="6095998" y="1233041"/>
                </a:cubicBezTo>
                <a:cubicBezTo>
                  <a:pt x="6157274" y="1527288"/>
                  <a:pt x="6090026" y="1555762"/>
                  <a:pt x="6095998" y="1811705"/>
                </a:cubicBezTo>
                <a:cubicBezTo>
                  <a:pt x="6101970" y="2067648"/>
                  <a:pt x="6028229" y="2287512"/>
                  <a:pt x="6095998" y="2428225"/>
                </a:cubicBezTo>
                <a:cubicBezTo>
                  <a:pt x="6163767" y="2568938"/>
                  <a:pt x="6058684" y="2789830"/>
                  <a:pt x="6095998" y="2969033"/>
                </a:cubicBezTo>
                <a:cubicBezTo>
                  <a:pt x="6133312" y="3148236"/>
                  <a:pt x="6004346" y="3496330"/>
                  <a:pt x="6095998" y="3785652"/>
                </a:cubicBezTo>
                <a:cubicBezTo>
                  <a:pt x="5935948" y="3842196"/>
                  <a:pt x="5683101" y="3753159"/>
                  <a:pt x="5541816" y="3785652"/>
                </a:cubicBezTo>
                <a:cubicBezTo>
                  <a:pt x="5400531" y="3818145"/>
                  <a:pt x="5248675" y="3759775"/>
                  <a:pt x="5048595" y="3785652"/>
                </a:cubicBezTo>
                <a:cubicBezTo>
                  <a:pt x="4848515" y="3811529"/>
                  <a:pt x="4608735" y="3768797"/>
                  <a:pt x="4433453" y="3785652"/>
                </a:cubicBezTo>
                <a:cubicBezTo>
                  <a:pt x="4258171" y="3802507"/>
                  <a:pt x="4028111" y="3750710"/>
                  <a:pt x="3818311" y="3785652"/>
                </a:cubicBezTo>
                <a:cubicBezTo>
                  <a:pt x="3608511" y="3820594"/>
                  <a:pt x="3498683" y="3735381"/>
                  <a:pt x="3325090" y="3785652"/>
                </a:cubicBezTo>
                <a:cubicBezTo>
                  <a:pt x="3151497" y="3835923"/>
                  <a:pt x="2953898" y="3728987"/>
                  <a:pt x="2831868" y="3785652"/>
                </a:cubicBezTo>
                <a:cubicBezTo>
                  <a:pt x="2709838" y="3842317"/>
                  <a:pt x="2468651" y="3736729"/>
                  <a:pt x="2338647" y="3785652"/>
                </a:cubicBezTo>
                <a:cubicBezTo>
                  <a:pt x="2208643" y="3834575"/>
                  <a:pt x="2083268" y="3773363"/>
                  <a:pt x="1906385" y="3785652"/>
                </a:cubicBezTo>
                <a:cubicBezTo>
                  <a:pt x="1729502" y="3797941"/>
                  <a:pt x="1391935" y="3709048"/>
                  <a:pt x="1230283" y="3785652"/>
                </a:cubicBezTo>
                <a:cubicBezTo>
                  <a:pt x="1068631" y="3862256"/>
                  <a:pt x="759878" y="3784657"/>
                  <a:pt x="615142" y="3785652"/>
                </a:cubicBezTo>
                <a:cubicBezTo>
                  <a:pt x="470406" y="3786647"/>
                  <a:pt x="275219" y="3717069"/>
                  <a:pt x="0" y="3785652"/>
                </a:cubicBezTo>
                <a:cubicBezTo>
                  <a:pt x="-6552" y="3645337"/>
                  <a:pt x="53435" y="3497318"/>
                  <a:pt x="0" y="3282701"/>
                </a:cubicBezTo>
                <a:cubicBezTo>
                  <a:pt x="-53435" y="3068084"/>
                  <a:pt x="28118" y="3026519"/>
                  <a:pt x="0" y="2817607"/>
                </a:cubicBezTo>
                <a:cubicBezTo>
                  <a:pt x="-28118" y="2608695"/>
                  <a:pt x="23159" y="2389453"/>
                  <a:pt x="0" y="2276799"/>
                </a:cubicBezTo>
                <a:cubicBezTo>
                  <a:pt x="-23159" y="2164145"/>
                  <a:pt x="27556" y="1965535"/>
                  <a:pt x="0" y="1849561"/>
                </a:cubicBezTo>
                <a:cubicBezTo>
                  <a:pt x="-27556" y="1733587"/>
                  <a:pt x="17912" y="1473920"/>
                  <a:pt x="0" y="1346610"/>
                </a:cubicBezTo>
                <a:cubicBezTo>
                  <a:pt x="-17912" y="1219300"/>
                  <a:pt x="34126" y="1051846"/>
                  <a:pt x="0" y="843660"/>
                </a:cubicBezTo>
                <a:cubicBezTo>
                  <a:pt x="-34126" y="635474"/>
                  <a:pt x="74663" y="242219"/>
                  <a:pt x="0" y="0"/>
                </a:cubicBezTo>
                <a:close/>
              </a:path>
            </a:pathLst>
          </a:custGeom>
          <a:noFill/>
          <a:ln w="38100" cap="sq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3rd method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//"hello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51641-73C2-4C76-8893-A8E0EA98F4E4}"/>
              </a:ext>
            </a:extLst>
          </p:cNvPr>
          <p:cNvSpPr txBox="1"/>
          <p:nvPr/>
        </p:nvSpPr>
        <p:spPr>
          <a:xfrm>
            <a:off x="6193977" y="2698127"/>
            <a:ext cx="62048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4th method     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es6  me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aaya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tha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//"hello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86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C3608-C48E-41A4-BF75-47428F38318F}"/>
              </a:ext>
            </a:extLst>
          </p:cNvPr>
          <p:cNvSpPr txBox="1"/>
          <p:nvPr/>
        </p:nvSpPr>
        <p:spPr>
          <a:xfrm>
            <a:off x="2993571" y="-40024"/>
            <a:ext cx="6716485" cy="132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28: This Keyword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162CA-2480-4220-B894-BD2820FF5C99}"/>
              </a:ext>
            </a:extLst>
          </p:cNvPr>
          <p:cNvSpPr txBox="1"/>
          <p:nvPr/>
        </p:nvSpPr>
        <p:spPr>
          <a:xfrm>
            <a:off x="-10888" y="515036"/>
            <a:ext cx="106897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Google Sans"/>
              </a:rPr>
              <a:t>“This” keyword refers to an object that is executing the current piece of code.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3A257-DCF2-48A8-8F68-DC6AA3DE0103}"/>
              </a:ext>
            </a:extLst>
          </p:cNvPr>
          <p:cNvSpPr txBox="1"/>
          <p:nvPr/>
        </p:nvSpPr>
        <p:spPr>
          <a:xfrm>
            <a:off x="-32656" y="1037552"/>
            <a:ext cx="1408611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"tata"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 I am "</a:t>
            </a:r>
            <a:r>
              <a:rPr 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9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I have a "</a:t>
            </a:r>
            <a:r>
              <a:rPr 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9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en-US" sz="1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car"</a:t>
            </a:r>
            <a:r>
              <a:rPr 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"hello! I am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I have a tata car"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18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288CF-6B77-48FA-874D-6B6F738C2103}"/>
              </a:ext>
            </a:extLst>
          </p:cNvPr>
          <p:cNvSpPr txBox="1"/>
          <p:nvPr/>
        </p:nvSpPr>
        <p:spPr>
          <a:xfrm>
            <a:off x="2699658" y="-58263"/>
            <a:ext cx="6204856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29: Math Object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243D4-F44D-4B8E-A9C7-CCD658BBAC20}"/>
              </a:ext>
            </a:extLst>
          </p:cNvPr>
          <p:cNvSpPr txBox="1"/>
          <p:nvPr/>
        </p:nvSpPr>
        <p:spPr>
          <a:xfrm>
            <a:off x="130629" y="529524"/>
            <a:ext cx="1189808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 Properties(Constants)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Syntax  </a:t>
            </a:r>
            <a:endParaRPr lang="en-US" sz="24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syntax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mathematical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accessed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3C311C-1645-4BEA-942A-1626E07FD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72" y="856567"/>
            <a:ext cx="2071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Math.property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DFC13-7FE5-4709-9C96-DCE409E00974}"/>
              </a:ext>
            </a:extLst>
          </p:cNvPr>
          <p:cNvSpPr txBox="1"/>
          <p:nvPr/>
        </p:nvSpPr>
        <p:spPr>
          <a:xfrm>
            <a:off x="43538" y="2219852"/>
            <a:ext cx="11277600" cy="460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Euler's number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 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PI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SQRT2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the square root of 2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SQRT1_2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the square root of 1/2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LN2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 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the natural logarithm of 2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LN10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the natural logarithm of 10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LOG2E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base 2 logarithm of E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LOG10E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base 10 logarithm of E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79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CAE66BED-0303-4699-923A-B746379F3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AFAE4-7533-4715-82F2-262FDC82AF86}"/>
              </a:ext>
            </a:extLst>
          </p:cNvPr>
          <p:cNvSpPr txBox="1"/>
          <p:nvPr/>
        </p:nvSpPr>
        <p:spPr>
          <a:xfrm>
            <a:off x="43543" y="-2035"/>
            <a:ext cx="9383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Math Methods</a:t>
            </a:r>
          </a:p>
          <a:p>
            <a:r>
              <a:rPr lang="en-US" sz="2200" dirty="0">
                <a:solidFill>
                  <a:schemeClr val="bg1"/>
                </a:solidFill>
              </a:rPr>
              <a:t>	The syntax for Math any methods is : </a:t>
            </a:r>
            <a:r>
              <a:rPr lang="en-US" sz="2400" b="1" dirty="0" err="1">
                <a:solidFill>
                  <a:srgbClr val="FF0000"/>
                </a:solidFill>
              </a:rPr>
              <a:t>Math.method</a:t>
            </a:r>
            <a:r>
              <a:rPr lang="en-US" sz="2400" b="1" dirty="0">
                <a:solidFill>
                  <a:srgbClr val="FF0000"/>
                </a:solidFill>
              </a:rPr>
              <a:t> (number);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08AC7-E7FE-4097-A918-7F844A250FAE}"/>
              </a:ext>
            </a:extLst>
          </p:cNvPr>
          <p:cNvSpPr txBox="1"/>
          <p:nvPr/>
        </p:nvSpPr>
        <p:spPr>
          <a:xfrm>
            <a:off x="43543" y="1096235"/>
            <a:ext cx="11625943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Math.round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(x)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nearest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(x)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nearest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Math.floor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(x)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nearest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Math.trunc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(x)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4.4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//5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4.3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//5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4.7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//5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4.33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4.7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32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539B5-E560-4AED-A759-4AF55EDD7B96}"/>
              </a:ext>
            </a:extLst>
          </p:cNvPr>
          <p:cNvSpPr txBox="1"/>
          <p:nvPr/>
        </p:nvSpPr>
        <p:spPr>
          <a:xfrm>
            <a:off x="27214" y="-41796"/>
            <a:ext cx="13732329" cy="680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acos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arccosine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radians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acosh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hyperbolic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arccosine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arcsine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radians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asinh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hyperbolic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arcsine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arctangent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                           between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radians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arctangent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hyperbolic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arctangent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cbrt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upwards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nearest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cosine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cosh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hyperbolic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cosine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9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9161-75D2-4D54-A8A5-4D51C9ABB964}"/>
              </a:ext>
            </a:extLst>
          </p:cNvPr>
          <p:cNvSpPr txBox="1"/>
          <p:nvPr/>
        </p:nvSpPr>
        <p:spPr>
          <a:xfrm>
            <a:off x="174171" y="-141514"/>
            <a:ext cx="13432972" cy="663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downwards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nearest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natural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logarithm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nearest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hyperbolic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tangent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tanh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hyperbolic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tangent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DEF10-0627-4857-8682-08A464FA0F89}"/>
              </a:ext>
            </a:extLst>
          </p:cNvPr>
          <p:cNvSpPr txBox="1"/>
          <p:nvPr/>
        </p:nvSpPr>
        <p:spPr>
          <a:xfrm>
            <a:off x="-2225" y="933974"/>
            <a:ext cx="1294311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Variable Declaration:- 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 can contain letters, digits, underscores, and dollar signs.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 must begin with a letter.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 can also begin with $ and _ (but we will not use).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 are case sensitive (y and Y are different variables).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Reserved words (like JavaScript keywords) cannot be used as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When to Use var, let, or const?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1. Always declare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2. Always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if the value should not be changed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3. Always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if the type should not be changed (Array and Object)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4. Only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if you can't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5. Only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if you MUST support old browsers.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0849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6772BE-2EFC-48C5-91F3-58F4EC09AF5A}"/>
              </a:ext>
            </a:extLst>
          </p:cNvPr>
          <p:cNvSpPr txBox="1"/>
          <p:nvPr/>
        </p:nvSpPr>
        <p:spPr>
          <a:xfrm>
            <a:off x="2035628" y="-65316"/>
            <a:ext cx="8371114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30: Generate Random Number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9E54B-6F09-4B4A-9191-A028BEE7B902}"/>
              </a:ext>
            </a:extLst>
          </p:cNvPr>
          <p:cNvSpPr txBox="1"/>
          <p:nvPr/>
        </p:nvSpPr>
        <p:spPr>
          <a:xfrm>
            <a:off x="152400" y="534716"/>
            <a:ext cx="1294311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always returns a number lower than 1.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Returns a random integer from 0 to 9: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Returns a random integer from 0 to 10:</a:t>
            </a:r>
          </a:p>
          <a:p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Returns a random integer from 0 to 99:</a:t>
            </a:r>
          </a:p>
          <a:p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Returns a random integer from 1 to 100: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3049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34F71-5994-4865-8D52-9ADF5C77CB38}"/>
              </a:ext>
            </a:extLst>
          </p:cNvPr>
          <p:cNvSpPr txBox="1"/>
          <p:nvPr/>
        </p:nvSpPr>
        <p:spPr>
          <a:xfrm>
            <a:off x="-54431" y="-66259"/>
            <a:ext cx="1156062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random number between min (included) and max (excluded):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getRndInteger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This JavaScript function always returns a random number between min and max (both included):</a:t>
            </a: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getRndInteger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08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ED52C-D11B-4F20-8AF8-FDDF0EEC99CA}"/>
              </a:ext>
            </a:extLst>
          </p:cNvPr>
          <p:cNvSpPr txBox="1"/>
          <p:nvPr/>
        </p:nvSpPr>
        <p:spPr>
          <a:xfrm>
            <a:off x="2612571" y="-104729"/>
            <a:ext cx="6096000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31: Date Object</a:t>
            </a:r>
            <a:endParaRPr lang="en-US" sz="3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208C5-BC22-4741-A9DC-A88BB4C96645}"/>
              </a:ext>
            </a:extLst>
          </p:cNvPr>
          <p:cNvSpPr txBox="1"/>
          <p:nvPr/>
        </p:nvSpPr>
        <p:spPr>
          <a:xfrm>
            <a:off x="10885" y="615270"/>
            <a:ext cx="12681858" cy="789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Creating Date Objects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Date objects are created with the new Date() constructor. There are 9 ways to create a new date object: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 Date()</a:t>
            </a:r>
          </a:p>
          <a:p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 Date(date string)</a:t>
            </a:r>
          </a:p>
          <a:p>
            <a:pPr>
              <a:lnSpc>
                <a:spcPct val="150000"/>
              </a:lnSpc>
            </a:pP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 Date</a:t>
            </a:r>
            <a:r>
              <a:rPr lang="en-US" sz="3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year , month , day , hours , minutes , seconds ,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3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year,month,day,hours,minutes,seconds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year,month,day,hours,minutes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year,month,day,hours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year,month,day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year,month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 Date(milliseconds)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F51C7-881F-4C38-9C70-3658E85ED581}"/>
              </a:ext>
            </a:extLst>
          </p:cNvPr>
          <p:cNvSpPr txBox="1"/>
          <p:nvPr/>
        </p:nvSpPr>
        <p:spPr>
          <a:xfrm>
            <a:off x="3233060" y="2082577"/>
            <a:ext cx="6422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new Date("October 13, 2014 11:13:00");</a:t>
            </a:r>
          </a:p>
          <a:p>
            <a:r>
              <a:rPr lang="en-US" sz="2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new Date("2022-03-25");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122B-3509-470E-B528-F6F52AF3ED18}"/>
              </a:ext>
            </a:extLst>
          </p:cNvPr>
          <p:cNvSpPr txBox="1"/>
          <p:nvPr/>
        </p:nvSpPr>
        <p:spPr>
          <a:xfrm>
            <a:off x="2612571" y="2930944"/>
            <a:ext cx="6444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0 – 11         0 - 6        0 – 24</a:t>
            </a:r>
          </a:p>
          <a:p>
            <a:r>
              <a:rPr lang="en-US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                    1 -  31</a:t>
            </a:r>
            <a:r>
              <a:rPr lang="en-US" b="1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267302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AD7CF27-A1CC-4C89-8B6F-0575503CE5E0}"/>
              </a:ext>
            </a:extLst>
          </p:cNvPr>
          <p:cNvSpPr txBox="1"/>
          <p:nvPr/>
        </p:nvSpPr>
        <p:spPr>
          <a:xfrm>
            <a:off x="-1" y="0"/>
            <a:ext cx="1176745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Tue Nov 14 2023 GMT +05:30(India Standard Time)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"October 13, 2014 16:13:00"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//Mon Oct 13 2014 GMT +05:30(India Standard Time)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"2022-03-25"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Fri mar 25 2022 GMT +05:30(India Standard Time)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Mon Dec 24 2018 GMT +05:30(India Standard Time)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18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3FE6-A6AE-4BF2-A36A-EDDB20400ECE}"/>
              </a:ext>
            </a:extLst>
          </p:cNvPr>
          <p:cNvSpPr txBox="1"/>
          <p:nvPr/>
        </p:nvSpPr>
        <p:spPr>
          <a:xfrm>
            <a:off x="76201" y="-112999"/>
            <a:ext cx="7881256" cy="4896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FF00"/>
                </a:solidFill>
              </a:rPr>
              <a:t>Date Get Methods</a:t>
            </a:r>
          </a:p>
          <a:p>
            <a:pPr>
              <a:lnSpc>
                <a:spcPct val="150000"/>
              </a:lnSpc>
            </a:pPr>
            <a:r>
              <a:rPr lang="en-US" sz="2300" b="1" dirty="0">
                <a:solidFill>
                  <a:srgbClr val="FFFF00"/>
                </a:solidFill>
              </a:rPr>
              <a:t>Method	                     Description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getFullYear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       Get year as a four digit number (</a:t>
            </a:r>
            <a:r>
              <a:rPr lang="en-US" dirty="0" err="1">
                <a:solidFill>
                  <a:schemeClr val="bg1"/>
                </a:solidFill>
              </a:rPr>
              <a:t>yyyy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getMonth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        Get month as a number (0-11)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getDate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         Get day as a number (1-31)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getHours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          Get hour (0-23)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getMinutes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          Get minute (0-59)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getSeconds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          Get second (0-59)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getMilliseconds</a:t>
            </a:r>
            <a:r>
              <a:rPr lang="en-US" b="1" dirty="0">
                <a:solidFill>
                  <a:srgbClr val="00B050"/>
                </a:solidFill>
              </a:rPr>
              <a:t>()        </a:t>
            </a:r>
            <a:r>
              <a:rPr lang="en-US" dirty="0">
                <a:solidFill>
                  <a:schemeClr val="bg1"/>
                </a:solidFill>
              </a:rPr>
              <a:t>Get millisecond (0-999)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getDay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                        Get weekday as a number (0-6)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getTime</a:t>
            </a:r>
            <a:r>
              <a:rPr lang="en-US" b="1" dirty="0">
                <a:solidFill>
                  <a:srgbClr val="00B050"/>
                </a:solidFill>
              </a:rPr>
              <a:t>()	        </a:t>
            </a:r>
            <a:r>
              <a:rPr lang="en-US" dirty="0">
                <a:solidFill>
                  <a:schemeClr val="bg1"/>
                </a:solidFill>
              </a:rPr>
              <a:t>Get time (milliseconds since January 1, 1970)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3BED1-172C-4123-B2EA-D60F1994BF34}"/>
              </a:ext>
            </a:extLst>
          </p:cNvPr>
          <p:cNvSpPr txBox="1"/>
          <p:nvPr/>
        </p:nvSpPr>
        <p:spPr>
          <a:xfrm>
            <a:off x="6096000" y="-112999"/>
            <a:ext cx="87140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FF00"/>
                </a:solidFill>
              </a:rPr>
              <a:t>Set Date Methods</a:t>
            </a:r>
          </a:p>
          <a:p>
            <a:pPr>
              <a:lnSpc>
                <a:spcPct val="150000"/>
              </a:lnSpc>
            </a:pPr>
            <a:r>
              <a:rPr lang="en-US" sz="2300" b="1" dirty="0">
                <a:solidFill>
                  <a:srgbClr val="FFFF00"/>
                </a:solidFill>
              </a:rPr>
              <a:t>Method                                Description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setFullYear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Set the year (optionally month and day)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setMonth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Set the month (0-11)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setDate</a:t>
            </a:r>
            <a:r>
              <a:rPr lang="en-US" b="1" dirty="0">
                <a:solidFill>
                  <a:srgbClr val="00B050"/>
                </a:solidFill>
              </a:rPr>
              <a:t>()              </a:t>
            </a:r>
            <a:r>
              <a:rPr lang="en-US" dirty="0">
                <a:solidFill>
                  <a:schemeClr val="bg1"/>
                </a:solidFill>
              </a:rPr>
              <a:t>	Set the day as a number (1-31)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setHours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Set the hour (0-23)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setMinutes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Set the minutes (0-59)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setSeconds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Set the seconds (0-59)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setMilliseconds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	Set the milliseconds (0-999)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rgbClr val="00B050"/>
                </a:solidFill>
              </a:rPr>
              <a:t>setTime</a:t>
            </a:r>
            <a:r>
              <a:rPr lang="en-US" b="1" dirty="0">
                <a:solidFill>
                  <a:srgbClr val="00B050"/>
                </a:solidFill>
              </a:rPr>
              <a:t>()	                </a:t>
            </a:r>
            <a:r>
              <a:rPr lang="en-US" dirty="0">
                <a:solidFill>
                  <a:schemeClr val="bg1"/>
                </a:solidFill>
              </a:rPr>
              <a:t>Set the time (milliseconds since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January 1, 1970)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C8CE23-0DF2-49D4-B3CA-FDB3487319B7}"/>
                  </a:ext>
                </a:extLst>
              </p14:cNvPr>
              <p14:cNvContentPartPr/>
              <p14:nvPr/>
            </p14:nvContentPartPr>
            <p14:xfrm>
              <a:off x="0" y="3956040"/>
              <a:ext cx="11779560" cy="46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C8CE23-0DF2-49D4-B3CA-FDB3487319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946680"/>
                <a:ext cx="11798280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2371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659ADB-0B8E-48CE-8EEB-1DAFAC22A6BF}"/>
              </a:ext>
            </a:extLst>
          </p:cNvPr>
          <p:cNvSpPr txBox="1"/>
          <p:nvPr/>
        </p:nvSpPr>
        <p:spPr>
          <a:xfrm>
            <a:off x="0" y="-97075"/>
            <a:ext cx="6966857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2018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24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1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monday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getMilliseconds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//1545642210000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84782-6FF0-4715-B72F-17B8ED8E7348}"/>
              </a:ext>
            </a:extLst>
          </p:cNvPr>
          <p:cNvSpPr txBox="1"/>
          <p:nvPr/>
        </p:nvSpPr>
        <p:spPr>
          <a:xfrm>
            <a:off x="6286501" y="1381086"/>
            <a:ext cx="6123214" cy="544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setFullYear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2018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setMonth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24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setHours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setMinutes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setSeconds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setMilliseconds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Thu Dec 20 2018 GMT+053Ø 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(India Standard Time)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67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BE6FC8-7522-4C1E-B987-F770B6E8C83C}"/>
              </a:ext>
            </a:extLst>
          </p:cNvPr>
          <p:cNvSpPr txBox="1"/>
          <p:nvPr/>
        </p:nvSpPr>
        <p:spPr>
          <a:xfrm>
            <a:off x="5954486" y="2038046"/>
            <a:ext cx="8131629" cy="465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someday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someday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setFullYear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2100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someday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"Today is before January 14, 2100."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"Today is after January 14, 2100."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D20C8-E102-4359-A3CB-19EAE458A113}"/>
              </a:ext>
            </a:extLst>
          </p:cNvPr>
          <p:cNvSpPr txBox="1"/>
          <p:nvPr/>
        </p:nvSpPr>
        <p:spPr>
          <a:xfrm>
            <a:off x="-1" y="-112148"/>
            <a:ext cx="11244943" cy="308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50 din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pahle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kon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din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tha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hamesha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vRIABLE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ME HI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krege</a:t>
            </a:r>
            <a:r>
              <a:rPr lang="en-US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03D85-9A44-40ED-B6DD-B74F22BF8DFD}"/>
              </a:ext>
            </a:extLst>
          </p:cNvPr>
          <p:cNvSpPr txBox="1"/>
          <p:nvPr/>
        </p:nvSpPr>
        <p:spPr>
          <a:xfrm>
            <a:off x="3184072" y="1872649"/>
            <a:ext cx="68035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FFF00"/>
                </a:solidFill>
              </a:rPr>
              <a:t>Compare Dates:</a:t>
            </a:r>
          </a:p>
          <a:p>
            <a:r>
              <a:rPr lang="en-US" sz="2500" b="1" dirty="0">
                <a:solidFill>
                  <a:srgbClr val="FFFF00"/>
                </a:solidFill>
              </a:rPr>
              <a:t>        Dates can easily be compared.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B122D-0249-4F3C-9094-EFCFA30B985A}"/>
              </a:ext>
            </a:extLst>
          </p:cNvPr>
          <p:cNvSpPr txBox="1"/>
          <p:nvPr/>
        </p:nvSpPr>
        <p:spPr>
          <a:xfrm>
            <a:off x="0" y="2494774"/>
            <a:ext cx="6836228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"October 13, 2023 11:12:33"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is past date"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is future date date"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"same date"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15534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6BB3C-28D0-4678-8F1D-6C2B5EEEE0C0}"/>
              </a:ext>
            </a:extLst>
          </p:cNvPr>
          <p:cNvSpPr txBox="1"/>
          <p:nvPr/>
        </p:nvSpPr>
        <p:spPr>
          <a:xfrm>
            <a:off x="2394858" y="21224"/>
            <a:ext cx="6204856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32: New Keyword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88CEA-5B0B-49A1-A304-061AE9F1007F}"/>
              </a:ext>
            </a:extLst>
          </p:cNvPr>
          <p:cNvSpPr txBox="1"/>
          <p:nvPr/>
        </p:nvSpPr>
        <p:spPr>
          <a:xfrm>
            <a:off x="108857" y="1035627"/>
            <a:ext cx="84908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by the help of new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8668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C6BE0C-98E4-4374-B4E6-7B260F604C8B}"/>
              </a:ext>
            </a:extLst>
          </p:cNvPr>
          <p:cNvSpPr txBox="1"/>
          <p:nvPr/>
        </p:nvSpPr>
        <p:spPr>
          <a:xfrm>
            <a:off x="2993572" y="-83567"/>
            <a:ext cx="6204856" cy="65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33: Getter and Setter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ED009-BBE7-4589-B903-E7DE8493A94E}"/>
              </a:ext>
            </a:extLst>
          </p:cNvPr>
          <p:cNvSpPr txBox="1"/>
          <p:nvPr/>
        </p:nvSpPr>
        <p:spPr>
          <a:xfrm>
            <a:off x="168729" y="1063076"/>
            <a:ext cx="564968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manPower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mobilenumber: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7897173138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getName:function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return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this.name.toUpperCase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sane as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manPower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jb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get ka use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krege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to function ko call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karte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time ()ka use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nahi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krege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jb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normal method ko call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krege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to ()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iska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use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karte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7C2F4-342E-4561-BE09-C68420A6D68D}"/>
              </a:ext>
            </a:extLst>
          </p:cNvPr>
          <p:cNvSpPr txBox="1"/>
          <p:nvPr/>
        </p:nvSpPr>
        <p:spPr>
          <a:xfrm>
            <a:off x="168729" y="693744"/>
            <a:ext cx="5116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Jb</a:t>
            </a:r>
            <a:r>
              <a:rPr lang="en-US" dirty="0">
                <a:solidFill>
                  <a:srgbClr val="FFFF00"/>
                </a:solidFill>
              </a:rPr>
              <a:t> data ko manipulate (delete , add, replace ……) </a:t>
            </a:r>
            <a:r>
              <a:rPr lang="en-US" dirty="0" err="1">
                <a:solidFill>
                  <a:srgbClr val="FFFF00"/>
                </a:solidFill>
              </a:rPr>
              <a:t>karke</a:t>
            </a:r>
            <a:r>
              <a:rPr lang="en-US" dirty="0">
                <a:solidFill>
                  <a:srgbClr val="FFFF00"/>
                </a:solidFill>
              </a:rPr>
              <a:t> access </a:t>
            </a:r>
            <a:r>
              <a:rPr lang="en-US" dirty="0" err="1">
                <a:solidFill>
                  <a:srgbClr val="FFFF00"/>
                </a:solidFill>
              </a:rPr>
              <a:t>karna</a:t>
            </a:r>
            <a:r>
              <a:rPr lang="en-US" dirty="0">
                <a:solidFill>
                  <a:srgbClr val="FFFF00"/>
                </a:solidFill>
              </a:rPr>
              <a:t> ho to  </a:t>
            </a:r>
            <a:r>
              <a:rPr lang="en-US" sz="2400" b="1" dirty="0">
                <a:solidFill>
                  <a:srgbClr val="FF0000"/>
                </a:solidFill>
              </a:rPr>
              <a:t>get  </a:t>
            </a:r>
            <a:r>
              <a:rPr lang="en-US" dirty="0">
                <a:solidFill>
                  <a:srgbClr val="FFFF00"/>
                </a:solidFill>
              </a:rPr>
              <a:t>ka use </a:t>
            </a:r>
            <a:r>
              <a:rPr lang="en-US" dirty="0" err="1">
                <a:solidFill>
                  <a:srgbClr val="FFFF00"/>
                </a:solidFill>
              </a:rPr>
              <a:t>karte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hai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EB264-69AF-4DC3-ABC0-095166D486E5}"/>
              </a:ext>
            </a:extLst>
          </p:cNvPr>
          <p:cNvSpPr txBox="1"/>
          <p:nvPr/>
        </p:nvSpPr>
        <p:spPr>
          <a:xfrm>
            <a:off x="6373587" y="700123"/>
            <a:ext cx="5116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Jb</a:t>
            </a:r>
            <a:r>
              <a:rPr lang="en-US" dirty="0">
                <a:solidFill>
                  <a:srgbClr val="FFFF00"/>
                </a:solidFill>
              </a:rPr>
              <a:t> value ko enter </a:t>
            </a:r>
            <a:r>
              <a:rPr lang="en-US" dirty="0" err="1">
                <a:solidFill>
                  <a:srgbClr val="FFFF00"/>
                </a:solidFill>
              </a:rPr>
              <a:t>karte</a:t>
            </a:r>
            <a:r>
              <a:rPr lang="en-US" dirty="0">
                <a:solidFill>
                  <a:srgbClr val="FFFF00"/>
                </a:solidFill>
              </a:rPr>
              <a:t> hue change </a:t>
            </a:r>
            <a:r>
              <a:rPr lang="en-US" dirty="0" err="1">
                <a:solidFill>
                  <a:srgbClr val="FFFF00"/>
                </a:solidFill>
              </a:rPr>
              <a:t>karna</a:t>
            </a:r>
            <a:r>
              <a:rPr lang="en-US" dirty="0">
                <a:solidFill>
                  <a:srgbClr val="FFFF00"/>
                </a:solidFill>
              </a:rPr>
              <a:t> ho to </a:t>
            </a:r>
            <a:r>
              <a:rPr lang="en-US" sz="2400" b="1" dirty="0">
                <a:solidFill>
                  <a:srgbClr val="FF0000"/>
                </a:solidFill>
              </a:rPr>
              <a:t>set  </a:t>
            </a:r>
            <a:r>
              <a:rPr lang="en-US" dirty="0">
                <a:solidFill>
                  <a:srgbClr val="FFFF00"/>
                </a:solidFill>
              </a:rPr>
              <a:t>ka use </a:t>
            </a:r>
            <a:r>
              <a:rPr lang="en-US" dirty="0" err="1">
                <a:solidFill>
                  <a:srgbClr val="FFFF00"/>
                </a:solidFill>
              </a:rPr>
              <a:t>karte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hai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99EEA-B96B-44FD-8FBE-1BF5017AEF49}"/>
              </a:ext>
            </a:extLst>
          </p:cNvPr>
          <p:cNvSpPr txBox="1"/>
          <p:nvPr/>
        </p:nvSpPr>
        <p:spPr>
          <a:xfrm>
            <a:off x="7130143" y="1286386"/>
            <a:ext cx="6096000" cy="5582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manPower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mobilenumber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7897173138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manPower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maurya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manPower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07297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E62EFA-44E2-421F-A284-6BE0A9487706}"/>
              </a:ext>
            </a:extLst>
          </p:cNvPr>
          <p:cNvSpPr txBox="1"/>
          <p:nvPr/>
        </p:nvSpPr>
        <p:spPr>
          <a:xfrm>
            <a:off x="2819401" y="-69146"/>
            <a:ext cx="6204856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34: Object constructor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6082B-50D9-4B95-B3CE-554917A97DC4}"/>
              </a:ext>
            </a:extLst>
          </p:cNvPr>
          <p:cNvSpPr txBox="1"/>
          <p:nvPr/>
        </p:nvSpPr>
        <p:spPr>
          <a:xfrm>
            <a:off x="381000" y="409033"/>
            <a:ext cx="11615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0BF4D-39CD-41F1-AAE9-B18A0D7BDC1F}"/>
              </a:ext>
            </a:extLst>
          </p:cNvPr>
          <p:cNvSpPr txBox="1"/>
          <p:nvPr/>
        </p:nvSpPr>
        <p:spPr>
          <a:xfrm>
            <a:off x="97971" y="288376"/>
            <a:ext cx="12006943" cy="308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is considered good practice to name constructor functions with an upper-case first letter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jb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kai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sare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object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bnane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ho aur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unki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properity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same ho bs value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alag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alag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ho tb constructor ka use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karte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hai</a:t>
            </a:r>
            <a:endParaRPr lang="en-US" sz="2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constructor me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kuch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bhi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add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karne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liye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constructor me hi add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karna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hoga</a:t>
            </a:r>
            <a:r>
              <a:rPr lang="en-US" sz="2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8666E-A5D3-4035-B822-9449CEBFFFAB}"/>
              </a:ext>
            </a:extLst>
          </p:cNvPr>
          <p:cNvSpPr txBox="1"/>
          <p:nvPr/>
        </p:nvSpPr>
        <p:spPr>
          <a:xfrm>
            <a:off x="4457700" y="3091749"/>
            <a:ext cx="913311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};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BE6D8-3F3D-4355-88DE-F60867EFDB1A}"/>
              </a:ext>
            </a:extLst>
          </p:cNvPr>
          <p:cNvSpPr txBox="1"/>
          <p:nvPr/>
        </p:nvSpPr>
        <p:spPr>
          <a:xfrm>
            <a:off x="-5443" y="3768858"/>
            <a:ext cx="67926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 student1 = {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"M.S.",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"Prince",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age: 67,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class: 23,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};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0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BEA58-575A-4B6D-9552-2941B2582C48}"/>
              </a:ext>
            </a:extLst>
          </p:cNvPr>
          <p:cNvSpPr txBox="1"/>
          <p:nvPr/>
        </p:nvSpPr>
        <p:spPr>
          <a:xfrm>
            <a:off x="3548743" y="21224"/>
            <a:ext cx="62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 Scope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7D196-65DB-4675-AA00-7F6176EC7787}"/>
              </a:ext>
            </a:extLst>
          </p:cNvPr>
          <p:cNvSpPr txBox="1"/>
          <p:nvPr/>
        </p:nvSpPr>
        <p:spPr>
          <a:xfrm>
            <a:off x="0" y="952133"/>
            <a:ext cx="12191980" cy="431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JavaScript has 3 types of scope:</a:t>
            </a:r>
            <a:endParaRPr lang="en-US" sz="2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Block scope:</a:t>
            </a:r>
            <a:endParaRPr lang="en-US" sz="2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b="1" dirty="0">
              <a:solidFill>
                <a:srgbClr val="00B0F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Function or Local scope:</a:t>
            </a:r>
            <a:endParaRPr lang="en-US" sz="2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Variables declared within a </a:t>
            </a:r>
            <a:r>
              <a:rPr lang="en-US" sz="2200" dirty="0" err="1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JavaScriptfunction</a:t>
            </a:r>
            <a:r>
              <a:rPr lang="en-US" sz="220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, become LOCAL to the function.</a:t>
            </a:r>
            <a:endParaRPr lang="en-US" sz="2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Variables declared with var, let and const are Quite similar when declared inside a function</a:t>
            </a:r>
            <a:endParaRPr lang="en-US" sz="2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E24A8-15E5-47B8-BF24-8B00498A5297}"/>
              </a:ext>
            </a:extLst>
          </p:cNvPr>
          <p:cNvSpPr txBox="1"/>
          <p:nvPr/>
        </p:nvSpPr>
        <p:spPr>
          <a:xfrm>
            <a:off x="2351317" y="1566214"/>
            <a:ext cx="3352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x can NOT be used here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9ADED-AC60-44AB-B50C-2A201065550B}"/>
              </a:ext>
            </a:extLst>
          </p:cNvPr>
          <p:cNvSpPr txBox="1"/>
          <p:nvPr/>
        </p:nvSpPr>
        <p:spPr>
          <a:xfrm>
            <a:off x="6270172" y="1586156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x CAN be used here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D3AAA-0632-43F0-9337-C3FF4E74F6CD}"/>
              </a:ext>
            </a:extLst>
          </p:cNvPr>
          <p:cNvSpPr txBox="1"/>
          <p:nvPr/>
        </p:nvSpPr>
        <p:spPr>
          <a:xfrm>
            <a:off x="3875313" y="4940384"/>
            <a:ext cx="62919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here can NOT use </a:t>
            </a:r>
            <a:r>
              <a:rPr lang="en-US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carName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here CAN use </a:t>
            </a:r>
            <a:r>
              <a:rPr lang="en-US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carName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here can NOT use </a:t>
            </a:r>
            <a:r>
              <a:rPr lang="en-US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carName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437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DAC08-F7FA-4C68-976D-455684941A65}"/>
              </a:ext>
            </a:extLst>
          </p:cNvPr>
          <p:cNvSpPr txBox="1"/>
          <p:nvPr/>
        </p:nvSpPr>
        <p:spPr>
          <a:xfrm>
            <a:off x="-1" y="-251476"/>
            <a:ext cx="1269274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"M.S."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"Prince"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Student {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'M.S.',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'Prince', age: 67, class: 23, name: [Function]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Student {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'John',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'Doe', age: 45, class: 98, name: [Function]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Student {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'M.S.',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'Prince', class: 23, name: [Function], gender: 'male'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the M S 17 future"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Welcome to the M S 17 future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94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135B3C-2D77-4C7A-9CDD-6CED1D1C35C5}"/>
              </a:ext>
            </a:extLst>
          </p:cNvPr>
          <p:cNvSpPr txBox="1"/>
          <p:nvPr/>
        </p:nvSpPr>
        <p:spPr>
          <a:xfrm>
            <a:off x="2830286" y="21224"/>
            <a:ext cx="6204856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35: Object prototype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BE33B-DCB1-4FE6-A6F6-AC61E046B16C}"/>
              </a:ext>
            </a:extLst>
          </p:cNvPr>
          <p:cNvSpPr txBox="1"/>
          <p:nvPr/>
        </p:nvSpPr>
        <p:spPr>
          <a:xfrm>
            <a:off x="0" y="564326"/>
            <a:ext cx="121158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constructor me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properity</a:t>
            </a:r>
            <a:r>
              <a:rPr lang="en-US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add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karni</a:t>
            </a:r>
            <a:r>
              <a:rPr lang="en-US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ho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lang="en-US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bina</a:t>
            </a:r>
            <a:r>
              <a:rPr lang="en-US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constructor ko edit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kiye</a:t>
            </a:r>
            <a:r>
              <a:rPr lang="en-US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prototypeka</a:t>
            </a:r>
            <a:r>
              <a:rPr lang="en-US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use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karte</a:t>
            </a:r>
            <a:r>
              <a:rPr lang="en-US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hai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3D775-30A8-4F06-8702-CF324BC6F62A}"/>
              </a:ext>
            </a:extLst>
          </p:cNvPr>
          <p:cNvSpPr txBox="1"/>
          <p:nvPr/>
        </p:nvSpPr>
        <p:spPr>
          <a:xfrm>
            <a:off x="4357005" y="2612645"/>
            <a:ext cx="891267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"M.S."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"Prince"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gf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059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07970B-2235-49FB-B1DF-626FD6515CD5}"/>
              </a:ext>
            </a:extLst>
          </p:cNvPr>
          <p:cNvSpPr txBox="1"/>
          <p:nvPr/>
        </p:nvSpPr>
        <p:spPr>
          <a:xfrm>
            <a:off x="2492830" y="0"/>
            <a:ext cx="6204856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5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36: nested object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ECBF0-DE37-49EE-A9BC-978FCAEB3C71}"/>
              </a:ext>
            </a:extLst>
          </p:cNvPr>
          <p:cNvSpPr txBox="1"/>
          <p:nvPr/>
        </p:nvSpPr>
        <p:spPr>
          <a:xfrm>
            <a:off x="0" y="674400"/>
            <a:ext cx="134112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  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Fiesta"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"Focus"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"Mustang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]},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"320"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"X3"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"X5"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},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animal: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"Panda"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] 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}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access 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how to access animal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53641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DB472-523A-47FF-86C2-CF47A1DB2C64}"/>
              </a:ext>
            </a:extLst>
          </p:cNvPr>
          <p:cNvSpPr txBox="1"/>
          <p:nvPr/>
        </p:nvSpPr>
        <p:spPr>
          <a:xfrm>
            <a:off x="4125687" y="0"/>
            <a:ext cx="62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37: Hoisting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93FC1-CEE7-49FC-901A-9FB5316305BE}"/>
              </a:ext>
            </a:extLst>
          </p:cNvPr>
          <p:cNvSpPr txBox="1"/>
          <p:nvPr/>
        </p:nvSpPr>
        <p:spPr>
          <a:xfrm>
            <a:off x="20" y="575974"/>
            <a:ext cx="12191980" cy="1394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JavaScript Hoisting: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Hoisting is JavaScript's default behavior of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moving declarations to the top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05590-5587-45B3-A45B-CAD55FECA988}"/>
              </a:ext>
            </a:extLst>
          </p:cNvPr>
          <p:cNvSpPr txBox="1"/>
          <p:nvPr/>
        </p:nvSpPr>
        <p:spPr>
          <a:xfrm>
            <a:off x="-489856" y="2313562"/>
            <a:ext cx="6760027" cy="3575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undefined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   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//declaration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 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assignment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 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7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undefined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   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//declaration  + assignment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 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Cannot access 'x' before initialization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//declaration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 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assignment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235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B37A59-AA5F-4672-A2EC-8E21EA97A7D3}"/>
              </a:ext>
            </a:extLst>
          </p:cNvPr>
          <p:cNvSpPr txBox="1"/>
          <p:nvPr/>
        </p:nvSpPr>
        <p:spPr>
          <a:xfrm>
            <a:off x="7136780" y="3449583"/>
            <a:ext cx="7624645" cy="327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7"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7610F-070D-4C45-8F1A-E5DA1B4BA2BA}"/>
              </a:ext>
            </a:extLst>
          </p:cNvPr>
          <p:cNvSpPr txBox="1"/>
          <p:nvPr/>
        </p:nvSpPr>
        <p:spPr>
          <a:xfrm>
            <a:off x="244001" y="468100"/>
            <a:ext cx="5733054" cy="542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      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correct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mansee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     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//correct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               </a:t>
            </a:r>
            <a:r>
              <a:rPr lang="en-US" sz="16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</a:t>
            </a:r>
            <a:r>
              <a:rPr lang="en-US" sz="16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mansee</a:t>
            </a:r>
            <a:r>
              <a:rPr lang="en-US" sz="16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undefined"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mansee</a:t>
            </a:r>
            <a:r>
              <a:rPr lang="en-US" sz="16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                </a:t>
            </a:r>
            <a:r>
              <a:rPr lang="en-US" sz="16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//"</a:t>
            </a:r>
            <a:r>
              <a:rPr lang="en-US" sz="16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mansee</a:t>
            </a:r>
            <a:r>
              <a:rPr lang="en-US" sz="16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undefined"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588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B97E0-32F0-49C2-B9A5-589946F58E05}"/>
              </a:ext>
            </a:extLst>
          </p:cNvPr>
          <p:cNvSpPr txBox="1"/>
          <p:nvPr/>
        </p:nvSpPr>
        <p:spPr>
          <a:xfrm>
            <a:off x="2993572" y="21224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38: DOM - Document Object Model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26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0523F-B25E-4FDC-836F-723193E700EE}"/>
              </a:ext>
            </a:extLst>
          </p:cNvPr>
          <p:cNvSpPr txBox="1"/>
          <p:nvPr/>
        </p:nvSpPr>
        <p:spPr>
          <a:xfrm>
            <a:off x="4354285" y="16915"/>
            <a:ext cx="5617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  <a:latin typeface="Amasis MT Pro Black" panose="02040A04050005020304" pitchFamily="18" charset="0"/>
              </a:rPr>
              <a:t>Select Element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3CA5A-B35F-4DF8-B958-DBD4568C5556}"/>
              </a:ext>
            </a:extLst>
          </p:cNvPr>
          <p:cNvSpPr txBox="1"/>
          <p:nvPr/>
        </p:nvSpPr>
        <p:spPr>
          <a:xfrm>
            <a:off x="1654629" y="1436914"/>
            <a:ext cx="750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A2C32-C946-4377-A0E7-D60372EE8350}"/>
              </a:ext>
            </a:extLst>
          </p:cNvPr>
          <p:cNvSpPr txBox="1"/>
          <p:nvPr/>
        </p:nvSpPr>
        <p:spPr>
          <a:xfrm>
            <a:off x="0" y="570913"/>
            <a:ext cx="7097486" cy="3357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271E5-9FB5-4B0A-ACC5-5B3C5796CE65}"/>
              </a:ext>
            </a:extLst>
          </p:cNvPr>
          <p:cNvSpPr txBox="1"/>
          <p:nvPr/>
        </p:nvSpPr>
        <p:spPr>
          <a:xfrm>
            <a:off x="4536622" y="3429000"/>
            <a:ext cx="6112328" cy="308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lastElementChild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previousElementSibling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60057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828922-76F5-4EA8-805A-58BEF2FEE113}"/>
              </a:ext>
            </a:extLst>
          </p:cNvPr>
          <p:cNvSpPr txBox="1"/>
          <p:nvPr/>
        </p:nvSpPr>
        <p:spPr>
          <a:xfrm>
            <a:off x="0" y="478979"/>
            <a:ext cx="12670972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"main1"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"main2"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"main3"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Simple HTML Example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Lorem ipsum dolor sit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select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elment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selectedElement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"main1"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change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selectedElement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&lt;/h1&gt;"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 selection and change combined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"main1"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&lt;/h1&gt;"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B2DAF-DC62-4A49-ADE0-BA3600C2E50D}"/>
              </a:ext>
            </a:extLst>
          </p:cNvPr>
          <p:cNvSpPr txBox="1"/>
          <p:nvPr/>
        </p:nvSpPr>
        <p:spPr>
          <a:xfrm>
            <a:off x="774477" y="5753541"/>
            <a:ext cx="99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masis MT Pro Black" panose="02040A04050005020304" pitchFamily="18" charset="0"/>
              </a:rPr>
              <a:t>Object                    method                                        Property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CBBE4-4CFA-4B84-9F69-49C28F38649B}"/>
              </a:ext>
            </a:extLst>
          </p:cNvPr>
          <p:cNvSpPr txBox="1"/>
          <p:nvPr/>
        </p:nvSpPr>
        <p:spPr>
          <a:xfrm>
            <a:off x="2819400" y="0"/>
            <a:ext cx="6204856" cy="56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39: Select Element by ID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746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B12EB-822B-453D-8D4D-42BCAC2E3CBB}"/>
              </a:ext>
            </a:extLst>
          </p:cNvPr>
          <p:cNvSpPr txBox="1"/>
          <p:nvPr/>
        </p:nvSpPr>
        <p:spPr>
          <a:xfrm>
            <a:off x="2841172" y="-40139"/>
            <a:ext cx="6204856" cy="56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40: Select Element by Class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316F7-5D6A-488F-8029-3FB9340078BE}"/>
              </a:ext>
            </a:extLst>
          </p:cNvPr>
          <p:cNvSpPr txBox="1"/>
          <p:nvPr/>
        </p:nvSpPr>
        <p:spPr>
          <a:xfrm>
            <a:off x="141513" y="544288"/>
            <a:ext cx="12986657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"main3"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Welcome to my website!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"para1"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simple HTML example with some basic styling.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"para1"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Feel free to modify and expand upon it!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"main7"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Lorem ipsum dolor sit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 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     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"para1"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&amp;copy;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2023 Your Name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 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select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elment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via class name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selectedElementt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</a:t>
            </a:r>
            <a:r>
              <a:rPr lang="en-US" sz="2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ByClassName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"para1"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change via loop  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bcoz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array bn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jata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so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selectedElementt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selectedElementt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&lt;/h1&gt;"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90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650DFC-CA31-490E-B882-67B070FD3383}"/>
              </a:ext>
            </a:extLst>
          </p:cNvPr>
          <p:cNvSpPr txBox="1"/>
          <p:nvPr/>
        </p:nvSpPr>
        <p:spPr>
          <a:xfrm>
            <a:off x="2645228" y="-38540"/>
            <a:ext cx="7282543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41: Select Elements by Tag Name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F145D-78C6-4B71-8567-6D416476A850}"/>
              </a:ext>
            </a:extLst>
          </p:cNvPr>
          <p:cNvSpPr txBox="1"/>
          <p:nvPr/>
        </p:nvSpPr>
        <p:spPr>
          <a:xfrm>
            <a:off x="315685" y="900308"/>
            <a:ext cx="124423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paragraph 1.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paragraph 2.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paragraph 3.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all the &lt;p&gt; elements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document.getElementsByTagName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Change the content of the first &lt;p&gt; element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paragraphs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"Updated paragraph!"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8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854879" cy="800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EB100-D191-492F-AB88-E765B806C396}"/>
              </a:ext>
            </a:extLst>
          </p:cNvPr>
          <p:cNvSpPr txBox="1"/>
          <p:nvPr/>
        </p:nvSpPr>
        <p:spPr>
          <a:xfrm>
            <a:off x="544280" y="-372717"/>
            <a:ext cx="12083123" cy="119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Global scope: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Variables declared with var, let and const are quite similar when declared outside a  block</a:t>
            </a:r>
            <a:r>
              <a:rPr lang="en-US" sz="220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2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F032A-1127-47ED-BD47-9E1B7EF87208}"/>
              </a:ext>
            </a:extLst>
          </p:cNvPr>
          <p:cNvSpPr txBox="1"/>
          <p:nvPr/>
        </p:nvSpPr>
        <p:spPr>
          <a:xfrm>
            <a:off x="5791180" y="541940"/>
            <a:ext cx="71410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here can use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carName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here can also use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carName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7D5F2-AE2A-479E-BE8D-9A2026890286}"/>
              </a:ext>
            </a:extLst>
          </p:cNvPr>
          <p:cNvSpPr txBox="1"/>
          <p:nvPr/>
        </p:nvSpPr>
        <p:spPr>
          <a:xfrm>
            <a:off x="54438" y="2438543"/>
            <a:ext cx="1208312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Lexical scope</a:t>
            </a:r>
            <a:r>
              <a:rPr lang="en-US" sz="2400" dirty="0">
                <a:solidFill>
                  <a:srgbClr val="1F1F1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is the ability for a function scope to access variables from the parent scope.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C81AE-A515-48CA-A60B-616A6377A4E1}"/>
              </a:ext>
            </a:extLst>
          </p:cNvPr>
          <p:cNvSpPr txBox="1"/>
          <p:nvPr/>
        </p:nvSpPr>
        <p:spPr>
          <a:xfrm>
            <a:off x="1181080" y="3330572"/>
            <a:ext cx="117511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outerFunction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outerVariable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"I'm from outer function"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innerVariable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"I'm from inner function"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outerVariable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Access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outerVariable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the outer scope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innerVariable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Access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innerVariable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the current scope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outerFunction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36358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73F0BB-3CDB-4258-A45B-65955EC658E7}"/>
              </a:ext>
            </a:extLst>
          </p:cNvPr>
          <p:cNvSpPr txBox="1"/>
          <p:nvPr/>
        </p:nvSpPr>
        <p:spPr>
          <a:xfrm>
            <a:off x="3189515" y="-64209"/>
            <a:ext cx="6204856" cy="56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42: Query Selector in </a:t>
            </a:r>
            <a:r>
              <a:rPr lang="en-US" sz="3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41FBC-4A4C-4CD4-B0D8-2AE6436D5472}"/>
              </a:ext>
            </a:extLst>
          </p:cNvPr>
          <p:cNvSpPr txBox="1"/>
          <p:nvPr/>
        </p:nvSpPr>
        <p:spPr>
          <a:xfrm>
            <a:off x="8969829" y="88551"/>
            <a:ext cx="2002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FF00"/>
                </a:solidFill>
                <a:latin typeface="Amasis MT Pro Black" panose="02040A04050005020304" pitchFamily="18" charset="0"/>
              </a:rPr>
              <a:t>Most Powerful</a:t>
            </a:r>
          </a:p>
          <a:p>
            <a:pPr algn="ctr"/>
            <a:r>
              <a:rPr lang="en-US" sz="2200" b="1" dirty="0">
                <a:solidFill>
                  <a:srgbClr val="FFFF00"/>
                </a:solidFill>
                <a:latin typeface="Amasis MT Pro Black" panose="02040A04050005020304" pitchFamily="18" charset="0"/>
              </a:rPr>
              <a:t>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EDAEC-6D8D-4A2D-9DB2-CDF27CAF33FF}"/>
              </a:ext>
            </a:extLst>
          </p:cNvPr>
          <p:cNvSpPr txBox="1"/>
          <p:nvPr/>
        </p:nvSpPr>
        <p:spPr>
          <a:xfrm>
            <a:off x="272143" y="1735726"/>
            <a:ext cx="120396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"main-heading"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&gt;Welcome to My Website&lt;/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"main-heading"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&gt;Welcome to My Website&lt;/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&gt;Welcome to My Website&lt;/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&gt;Welcome to My Website&lt;/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"main-heading"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&gt;Welcome to My Website&lt;/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Use 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to select the element with class "main-heading" in h1 tag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mainHeading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document.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querySelector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"h1.main-heading"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mainHeading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Check if the element is found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mainHeading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Manipulate the content of the selected 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mainHeading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Maurya'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'Element not found.'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9C2A1-1A71-46BD-9892-271DB861FD38}"/>
              </a:ext>
            </a:extLst>
          </p:cNvPr>
          <p:cNvSpPr txBox="1"/>
          <p:nvPr/>
        </p:nvSpPr>
        <p:spPr>
          <a:xfrm>
            <a:off x="3222172" y="1196547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dirty="0" err="1">
                <a:solidFill>
                  <a:srgbClr val="00B050"/>
                </a:solidFill>
                <a:effectLst/>
                <a:latin typeface="Amasis MT Pro Black" panose="02040A04050005020304" pitchFamily="18" charset="0"/>
              </a:rPr>
              <a:t>document.</a:t>
            </a:r>
            <a:r>
              <a:rPr lang="en-US" sz="2500" b="1" dirty="0" err="1">
                <a:solidFill>
                  <a:srgbClr val="00B050"/>
                </a:solidFill>
                <a:effectLst/>
                <a:latin typeface="Amasis MT Pro Black" panose="02040A04050005020304" pitchFamily="18" charset="0"/>
              </a:rPr>
              <a:t>querySelector</a:t>
            </a:r>
            <a:r>
              <a:rPr lang="en-US" sz="2500" b="1" dirty="0">
                <a:solidFill>
                  <a:srgbClr val="00B050"/>
                </a:solidFill>
                <a:effectLst/>
                <a:latin typeface="Amasis MT Pro Black" panose="02040A04050005020304" pitchFamily="18" charset="0"/>
              </a:rPr>
              <a:t>(“ ”)</a:t>
            </a:r>
            <a:endParaRPr lang="en-US" sz="2500" dirty="0">
              <a:solidFill>
                <a:srgbClr val="00B05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605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88EA6-C6CD-4B88-8EBF-8EAD4272E78E}"/>
              </a:ext>
            </a:extLst>
          </p:cNvPr>
          <p:cNvSpPr txBox="1"/>
          <p:nvPr/>
        </p:nvSpPr>
        <p:spPr>
          <a:xfrm>
            <a:off x="5823855" y="-275596"/>
            <a:ext cx="6629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&gt;Simple HTML&lt;/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&gt;Lorem ipsum dolor sit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&gt;Lorem ipsum dolor&lt;/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&gt;Welcome to my&lt;/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"para1"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&gt;This is a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"para1"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&gt;Feel free to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"main7"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&gt;Lorem ipsum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dolo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"para1"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&amp;copy;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2023 Your Name&lt;/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A7E9C-F5E7-4728-9B0D-8675B47935C8}"/>
              </a:ext>
            </a:extLst>
          </p:cNvPr>
          <p:cNvSpPr txBox="1"/>
          <p:nvPr/>
        </p:nvSpPr>
        <p:spPr>
          <a:xfrm>
            <a:off x="-302078" y="4163820"/>
            <a:ext cx="132206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Use </a:t>
            </a:r>
            <a:r>
              <a:rPr lang="en-US" sz="20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to select all elements with class "main3" and "para1"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'p.main3, p.para1'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Loop through the selected elements and log their content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masee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maurya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FA7D3-9B1C-4F89-88BE-DB8B2E892945}"/>
              </a:ext>
            </a:extLst>
          </p:cNvPr>
          <p:cNvSpPr txBox="1"/>
          <p:nvPr/>
        </p:nvSpPr>
        <p:spPr>
          <a:xfrm>
            <a:off x="0" y="119743"/>
            <a:ext cx="69015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dirty="0" err="1">
                <a:solidFill>
                  <a:srgbClr val="00B050"/>
                </a:solidFill>
                <a:effectLst/>
                <a:latin typeface="Amasis MT Pro Black" panose="02040A04050005020304" pitchFamily="18" charset="0"/>
              </a:rPr>
              <a:t>document.</a:t>
            </a:r>
            <a:r>
              <a:rPr lang="en-US" sz="3000" b="1" dirty="0" err="1">
                <a:solidFill>
                  <a:srgbClr val="00B050"/>
                </a:solidFill>
                <a:effectLst/>
                <a:latin typeface="Amasis MT Pro Black" panose="02040A04050005020304" pitchFamily="18" charset="0"/>
              </a:rPr>
              <a:t>querySelectorAll</a:t>
            </a:r>
            <a:r>
              <a:rPr lang="en-US" sz="3000" b="1" dirty="0">
                <a:solidFill>
                  <a:srgbClr val="00B050"/>
                </a:solidFill>
                <a:effectLst/>
                <a:latin typeface="Amasis MT Pro Black" panose="02040A04050005020304" pitchFamily="18" charset="0"/>
              </a:rPr>
              <a:t>(“ ”)</a:t>
            </a:r>
            <a:endParaRPr lang="en-US" sz="3000" dirty="0">
              <a:solidFill>
                <a:srgbClr val="00B05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286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50F588-EEC7-4A1B-B631-D5E13FA6612F}"/>
              </a:ext>
            </a:extLst>
          </p:cNvPr>
          <p:cNvSpPr txBox="1"/>
          <p:nvPr/>
        </p:nvSpPr>
        <p:spPr>
          <a:xfrm>
            <a:off x="2852057" y="-38540"/>
            <a:ext cx="6204856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43: Traversing element in </a:t>
            </a:r>
            <a:r>
              <a:rPr lang="en-US" sz="3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js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4DF23-71B7-4F3F-B741-39965152E95C}"/>
              </a:ext>
            </a:extLst>
          </p:cNvPr>
          <p:cNvSpPr txBox="1"/>
          <p:nvPr/>
        </p:nvSpPr>
        <p:spPr>
          <a:xfrm>
            <a:off x="468085" y="2836052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Amasis MT Pro Black" panose="02040A04050005020304" pitchFamily="18" charset="0"/>
              </a:rPr>
              <a:t>For indirect selection</a:t>
            </a:r>
          </a:p>
          <a:p>
            <a:r>
              <a:rPr lang="en-US" sz="2200" b="1" dirty="0">
                <a:solidFill>
                  <a:srgbClr val="FFFF00"/>
                </a:solidFill>
                <a:latin typeface="Amasis MT Pro Black" panose="02040A04050005020304" pitchFamily="18" charset="0"/>
              </a:rPr>
              <a:t>(parent , child, </a:t>
            </a:r>
            <a:r>
              <a:rPr lang="en-US" sz="2200" b="1" dirty="0" err="1">
                <a:solidFill>
                  <a:srgbClr val="FFFF00"/>
                </a:solidFill>
                <a:latin typeface="Amasis MT Pro Black" panose="02040A04050005020304" pitchFamily="18" charset="0"/>
              </a:rPr>
              <a:t>sbling</a:t>
            </a:r>
            <a:r>
              <a:rPr lang="en-US" sz="2200" b="1" dirty="0">
                <a:solidFill>
                  <a:srgbClr val="FFFF00"/>
                </a:solidFill>
                <a:latin typeface="Amasis MT Pro Black" panose="02040A040500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3FB0E-258A-41EB-B597-566D78BAF2CC}"/>
              </a:ext>
            </a:extLst>
          </p:cNvPr>
          <p:cNvSpPr txBox="1"/>
          <p:nvPr/>
        </p:nvSpPr>
        <p:spPr>
          <a:xfrm>
            <a:off x="4773386" y="1480457"/>
            <a:ext cx="7418614" cy="4173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00B050"/>
                </a:solidFill>
                <a:effectLst/>
                <a:latin typeface="Amasis MT Pro Black" panose="02040A04050005020304" pitchFamily="18" charset="0"/>
              </a:rPr>
              <a:t> </a:t>
            </a:r>
            <a:r>
              <a:rPr lang="en-US" sz="3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sz="3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00B050"/>
                </a:solidFill>
                <a:effectLst/>
                <a:latin typeface="Amasis MT Pro Black" panose="02040A04050005020304" pitchFamily="18" charset="0"/>
              </a:rPr>
              <a:t> </a:t>
            </a:r>
            <a:r>
              <a:rPr lang="en-US" sz="3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la</a:t>
            </a:r>
            <a:r>
              <a:rPr lang="en-US" sz="3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stElementChild</a:t>
            </a:r>
            <a:r>
              <a:rPr lang="en-US" sz="3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.children; 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previousElementSibling</a:t>
            </a:r>
            <a:r>
              <a:rPr lang="en-US" sz="3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lang="en-US" sz="3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parentElement</a:t>
            </a:r>
            <a:r>
              <a:rPr lang="en-US" sz="3000" b="1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30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335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08AE6-C342-4B42-B5D3-1DAD7C23A8A3}"/>
              </a:ext>
            </a:extLst>
          </p:cNvPr>
          <p:cNvSpPr txBox="1"/>
          <p:nvPr/>
        </p:nvSpPr>
        <p:spPr>
          <a:xfrm>
            <a:off x="32658" y="2890210"/>
            <a:ext cx="14771914" cy="4782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'section'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2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    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EDB4A"/>
                </a:solidFill>
                <a:latin typeface="Consolas" panose="020B0609020204030204" pitchFamily="49" charset="0"/>
              </a:rPr>
              <a:t>la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stChild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'section’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last</a:t>
            </a:r>
            <a:r>
              <a:rPr lang="en-US" sz="2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ElementChild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allChild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"section"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 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prevSibling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"#main"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previousElementSibling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 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nextSibling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"#main"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2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    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parenttt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"#main"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allChild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0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HTMLCotLection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(5) [Li, Li, [</a:t>
            </a:r>
            <a:r>
              <a:rPr lang="en-US" sz="20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, Li, Li]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443A6-2D93-437C-82C3-C6A9517FDD88}"/>
              </a:ext>
            </a:extLst>
          </p:cNvPr>
          <p:cNvSpPr txBox="1"/>
          <p:nvPr/>
        </p:nvSpPr>
        <p:spPr>
          <a:xfrm>
            <a:off x="-190497" y="-191640"/>
            <a:ext cx="7418614" cy="327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&gt;list-1&lt;/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&gt;list-2&lt;/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&gt;list-3&lt;/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&gt;list-4&lt;/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&gt;list-5&lt;/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49729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1906D-E0A4-4FE1-A7F1-2B070CA00265}"/>
              </a:ext>
            </a:extLst>
          </p:cNvPr>
          <p:cNvSpPr txBox="1"/>
          <p:nvPr/>
        </p:nvSpPr>
        <p:spPr>
          <a:xfrm>
            <a:off x="2993572" y="138807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44: Change HTML with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401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F52785-CB6F-481B-88FE-42D58AD004DF}"/>
              </a:ext>
            </a:extLst>
          </p:cNvPr>
          <p:cNvSpPr txBox="1"/>
          <p:nvPr/>
        </p:nvSpPr>
        <p:spPr>
          <a:xfrm>
            <a:off x="2993572" y="-31829"/>
            <a:ext cx="6204856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45: Create and Append Element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C8349-E7B9-4C38-9279-14BB048F9DA1}"/>
              </a:ext>
            </a:extLst>
          </p:cNvPr>
          <p:cNvSpPr txBox="1"/>
          <p:nvPr/>
        </p:nvSpPr>
        <p:spPr>
          <a:xfrm>
            <a:off x="6477000" y="441262"/>
            <a:ext cx="89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1" i="0" dirty="0">
                <a:solidFill>
                  <a:srgbClr val="FFFF00"/>
                </a:solidFill>
                <a:effectLst/>
                <a:latin typeface="Google Sans"/>
              </a:rPr>
              <a:t>जोड़ना,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0CC15-CF24-4EBA-BA50-FF0EF7BD379A}"/>
              </a:ext>
            </a:extLst>
          </p:cNvPr>
          <p:cNvSpPr txBox="1"/>
          <p:nvPr/>
        </p:nvSpPr>
        <p:spPr>
          <a:xfrm>
            <a:off x="502103" y="1129130"/>
            <a:ext cx="11136086" cy="2803011"/>
          </a:xfrm>
          <a:custGeom>
            <a:avLst/>
            <a:gdLst>
              <a:gd name="connsiteX0" fmla="*/ 0 w 11136086"/>
              <a:gd name="connsiteY0" fmla="*/ 0 h 2803011"/>
              <a:gd name="connsiteX1" fmla="*/ 252027 w 11136086"/>
              <a:gd name="connsiteY1" fmla="*/ 0 h 2803011"/>
              <a:gd name="connsiteX2" fmla="*/ 1060859 w 11136086"/>
              <a:gd name="connsiteY2" fmla="*/ 0 h 2803011"/>
              <a:gd name="connsiteX3" fmla="*/ 1646969 w 11136086"/>
              <a:gd name="connsiteY3" fmla="*/ 0 h 2803011"/>
              <a:gd name="connsiteX4" fmla="*/ 2233078 w 11136086"/>
              <a:gd name="connsiteY4" fmla="*/ 0 h 2803011"/>
              <a:gd name="connsiteX5" fmla="*/ 2819188 w 11136086"/>
              <a:gd name="connsiteY5" fmla="*/ 0 h 2803011"/>
              <a:gd name="connsiteX6" fmla="*/ 3516659 w 11136086"/>
              <a:gd name="connsiteY6" fmla="*/ 0 h 2803011"/>
              <a:gd name="connsiteX7" fmla="*/ 4102769 w 11136086"/>
              <a:gd name="connsiteY7" fmla="*/ 0 h 2803011"/>
              <a:gd name="connsiteX8" fmla="*/ 4354796 w 11136086"/>
              <a:gd name="connsiteY8" fmla="*/ 0 h 2803011"/>
              <a:gd name="connsiteX9" fmla="*/ 4829545 w 11136086"/>
              <a:gd name="connsiteY9" fmla="*/ 0 h 2803011"/>
              <a:gd name="connsiteX10" fmla="*/ 5638376 w 11136086"/>
              <a:gd name="connsiteY10" fmla="*/ 0 h 2803011"/>
              <a:gd name="connsiteX11" fmla="*/ 6113125 w 11136086"/>
              <a:gd name="connsiteY11" fmla="*/ 0 h 2803011"/>
              <a:gd name="connsiteX12" fmla="*/ 6587874 w 11136086"/>
              <a:gd name="connsiteY12" fmla="*/ 0 h 2803011"/>
              <a:gd name="connsiteX13" fmla="*/ 6839901 w 11136086"/>
              <a:gd name="connsiteY13" fmla="*/ 0 h 2803011"/>
              <a:gd name="connsiteX14" fmla="*/ 7203289 w 11136086"/>
              <a:gd name="connsiteY14" fmla="*/ 0 h 2803011"/>
              <a:gd name="connsiteX15" fmla="*/ 7566677 w 11136086"/>
              <a:gd name="connsiteY15" fmla="*/ 0 h 2803011"/>
              <a:gd name="connsiteX16" fmla="*/ 8375509 w 11136086"/>
              <a:gd name="connsiteY16" fmla="*/ 0 h 2803011"/>
              <a:gd name="connsiteX17" fmla="*/ 8850258 w 11136086"/>
              <a:gd name="connsiteY17" fmla="*/ 0 h 2803011"/>
              <a:gd name="connsiteX18" fmla="*/ 9547728 w 11136086"/>
              <a:gd name="connsiteY18" fmla="*/ 0 h 2803011"/>
              <a:gd name="connsiteX19" fmla="*/ 9911117 w 11136086"/>
              <a:gd name="connsiteY19" fmla="*/ 0 h 2803011"/>
              <a:gd name="connsiteX20" fmla="*/ 10608587 w 11136086"/>
              <a:gd name="connsiteY20" fmla="*/ 0 h 2803011"/>
              <a:gd name="connsiteX21" fmla="*/ 11136086 w 11136086"/>
              <a:gd name="connsiteY21" fmla="*/ 0 h 2803011"/>
              <a:gd name="connsiteX22" fmla="*/ 11136086 w 11136086"/>
              <a:gd name="connsiteY22" fmla="*/ 532572 h 2803011"/>
              <a:gd name="connsiteX23" fmla="*/ 11136086 w 11136086"/>
              <a:gd name="connsiteY23" fmla="*/ 1121204 h 2803011"/>
              <a:gd name="connsiteX24" fmla="*/ 11136086 w 11136086"/>
              <a:gd name="connsiteY24" fmla="*/ 1737867 h 2803011"/>
              <a:gd name="connsiteX25" fmla="*/ 11136086 w 11136086"/>
              <a:gd name="connsiteY25" fmla="*/ 2242409 h 2803011"/>
              <a:gd name="connsiteX26" fmla="*/ 11136086 w 11136086"/>
              <a:gd name="connsiteY26" fmla="*/ 2803011 h 2803011"/>
              <a:gd name="connsiteX27" fmla="*/ 10549976 w 11136086"/>
              <a:gd name="connsiteY27" fmla="*/ 2803011 h 2803011"/>
              <a:gd name="connsiteX28" fmla="*/ 9741145 w 11136086"/>
              <a:gd name="connsiteY28" fmla="*/ 2803011 h 2803011"/>
              <a:gd name="connsiteX29" fmla="*/ 8932313 w 11136086"/>
              <a:gd name="connsiteY29" fmla="*/ 2803011 h 2803011"/>
              <a:gd name="connsiteX30" fmla="*/ 8123482 w 11136086"/>
              <a:gd name="connsiteY30" fmla="*/ 2803011 h 2803011"/>
              <a:gd name="connsiteX31" fmla="*/ 7760094 w 11136086"/>
              <a:gd name="connsiteY31" fmla="*/ 2803011 h 2803011"/>
              <a:gd name="connsiteX32" fmla="*/ 6951262 w 11136086"/>
              <a:gd name="connsiteY32" fmla="*/ 2803011 h 2803011"/>
              <a:gd name="connsiteX33" fmla="*/ 6699235 w 11136086"/>
              <a:gd name="connsiteY33" fmla="*/ 2803011 h 2803011"/>
              <a:gd name="connsiteX34" fmla="*/ 6335847 w 11136086"/>
              <a:gd name="connsiteY34" fmla="*/ 2803011 h 2803011"/>
              <a:gd name="connsiteX35" fmla="*/ 5527015 w 11136086"/>
              <a:gd name="connsiteY35" fmla="*/ 2803011 h 2803011"/>
              <a:gd name="connsiteX36" fmla="*/ 5274988 w 11136086"/>
              <a:gd name="connsiteY36" fmla="*/ 2803011 h 2803011"/>
              <a:gd name="connsiteX37" fmla="*/ 4466157 w 11136086"/>
              <a:gd name="connsiteY37" fmla="*/ 2803011 h 2803011"/>
              <a:gd name="connsiteX38" fmla="*/ 4102769 w 11136086"/>
              <a:gd name="connsiteY38" fmla="*/ 2803011 h 2803011"/>
              <a:gd name="connsiteX39" fmla="*/ 3850741 w 11136086"/>
              <a:gd name="connsiteY39" fmla="*/ 2803011 h 2803011"/>
              <a:gd name="connsiteX40" fmla="*/ 3153271 w 11136086"/>
              <a:gd name="connsiteY40" fmla="*/ 2803011 h 2803011"/>
              <a:gd name="connsiteX41" fmla="*/ 2678522 w 11136086"/>
              <a:gd name="connsiteY41" fmla="*/ 2803011 h 2803011"/>
              <a:gd name="connsiteX42" fmla="*/ 2426495 w 11136086"/>
              <a:gd name="connsiteY42" fmla="*/ 2803011 h 2803011"/>
              <a:gd name="connsiteX43" fmla="*/ 1729024 w 11136086"/>
              <a:gd name="connsiteY43" fmla="*/ 2803011 h 2803011"/>
              <a:gd name="connsiteX44" fmla="*/ 1476997 w 11136086"/>
              <a:gd name="connsiteY44" fmla="*/ 2803011 h 2803011"/>
              <a:gd name="connsiteX45" fmla="*/ 890887 w 11136086"/>
              <a:gd name="connsiteY45" fmla="*/ 2803011 h 2803011"/>
              <a:gd name="connsiteX46" fmla="*/ 527499 w 11136086"/>
              <a:gd name="connsiteY46" fmla="*/ 2803011 h 2803011"/>
              <a:gd name="connsiteX47" fmla="*/ 0 w 11136086"/>
              <a:gd name="connsiteY47" fmla="*/ 2803011 h 2803011"/>
              <a:gd name="connsiteX48" fmla="*/ 0 w 11136086"/>
              <a:gd name="connsiteY48" fmla="*/ 2242409 h 2803011"/>
              <a:gd name="connsiteX49" fmla="*/ 0 w 11136086"/>
              <a:gd name="connsiteY49" fmla="*/ 1737867 h 2803011"/>
              <a:gd name="connsiteX50" fmla="*/ 0 w 11136086"/>
              <a:gd name="connsiteY50" fmla="*/ 1205295 h 2803011"/>
              <a:gd name="connsiteX51" fmla="*/ 0 w 11136086"/>
              <a:gd name="connsiteY51" fmla="*/ 616662 h 2803011"/>
              <a:gd name="connsiteX52" fmla="*/ 0 w 11136086"/>
              <a:gd name="connsiteY52" fmla="*/ 0 h 280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136086" h="2803011" extrusionOk="0">
                <a:moveTo>
                  <a:pt x="0" y="0"/>
                </a:moveTo>
                <a:cubicBezTo>
                  <a:pt x="108444" y="-28639"/>
                  <a:pt x="193639" y="27195"/>
                  <a:pt x="252027" y="0"/>
                </a:cubicBezTo>
                <a:cubicBezTo>
                  <a:pt x="310415" y="-27195"/>
                  <a:pt x="877523" y="85622"/>
                  <a:pt x="1060859" y="0"/>
                </a:cubicBezTo>
                <a:cubicBezTo>
                  <a:pt x="1244195" y="-85622"/>
                  <a:pt x="1405317" y="60478"/>
                  <a:pt x="1646969" y="0"/>
                </a:cubicBezTo>
                <a:cubicBezTo>
                  <a:pt x="1888621" y="-60478"/>
                  <a:pt x="2059406" y="53073"/>
                  <a:pt x="2233078" y="0"/>
                </a:cubicBezTo>
                <a:cubicBezTo>
                  <a:pt x="2406750" y="-53073"/>
                  <a:pt x="2538488" y="6108"/>
                  <a:pt x="2819188" y="0"/>
                </a:cubicBezTo>
                <a:cubicBezTo>
                  <a:pt x="3099888" y="-6108"/>
                  <a:pt x="3339736" y="47927"/>
                  <a:pt x="3516659" y="0"/>
                </a:cubicBezTo>
                <a:cubicBezTo>
                  <a:pt x="3693582" y="-47927"/>
                  <a:pt x="3812014" y="67686"/>
                  <a:pt x="4102769" y="0"/>
                </a:cubicBezTo>
                <a:cubicBezTo>
                  <a:pt x="4393524" y="-67686"/>
                  <a:pt x="4289653" y="7911"/>
                  <a:pt x="4354796" y="0"/>
                </a:cubicBezTo>
                <a:cubicBezTo>
                  <a:pt x="4419939" y="-7911"/>
                  <a:pt x="4693095" y="38568"/>
                  <a:pt x="4829545" y="0"/>
                </a:cubicBezTo>
                <a:cubicBezTo>
                  <a:pt x="4965995" y="-38568"/>
                  <a:pt x="5290623" y="45239"/>
                  <a:pt x="5638376" y="0"/>
                </a:cubicBezTo>
                <a:cubicBezTo>
                  <a:pt x="5986129" y="-45239"/>
                  <a:pt x="5977564" y="42906"/>
                  <a:pt x="6113125" y="0"/>
                </a:cubicBezTo>
                <a:cubicBezTo>
                  <a:pt x="6248686" y="-42906"/>
                  <a:pt x="6430409" y="34937"/>
                  <a:pt x="6587874" y="0"/>
                </a:cubicBezTo>
                <a:cubicBezTo>
                  <a:pt x="6745339" y="-34937"/>
                  <a:pt x="6767811" y="19918"/>
                  <a:pt x="6839901" y="0"/>
                </a:cubicBezTo>
                <a:cubicBezTo>
                  <a:pt x="6911991" y="-19918"/>
                  <a:pt x="7059950" y="38914"/>
                  <a:pt x="7203289" y="0"/>
                </a:cubicBezTo>
                <a:cubicBezTo>
                  <a:pt x="7346628" y="-38914"/>
                  <a:pt x="7394053" y="34400"/>
                  <a:pt x="7566677" y="0"/>
                </a:cubicBezTo>
                <a:cubicBezTo>
                  <a:pt x="7739301" y="-34400"/>
                  <a:pt x="7992363" y="5311"/>
                  <a:pt x="8375509" y="0"/>
                </a:cubicBezTo>
                <a:cubicBezTo>
                  <a:pt x="8758655" y="-5311"/>
                  <a:pt x="8631130" y="32930"/>
                  <a:pt x="8850258" y="0"/>
                </a:cubicBezTo>
                <a:cubicBezTo>
                  <a:pt x="9069386" y="-32930"/>
                  <a:pt x="9259293" y="15266"/>
                  <a:pt x="9547728" y="0"/>
                </a:cubicBezTo>
                <a:cubicBezTo>
                  <a:pt x="9836163" y="-15266"/>
                  <a:pt x="9823960" y="40902"/>
                  <a:pt x="9911117" y="0"/>
                </a:cubicBezTo>
                <a:cubicBezTo>
                  <a:pt x="9998274" y="-40902"/>
                  <a:pt x="10300151" y="14938"/>
                  <a:pt x="10608587" y="0"/>
                </a:cubicBezTo>
                <a:cubicBezTo>
                  <a:pt x="10917023" y="-14938"/>
                  <a:pt x="10943134" y="47146"/>
                  <a:pt x="11136086" y="0"/>
                </a:cubicBezTo>
                <a:cubicBezTo>
                  <a:pt x="11142493" y="136156"/>
                  <a:pt x="11132254" y="393136"/>
                  <a:pt x="11136086" y="532572"/>
                </a:cubicBezTo>
                <a:cubicBezTo>
                  <a:pt x="11139918" y="672008"/>
                  <a:pt x="11103072" y="836463"/>
                  <a:pt x="11136086" y="1121204"/>
                </a:cubicBezTo>
                <a:cubicBezTo>
                  <a:pt x="11169100" y="1405945"/>
                  <a:pt x="11103364" y="1563406"/>
                  <a:pt x="11136086" y="1737867"/>
                </a:cubicBezTo>
                <a:cubicBezTo>
                  <a:pt x="11168808" y="1912328"/>
                  <a:pt x="11092290" y="2094111"/>
                  <a:pt x="11136086" y="2242409"/>
                </a:cubicBezTo>
                <a:cubicBezTo>
                  <a:pt x="11179882" y="2390707"/>
                  <a:pt x="11123402" y="2542251"/>
                  <a:pt x="11136086" y="2803011"/>
                </a:cubicBezTo>
                <a:cubicBezTo>
                  <a:pt x="10970090" y="2818899"/>
                  <a:pt x="10820817" y="2748696"/>
                  <a:pt x="10549976" y="2803011"/>
                </a:cubicBezTo>
                <a:cubicBezTo>
                  <a:pt x="10279135" y="2857326"/>
                  <a:pt x="10119861" y="2722934"/>
                  <a:pt x="9741145" y="2803011"/>
                </a:cubicBezTo>
                <a:cubicBezTo>
                  <a:pt x="9362429" y="2883088"/>
                  <a:pt x="9229250" y="2723476"/>
                  <a:pt x="8932313" y="2803011"/>
                </a:cubicBezTo>
                <a:cubicBezTo>
                  <a:pt x="8635376" y="2882546"/>
                  <a:pt x="8475368" y="2754943"/>
                  <a:pt x="8123482" y="2803011"/>
                </a:cubicBezTo>
                <a:cubicBezTo>
                  <a:pt x="7771596" y="2851079"/>
                  <a:pt x="7934657" y="2763956"/>
                  <a:pt x="7760094" y="2803011"/>
                </a:cubicBezTo>
                <a:cubicBezTo>
                  <a:pt x="7585531" y="2842066"/>
                  <a:pt x="7192805" y="2739380"/>
                  <a:pt x="6951262" y="2803011"/>
                </a:cubicBezTo>
                <a:cubicBezTo>
                  <a:pt x="6709719" y="2866642"/>
                  <a:pt x="6806798" y="2785359"/>
                  <a:pt x="6699235" y="2803011"/>
                </a:cubicBezTo>
                <a:cubicBezTo>
                  <a:pt x="6591672" y="2820663"/>
                  <a:pt x="6512820" y="2775531"/>
                  <a:pt x="6335847" y="2803011"/>
                </a:cubicBezTo>
                <a:cubicBezTo>
                  <a:pt x="6158874" y="2830491"/>
                  <a:pt x="5895165" y="2791594"/>
                  <a:pt x="5527015" y="2803011"/>
                </a:cubicBezTo>
                <a:cubicBezTo>
                  <a:pt x="5158865" y="2814428"/>
                  <a:pt x="5397302" y="2799015"/>
                  <a:pt x="5274988" y="2803011"/>
                </a:cubicBezTo>
                <a:cubicBezTo>
                  <a:pt x="5152674" y="2807007"/>
                  <a:pt x="4706162" y="2727208"/>
                  <a:pt x="4466157" y="2803011"/>
                </a:cubicBezTo>
                <a:cubicBezTo>
                  <a:pt x="4226152" y="2878814"/>
                  <a:pt x="4275153" y="2768950"/>
                  <a:pt x="4102769" y="2803011"/>
                </a:cubicBezTo>
                <a:cubicBezTo>
                  <a:pt x="3930385" y="2837072"/>
                  <a:pt x="3942782" y="2791590"/>
                  <a:pt x="3850741" y="2803011"/>
                </a:cubicBezTo>
                <a:cubicBezTo>
                  <a:pt x="3758700" y="2814432"/>
                  <a:pt x="3421117" y="2721797"/>
                  <a:pt x="3153271" y="2803011"/>
                </a:cubicBezTo>
                <a:cubicBezTo>
                  <a:pt x="2885425" y="2884225"/>
                  <a:pt x="2842571" y="2783088"/>
                  <a:pt x="2678522" y="2803011"/>
                </a:cubicBezTo>
                <a:cubicBezTo>
                  <a:pt x="2514473" y="2822934"/>
                  <a:pt x="2496178" y="2796840"/>
                  <a:pt x="2426495" y="2803011"/>
                </a:cubicBezTo>
                <a:cubicBezTo>
                  <a:pt x="2356812" y="2809182"/>
                  <a:pt x="2002494" y="2784651"/>
                  <a:pt x="1729024" y="2803011"/>
                </a:cubicBezTo>
                <a:cubicBezTo>
                  <a:pt x="1455554" y="2821371"/>
                  <a:pt x="1575975" y="2776472"/>
                  <a:pt x="1476997" y="2803011"/>
                </a:cubicBezTo>
                <a:cubicBezTo>
                  <a:pt x="1378019" y="2829550"/>
                  <a:pt x="1012404" y="2793466"/>
                  <a:pt x="890887" y="2803011"/>
                </a:cubicBezTo>
                <a:cubicBezTo>
                  <a:pt x="769370" y="2812556"/>
                  <a:pt x="642813" y="2771578"/>
                  <a:pt x="527499" y="2803011"/>
                </a:cubicBezTo>
                <a:cubicBezTo>
                  <a:pt x="412185" y="2834444"/>
                  <a:pt x="132098" y="2761824"/>
                  <a:pt x="0" y="2803011"/>
                </a:cubicBezTo>
                <a:cubicBezTo>
                  <a:pt x="-62401" y="2581125"/>
                  <a:pt x="39382" y="2433746"/>
                  <a:pt x="0" y="2242409"/>
                </a:cubicBezTo>
                <a:cubicBezTo>
                  <a:pt x="-39382" y="2051072"/>
                  <a:pt x="48379" y="1883365"/>
                  <a:pt x="0" y="1737867"/>
                </a:cubicBezTo>
                <a:cubicBezTo>
                  <a:pt x="-48379" y="1592369"/>
                  <a:pt x="61644" y="1448143"/>
                  <a:pt x="0" y="1205295"/>
                </a:cubicBezTo>
                <a:cubicBezTo>
                  <a:pt x="-61644" y="962447"/>
                  <a:pt x="58761" y="876232"/>
                  <a:pt x="0" y="616662"/>
                </a:cubicBezTo>
                <a:cubicBezTo>
                  <a:pt x="-58761" y="357092"/>
                  <a:pt x="19203" y="12820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8457415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"jo </a:t>
            </a:r>
            <a:r>
              <a:rPr lang="en-US" sz="24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bhi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tag banana ho"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jisme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 add </a:t>
            </a:r>
            <a:r>
              <a:rPr lang="en-US" sz="24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karna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ho"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E1338-9182-45AE-9136-2F92E65CBB4D}"/>
              </a:ext>
            </a:extLst>
          </p:cNvPr>
          <p:cNvSpPr txBox="1"/>
          <p:nvPr/>
        </p:nvSpPr>
        <p:spPr>
          <a:xfrm>
            <a:off x="753154" y="4522591"/>
            <a:ext cx="10633983" cy="1141018"/>
          </a:xfrm>
          <a:custGeom>
            <a:avLst/>
            <a:gdLst>
              <a:gd name="connsiteX0" fmla="*/ 0 w 10633983"/>
              <a:gd name="connsiteY0" fmla="*/ 0 h 1141018"/>
              <a:gd name="connsiteX1" fmla="*/ 590777 w 10633983"/>
              <a:gd name="connsiteY1" fmla="*/ 0 h 1141018"/>
              <a:gd name="connsiteX2" fmla="*/ 1075214 w 10633983"/>
              <a:gd name="connsiteY2" fmla="*/ 0 h 1141018"/>
              <a:gd name="connsiteX3" fmla="*/ 1346971 w 10633983"/>
              <a:gd name="connsiteY3" fmla="*/ 0 h 1141018"/>
              <a:gd name="connsiteX4" fmla="*/ 1831408 w 10633983"/>
              <a:gd name="connsiteY4" fmla="*/ 0 h 1141018"/>
              <a:gd name="connsiteX5" fmla="*/ 2315845 w 10633983"/>
              <a:gd name="connsiteY5" fmla="*/ 0 h 1141018"/>
              <a:gd name="connsiteX6" fmla="*/ 2906622 w 10633983"/>
              <a:gd name="connsiteY6" fmla="*/ 0 h 1141018"/>
              <a:gd name="connsiteX7" fmla="*/ 3603739 w 10633983"/>
              <a:gd name="connsiteY7" fmla="*/ 0 h 1141018"/>
              <a:gd name="connsiteX8" fmla="*/ 4194516 w 10633983"/>
              <a:gd name="connsiteY8" fmla="*/ 0 h 1141018"/>
              <a:gd name="connsiteX9" fmla="*/ 4466273 w 10633983"/>
              <a:gd name="connsiteY9" fmla="*/ 0 h 1141018"/>
              <a:gd name="connsiteX10" fmla="*/ 4738030 w 10633983"/>
              <a:gd name="connsiteY10" fmla="*/ 0 h 1141018"/>
              <a:gd name="connsiteX11" fmla="*/ 5541487 w 10633983"/>
              <a:gd name="connsiteY11" fmla="*/ 0 h 1141018"/>
              <a:gd name="connsiteX12" fmla="*/ 6238603 w 10633983"/>
              <a:gd name="connsiteY12" fmla="*/ 0 h 1141018"/>
              <a:gd name="connsiteX13" fmla="*/ 7042060 w 10633983"/>
              <a:gd name="connsiteY13" fmla="*/ 0 h 1141018"/>
              <a:gd name="connsiteX14" fmla="*/ 7739177 w 10633983"/>
              <a:gd name="connsiteY14" fmla="*/ 0 h 1141018"/>
              <a:gd name="connsiteX15" fmla="*/ 8010934 w 10633983"/>
              <a:gd name="connsiteY15" fmla="*/ 0 h 1141018"/>
              <a:gd name="connsiteX16" fmla="*/ 8495371 w 10633983"/>
              <a:gd name="connsiteY16" fmla="*/ 0 h 1141018"/>
              <a:gd name="connsiteX17" fmla="*/ 9086148 w 10633983"/>
              <a:gd name="connsiteY17" fmla="*/ 0 h 1141018"/>
              <a:gd name="connsiteX18" fmla="*/ 9783264 w 10633983"/>
              <a:gd name="connsiteY18" fmla="*/ 0 h 1141018"/>
              <a:gd name="connsiteX19" fmla="*/ 10633983 w 10633983"/>
              <a:gd name="connsiteY19" fmla="*/ 0 h 1141018"/>
              <a:gd name="connsiteX20" fmla="*/ 10633983 w 10633983"/>
              <a:gd name="connsiteY20" fmla="*/ 559099 h 1141018"/>
              <a:gd name="connsiteX21" fmla="*/ 10633983 w 10633983"/>
              <a:gd name="connsiteY21" fmla="*/ 1141018 h 1141018"/>
              <a:gd name="connsiteX22" fmla="*/ 10255886 w 10633983"/>
              <a:gd name="connsiteY22" fmla="*/ 1141018 h 1141018"/>
              <a:gd name="connsiteX23" fmla="*/ 9665109 w 10633983"/>
              <a:gd name="connsiteY23" fmla="*/ 1141018 h 1141018"/>
              <a:gd name="connsiteX24" fmla="*/ 9074332 w 10633983"/>
              <a:gd name="connsiteY24" fmla="*/ 1141018 h 1141018"/>
              <a:gd name="connsiteX25" fmla="*/ 8377215 w 10633983"/>
              <a:gd name="connsiteY25" fmla="*/ 1141018 h 1141018"/>
              <a:gd name="connsiteX26" fmla="*/ 8105458 w 10633983"/>
              <a:gd name="connsiteY26" fmla="*/ 1141018 h 1141018"/>
              <a:gd name="connsiteX27" fmla="*/ 7408341 w 10633983"/>
              <a:gd name="connsiteY27" fmla="*/ 1141018 h 1141018"/>
              <a:gd name="connsiteX28" fmla="*/ 6711225 w 10633983"/>
              <a:gd name="connsiteY28" fmla="*/ 1141018 h 1141018"/>
              <a:gd name="connsiteX29" fmla="*/ 6014108 w 10633983"/>
              <a:gd name="connsiteY29" fmla="*/ 1141018 h 1141018"/>
              <a:gd name="connsiteX30" fmla="*/ 5210652 w 10633983"/>
              <a:gd name="connsiteY30" fmla="*/ 1141018 h 1141018"/>
              <a:gd name="connsiteX31" fmla="*/ 4938894 w 10633983"/>
              <a:gd name="connsiteY31" fmla="*/ 1141018 h 1141018"/>
              <a:gd name="connsiteX32" fmla="*/ 4667137 w 10633983"/>
              <a:gd name="connsiteY32" fmla="*/ 1141018 h 1141018"/>
              <a:gd name="connsiteX33" fmla="*/ 4395380 w 10633983"/>
              <a:gd name="connsiteY33" fmla="*/ 1141018 h 1141018"/>
              <a:gd name="connsiteX34" fmla="*/ 3591923 w 10633983"/>
              <a:gd name="connsiteY34" fmla="*/ 1141018 h 1141018"/>
              <a:gd name="connsiteX35" fmla="*/ 2788467 w 10633983"/>
              <a:gd name="connsiteY35" fmla="*/ 1141018 h 1141018"/>
              <a:gd name="connsiteX36" fmla="*/ 2516709 w 10633983"/>
              <a:gd name="connsiteY36" fmla="*/ 1141018 h 1141018"/>
              <a:gd name="connsiteX37" fmla="*/ 1713253 w 10633983"/>
              <a:gd name="connsiteY37" fmla="*/ 1141018 h 1141018"/>
              <a:gd name="connsiteX38" fmla="*/ 1228816 w 10633983"/>
              <a:gd name="connsiteY38" fmla="*/ 1141018 h 1141018"/>
              <a:gd name="connsiteX39" fmla="*/ 531699 w 10633983"/>
              <a:gd name="connsiteY39" fmla="*/ 1141018 h 1141018"/>
              <a:gd name="connsiteX40" fmla="*/ 0 w 10633983"/>
              <a:gd name="connsiteY40" fmla="*/ 1141018 h 1141018"/>
              <a:gd name="connsiteX41" fmla="*/ 0 w 10633983"/>
              <a:gd name="connsiteY41" fmla="*/ 604740 h 1141018"/>
              <a:gd name="connsiteX42" fmla="*/ 0 w 10633983"/>
              <a:gd name="connsiteY42" fmla="*/ 0 h 114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633983" h="1141018" extrusionOk="0">
                <a:moveTo>
                  <a:pt x="0" y="0"/>
                </a:moveTo>
                <a:cubicBezTo>
                  <a:pt x="160634" y="-17582"/>
                  <a:pt x="439359" y="23867"/>
                  <a:pt x="590777" y="0"/>
                </a:cubicBezTo>
                <a:cubicBezTo>
                  <a:pt x="742195" y="-23867"/>
                  <a:pt x="918488" y="45880"/>
                  <a:pt x="1075214" y="0"/>
                </a:cubicBezTo>
                <a:cubicBezTo>
                  <a:pt x="1231940" y="-45880"/>
                  <a:pt x="1276689" y="10424"/>
                  <a:pt x="1346971" y="0"/>
                </a:cubicBezTo>
                <a:cubicBezTo>
                  <a:pt x="1417253" y="-10424"/>
                  <a:pt x="1693526" y="4414"/>
                  <a:pt x="1831408" y="0"/>
                </a:cubicBezTo>
                <a:cubicBezTo>
                  <a:pt x="1969290" y="-4414"/>
                  <a:pt x="2112406" y="13756"/>
                  <a:pt x="2315845" y="0"/>
                </a:cubicBezTo>
                <a:cubicBezTo>
                  <a:pt x="2519284" y="-13756"/>
                  <a:pt x="2664566" y="9389"/>
                  <a:pt x="2906622" y="0"/>
                </a:cubicBezTo>
                <a:cubicBezTo>
                  <a:pt x="3148678" y="-9389"/>
                  <a:pt x="3304841" y="56990"/>
                  <a:pt x="3603739" y="0"/>
                </a:cubicBezTo>
                <a:cubicBezTo>
                  <a:pt x="3902637" y="-56990"/>
                  <a:pt x="4010305" y="47512"/>
                  <a:pt x="4194516" y="0"/>
                </a:cubicBezTo>
                <a:cubicBezTo>
                  <a:pt x="4378727" y="-47512"/>
                  <a:pt x="4371354" y="5323"/>
                  <a:pt x="4466273" y="0"/>
                </a:cubicBezTo>
                <a:cubicBezTo>
                  <a:pt x="4561192" y="-5323"/>
                  <a:pt x="4669494" y="28337"/>
                  <a:pt x="4738030" y="0"/>
                </a:cubicBezTo>
                <a:cubicBezTo>
                  <a:pt x="4806566" y="-28337"/>
                  <a:pt x="5220443" y="20269"/>
                  <a:pt x="5541487" y="0"/>
                </a:cubicBezTo>
                <a:cubicBezTo>
                  <a:pt x="5862531" y="-20269"/>
                  <a:pt x="5936990" y="11750"/>
                  <a:pt x="6238603" y="0"/>
                </a:cubicBezTo>
                <a:cubicBezTo>
                  <a:pt x="6540216" y="-11750"/>
                  <a:pt x="6650767" y="91441"/>
                  <a:pt x="7042060" y="0"/>
                </a:cubicBezTo>
                <a:cubicBezTo>
                  <a:pt x="7433353" y="-91441"/>
                  <a:pt x="7469294" y="6201"/>
                  <a:pt x="7739177" y="0"/>
                </a:cubicBezTo>
                <a:cubicBezTo>
                  <a:pt x="8009060" y="-6201"/>
                  <a:pt x="7913536" y="30234"/>
                  <a:pt x="8010934" y="0"/>
                </a:cubicBezTo>
                <a:cubicBezTo>
                  <a:pt x="8108332" y="-30234"/>
                  <a:pt x="8353524" y="34402"/>
                  <a:pt x="8495371" y="0"/>
                </a:cubicBezTo>
                <a:cubicBezTo>
                  <a:pt x="8637218" y="-34402"/>
                  <a:pt x="8938114" y="64861"/>
                  <a:pt x="9086148" y="0"/>
                </a:cubicBezTo>
                <a:cubicBezTo>
                  <a:pt x="9234182" y="-64861"/>
                  <a:pt x="9472029" y="39519"/>
                  <a:pt x="9783264" y="0"/>
                </a:cubicBezTo>
                <a:cubicBezTo>
                  <a:pt x="10094499" y="-39519"/>
                  <a:pt x="10433204" y="61704"/>
                  <a:pt x="10633983" y="0"/>
                </a:cubicBezTo>
                <a:cubicBezTo>
                  <a:pt x="10646296" y="222853"/>
                  <a:pt x="10588858" y="409112"/>
                  <a:pt x="10633983" y="559099"/>
                </a:cubicBezTo>
                <a:cubicBezTo>
                  <a:pt x="10679108" y="709086"/>
                  <a:pt x="10581382" y="947425"/>
                  <a:pt x="10633983" y="1141018"/>
                </a:cubicBezTo>
                <a:cubicBezTo>
                  <a:pt x="10538706" y="1166556"/>
                  <a:pt x="10401933" y="1130020"/>
                  <a:pt x="10255886" y="1141018"/>
                </a:cubicBezTo>
                <a:cubicBezTo>
                  <a:pt x="10109839" y="1152016"/>
                  <a:pt x="9874337" y="1122431"/>
                  <a:pt x="9665109" y="1141018"/>
                </a:cubicBezTo>
                <a:cubicBezTo>
                  <a:pt x="9455881" y="1159605"/>
                  <a:pt x="9325892" y="1107923"/>
                  <a:pt x="9074332" y="1141018"/>
                </a:cubicBezTo>
                <a:cubicBezTo>
                  <a:pt x="8822772" y="1174113"/>
                  <a:pt x="8668659" y="1128238"/>
                  <a:pt x="8377215" y="1141018"/>
                </a:cubicBezTo>
                <a:cubicBezTo>
                  <a:pt x="8085771" y="1153798"/>
                  <a:pt x="8175894" y="1134230"/>
                  <a:pt x="8105458" y="1141018"/>
                </a:cubicBezTo>
                <a:cubicBezTo>
                  <a:pt x="8035022" y="1147806"/>
                  <a:pt x="7576573" y="1065932"/>
                  <a:pt x="7408341" y="1141018"/>
                </a:cubicBezTo>
                <a:cubicBezTo>
                  <a:pt x="7240109" y="1216104"/>
                  <a:pt x="6945320" y="1094687"/>
                  <a:pt x="6711225" y="1141018"/>
                </a:cubicBezTo>
                <a:cubicBezTo>
                  <a:pt x="6477130" y="1187349"/>
                  <a:pt x="6331405" y="1077332"/>
                  <a:pt x="6014108" y="1141018"/>
                </a:cubicBezTo>
                <a:cubicBezTo>
                  <a:pt x="5696811" y="1204704"/>
                  <a:pt x="5382696" y="1097092"/>
                  <a:pt x="5210652" y="1141018"/>
                </a:cubicBezTo>
                <a:cubicBezTo>
                  <a:pt x="5038608" y="1184944"/>
                  <a:pt x="5044019" y="1126033"/>
                  <a:pt x="4938894" y="1141018"/>
                </a:cubicBezTo>
                <a:cubicBezTo>
                  <a:pt x="4833769" y="1156003"/>
                  <a:pt x="4723453" y="1113825"/>
                  <a:pt x="4667137" y="1141018"/>
                </a:cubicBezTo>
                <a:cubicBezTo>
                  <a:pt x="4610821" y="1168211"/>
                  <a:pt x="4454209" y="1140010"/>
                  <a:pt x="4395380" y="1141018"/>
                </a:cubicBezTo>
                <a:cubicBezTo>
                  <a:pt x="4336551" y="1142026"/>
                  <a:pt x="3799201" y="1096000"/>
                  <a:pt x="3591923" y="1141018"/>
                </a:cubicBezTo>
                <a:cubicBezTo>
                  <a:pt x="3384645" y="1186036"/>
                  <a:pt x="3097344" y="1131003"/>
                  <a:pt x="2788467" y="1141018"/>
                </a:cubicBezTo>
                <a:cubicBezTo>
                  <a:pt x="2479590" y="1151033"/>
                  <a:pt x="2584799" y="1119695"/>
                  <a:pt x="2516709" y="1141018"/>
                </a:cubicBezTo>
                <a:cubicBezTo>
                  <a:pt x="2448619" y="1162341"/>
                  <a:pt x="1990399" y="1095240"/>
                  <a:pt x="1713253" y="1141018"/>
                </a:cubicBezTo>
                <a:cubicBezTo>
                  <a:pt x="1436107" y="1186796"/>
                  <a:pt x="1381108" y="1107363"/>
                  <a:pt x="1228816" y="1141018"/>
                </a:cubicBezTo>
                <a:cubicBezTo>
                  <a:pt x="1076524" y="1174673"/>
                  <a:pt x="708513" y="1098710"/>
                  <a:pt x="531699" y="1141018"/>
                </a:cubicBezTo>
                <a:cubicBezTo>
                  <a:pt x="354885" y="1183326"/>
                  <a:pt x="154240" y="1105217"/>
                  <a:pt x="0" y="1141018"/>
                </a:cubicBezTo>
                <a:cubicBezTo>
                  <a:pt x="-39134" y="927928"/>
                  <a:pt x="27021" y="718990"/>
                  <a:pt x="0" y="604740"/>
                </a:cubicBezTo>
                <a:cubicBezTo>
                  <a:pt x="-27021" y="490490"/>
                  <a:pt x="69867" y="184188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6371197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jisme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 add </a:t>
            </a:r>
            <a:r>
              <a:rPr lang="en-US" sz="24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karna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ho"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213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8FB89-B47D-4854-A97C-5029B4230941}"/>
              </a:ext>
            </a:extLst>
          </p:cNvPr>
          <p:cNvSpPr txBox="1"/>
          <p:nvPr/>
        </p:nvSpPr>
        <p:spPr>
          <a:xfrm>
            <a:off x="185058" y="614650"/>
            <a:ext cx="1224642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"intro"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"para"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&gt;Hello this is a p tag&lt;/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elm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"para"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Create a new paragraph 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newParagraph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Append the paragraph to the div with the id "intro"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elm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newParagraph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Set the content of the paragraph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newParagraph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.textContent</a:t>
            </a:r>
            <a:r>
              <a:rPr lang="en-US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"This is a dynamically created paragraph."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If you want to append it to the body instead, uncomment the following line: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document.body.appendChild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newParagraph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889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82670-EFFB-4FEE-BEA9-08174AC19BCD}"/>
              </a:ext>
            </a:extLst>
          </p:cNvPr>
          <p:cNvSpPr txBox="1"/>
          <p:nvPr/>
        </p:nvSpPr>
        <p:spPr>
          <a:xfrm>
            <a:off x="250371" y="0"/>
            <a:ext cx="11691257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An empty div where we will append elements --&gt;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//Select the container element by its 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Create a new paragraph 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Set the text content of the paragraph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bmhvbhjvjhggj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Append the paragraph element to the container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You can also create and append other elements in a similar way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"https://www.google.com"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"Visit our Website"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551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460A9-5860-470A-92E5-42BD5B79B4B8}"/>
              </a:ext>
            </a:extLst>
          </p:cNvPr>
          <p:cNvSpPr txBox="1"/>
          <p:nvPr/>
        </p:nvSpPr>
        <p:spPr>
          <a:xfrm>
            <a:off x="8039100" y="0"/>
            <a:ext cx="4076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childd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6EFF3-B4C8-42AC-821B-BF189EE3DFBF}"/>
              </a:ext>
            </a:extLst>
          </p:cNvPr>
          <p:cNvSpPr txBox="1"/>
          <p:nvPr/>
        </p:nvSpPr>
        <p:spPr>
          <a:xfrm>
            <a:off x="0" y="-306756"/>
            <a:ext cx="12464142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Select the container div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childContainer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childd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Create an image 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imageElement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imageElement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"https://i.pinimg.com/474x/a9/7b/a2/a97ba27b10a64cb534ef75d5e9c7e4ff.jpg"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imageElement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"Description of the image"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Create a video 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videoElement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"video"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videoElement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"https://www.youtube.com/embed/OkJdnxuvYjA?si=cOdsV0-KPNw25660"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videoElement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320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Set the width of the video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videoElement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Set the height of the video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videoElement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Add video controls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Create an anchor (link) 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anchorElement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anchorElement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"https://www.google.com"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Set the URL of the anchor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anchorElement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Set the text content of the anchor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anchorElement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"50px"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Append the elements to the container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childContainer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imageElement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childContainer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videoElement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childContainer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anchorElement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95417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6302FA-303F-4CDD-9A96-E7FE3EE01DBC}"/>
              </a:ext>
            </a:extLst>
          </p:cNvPr>
          <p:cNvSpPr txBox="1"/>
          <p:nvPr/>
        </p:nvSpPr>
        <p:spPr>
          <a:xfrm>
            <a:off x="2547258" y="21224"/>
            <a:ext cx="6204856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46: Insert Before an Element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B882D-9012-4610-A0B4-E18DA510429C}"/>
              </a:ext>
            </a:extLst>
          </p:cNvPr>
          <p:cNvSpPr txBox="1"/>
          <p:nvPr/>
        </p:nvSpPr>
        <p:spPr>
          <a:xfrm>
            <a:off x="0" y="632775"/>
            <a:ext cx="14173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createHeading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createHeading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Maurya"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'.container'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createHeading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57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CFF8CF-F50A-4315-A85B-DAF10F3A9995}"/>
              </a:ext>
            </a:extLst>
          </p:cNvPr>
          <p:cNvSpPr txBox="1"/>
          <p:nvPr/>
        </p:nvSpPr>
        <p:spPr>
          <a:xfrm>
            <a:off x="2536372" y="21224"/>
            <a:ext cx="7750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6: Operators in </a:t>
            </a:r>
            <a:r>
              <a:rPr lang="en-US" sz="4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CA66E-30BF-4B2A-8BC5-78EE28340442}"/>
              </a:ext>
            </a:extLst>
          </p:cNvPr>
          <p:cNvSpPr txBox="1"/>
          <p:nvPr/>
        </p:nvSpPr>
        <p:spPr>
          <a:xfrm>
            <a:off x="125186" y="863712"/>
            <a:ext cx="11941628" cy="57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different types of JavaScript operators: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  <a:r>
              <a:rPr lang="en-US" sz="2400" b="1" dirty="0">
                <a:solidFill>
                  <a:srgbClr val="FF000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         -           *           /            %           **          ++         --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r>
              <a:rPr lang="en-US" sz="2400" b="1" dirty="0">
                <a:solidFill>
                  <a:schemeClr val="bg1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     +=          -=          *=            /=           %=         **/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  <a:r>
              <a:rPr lang="en-US" sz="2400" b="1" dirty="0">
                <a:solidFill>
                  <a:srgbClr val="FF000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=        = = =         !=        != =        &gt;         &lt;      &gt;=        &lt;=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Operators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indent="457200" algn="just" fontAlgn="base">
              <a:lnSpc>
                <a:spcPct val="115000"/>
              </a:lnSpc>
              <a:spcAft>
                <a:spcPts val="800"/>
              </a:spcAft>
            </a:pPr>
            <a:r>
              <a:rPr lang="en-US" sz="2000" b="1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AND Operator </a:t>
            </a:r>
            <a:r>
              <a:rPr lang="en-US" sz="20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 </a:t>
            </a:r>
            <a:r>
              <a:rPr lang="en-US" sz="2000" b="1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&amp;&amp;</a:t>
            </a:r>
            <a:r>
              <a:rPr lang="en-US" sz="2000" b="1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20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 </a:t>
            </a:r>
            <a:r>
              <a:rPr lang="en-US" sz="20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– </a:t>
            </a:r>
            <a:r>
              <a:rPr lang="en-US" sz="2000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if( a &amp;&amp; b ) [if true execute else don’t]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indent="457200" algn="just" fontAlgn="base">
              <a:lnSpc>
                <a:spcPct val="115000"/>
              </a:lnSpc>
              <a:spcAft>
                <a:spcPts val="800"/>
              </a:spcAft>
            </a:pPr>
            <a:r>
              <a:rPr lang="en-US" sz="2000" b="1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OR Operator</a:t>
            </a:r>
            <a:r>
              <a:rPr lang="en-US" sz="20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( </a:t>
            </a:r>
            <a:r>
              <a:rPr lang="en-US" sz="2000" b="1" spc="10" dirty="0">
                <a:solidFill>
                  <a:srgbClr val="FF0000"/>
                </a:solidFill>
                <a:effectLst/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000" b="1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20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 </a:t>
            </a:r>
            <a:r>
              <a:rPr lang="en-US" sz="20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– </a:t>
            </a:r>
            <a:r>
              <a:rPr lang="en-US" sz="2000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if( a || b) [if one of them is true to execute else don’t]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85800">
              <a:lnSpc>
                <a:spcPct val="115000"/>
              </a:lnSpc>
              <a:spcAft>
                <a:spcPts val="800"/>
              </a:spcAft>
            </a:pPr>
            <a:r>
              <a:rPr lang="en-US" sz="2000" b="1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NOT Operator</a:t>
            </a:r>
            <a:r>
              <a:rPr lang="en-US" sz="20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(</a:t>
            </a:r>
            <a:r>
              <a:rPr lang="en-US" sz="2000" b="1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2000" b="1" spc="10" dirty="0">
                <a:solidFill>
                  <a:srgbClr val="FF0000"/>
                </a:solidFill>
                <a:effectLst/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000" b="1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US" sz="20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 </a:t>
            </a:r>
            <a:r>
              <a:rPr lang="en-US" sz="20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– </a:t>
            </a:r>
            <a:r>
              <a:rPr lang="en-US" sz="2000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!(a&lt;b) [returns false if a is smaller than b]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72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D68D3-E529-4B52-B213-4097E3946395}"/>
              </a:ext>
            </a:extLst>
          </p:cNvPr>
          <p:cNvSpPr txBox="1"/>
          <p:nvPr/>
        </p:nvSpPr>
        <p:spPr>
          <a:xfrm>
            <a:off x="2993572" y="0"/>
            <a:ext cx="6204856" cy="56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47: Remove Child Element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A8697-59E6-4F31-898E-A0AF7D9199C2}"/>
              </a:ext>
            </a:extLst>
          </p:cNvPr>
          <p:cNvSpPr txBox="1"/>
          <p:nvPr/>
        </p:nvSpPr>
        <p:spPr>
          <a:xfrm>
            <a:off x="0" y="653145"/>
            <a:ext cx="12387941" cy="61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M.S.Priya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Maurya&lt;/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&gt;Twinkle&lt;/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deletedElement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lastElementChild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deletedElement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21213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BCD9C9-DF91-4E77-9A73-B2121CA3C34F}"/>
              </a:ext>
            </a:extLst>
          </p:cNvPr>
          <p:cNvSpPr txBox="1"/>
          <p:nvPr/>
        </p:nvSpPr>
        <p:spPr>
          <a:xfrm>
            <a:off x="2993572" y="0"/>
            <a:ext cx="6204856" cy="56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48: Clone or Copy Element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34938-76CD-4645-8867-0F381094BEFB}"/>
              </a:ext>
            </a:extLst>
          </p:cNvPr>
          <p:cNvSpPr txBox="1"/>
          <p:nvPr/>
        </p:nvSpPr>
        <p:spPr>
          <a:xfrm>
            <a:off x="-97974" y="684098"/>
            <a:ext cx="1332411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M.S.Priya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Maurya&lt;/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&gt;Twinkle&lt;/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//agar false or blank </a:t>
            </a:r>
            <a:r>
              <a:rPr lang="en-US" sz="22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krege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to bs parent </a:t>
            </a:r>
          </a:p>
          <a:p>
            <a:r>
              <a:rPr lang="en-US" sz="2200" i="1" dirty="0">
                <a:solidFill>
                  <a:srgbClr val="7F848E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sz="22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hoga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true se sara element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2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jaha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bhi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add </a:t>
            </a:r>
            <a:r>
              <a:rPr lang="en-US" sz="22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karna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ho  </a:t>
            </a:r>
            <a:r>
              <a:rPr lang="en-US" sz="22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waha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append </a:t>
            </a:r>
            <a:r>
              <a:rPr lang="en-US" sz="22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krege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4593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865009-6CF0-475E-97CB-033DDFA52F0B}"/>
              </a:ext>
            </a:extLst>
          </p:cNvPr>
          <p:cNvSpPr txBox="1"/>
          <p:nvPr/>
        </p:nvSpPr>
        <p:spPr>
          <a:xfrm>
            <a:off x="2993572" y="21224"/>
            <a:ext cx="6204856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49: Replace element in </a:t>
            </a:r>
            <a:r>
              <a:rPr lang="en-US" sz="30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js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6F99C-F961-4298-9547-AF26C667E6E6}"/>
              </a:ext>
            </a:extLst>
          </p:cNvPr>
          <p:cNvSpPr txBox="1"/>
          <p:nvPr/>
        </p:nvSpPr>
        <p:spPr>
          <a:xfrm>
            <a:off x="272142" y="668738"/>
            <a:ext cx="15065829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newChild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oldChild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oldElement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newChild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oldChild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E473A-DC95-4099-A860-040EC6B1CA44}"/>
              </a:ext>
            </a:extLst>
          </p:cNvPr>
          <p:cNvSpPr txBox="1"/>
          <p:nvPr/>
        </p:nvSpPr>
        <p:spPr>
          <a:xfrm>
            <a:off x="925284" y="4873517"/>
            <a:ext cx="12823370" cy="17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oldElement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oldElement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24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oldElement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334C2-478B-47A5-A00C-EFCBADFBA00C}"/>
              </a:ext>
            </a:extLst>
          </p:cNvPr>
          <p:cNvSpPr txBox="1"/>
          <p:nvPr/>
        </p:nvSpPr>
        <p:spPr>
          <a:xfrm>
            <a:off x="4931229" y="3551839"/>
            <a:ext cx="287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lgerian" panose="04020705040A02060702" pitchFamily="82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5864056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510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663EDF-9DD7-4AEE-B20F-EC4A2BA2D63D}"/>
              </a:ext>
            </a:extLst>
          </p:cNvPr>
          <p:cNvSpPr txBox="1"/>
          <p:nvPr/>
        </p:nvSpPr>
        <p:spPr>
          <a:xfrm>
            <a:off x="2993572" y="0"/>
            <a:ext cx="6204856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50: Insert Adjacent HTML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2A8BD-D765-41C7-87EB-5E457927FE23}"/>
              </a:ext>
            </a:extLst>
          </p:cNvPr>
          <p:cNvSpPr txBox="1"/>
          <p:nvPr/>
        </p:nvSpPr>
        <p:spPr>
          <a:xfrm>
            <a:off x="-108857" y="3142497"/>
            <a:ext cx="11506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en-US" sz="2400" b="0" i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beforebegin</a:t>
            </a:r>
            <a:r>
              <a:rPr lang="en-US" sz="2400" b="0" i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"--&gt;</a:t>
            </a:r>
            <a:endParaRPr lang="en-US" sz="24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400" b="0" i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&lt;!--selected--&gt;</a:t>
            </a:r>
            <a:endParaRPr lang="en-US" sz="24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en-US" sz="2400" b="0" i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afterbegin</a:t>
            </a:r>
            <a:r>
              <a:rPr lang="en-US" sz="2400" b="0" i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"--&gt;</a:t>
            </a:r>
            <a:endParaRPr lang="en-US" sz="24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Main Heading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&gt;Lorem ipsum dolor sit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.&lt;/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24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"pic.jpg"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en-US" sz="2400" b="0" i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beforeend</a:t>
            </a:r>
            <a:r>
              <a:rPr lang="en-US" sz="2400" b="0" i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sz="24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4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en-US" sz="2400" b="0" i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aftereend</a:t>
            </a:r>
            <a:r>
              <a:rPr lang="en-US" sz="2400" b="0" i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sz="24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A786F-7666-4DE8-B4FC-4D1D31434178}"/>
              </a:ext>
            </a:extLst>
          </p:cNvPr>
          <p:cNvSpPr txBox="1"/>
          <p:nvPr/>
        </p:nvSpPr>
        <p:spPr>
          <a:xfrm>
            <a:off x="5562600" y="978601"/>
            <a:ext cx="6096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create element 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karne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ki 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jarurat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bhi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nahi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padti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isme</a:t>
            </a:r>
            <a:r>
              <a:rPr lang="en-US" sz="27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4 position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milti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1" i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most powerful </a:t>
            </a:r>
            <a:r>
              <a:rPr lang="en-US" sz="2600" b="1" i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ye--&gt;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272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18ED47-4EF5-41B4-A70E-B20DBD96D378}"/>
              </a:ext>
            </a:extLst>
          </p:cNvPr>
          <p:cNvSpPr txBox="1"/>
          <p:nvPr/>
        </p:nvSpPr>
        <p:spPr>
          <a:xfrm>
            <a:off x="-587832" y="1348800"/>
            <a:ext cx="145759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targetElement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"example"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Insert HTML content before the target element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targetElement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insertAdjacentHTML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beforebegin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"&lt;div&gt;</a:t>
            </a:r>
            <a:r>
              <a:rPr lang="en-US" sz="22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M.s.priya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&lt;/div&gt;"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Insert HTML content at the beginning of the target element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targetElement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insertAdjacentHTML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afterbegin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"&lt;div&gt;</a:t>
            </a:r>
            <a:r>
              <a:rPr lang="en-US" sz="22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&lt;/div&gt;"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Insert HTML content at the end of the target element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targetElement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insertAdjacentHTML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beforeend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"&lt;div&gt;</a:t>
            </a:r>
            <a:r>
              <a:rPr lang="en-US" sz="22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Mansee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Maurya&lt;/div&gt;"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Insert HTML content after the target element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targetElement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insertAdjacentHTML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afterend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"&lt;div&gt;</a:t>
            </a:r>
            <a:r>
              <a:rPr lang="en-US" sz="22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Puggul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 Maurya&lt;/div&gt;"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309D-16C4-45ED-977B-253D37CBD177}"/>
              </a:ext>
            </a:extLst>
          </p:cNvPr>
          <p:cNvSpPr txBox="1"/>
          <p:nvPr/>
        </p:nvSpPr>
        <p:spPr>
          <a:xfrm>
            <a:off x="-78922" y="-43544"/>
            <a:ext cx="728798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"example"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&gt;This is the target element.&lt;/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7762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2103C5-F196-4049-8BFF-FDEC774E3789}"/>
              </a:ext>
            </a:extLst>
          </p:cNvPr>
          <p:cNvSpPr txBox="1"/>
          <p:nvPr/>
        </p:nvSpPr>
        <p:spPr>
          <a:xfrm>
            <a:off x="3080658" y="21224"/>
            <a:ext cx="6204856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51: Change Attribute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39F72-30EA-4DA7-BD57-0E051796E345}"/>
              </a:ext>
            </a:extLst>
          </p:cNvPr>
          <p:cNvSpPr txBox="1"/>
          <p:nvPr/>
        </p:nvSpPr>
        <p:spPr>
          <a:xfrm>
            <a:off x="141514" y="314073"/>
            <a:ext cx="10296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"https://images.pexels.com/photos/2505110/pexels-photo-2505110.jpeg?auto=</a:t>
            </a:r>
            <a:r>
              <a:rPr lang="en-US" sz="20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compress&amp;cs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tinysrgb&amp;w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=1260&amp;h=750&amp;dpr=2"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DFFA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7F0C9-07E6-493C-9F6E-1846770DBC22}"/>
              </a:ext>
            </a:extLst>
          </p:cNvPr>
          <p:cNvSpPr txBox="1"/>
          <p:nvPr/>
        </p:nvSpPr>
        <p:spPr>
          <a:xfrm>
            <a:off x="141514" y="1589220"/>
            <a:ext cx="1414054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65D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selectImg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select element 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for set attribute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selectImg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"alt"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"cute baby image"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selectImg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"width"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"600px"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selectImg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"height"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"500px"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for get attribute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selectImg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getAttribute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"width"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for remove attribute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selectImg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removeAttribute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"alt"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to check attribute availability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58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selectImg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hasAttribute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63E"/>
                </a:solidFill>
                <a:effectLst/>
                <a:latin typeface="Consolas" panose="020B0609020204030204" pitchFamily="49" charset="0"/>
              </a:rPr>
              <a:t>"alt"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DEDB4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457939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EFEB1-E449-4D7E-817D-AE561585DAC1}"/>
              </a:ext>
            </a:extLst>
          </p:cNvPr>
          <p:cNvSpPr txBox="1"/>
          <p:nvPr/>
        </p:nvSpPr>
        <p:spPr>
          <a:xfrm>
            <a:off x="3156857" y="21224"/>
            <a:ext cx="6204856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52: Change inline style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60196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80901-FEF6-45FB-9EB7-2ABD7736B91F}"/>
              </a:ext>
            </a:extLst>
          </p:cNvPr>
          <p:cNvSpPr txBox="1"/>
          <p:nvPr/>
        </p:nvSpPr>
        <p:spPr>
          <a:xfrm>
            <a:off x="2993572" y="1934106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53: Get computed </a:t>
            </a:r>
            <a:r>
              <a:rPr lang="en-US" sz="1800" dirty="0" err="1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css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443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urface with small dots&#10;&#10;Description automatically generated">
            <a:extLst>
              <a:ext uri="{FF2B5EF4-FFF2-40B4-BE49-F238E27FC236}">
                <a16:creationId xmlns:a16="http://schemas.microsoft.com/office/drawing/2014/main" id="{2DB714ED-5882-4D5E-AB6B-3DD06583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2608D-7308-435C-9295-37A68BCC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3" b="99454" l="2302" r="89770">
                        <a14:foregroundMark x1="11509" y1="75683" x2="20716" y2="94262"/>
                        <a14:foregroundMark x1="20716" y1="94262" x2="42455" y2="94536"/>
                        <a14:foregroundMark x1="42455" y1="94536" x2="55499" y2="94262"/>
                        <a14:foregroundMark x1="55499" y1="94262" x2="10997" y2="87978"/>
                        <a14:foregroundMark x1="10997" y1="87978" x2="16624" y2="70765"/>
                        <a14:foregroundMark x1="16624" y1="70765" x2="23785" y2="66393"/>
                        <a14:foregroundMark x1="10486" y1="61202" x2="2558" y2="83060"/>
                        <a14:foregroundMark x1="2558" y1="83060" x2="18159" y2="94536"/>
                        <a14:foregroundMark x1="18159" y1="94536" x2="33760" y2="92896"/>
                        <a14:foregroundMark x1="33760" y1="92896" x2="51662" y2="97268"/>
                        <a14:foregroundMark x1="51662" y1="97268" x2="10230" y2="95355"/>
                        <a14:foregroundMark x1="10230" y1="95355" x2="19949" y2="99454"/>
                        <a14:foregroundMark x1="5627" y1="68306" x2="2302" y2="90437"/>
                        <a14:foregroundMark x1="2302" y1="90437" x2="3069" y2="93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5" y="21224"/>
            <a:ext cx="1112568" cy="104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699C4-8040-4957-8A87-CC195BF4778C}"/>
              </a:ext>
            </a:extLst>
          </p:cNvPr>
          <p:cNvSpPr txBox="1"/>
          <p:nvPr/>
        </p:nvSpPr>
        <p:spPr>
          <a:xfrm>
            <a:off x="2993572" y="2133583"/>
            <a:ext cx="6204856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Georgia Pro Cond Black" panose="02040A060504050202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54: Change CSS Classes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4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15245</Words>
  <Application>Microsoft Office PowerPoint</Application>
  <PresentationFormat>Widescreen</PresentationFormat>
  <Paragraphs>1514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9" baseType="lpstr">
      <vt:lpstr>Aharoni</vt:lpstr>
      <vt:lpstr>Algerian</vt:lpstr>
      <vt:lpstr>Amasis MT Pro Black</vt:lpstr>
      <vt:lpstr>Arial</vt:lpstr>
      <vt:lpstr>Calibri</vt:lpstr>
      <vt:lpstr>Calibri Light</vt:lpstr>
      <vt:lpstr>Consolas</vt:lpstr>
      <vt:lpstr>Elephant</vt:lpstr>
      <vt:lpstr>Franklin Gothic Heavy</vt:lpstr>
      <vt:lpstr>Georgia</vt:lpstr>
      <vt:lpstr>Georgia Pro Cond Black</vt:lpstr>
      <vt:lpstr>Georgia Pro Cond Semibold</vt:lpstr>
      <vt:lpstr>Google Sans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 Prince</dc:creator>
  <cp:lastModifiedBy>M S Prince</cp:lastModifiedBy>
  <cp:revision>109</cp:revision>
  <dcterms:created xsi:type="dcterms:W3CDTF">2023-11-12T08:21:33Z</dcterms:created>
  <dcterms:modified xsi:type="dcterms:W3CDTF">2023-11-17T09:09:54Z</dcterms:modified>
</cp:coreProperties>
</file>