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Public Sans" charset="1" panose="00000000000000000000"/>
      <p:regular r:id="rId26"/>
    </p:embeddedFont>
    <p:embeddedFont>
      <p:font typeface="Open Sans Extra Bold" charset="1" panose="020B0906030804020204"/>
      <p:regular r:id="rId27"/>
    </p:embeddedFont>
    <p:embeddedFont>
      <p:font typeface="Public Sans Bold"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https://www.canva.com/design/DAGTcHBk22Q/sYqwp_OMeZPsdoxLNG78fQ/edit?utm_content=DAGTcHBk22Q&amp;utm_campaign=designshare&amp;utm_medium=link2&amp;utm_source=sharebutton"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3.png" Type="http://schemas.openxmlformats.org/officeDocument/2006/relationships/image"/><Relationship Id="rId4" Target="../media/image3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grpSp>
        <p:nvGrpSpPr>
          <p:cNvPr name="Group 3" id="3"/>
          <p:cNvGrpSpPr/>
          <p:nvPr/>
        </p:nvGrpSpPr>
        <p:grpSpPr>
          <a:xfrm rot="0">
            <a:off x="-1733924" y="6971250"/>
            <a:ext cx="21755848" cy="4174349"/>
            <a:chOff x="0" y="0"/>
            <a:chExt cx="7796805" cy="1495993"/>
          </a:xfrm>
        </p:grpSpPr>
        <p:sp>
          <p:nvSpPr>
            <p:cNvPr name="Freeform 4" id="4"/>
            <p:cNvSpPr/>
            <p:nvPr/>
          </p:nvSpPr>
          <p:spPr>
            <a:xfrm flipH="false" flipV="false" rot="0">
              <a:off x="0" y="0"/>
              <a:ext cx="7796805" cy="1495993"/>
            </a:xfrm>
            <a:custGeom>
              <a:avLst/>
              <a:gdLst/>
              <a:ahLst/>
              <a:cxnLst/>
              <a:rect r="r" b="b" t="t" l="l"/>
              <a:pathLst>
                <a:path h="1495993" w="7796805">
                  <a:moveTo>
                    <a:pt x="0" y="0"/>
                  </a:moveTo>
                  <a:lnTo>
                    <a:pt x="7796805" y="0"/>
                  </a:lnTo>
                  <a:lnTo>
                    <a:pt x="7796805" y="1495993"/>
                  </a:lnTo>
                  <a:lnTo>
                    <a:pt x="0" y="1495993"/>
                  </a:lnTo>
                  <a:close/>
                </a:path>
              </a:pathLst>
            </a:custGeom>
            <a:solidFill>
              <a:srgbClr val="3A855D"/>
            </a:solidFill>
          </p:spPr>
        </p:sp>
        <p:sp>
          <p:nvSpPr>
            <p:cNvPr name="TextBox 5" id="5"/>
            <p:cNvSpPr txBox="true"/>
            <p:nvPr/>
          </p:nvSpPr>
          <p:spPr>
            <a:xfrm>
              <a:off x="0" y="-28575"/>
              <a:ext cx="7796805" cy="1524568"/>
            </a:xfrm>
            <a:prstGeom prst="rect">
              <a:avLst/>
            </a:prstGeom>
          </p:spPr>
          <p:txBody>
            <a:bodyPr anchor="ctr" rtlCol="false" tIns="50800" lIns="50800" bIns="50800" rIns="50800"/>
            <a:lstStyle/>
            <a:p>
              <a:pPr algn="ctr">
                <a:lnSpc>
                  <a:spcPts val="1960"/>
                </a:lnSpc>
                <a:spcBef>
                  <a:spcPct val="0"/>
                </a:spcBef>
              </a:pPr>
            </a:p>
          </p:txBody>
        </p:sp>
      </p:grpSp>
      <p:sp>
        <p:nvSpPr>
          <p:cNvPr name="Freeform 6" id="6"/>
          <p:cNvSpPr/>
          <p:nvPr/>
        </p:nvSpPr>
        <p:spPr>
          <a:xfrm flipH="false" flipV="false" rot="0">
            <a:off x="-908245" y="5376693"/>
            <a:ext cx="20104489" cy="5523017"/>
          </a:xfrm>
          <a:custGeom>
            <a:avLst/>
            <a:gdLst/>
            <a:ahLst/>
            <a:cxnLst/>
            <a:rect r="r" b="b" t="t" l="l"/>
            <a:pathLst>
              <a:path h="5523017" w="20104489">
                <a:moveTo>
                  <a:pt x="0" y="0"/>
                </a:moveTo>
                <a:lnTo>
                  <a:pt x="20104490" y="0"/>
                </a:lnTo>
                <a:lnTo>
                  <a:pt x="20104490" y="5523017"/>
                </a:lnTo>
                <a:lnTo>
                  <a:pt x="0" y="5523017"/>
                </a:lnTo>
                <a:lnTo>
                  <a:pt x="0" y="0"/>
                </a:lnTo>
                <a:close/>
              </a:path>
            </a:pathLst>
          </a:custGeom>
          <a:blipFill>
            <a:blip r:embed="rId3"/>
            <a:stretch>
              <a:fillRect l="0" t="-144363" r="-9035" b="-20568"/>
            </a:stretch>
          </a:blipFill>
        </p:spPr>
      </p:sp>
      <p:sp>
        <p:nvSpPr>
          <p:cNvPr name="TextBox 7" id="7"/>
          <p:cNvSpPr txBox="true"/>
          <p:nvPr/>
        </p:nvSpPr>
        <p:spPr>
          <a:xfrm rot="0">
            <a:off x="4132486" y="1932509"/>
            <a:ext cx="10023028" cy="1642116"/>
          </a:xfrm>
          <a:prstGeom prst="rect">
            <a:avLst/>
          </a:prstGeom>
        </p:spPr>
        <p:txBody>
          <a:bodyPr anchor="t" rtlCol="false" tIns="0" lIns="0" bIns="0" rIns="0">
            <a:spAutoFit/>
          </a:bodyPr>
          <a:lstStyle/>
          <a:p>
            <a:pPr algn="ctr">
              <a:lnSpc>
                <a:spcPts val="12120"/>
              </a:lnSpc>
            </a:pPr>
          </a:p>
        </p:txBody>
      </p:sp>
      <p:sp>
        <p:nvSpPr>
          <p:cNvPr name="TextBox 8" id="8"/>
          <p:cNvSpPr txBox="true"/>
          <p:nvPr/>
        </p:nvSpPr>
        <p:spPr>
          <a:xfrm rot="0">
            <a:off x="2864013" y="5538618"/>
            <a:ext cx="12559973" cy="473196"/>
          </a:xfrm>
          <a:prstGeom prst="rect">
            <a:avLst/>
          </a:prstGeom>
        </p:spPr>
        <p:txBody>
          <a:bodyPr anchor="t" rtlCol="false" tIns="0" lIns="0" bIns="0" rIns="0">
            <a:spAutoFit/>
          </a:bodyPr>
          <a:lstStyle/>
          <a:p>
            <a:pPr algn="ctr" marL="0" indent="0" lvl="0">
              <a:lnSpc>
                <a:spcPts val="3214"/>
              </a:lnSpc>
              <a:spcBef>
                <a:spcPct val="0"/>
              </a:spcBef>
            </a:pPr>
            <a:r>
              <a:rPr lang="en-US" sz="4174" spc="-342">
                <a:solidFill>
                  <a:srgbClr val="3A855D"/>
                </a:solidFill>
                <a:latin typeface="Public Sans"/>
                <a:ea typeface="Public Sans"/>
                <a:cs typeface="Public Sans"/>
                <a:sym typeface="Public Sans"/>
              </a:rPr>
              <a:t>Group 8 </a:t>
            </a:r>
          </a:p>
        </p:txBody>
      </p:sp>
      <p:sp>
        <p:nvSpPr>
          <p:cNvPr name="Freeform 9" id="9"/>
          <p:cNvSpPr/>
          <p:nvPr/>
        </p:nvSpPr>
        <p:spPr>
          <a:xfrm flipH="false" flipV="false" rot="0">
            <a:off x="16914402" y="3224371"/>
            <a:ext cx="1703043" cy="2771224"/>
          </a:xfrm>
          <a:custGeom>
            <a:avLst/>
            <a:gdLst/>
            <a:ahLst/>
            <a:cxnLst/>
            <a:rect r="r" b="b" t="t" l="l"/>
            <a:pathLst>
              <a:path h="2771224" w="1703043">
                <a:moveTo>
                  <a:pt x="0" y="0"/>
                </a:moveTo>
                <a:lnTo>
                  <a:pt x="1703043" y="0"/>
                </a:lnTo>
                <a:lnTo>
                  <a:pt x="1703043" y="2771224"/>
                </a:lnTo>
                <a:lnTo>
                  <a:pt x="0" y="27712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7392287">
            <a:off x="-1104276" y="-395603"/>
            <a:ext cx="3383874" cy="2848607"/>
          </a:xfrm>
          <a:custGeom>
            <a:avLst/>
            <a:gdLst/>
            <a:ahLst/>
            <a:cxnLst/>
            <a:rect r="r" b="b" t="t" l="l"/>
            <a:pathLst>
              <a:path h="2848607" w="3383874">
                <a:moveTo>
                  <a:pt x="0" y="0"/>
                </a:moveTo>
                <a:lnTo>
                  <a:pt x="3383875" y="0"/>
                </a:lnTo>
                <a:lnTo>
                  <a:pt x="3383875" y="2848606"/>
                </a:lnTo>
                <a:lnTo>
                  <a:pt x="0" y="28486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1" id="11"/>
          <p:cNvSpPr txBox="true"/>
          <p:nvPr/>
        </p:nvSpPr>
        <p:spPr>
          <a:xfrm rot="0">
            <a:off x="4132486" y="2472580"/>
            <a:ext cx="9475819" cy="2282825"/>
          </a:xfrm>
          <a:prstGeom prst="rect">
            <a:avLst/>
          </a:prstGeom>
        </p:spPr>
        <p:txBody>
          <a:bodyPr anchor="t" rtlCol="false" tIns="0" lIns="0" bIns="0" rIns="0">
            <a:spAutoFit/>
          </a:bodyPr>
          <a:lstStyle/>
          <a:p>
            <a:pPr algn="ctr">
              <a:lnSpc>
                <a:spcPts val="9100"/>
              </a:lnSpc>
              <a:spcBef>
                <a:spcPct val="0"/>
              </a:spcBef>
            </a:pPr>
            <a:r>
              <a:rPr lang="en-US" sz="6500" spc="-533">
                <a:solidFill>
                  <a:srgbClr val="3A855D"/>
                </a:solidFill>
                <a:latin typeface="Public Sans"/>
                <a:ea typeface="Public Sans"/>
                <a:cs typeface="Public Sans"/>
                <a:sym typeface="Public Sans"/>
              </a:rPr>
              <a:t>Financial Metrics and Global Stock Market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grpSp>
        <p:nvGrpSpPr>
          <p:cNvPr name="Group 3" id="3"/>
          <p:cNvGrpSpPr/>
          <p:nvPr/>
        </p:nvGrpSpPr>
        <p:grpSpPr>
          <a:xfrm rot="0">
            <a:off x="10717536" y="1028700"/>
            <a:ext cx="6998061" cy="8864139"/>
            <a:chOff x="0" y="0"/>
            <a:chExt cx="2342659" cy="2967343"/>
          </a:xfrm>
        </p:grpSpPr>
        <p:sp>
          <p:nvSpPr>
            <p:cNvPr name="Freeform 4" id="4"/>
            <p:cNvSpPr/>
            <p:nvPr/>
          </p:nvSpPr>
          <p:spPr>
            <a:xfrm flipH="false" flipV="false" rot="0">
              <a:off x="0" y="0"/>
              <a:ext cx="2342659" cy="2967343"/>
            </a:xfrm>
            <a:custGeom>
              <a:avLst/>
              <a:gdLst/>
              <a:ahLst/>
              <a:cxnLst/>
              <a:rect r="r" b="b" t="t" l="l"/>
              <a:pathLst>
                <a:path h="2967343" w="2342659">
                  <a:moveTo>
                    <a:pt x="16594" y="0"/>
                  </a:moveTo>
                  <a:lnTo>
                    <a:pt x="2326064" y="0"/>
                  </a:lnTo>
                  <a:cubicBezTo>
                    <a:pt x="2335229" y="0"/>
                    <a:pt x="2342659" y="7430"/>
                    <a:pt x="2342659" y="16594"/>
                  </a:cubicBezTo>
                  <a:lnTo>
                    <a:pt x="2342659" y="2950749"/>
                  </a:lnTo>
                  <a:cubicBezTo>
                    <a:pt x="2342659" y="2955150"/>
                    <a:pt x="2340910" y="2959371"/>
                    <a:pt x="2337798" y="2962483"/>
                  </a:cubicBezTo>
                  <a:cubicBezTo>
                    <a:pt x="2334686" y="2965595"/>
                    <a:pt x="2330465" y="2967343"/>
                    <a:pt x="2326064" y="2967343"/>
                  </a:cubicBezTo>
                  <a:lnTo>
                    <a:pt x="16594" y="2967343"/>
                  </a:lnTo>
                  <a:cubicBezTo>
                    <a:pt x="7430" y="2967343"/>
                    <a:pt x="0" y="2959914"/>
                    <a:pt x="0" y="2950749"/>
                  </a:cubicBezTo>
                  <a:lnTo>
                    <a:pt x="0" y="16594"/>
                  </a:lnTo>
                  <a:cubicBezTo>
                    <a:pt x="0" y="7430"/>
                    <a:pt x="7430" y="0"/>
                    <a:pt x="16594" y="0"/>
                  </a:cubicBezTo>
                  <a:close/>
                </a:path>
              </a:pathLst>
            </a:custGeom>
            <a:solidFill>
              <a:srgbClr val="3A855D"/>
            </a:solidFill>
          </p:spPr>
        </p:sp>
        <p:sp>
          <p:nvSpPr>
            <p:cNvPr name="TextBox 5" id="5"/>
            <p:cNvSpPr txBox="true"/>
            <p:nvPr/>
          </p:nvSpPr>
          <p:spPr>
            <a:xfrm>
              <a:off x="0" y="66675"/>
              <a:ext cx="2342659" cy="2900668"/>
            </a:xfrm>
            <a:prstGeom prst="rect">
              <a:avLst/>
            </a:prstGeom>
          </p:spPr>
          <p:txBody>
            <a:bodyPr anchor="ctr" rtlCol="false" tIns="50800" lIns="50800" bIns="50800" rIns="50800"/>
            <a:lstStyle/>
            <a:p>
              <a:pPr algn="ctr">
                <a:lnSpc>
                  <a:spcPts val="1540"/>
                </a:lnSpc>
              </a:pPr>
            </a:p>
          </p:txBody>
        </p:sp>
      </p:grpSp>
      <p:sp>
        <p:nvSpPr>
          <p:cNvPr name="Freeform 6" id="6"/>
          <p:cNvSpPr/>
          <p:nvPr/>
        </p:nvSpPr>
        <p:spPr>
          <a:xfrm flipH="false" flipV="false" rot="0">
            <a:off x="431879" y="2273347"/>
            <a:ext cx="10055762" cy="7071121"/>
          </a:xfrm>
          <a:custGeom>
            <a:avLst/>
            <a:gdLst/>
            <a:ahLst/>
            <a:cxnLst/>
            <a:rect r="r" b="b" t="t" l="l"/>
            <a:pathLst>
              <a:path h="7071121" w="10055762">
                <a:moveTo>
                  <a:pt x="0" y="0"/>
                </a:moveTo>
                <a:lnTo>
                  <a:pt x="10055762" y="0"/>
                </a:lnTo>
                <a:lnTo>
                  <a:pt x="10055762" y="7071122"/>
                </a:lnTo>
                <a:lnTo>
                  <a:pt x="0" y="7071122"/>
                </a:lnTo>
                <a:lnTo>
                  <a:pt x="0" y="0"/>
                </a:lnTo>
                <a:close/>
              </a:path>
            </a:pathLst>
          </a:custGeom>
          <a:blipFill>
            <a:blip r:embed="rId3"/>
            <a:stretch>
              <a:fillRect l="-227" t="0" r="-227" b="0"/>
            </a:stretch>
          </a:blipFill>
        </p:spPr>
      </p:sp>
      <p:sp>
        <p:nvSpPr>
          <p:cNvPr name="TextBox 7" id="7"/>
          <p:cNvSpPr txBox="true"/>
          <p:nvPr/>
        </p:nvSpPr>
        <p:spPr>
          <a:xfrm rot="0">
            <a:off x="431879" y="934750"/>
            <a:ext cx="8613414" cy="1043323"/>
          </a:xfrm>
          <a:prstGeom prst="rect">
            <a:avLst/>
          </a:prstGeom>
        </p:spPr>
        <p:txBody>
          <a:bodyPr anchor="t" rtlCol="false" tIns="0" lIns="0" bIns="0" rIns="0">
            <a:spAutoFit/>
          </a:bodyPr>
          <a:lstStyle/>
          <a:p>
            <a:pPr algn="l">
              <a:lnSpc>
                <a:spcPts val="7757"/>
              </a:lnSpc>
            </a:pPr>
            <a:r>
              <a:rPr lang="en-US" sz="8080" spc="-662" b="true">
                <a:solidFill>
                  <a:srgbClr val="3A855D"/>
                </a:solidFill>
                <a:latin typeface="Public Sans Bold"/>
                <a:ea typeface="Public Sans Bold"/>
                <a:cs typeface="Public Sans Bold"/>
                <a:sym typeface="Public Sans Bold"/>
              </a:rPr>
              <a:t>Regular Correlation</a:t>
            </a:r>
          </a:p>
        </p:txBody>
      </p:sp>
      <p:sp>
        <p:nvSpPr>
          <p:cNvPr name="TextBox 8" id="8"/>
          <p:cNvSpPr txBox="true"/>
          <p:nvPr/>
        </p:nvSpPr>
        <p:spPr>
          <a:xfrm rot="0">
            <a:off x="11163647" y="1920648"/>
            <a:ext cx="6095653" cy="7374290"/>
          </a:xfrm>
          <a:prstGeom prst="rect">
            <a:avLst/>
          </a:prstGeom>
        </p:spPr>
        <p:txBody>
          <a:bodyPr anchor="t" rtlCol="false" tIns="0" lIns="0" bIns="0" rIns="0">
            <a:spAutoFit/>
          </a:bodyPr>
          <a:lstStyle/>
          <a:p>
            <a:pPr algn="l">
              <a:lnSpc>
                <a:spcPts val="3237"/>
              </a:lnSpc>
            </a:pPr>
            <a:r>
              <a:rPr lang="en-US" sz="2398" spc="143" b="true">
                <a:solidFill>
                  <a:srgbClr val="F1F0EC"/>
                </a:solidFill>
                <a:latin typeface="Public Sans Bold"/>
                <a:ea typeface="Public Sans Bold"/>
                <a:cs typeface="Public Sans Bold"/>
                <a:sym typeface="Public Sans Bold"/>
              </a:rPr>
              <a:t>NYSE, Toronto Stock Exchange, and NSE of India have strong positive correlations with U.S. economic metrics like GDP and CPI, indicating these exchanges are more influenced by these factors. </a:t>
            </a:r>
          </a:p>
          <a:p>
            <a:pPr algn="l">
              <a:lnSpc>
                <a:spcPts val="3237"/>
              </a:lnSpc>
            </a:pPr>
          </a:p>
          <a:p>
            <a:pPr algn="l">
              <a:lnSpc>
                <a:spcPts val="3237"/>
              </a:lnSpc>
            </a:pPr>
            <a:r>
              <a:rPr lang="en-US" sz="2398" spc="143" b="true">
                <a:solidFill>
                  <a:srgbClr val="F1F0EC"/>
                </a:solidFill>
                <a:latin typeface="Public Sans Bold"/>
                <a:ea typeface="Public Sans Bold"/>
                <a:cs typeface="Public Sans Bold"/>
                <a:sym typeface="Public Sans Bold"/>
              </a:rPr>
              <a:t>In contrast, the Unemployment Rate (UNRATE) and Consumer Confidence Index (CCI) tend to have negative correlations with most stock indexes.</a:t>
            </a:r>
          </a:p>
          <a:p>
            <a:pPr algn="l">
              <a:lnSpc>
                <a:spcPts val="3237"/>
              </a:lnSpc>
            </a:pPr>
          </a:p>
          <a:p>
            <a:pPr algn="l" marL="0" indent="0" lvl="0">
              <a:lnSpc>
                <a:spcPts val="3237"/>
              </a:lnSpc>
              <a:spcBef>
                <a:spcPct val="0"/>
              </a:spcBef>
            </a:pPr>
            <a:r>
              <a:rPr lang="en-US" b="true" sz="2398" spc="143">
                <a:solidFill>
                  <a:srgbClr val="F1F0EC"/>
                </a:solidFill>
                <a:latin typeface="Public Sans Bold"/>
                <a:ea typeface="Public Sans Bold"/>
                <a:cs typeface="Public Sans Bold"/>
                <a:sym typeface="Public Sans Bold"/>
              </a:rPr>
              <a:t>Notably, Tokyo Stock Exchange has weaker correlations across the board, while Johannesburg Stock Exchange and Saudi Stock Exchange display mixed correlations with U.S. economic metrics.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0EC"/>
        </a:solidFill>
      </p:bgPr>
    </p:bg>
    <p:spTree>
      <p:nvGrpSpPr>
        <p:cNvPr id="1" name=""/>
        <p:cNvGrpSpPr/>
        <p:nvPr/>
      </p:nvGrpSpPr>
      <p:grpSpPr>
        <a:xfrm>
          <a:off x="0" y="0"/>
          <a:ext cx="0" cy="0"/>
          <a:chOff x="0" y="0"/>
          <a:chExt cx="0" cy="0"/>
        </a:xfrm>
      </p:grpSpPr>
      <p:sp>
        <p:nvSpPr>
          <p:cNvPr name="TextBox 2" id="2"/>
          <p:cNvSpPr txBox="true"/>
          <p:nvPr/>
        </p:nvSpPr>
        <p:spPr>
          <a:xfrm rot="0">
            <a:off x="1977371" y="1857375"/>
            <a:ext cx="2596765" cy="855345"/>
          </a:xfrm>
          <a:prstGeom prst="rect">
            <a:avLst/>
          </a:prstGeom>
        </p:spPr>
        <p:txBody>
          <a:bodyPr anchor="t" rtlCol="false" tIns="0" lIns="0" bIns="0" rIns="0">
            <a:spAutoFit/>
          </a:bodyPr>
          <a:lstStyle/>
          <a:p>
            <a:pPr algn="ctr">
              <a:lnSpc>
                <a:spcPts val="6240"/>
              </a:lnSpc>
            </a:pPr>
            <a:r>
              <a:rPr lang="en-US" sz="6500" spc="-533">
                <a:solidFill>
                  <a:srgbClr val="F1F0EC"/>
                </a:solidFill>
                <a:latin typeface="Public Sans"/>
                <a:ea typeface="Public Sans"/>
                <a:cs typeface="Public Sans"/>
                <a:sym typeface="Public Sans"/>
              </a:rPr>
              <a:t>01.</a:t>
            </a:r>
          </a:p>
        </p:txBody>
      </p:sp>
      <p:sp>
        <p:nvSpPr>
          <p:cNvPr name="Freeform 3" id="3"/>
          <p:cNvSpPr/>
          <p:nvPr/>
        </p:nvSpPr>
        <p:spPr>
          <a:xfrm flipH="false" flipV="false" rot="0">
            <a:off x="256667" y="2913787"/>
            <a:ext cx="8887333" cy="6221133"/>
          </a:xfrm>
          <a:custGeom>
            <a:avLst/>
            <a:gdLst/>
            <a:ahLst/>
            <a:cxnLst/>
            <a:rect r="r" b="b" t="t" l="l"/>
            <a:pathLst>
              <a:path h="6221133" w="8887333">
                <a:moveTo>
                  <a:pt x="0" y="0"/>
                </a:moveTo>
                <a:lnTo>
                  <a:pt x="8887333" y="0"/>
                </a:lnTo>
                <a:lnTo>
                  <a:pt x="8887333" y="6221133"/>
                </a:lnTo>
                <a:lnTo>
                  <a:pt x="0" y="6221133"/>
                </a:lnTo>
                <a:lnTo>
                  <a:pt x="0" y="0"/>
                </a:lnTo>
                <a:close/>
              </a:path>
            </a:pathLst>
          </a:custGeom>
          <a:blipFill>
            <a:blip r:embed="rId2"/>
            <a:stretch>
              <a:fillRect l="0" t="0" r="0" b="0"/>
            </a:stretch>
          </a:blipFill>
        </p:spPr>
      </p:sp>
      <p:sp>
        <p:nvSpPr>
          <p:cNvPr name="TextBox 4" id="4"/>
          <p:cNvSpPr txBox="true"/>
          <p:nvPr/>
        </p:nvSpPr>
        <p:spPr>
          <a:xfrm rot="0">
            <a:off x="13472447" y="1800225"/>
            <a:ext cx="2596765" cy="531495"/>
          </a:xfrm>
          <a:prstGeom prst="rect">
            <a:avLst/>
          </a:prstGeom>
        </p:spPr>
        <p:txBody>
          <a:bodyPr anchor="t" rtlCol="false" tIns="0" lIns="0" bIns="0" rIns="0">
            <a:spAutoFit/>
          </a:bodyPr>
          <a:lstStyle/>
          <a:p>
            <a:pPr algn="ctr">
              <a:lnSpc>
                <a:spcPts val="3839"/>
              </a:lnSpc>
            </a:pPr>
            <a:r>
              <a:rPr lang="en-US" sz="3999" spc="-327">
                <a:solidFill>
                  <a:srgbClr val="F1F0EC"/>
                </a:solidFill>
                <a:latin typeface="Public Sans"/>
                <a:ea typeface="Public Sans"/>
                <a:cs typeface="Public Sans"/>
                <a:sym typeface="Public Sans"/>
              </a:rPr>
              <a:t>10 years</a:t>
            </a:r>
          </a:p>
        </p:txBody>
      </p:sp>
      <p:sp>
        <p:nvSpPr>
          <p:cNvPr name="TextBox 5" id="5"/>
          <p:cNvSpPr txBox="true"/>
          <p:nvPr/>
        </p:nvSpPr>
        <p:spPr>
          <a:xfrm rot="0">
            <a:off x="1977371" y="-227647"/>
            <a:ext cx="2596765" cy="531495"/>
          </a:xfrm>
          <a:prstGeom prst="rect">
            <a:avLst/>
          </a:prstGeom>
        </p:spPr>
        <p:txBody>
          <a:bodyPr anchor="t" rtlCol="false" tIns="0" lIns="0" bIns="0" rIns="0">
            <a:spAutoFit/>
          </a:bodyPr>
          <a:lstStyle/>
          <a:p>
            <a:pPr algn="ctr">
              <a:lnSpc>
                <a:spcPts val="3839"/>
              </a:lnSpc>
            </a:pPr>
            <a:r>
              <a:rPr lang="en-US" sz="3999" spc="-327">
                <a:solidFill>
                  <a:srgbClr val="F1F0EC"/>
                </a:solidFill>
                <a:latin typeface="Public Sans"/>
                <a:ea typeface="Public Sans"/>
                <a:cs typeface="Public Sans"/>
                <a:sym typeface="Public Sans"/>
              </a:rPr>
              <a:t>3 years</a:t>
            </a:r>
          </a:p>
        </p:txBody>
      </p:sp>
      <p:sp>
        <p:nvSpPr>
          <p:cNvPr name="TextBox 6" id="6"/>
          <p:cNvSpPr txBox="true"/>
          <p:nvPr/>
        </p:nvSpPr>
        <p:spPr>
          <a:xfrm rot="0">
            <a:off x="882799" y="984550"/>
            <a:ext cx="16522402" cy="1043323"/>
          </a:xfrm>
          <a:prstGeom prst="rect">
            <a:avLst/>
          </a:prstGeom>
        </p:spPr>
        <p:txBody>
          <a:bodyPr anchor="t" rtlCol="false" tIns="0" lIns="0" bIns="0" rIns="0">
            <a:spAutoFit/>
          </a:bodyPr>
          <a:lstStyle/>
          <a:p>
            <a:pPr algn="l">
              <a:lnSpc>
                <a:spcPts val="7757"/>
              </a:lnSpc>
            </a:pPr>
            <a:r>
              <a:rPr lang="en-US" sz="8080" spc="-662" b="true">
                <a:solidFill>
                  <a:srgbClr val="3A855D"/>
                </a:solidFill>
                <a:latin typeface="Public Sans Bold"/>
                <a:ea typeface="Public Sans Bold"/>
                <a:cs typeface="Public Sans Bold"/>
                <a:sym typeface="Public Sans Bold"/>
              </a:rPr>
              <a:t>Period Correlation (3 Years &amp; 10 Years)</a:t>
            </a:r>
          </a:p>
        </p:txBody>
      </p:sp>
      <p:sp>
        <p:nvSpPr>
          <p:cNvPr name="Freeform 7" id="7">
            <a:hlinkClick r:id="rId4" tooltip="https://www.canva.com/design/DAGTcHBk22Q/sYqwp_OMeZPsdoxLNG78fQ/edit?utm_content=DAGTcHBk22Q&amp;utm_campaign=designshare&amp;utm_medium=link2&amp;utm_source=sharebutton"/>
          </p:cNvPr>
          <p:cNvSpPr/>
          <p:nvPr/>
        </p:nvSpPr>
        <p:spPr>
          <a:xfrm flipH="false" flipV="false" rot="0">
            <a:off x="9144000" y="2913787"/>
            <a:ext cx="8889624" cy="6222737"/>
          </a:xfrm>
          <a:custGeom>
            <a:avLst/>
            <a:gdLst/>
            <a:ahLst/>
            <a:cxnLst/>
            <a:rect r="r" b="b" t="t" l="l"/>
            <a:pathLst>
              <a:path h="6222737" w="8889624">
                <a:moveTo>
                  <a:pt x="0" y="0"/>
                </a:moveTo>
                <a:lnTo>
                  <a:pt x="8889624" y="0"/>
                </a:lnTo>
                <a:lnTo>
                  <a:pt x="8889624" y="6222737"/>
                </a:lnTo>
                <a:lnTo>
                  <a:pt x="0" y="6222737"/>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0EC"/>
        </a:solidFill>
      </p:bgPr>
    </p:bg>
    <p:spTree>
      <p:nvGrpSpPr>
        <p:cNvPr id="1" name=""/>
        <p:cNvGrpSpPr/>
        <p:nvPr/>
      </p:nvGrpSpPr>
      <p:grpSpPr>
        <a:xfrm>
          <a:off x="0" y="0"/>
          <a:ext cx="0" cy="0"/>
          <a:chOff x="0" y="0"/>
          <a:chExt cx="0" cy="0"/>
        </a:xfrm>
      </p:grpSpPr>
      <p:sp>
        <p:nvSpPr>
          <p:cNvPr name="Freeform 2" id="2"/>
          <p:cNvSpPr/>
          <p:nvPr/>
        </p:nvSpPr>
        <p:spPr>
          <a:xfrm flipH="false" flipV="false" rot="0">
            <a:off x="543390" y="1431007"/>
            <a:ext cx="11520047" cy="8143885"/>
          </a:xfrm>
          <a:custGeom>
            <a:avLst/>
            <a:gdLst/>
            <a:ahLst/>
            <a:cxnLst/>
            <a:rect r="r" b="b" t="t" l="l"/>
            <a:pathLst>
              <a:path h="8143885" w="11520047">
                <a:moveTo>
                  <a:pt x="0" y="0"/>
                </a:moveTo>
                <a:lnTo>
                  <a:pt x="11520047" y="0"/>
                </a:lnTo>
                <a:lnTo>
                  <a:pt x="11520047" y="8143885"/>
                </a:lnTo>
                <a:lnTo>
                  <a:pt x="0" y="8143885"/>
                </a:lnTo>
                <a:lnTo>
                  <a:pt x="0" y="0"/>
                </a:lnTo>
                <a:close/>
              </a:path>
            </a:pathLst>
          </a:custGeom>
          <a:blipFill>
            <a:blip r:embed="rId2"/>
            <a:stretch>
              <a:fillRect l="0" t="0" r="-990" b="0"/>
            </a:stretch>
          </a:blipFill>
        </p:spPr>
      </p:sp>
      <p:sp>
        <p:nvSpPr>
          <p:cNvPr name="TextBox 3" id="3"/>
          <p:cNvSpPr txBox="true"/>
          <p:nvPr/>
        </p:nvSpPr>
        <p:spPr>
          <a:xfrm rot="0">
            <a:off x="13472447" y="1800225"/>
            <a:ext cx="2596765" cy="531495"/>
          </a:xfrm>
          <a:prstGeom prst="rect">
            <a:avLst/>
          </a:prstGeom>
        </p:spPr>
        <p:txBody>
          <a:bodyPr anchor="t" rtlCol="false" tIns="0" lIns="0" bIns="0" rIns="0">
            <a:spAutoFit/>
          </a:bodyPr>
          <a:lstStyle/>
          <a:p>
            <a:pPr algn="ctr">
              <a:lnSpc>
                <a:spcPts val="3839"/>
              </a:lnSpc>
            </a:pPr>
            <a:r>
              <a:rPr lang="en-US" sz="3999" spc="-327">
                <a:solidFill>
                  <a:srgbClr val="F1F0EC"/>
                </a:solidFill>
                <a:latin typeface="Public Sans"/>
                <a:ea typeface="Public Sans"/>
                <a:cs typeface="Public Sans"/>
                <a:sym typeface="Public Sans"/>
              </a:rPr>
              <a:t>10 years</a:t>
            </a:r>
          </a:p>
        </p:txBody>
      </p:sp>
      <p:sp>
        <p:nvSpPr>
          <p:cNvPr name="TextBox 4" id="4"/>
          <p:cNvSpPr txBox="true"/>
          <p:nvPr/>
        </p:nvSpPr>
        <p:spPr>
          <a:xfrm rot="0">
            <a:off x="1977371" y="-227647"/>
            <a:ext cx="2596765" cy="531495"/>
          </a:xfrm>
          <a:prstGeom prst="rect">
            <a:avLst/>
          </a:prstGeom>
        </p:spPr>
        <p:txBody>
          <a:bodyPr anchor="t" rtlCol="false" tIns="0" lIns="0" bIns="0" rIns="0">
            <a:spAutoFit/>
          </a:bodyPr>
          <a:lstStyle/>
          <a:p>
            <a:pPr algn="ctr">
              <a:lnSpc>
                <a:spcPts val="3839"/>
              </a:lnSpc>
            </a:pPr>
            <a:r>
              <a:rPr lang="en-US" sz="3999" spc="-327">
                <a:solidFill>
                  <a:srgbClr val="F1F0EC"/>
                </a:solidFill>
                <a:latin typeface="Public Sans"/>
                <a:ea typeface="Public Sans"/>
                <a:cs typeface="Public Sans"/>
                <a:sym typeface="Public Sans"/>
              </a:rPr>
              <a:t>3 years</a:t>
            </a:r>
          </a:p>
        </p:txBody>
      </p:sp>
      <p:sp>
        <p:nvSpPr>
          <p:cNvPr name="TextBox 5" id="5"/>
          <p:cNvSpPr txBox="true"/>
          <p:nvPr/>
        </p:nvSpPr>
        <p:spPr>
          <a:xfrm rot="0">
            <a:off x="543390" y="180975"/>
            <a:ext cx="12318859" cy="1043323"/>
          </a:xfrm>
          <a:prstGeom prst="rect">
            <a:avLst/>
          </a:prstGeom>
        </p:spPr>
        <p:txBody>
          <a:bodyPr anchor="t" rtlCol="false" tIns="0" lIns="0" bIns="0" rIns="0">
            <a:spAutoFit/>
          </a:bodyPr>
          <a:lstStyle/>
          <a:p>
            <a:pPr algn="l">
              <a:lnSpc>
                <a:spcPts val="7757"/>
              </a:lnSpc>
            </a:pPr>
            <a:r>
              <a:rPr lang="en-US" sz="8080" spc="-662" b="true">
                <a:solidFill>
                  <a:srgbClr val="3A855D"/>
                </a:solidFill>
                <a:latin typeface="Public Sans Bold"/>
                <a:ea typeface="Public Sans Bold"/>
                <a:cs typeface="Public Sans Bold"/>
                <a:sym typeface="Public Sans Bold"/>
              </a:rPr>
              <a:t>Period Correlation (20 Years)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0EC"/>
        </a:solidFill>
      </p:bgPr>
    </p:bg>
    <p:spTree>
      <p:nvGrpSpPr>
        <p:cNvPr id="1" name=""/>
        <p:cNvGrpSpPr/>
        <p:nvPr/>
      </p:nvGrpSpPr>
      <p:grpSpPr>
        <a:xfrm>
          <a:off x="0" y="0"/>
          <a:ext cx="0" cy="0"/>
          <a:chOff x="0" y="0"/>
          <a:chExt cx="0" cy="0"/>
        </a:xfrm>
      </p:grpSpPr>
      <p:sp>
        <p:nvSpPr>
          <p:cNvPr name="Freeform 2" id="2"/>
          <p:cNvSpPr/>
          <p:nvPr/>
        </p:nvSpPr>
        <p:spPr>
          <a:xfrm flipH="false" flipV="false" rot="0">
            <a:off x="740519" y="303847"/>
            <a:ext cx="8079518" cy="4817413"/>
          </a:xfrm>
          <a:custGeom>
            <a:avLst/>
            <a:gdLst/>
            <a:ahLst/>
            <a:cxnLst/>
            <a:rect r="r" b="b" t="t" l="l"/>
            <a:pathLst>
              <a:path h="4817413" w="8079518">
                <a:moveTo>
                  <a:pt x="0" y="0"/>
                </a:moveTo>
                <a:lnTo>
                  <a:pt x="8079519" y="0"/>
                </a:lnTo>
                <a:lnTo>
                  <a:pt x="8079519" y="4817413"/>
                </a:lnTo>
                <a:lnTo>
                  <a:pt x="0" y="4817413"/>
                </a:lnTo>
                <a:lnTo>
                  <a:pt x="0" y="0"/>
                </a:lnTo>
                <a:close/>
              </a:path>
            </a:pathLst>
          </a:custGeom>
          <a:blipFill>
            <a:blip r:embed="rId2"/>
            <a:stretch>
              <a:fillRect l="0" t="0" r="0" b="0"/>
            </a:stretch>
          </a:blipFill>
        </p:spPr>
      </p:sp>
      <p:sp>
        <p:nvSpPr>
          <p:cNvPr name="TextBox 3" id="3"/>
          <p:cNvSpPr txBox="true"/>
          <p:nvPr/>
        </p:nvSpPr>
        <p:spPr>
          <a:xfrm rot="0">
            <a:off x="13472447" y="1800225"/>
            <a:ext cx="2596765" cy="531495"/>
          </a:xfrm>
          <a:prstGeom prst="rect">
            <a:avLst/>
          </a:prstGeom>
        </p:spPr>
        <p:txBody>
          <a:bodyPr anchor="t" rtlCol="false" tIns="0" lIns="0" bIns="0" rIns="0">
            <a:spAutoFit/>
          </a:bodyPr>
          <a:lstStyle/>
          <a:p>
            <a:pPr algn="ctr">
              <a:lnSpc>
                <a:spcPts val="3839"/>
              </a:lnSpc>
            </a:pPr>
            <a:r>
              <a:rPr lang="en-US" sz="3999" spc="-327">
                <a:solidFill>
                  <a:srgbClr val="F1F0EC"/>
                </a:solidFill>
                <a:latin typeface="Public Sans"/>
                <a:ea typeface="Public Sans"/>
                <a:cs typeface="Public Sans"/>
                <a:sym typeface="Public Sans"/>
              </a:rPr>
              <a:t>10 years</a:t>
            </a:r>
          </a:p>
        </p:txBody>
      </p:sp>
      <p:sp>
        <p:nvSpPr>
          <p:cNvPr name="TextBox 4" id="4"/>
          <p:cNvSpPr txBox="true"/>
          <p:nvPr/>
        </p:nvSpPr>
        <p:spPr>
          <a:xfrm rot="0">
            <a:off x="1977371" y="-227647"/>
            <a:ext cx="2596765" cy="531495"/>
          </a:xfrm>
          <a:prstGeom prst="rect">
            <a:avLst/>
          </a:prstGeom>
        </p:spPr>
        <p:txBody>
          <a:bodyPr anchor="t" rtlCol="false" tIns="0" lIns="0" bIns="0" rIns="0">
            <a:spAutoFit/>
          </a:bodyPr>
          <a:lstStyle/>
          <a:p>
            <a:pPr algn="ctr">
              <a:lnSpc>
                <a:spcPts val="3839"/>
              </a:lnSpc>
            </a:pPr>
            <a:r>
              <a:rPr lang="en-US" sz="3999" spc="-327">
                <a:solidFill>
                  <a:srgbClr val="F1F0EC"/>
                </a:solidFill>
                <a:latin typeface="Public Sans"/>
                <a:ea typeface="Public Sans"/>
                <a:cs typeface="Public Sans"/>
                <a:sym typeface="Public Sans"/>
              </a:rPr>
              <a:t>3 years</a:t>
            </a:r>
          </a:p>
        </p:txBody>
      </p:sp>
      <p:sp>
        <p:nvSpPr>
          <p:cNvPr name="Freeform 5" id="5"/>
          <p:cNvSpPr/>
          <p:nvPr/>
        </p:nvSpPr>
        <p:spPr>
          <a:xfrm flipH="false" flipV="false" rot="0">
            <a:off x="9335648" y="303847"/>
            <a:ext cx="8116818" cy="4839653"/>
          </a:xfrm>
          <a:custGeom>
            <a:avLst/>
            <a:gdLst/>
            <a:ahLst/>
            <a:cxnLst/>
            <a:rect r="r" b="b" t="t" l="l"/>
            <a:pathLst>
              <a:path h="4839653" w="8116818">
                <a:moveTo>
                  <a:pt x="0" y="0"/>
                </a:moveTo>
                <a:lnTo>
                  <a:pt x="8116818" y="0"/>
                </a:lnTo>
                <a:lnTo>
                  <a:pt x="8116818" y="4839653"/>
                </a:lnTo>
                <a:lnTo>
                  <a:pt x="0" y="4839653"/>
                </a:lnTo>
                <a:lnTo>
                  <a:pt x="0" y="0"/>
                </a:lnTo>
                <a:close/>
              </a:path>
            </a:pathLst>
          </a:custGeom>
          <a:blipFill>
            <a:blip r:embed="rId3"/>
            <a:stretch>
              <a:fillRect l="0" t="0" r="0" b="0"/>
            </a:stretch>
          </a:blipFill>
        </p:spPr>
      </p:sp>
      <p:sp>
        <p:nvSpPr>
          <p:cNvPr name="Freeform 6" id="6"/>
          <p:cNvSpPr/>
          <p:nvPr/>
        </p:nvSpPr>
        <p:spPr>
          <a:xfrm flipH="false" flipV="false" rot="0">
            <a:off x="4837121" y="5366342"/>
            <a:ext cx="7965834" cy="4749628"/>
          </a:xfrm>
          <a:custGeom>
            <a:avLst/>
            <a:gdLst/>
            <a:ahLst/>
            <a:cxnLst/>
            <a:rect r="r" b="b" t="t" l="l"/>
            <a:pathLst>
              <a:path h="4749628" w="7965834">
                <a:moveTo>
                  <a:pt x="0" y="0"/>
                </a:moveTo>
                <a:lnTo>
                  <a:pt x="7965833" y="0"/>
                </a:lnTo>
                <a:lnTo>
                  <a:pt x="7965833" y="4749628"/>
                </a:lnTo>
                <a:lnTo>
                  <a:pt x="0" y="4749628"/>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grpSp>
        <p:nvGrpSpPr>
          <p:cNvPr name="Group 3" id="3"/>
          <p:cNvGrpSpPr/>
          <p:nvPr/>
        </p:nvGrpSpPr>
        <p:grpSpPr>
          <a:xfrm rot="0">
            <a:off x="2202864" y="1744860"/>
            <a:ext cx="14395608" cy="7583153"/>
            <a:chOff x="0" y="0"/>
            <a:chExt cx="3791436" cy="1997209"/>
          </a:xfrm>
        </p:grpSpPr>
        <p:sp>
          <p:nvSpPr>
            <p:cNvPr name="Freeform 4" id="4"/>
            <p:cNvSpPr/>
            <p:nvPr/>
          </p:nvSpPr>
          <p:spPr>
            <a:xfrm flipH="false" flipV="false" rot="0">
              <a:off x="0" y="0"/>
              <a:ext cx="3791436" cy="1997209"/>
            </a:xfrm>
            <a:custGeom>
              <a:avLst/>
              <a:gdLst/>
              <a:ahLst/>
              <a:cxnLst/>
              <a:rect r="r" b="b" t="t" l="l"/>
              <a:pathLst>
                <a:path h="1997209" w="3791436">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sp>
        <p:sp>
          <p:nvSpPr>
            <p:cNvPr name="TextBox 5" id="5"/>
            <p:cNvSpPr txBox="true"/>
            <p:nvPr/>
          </p:nvSpPr>
          <p:spPr>
            <a:xfrm>
              <a:off x="0" y="85725"/>
              <a:ext cx="3791436" cy="1911484"/>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2950954" y="3150958"/>
            <a:ext cx="12899426" cy="5379203"/>
          </a:xfrm>
          <a:prstGeom prst="rect">
            <a:avLst/>
          </a:prstGeom>
        </p:spPr>
        <p:txBody>
          <a:bodyPr anchor="t" rtlCol="false" tIns="0" lIns="0" bIns="0" rIns="0">
            <a:spAutoFit/>
          </a:bodyPr>
          <a:lstStyle/>
          <a:p>
            <a:pPr algn="ctr">
              <a:lnSpc>
                <a:spcPts val="5033"/>
              </a:lnSpc>
            </a:pPr>
            <a:r>
              <a:rPr lang="en-US" b="true" sz="3595" spc="-294">
                <a:solidFill>
                  <a:srgbClr val="FFFFFF"/>
                </a:solidFill>
                <a:latin typeface="Public Sans Bold"/>
                <a:ea typeface="Public Sans Bold"/>
                <a:cs typeface="Public Sans Bold"/>
                <a:sym typeface="Public Sans Bold"/>
              </a:rPr>
              <a:t>Null Hypothesis (H0): There is no significant difference between the correlation strength (R2 values) of the NYSE and international stock exchanges with U.S. economic metrics. </a:t>
            </a:r>
          </a:p>
          <a:p>
            <a:pPr algn="ctr">
              <a:lnSpc>
                <a:spcPts val="5033"/>
              </a:lnSpc>
            </a:pPr>
          </a:p>
          <a:p>
            <a:pPr algn="ctr">
              <a:lnSpc>
                <a:spcPts val="5033"/>
              </a:lnSpc>
            </a:pPr>
            <a:r>
              <a:rPr lang="en-US" b="true" sz="3595" spc="-294">
                <a:solidFill>
                  <a:srgbClr val="FFFFFF"/>
                </a:solidFill>
                <a:latin typeface="Public Sans Bold"/>
                <a:ea typeface="Public Sans Bold"/>
                <a:cs typeface="Public Sans Bold"/>
                <a:sym typeface="Public Sans Bold"/>
              </a:rPr>
              <a:t>Alternative Hypothesis (H1): There is a significant difference between the correlation strength (R2 values) of the NYSE and international stock exchanges with U.S. economic metrics.</a:t>
            </a:r>
          </a:p>
          <a:p>
            <a:pPr algn="ctr">
              <a:lnSpc>
                <a:spcPts val="3633"/>
              </a:lnSpc>
            </a:pPr>
          </a:p>
          <a:p>
            <a:pPr algn="ctr">
              <a:lnSpc>
                <a:spcPts val="3633"/>
              </a:lnSpc>
              <a:spcBef>
                <a:spcPct val="0"/>
              </a:spcBef>
            </a:pPr>
          </a:p>
        </p:txBody>
      </p:sp>
      <p:sp>
        <p:nvSpPr>
          <p:cNvPr name="TextBox 7" id="7"/>
          <p:cNvSpPr txBox="true"/>
          <p:nvPr/>
        </p:nvSpPr>
        <p:spPr>
          <a:xfrm rot="0">
            <a:off x="2991952" y="254644"/>
            <a:ext cx="12304095" cy="1097279"/>
          </a:xfrm>
          <a:prstGeom prst="rect">
            <a:avLst/>
          </a:prstGeom>
        </p:spPr>
        <p:txBody>
          <a:bodyPr anchor="t" rtlCol="false" tIns="0" lIns="0" bIns="0" rIns="0">
            <a:spAutoFit/>
          </a:bodyPr>
          <a:lstStyle/>
          <a:p>
            <a:pPr algn="ctr">
              <a:lnSpc>
                <a:spcPts val="8159"/>
              </a:lnSpc>
            </a:pPr>
            <a:r>
              <a:rPr lang="en-US" b="true" sz="8499" spc="-696">
                <a:solidFill>
                  <a:srgbClr val="3A855D"/>
                </a:solidFill>
                <a:latin typeface="Public Sans Bold"/>
                <a:ea typeface="Public Sans Bold"/>
                <a:cs typeface="Public Sans Bold"/>
                <a:sym typeface="Public Sans Bold"/>
              </a:rPr>
              <a:t>Hypothesis I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sp>
        <p:nvSpPr>
          <p:cNvPr name="Freeform 3" id="3"/>
          <p:cNvSpPr/>
          <p:nvPr/>
        </p:nvSpPr>
        <p:spPr>
          <a:xfrm flipH="false" flipV="false" rot="0">
            <a:off x="1333560" y="3191572"/>
            <a:ext cx="7536356" cy="5388495"/>
          </a:xfrm>
          <a:custGeom>
            <a:avLst/>
            <a:gdLst/>
            <a:ahLst/>
            <a:cxnLst/>
            <a:rect r="r" b="b" t="t" l="l"/>
            <a:pathLst>
              <a:path h="5388495" w="7536356">
                <a:moveTo>
                  <a:pt x="0" y="0"/>
                </a:moveTo>
                <a:lnTo>
                  <a:pt x="7536357" y="0"/>
                </a:lnTo>
                <a:lnTo>
                  <a:pt x="7536357" y="5388495"/>
                </a:lnTo>
                <a:lnTo>
                  <a:pt x="0" y="5388495"/>
                </a:lnTo>
                <a:lnTo>
                  <a:pt x="0" y="0"/>
                </a:lnTo>
                <a:close/>
              </a:path>
            </a:pathLst>
          </a:custGeom>
          <a:blipFill>
            <a:blip r:embed="rId3"/>
            <a:stretch>
              <a:fillRect l="0" t="0" r="0" b="0"/>
            </a:stretch>
          </a:blipFill>
        </p:spPr>
      </p:sp>
      <p:sp>
        <p:nvSpPr>
          <p:cNvPr name="Freeform 4" id="4"/>
          <p:cNvSpPr/>
          <p:nvPr/>
        </p:nvSpPr>
        <p:spPr>
          <a:xfrm flipH="false" flipV="false" rot="0">
            <a:off x="9144000" y="1416827"/>
            <a:ext cx="8034682" cy="4468993"/>
          </a:xfrm>
          <a:custGeom>
            <a:avLst/>
            <a:gdLst/>
            <a:ahLst/>
            <a:cxnLst/>
            <a:rect r="r" b="b" t="t" l="l"/>
            <a:pathLst>
              <a:path h="4468993" w="8034682">
                <a:moveTo>
                  <a:pt x="0" y="0"/>
                </a:moveTo>
                <a:lnTo>
                  <a:pt x="8034682" y="0"/>
                </a:lnTo>
                <a:lnTo>
                  <a:pt x="8034682" y="4468993"/>
                </a:lnTo>
                <a:lnTo>
                  <a:pt x="0" y="4468993"/>
                </a:lnTo>
                <a:lnTo>
                  <a:pt x="0" y="0"/>
                </a:lnTo>
                <a:close/>
              </a:path>
            </a:pathLst>
          </a:custGeom>
          <a:blipFill>
            <a:blip r:embed="rId4"/>
            <a:stretch>
              <a:fillRect l="-1501" t="0" r="-1501" b="0"/>
            </a:stretch>
          </a:blipFill>
        </p:spPr>
      </p:sp>
      <p:sp>
        <p:nvSpPr>
          <p:cNvPr name="Freeform 5" id="5"/>
          <p:cNvSpPr/>
          <p:nvPr/>
        </p:nvSpPr>
        <p:spPr>
          <a:xfrm flipH="false" flipV="false" rot="0">
            <a:off x="9144000" y="6009645"/>
            <a:ext cx="8034682" cy="4338729"/>
          </a:xfrm>
          <a:custGeom>
            <a:avLst/>
            <a:gdLst/>
            <a:ahLst/>
            <a:cxnLst/>
            <a:rect r="r" b="b" t="t" l="l"/>
            <a:pathLst>
              <a:path h="4338729" w="8034682">
                <a:moveTo>
                  <a:pt x="0" y="0"/>
                </a:moveTo>
                <a:lnTo>
                  <a:pt x="8034682" y="0"/>
                </a:lnTo>
                <a:lnTo>
                  <a:pt x="8034682" y="4338728"/>
                </a:lnTo>
                <a:lnTo>
                  <a:pt x="0" y="4338728"/>
                </a:lnTo>
                <a:lnTo>
                  <a:pt x="0" y="0"/>
                </a:lnTo>
                <a:close/>
              </a:path>
            </a:pathLst>
          </a:custGeom>
          <a:blipFill>
            <a:blip r:embed="rId5"/>
            <a:stretch>
              <a:fillRect l="0" t="0" r="0" b="0"/>
            </a:stretch>
          </a:blipFill>
        </p:spPr>
      </p:sp>
      <p:sp>
        <p:nvSpPr>
          <p:cNvPr name="TextBox 6" id="6"/>
          <p:cNvSpPr txBox="true"/>
          <p:nvPr/>
        </p:nvSpPr>
        <p:spPr>
          <a:xfrm rot="0">
            <a:off x="2717869" y="195723"/>
            <a:ext cx="12304095" cy="1097279"/>
          </a:xfrm>
          <a:prstGeom prst="rect">
            <a:avLst/>
          </a:prstGeom>
        </p:spPr>
        <p:txBody>
          <a:bodyPr anchor="t" rtlCol="false" tIns="0" lIns="0" bIns="0" rIns="0">
            <a:spAutoFit/>
          </a:bodyPr>
          <a:lstStyle/>
          <a:p>
            <a:pPr algn="ctr">
              <a:lnSpc>
                <a:spcPts val="8159"/>
              </a:lnSpc>
            </a:pPr>
            <a:r>
              <a:rPr lang="en-US" b="true" sz="8499" spc="-696">
                <a:solidFill>
                  <a:srgbClr val="3A855D"/>
                </a:solidFill>
                <a:latin typeface="Public Sans Bold"/>
                <a:ea typeface="Public Sans Bold"/>
                <a:cs typeface="Public Sans Bold"/>
                <a:sym typeface="Public Sans Bold"/>
              </a:rPr>
              <a:t>Hypothesis I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grpSp>
        <p:nvGrpSpPr>
          <p:cNvPr name="Group 3" id="3"/>
          <p:cNvGrpSpPr/>
          <p:nvPr/>
        </p:nvGrpSpPr>
        <p:grpSpPr>
          <a:xfrm rot="0">
            <a:off x="817426" y="2510537"/>
            <a:ext cx="7917330" cy="6510079"/>
            <a:chOff x="0" y="0"/>
            <a:chExt cx="2085223" cy="1714589"/>
          </a:xfrm>
        </p:grpSpPr>
        <p:sp>
          <p:nvSpPr>
            <p:cNvPr name="Freeform 4" id="4"/>
            <p:cNvSpPr/>
            <p:nvPr/>
          </p:nvSpPr>
          <p:spPr>
            <a:xfrm flipH="false" flipV="false" rot="0">
              <a:off x="0" y="0"/>
              <a:ext cx="2085223" cy="1714589"/>
            </a:xfrm>
            <a:custGeom>
              <a:avLst/>
              <a:gdLst/>
              <a:ahLst/>
              <a:cxnLst/>
              <a:rect r="r" b="b" t="t" l="l"/>
              <a:pathLst>
                <a:path h="1714589" w="2085223">
                  <a:moveTo>
                    <a:pt x="14668" y="0"/>
                  </a:moveTo>
                  <a:lnTo>
                    <a:pt x="2070555" y="0"/>
                  </a:lnTo>
                  <a:cubicBezTo>
                    <a:pt x="2074445" y="0"/>
                    <a:pt x="2078176" y="1545"/>
                    <a:pt x="2080927" y="4296"/>
                  </a:cubicBezTo>
                  <a:cubicBezTo>
                    <a:pt x="2083677" y="7047"/>
                    <a:pt x="2085223" y="10778"/>
                    <a:pt x="2085223" y="14668"/>
                  </a:cubicBezTo>
                  <a:lnTo>
                    <a:pt x="2085223" y="1699921"/>
                  </a:lnTo>
                  <a:cubicBezTo>
                    <a:pt x="2085223" y="1703811"/>
                    <a:pt x="2083677" y="1707542"/>
                    <a:pt x="2080927" y="1710293"/>
                  </a:cubicBezTo>
                  <a:cubicBezTo>
                    <a:pt x="2078176" y="1713043"/>
                    <a:pt x="2074445" y="1714589"/>
                    <a:pt x="2070555" y="1714589"/>
                  </a:cubicBezTo>
                  <a:lnTo>
                    <a:pt x="14668" y="1714589"/>
                  </a:lnTo>
                  <a:cubicBezTo>
                    <a:pt x="10778" y="1714589"/>
                    <a:pt x="7047" y="1713043"/>
                    <a:pt x="4296" y="1710293"/>
                  </a:cubicBezTo>
                  <a:cubicBezTo>
                    <a:pt x="1545" y="1707542"/>
                    <a:pt x="0" y="1703811"/>
                    <a:pt x="0" y="1699921"/>
                  </a:cubicBezTo>
                  <a:lnTo>
                    <a:pt x="0" y="14668"/>
                  </a:lnTo>
                  <a:cubicBezTo>
                    <a:pt x="0" y="10778"/>
                    <a:pt x="1545" y="7047"/>
                    <a:pt x="4296" y="4296"/>
                  </a:cubicBezTo>
                  <a:cubicBezTo>
                    <a:pt x="7047" y="1545"/>
                    <a:pt x="10778" y="0"/>
                    <a:pt x="14668" y="0"/>
                  </a:cubicBezTo>
                  <a:close/>
                </a:path>
              </a:pathLst>
            </a:custGeom>
            <a:solidFill>
              <a:srgbClr val="3A855D"/>
            </a:solidFill>
          </p:spPr>
        </p:sp>
        <p:sp>
          <p:nvSpPr>
            <p:cNvPr name="TextBox 5" id="5"/>
            <p:cNvSpPr txBox="true"/>
            <p:nvPr/>
          </p:nvSpPr>
          <p:spPr>
            <a:xfrm>
              <a:off x="0" y="85725"/>
              <a:ext cx="2085223" cy="1628864"/>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8919381" y="3874720"/>
            <a:ext cx="9113750" cy="3591435"/>
          </a:xfrm>
          <a:custGeom>
            <a:avLst/>
            <a:gdLst/>
            <a:ahLst/>
            <a:cxnLst/>
            <a:rect r="r" b="b" t="t" l="l"/>
            <a:pathLst>
              <a:path h="3591435" w="9113750">
                <a:moveTo>
                  <a:pt x="0" y="0"/>
                </a:moveTo>
                <a:lnTo>
                  <a:pt x="9113750" y="0"/>
                </a:lnTo>
                <a:lnTo>
                  <a:pt x="9113750" y="3591435"/>
                </a:lnTo>
                <a:lnTo>
                  <a:pt x="0" y="3591435"/>
                </a:lnTo>
                <a:lnTo>
                  <a:pt x="0" y="0"/>
                </a:lnTo>
                <a:close/>
              </a:path>
            </a:pathLst>
          </a:custGeom>
          <a:blipFill>
            <a:blip r:embed="rId3"/>
            <a:stretch>
              <a:fillRect l="0" t="0" r="0" b="0"/>
            </a:stretch>
          </a:blipFill>
        </p:spPr>
      </p:sp>
      <p:sp>
        <p:nvSpPr>
          <p:cNvPr name="TextBox 7" id="7"/>
          <p:cNvSpPr txBox="true"/>
          <p:nvPr/>
        </p:nvSpPr>
        <p:spPr>
          <a:xfrm rot="0">
            <a:off x="1289008" y="3328674"/>
            <a:ext cx="6974166" cy="5259923"/>
          </a:xfrm>
          <a:prstGeom prst="rect">
            <a:avLst/>
          </a:prstGeom>
        </p:spPr>
        <p:txBody>
          <a:bodyPr anchor="t" rtlCol="false" tIns="0" lIns="0" bIns="0" rIns="0">
            <a:spAutoFit/>
          </a:bodyPr>
          <a:lstStyle/>
          <a:p>
            <a:pPr algn="ctr">
              <a:lnSpc>
                <a:spcPts val="3621"/>
              </a:lnSpc>
            </a:pPr>
            <a:r>
              <a:rPr lang="en-US" b="true" sz="2586" spc="-212">
                <a:solidFill>
                  <a:srgbClr val="FFFFFF"/>
                </a:solidFill>
                <a:latin typeface="Public Sans Bold"/>
                <a:ea typeface="Public Sans Bold"/>
                <a:cs typeface="Public Sans Bold"/>
                <a:sym typeface="Public Sans Bold"/>
              </a:rPr>
              <a:t>The t-test results show a t-statistic of approximately 0.734 and a p-value of approximately 0.484. </a:t>
            </a:r>
          </a:p>
          <a:p>
            <a:pPr algn="ctr">
              <a:lnSpc>
                <a:spcPts val="3621"/>
              </a:lnSpc>
            </a:pPr>
          </a:p>
          <a:p>
            <a:pPr algn="ctr">
              <a:lnSpc>
                <a:spcPts val="3621"/>
              </a:lnSpc>
            </a:pPr>
            <a:r>
              <a:rPr lang="en-US" b="true" sz="2586" spc="-212">
                <a:solidFill>
                  <a:srgbClr val="FFFFFF"/>
                </a:solidFill>
                <a:latin typeface="Public Sans Bold"/>
                <a:ea typeface="Public Sans Bold"/>
                <a:cs typeface="Public Sans Bold"/>
                <a:sym typeface="Public Sans Bold"/>
              </a:rPr>
              <a:t>Since the p-value is greater than the significance level (alpha) of 0.05, we fail to reject the null hypothesis. </a:t>
            </a:r>
          </a:p>
          <a:p>
            <a:pPr algn="ctr">
              <a:lnSpc>
                <a:spcPts val="3621"/>
              </a:lnSpc>
            </a:pPr>
          </a:p>
          <a:p>
            <a:pPr algn="ctr">
              <a:lnSpc>
                <a:spcPts val="3621"/>
              </a:lnSpc>
            </a:pPr>
            <a:r>
              <a:rPr lang="en-US" b="true" sz="2586" spc="-212">
                <a:solidFill>
                  <a:srgbClr val="FFFFFF"/>
                </a:solidFill>
                <a:latin typeface="Public Sans Bold"/>
                <a:ea typeface="Public Sans Bold"/>
                <a:cs typeface="Public Sans Bold"/>
                <a:sym typeface="Public Sans Bold"/>
              </a:rPr>
              <a:t>This means there is no statistically significant difference between the sensitivity of U.S. stock exchanges and international stock exchanges to U.S. economic metrics . </a:t>
            </a:r>
          </a:p>
          <a:p>
            <a:pPr algn="ctr">
              <a:lnSpc>
                <a:spcPts val="2614"/>
              </a:lnSpc>
            </a:pPr>
          </a:p>
          <a:p>
            <a:pPr algn="ctr">
              <a:lnSpc>
                <a:spcPts val="2614"/>
              </a:lnSpc>
              <a:spcBef>
                <a:spcPct val="0"/>
              </a:spcBef>
            </a:pPr>
          </a:p>
        </p:txBody>
      </p:sp>
      <p:sp>
        <p:nvSpPr>
          <p:cNvPr name="TextBox 8" id="8"/>
          <p:cNvSpPr txBox="true"/>
          <p:nvPr/>
        </p:nvSpPr>
        <p:spPr>
          <a:xfrm rot="0">
            <a:off x="2991952" y="254644"/>
            <a:ext cx="12304095" cy="1097279"/>
          </a:xfrm>
          <a:prstGeom prst="rect">
            <a:avLst/>
          </a:prstGeom>
        </p:spPr>
        <p:txBody>
          <a:bodyPr anchor="t" rtlCol="false" tIns="0" lIns="0" bIns="0" rIns="0">
            <a:spAutoFit/>
          </a:bodyPr>
          <a:lstStyle/>
          <a:p>
            <a:pPr algn="ctr">
              <a:lnSpc>
                <a:spcPts val="8159"/>
              </a:lnSpc>
            </a:pPr>
            <a:r>
              <a:rPr lang="en-US" b="true" sz="8499" spc="-696">
                <a:solidFill>
                  <a:srgbClr val="3A855D"/>
                </a:solidFill>
                <a:latin typeface="Public Sans Bold"/>
                <a:ea typeface="Public Sans Bold"/>
                <a:cs typeface="Public Sans Bold"/>
                <a:sym typeface="Public Sans Bold"/>
              </a:rPr>
              <a:t>Hypothesis I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grpSp>
        <p:nvGrpSpPr>
          <p:cNvPr name="Group 3" id="3"/>
          <p:cNvGrpSpPr/>
          <p:nvPr/>
        </p:nvGrpSpPr>
        <p:grpSpPr>
          <a:xfrm rot="0">
            <a:off x="2202864" y="1744860"/>
            <a:ext cx="14395608" cy="7583153"/>
            <a:chOff x="0" y="0"/>
            <a:chExt cx="3791436" cy="1997209"/>
          </a:xfrm>
        </p:grpSpPr>
        <p:sp>
          <p:nvSpPr>
            <p:cNvPr name="Freeform 4" id="4"/>
            <p:cNvSpPr/>
            <p:nvPr/>
          </p:nvSpPr>
          <p:spPr>
            <a:xfrm flipH="false" flipV="false" rot="0">
              <a:off x="0" y="0"/>
              <a:ext cx="3791436" cy="1997209"/>
            </a:xfrm>
            <a:custGeom>
              <a:avLst/>
              <a:gdLst/>
              <a:ahLst/>
              <a:cxnLst/>
              <a:rect r="r" b="b" t="t" l="l"/>
              <a:pathLst>
                <a:path h="1997209" w="3791436">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sp>
        <p:sp>
          <p:nvSpPr>
            <p:cNvPr name="TextBox 5" id="5"/>
            <p:cNvSpPr txBox="true"/>
            <p:nvPr/>
          </p:nvSpPr>
          <p:spPr>
            <a:xfrm>
              <a:off x="0" y="85725"/>
              <a:ext cx="3791436" cy="1911484"/>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2950954" y="3272284"/>
            <a:ext cx="12899426" cy="4452103"/>
          </a:xfrm>
          <a:prstGeom prst="rect">
            <a:avLst/>
          </a:prstGeom>
        </p:spPr>
        <p:txBody>
          <a:bodyPr anchor="t" rtlCol="false" tIns="0" lIns="0" bIns="0" rIns="0">
            <a:spAutoFit/>
          </a:bodyPr>
          <a:lstStyle/>
          <a:p>
            <a:pPr algn="ctr">
              <a:lnSpc>
                <a:spcPts val="5033"/>
              </a:lnSpc>
            </a:pPr>
            <a:r>
              <a:rPr lang="en-US" b="true" sz="3595" spc="-294">
                <a:solidFill>
                  <a:srgbClr val="FFFFFF"/>
                </a:solidFill>
                <a:latin typeface="Public Sans Bold"/>
                <a:ea typeface="Public Sans Bold"/>
                <a:cs typeface="Public Sans Bold"/>
                <a:sym typeface="Public Sans Bold"/>
              </a:rPr>
              <a:t>Null Hypothesis (H0): Stock exchanges in developed countries have no or non-significant correlation with U.S. economic metrics compared to those in developing countries. </a:t>
            </a:r>
          </a:p>
          <a:p>
            <a:pPr algn="ctr">
              <a:lnSpc>
                <a:spcPts val="5033"/>
              </a:lnSpc>
            </a:pPr>
          </a:p>
          <a:p>
            <a:pPr algn="ctr">
              <a:lnSpc>
                <a:spcPts val="5033"/>
              </a:lnSpc>
              <a:spcBef>
                <a:spcPct val="0"/>
              </a:spcBef>
            </a:pPr>
            <a:r>
              <a:rPr lang="en-US" b="true" sz="3595" spc="-294">
                <a:solidFill>
                  <a:srgbClr val="FFFFFF"/>
                </a:solidFill>
                <a:latin typeface="Public Sans Bold"/>
                <a:ea typeface="Public Sans Bold"/>
                <a:cs typeface="Public Sans Bold"/>
                <a:sym typeface="Public Sans Bold"/>
              </a:rPr>
              <a:t>Alternative Hypothesis (H1): Stock exchanges in developed countries show a stronger correlation with U.S. economic metrics compared to those in developing countries</a:t>
            </a:r>
          </a:p>
        </p:txBody>
      </p:sp>
      <p:sp>
        <p:nvSpPr>
          <p:cNvPr name="TextBox 7" id="7"/>
          <p:cNvSpPr txBox="true"/>
          <p:nvPr/>
        </p:nvSpPr>
        <p:spPr>
          <a:xfrm rot="0">
            <a:off x="2991952" y="254644"/>
            <a:ext cx="12304095" cy="1097279"/>
          </a:xfrm>
          <a:prstGeom prst="rect">
            <a:avLst/>
          </a:prstGeom>
        </p:spPr>
        <p:txBody>
          <a:bodyPr anchor="t" rtlCol="false" tIns="0" lIns="0" bIns="0" rIns="0">
            <a:spAutoFit/>
          </a:bodyPr>
          <a:lstStyle/>
          <a:p>
            <a:pPr algn="ctr">
              <a:lnSpc>
                <a:spcPts val="8159"/>
              </a:lnSpc>
            </a:pPr>
            <a:r>
              <a:rPr lang="en-US" b="true" sz="8499" spc="-696">
                <a:solidFill>
                  <a:srgbClr val="3A855D"/>
                </a:solidFill>
                <a:latin typeface="Public Sans Bold"/>
                <a:ea typeface="Public Sans Bold"/>
                <a:cs typeface="Public Sans Bold"/>
                <a:sym typeface="Public Sans Bold"/>
              </a:rPr>
              <a:t>Hypothesis II</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sp>
        <p:nvSpPr>
          <p:cNvPr name="Freeform 3" id="3"/>
          <p:cNvSpPr/>
          <p:nvPr/>
        </p:nvSpPr>
        <p:spPr>
          <a:xfrm flipH="false" flipV="false" rot="0">
            <a:off x="318609" y="3008505"/>
            <a:ext cx="7919175" cy="4721808"/>
          </a:xfrm>
          <a:custGeom>
            <a:avLst/>
            <a:gdLst/>
            <a:ahLst/>
            <a:cxnLst/>
            <a:rect r="r" b="b" t="t" l="l"/>
            <a:pathLst>
              <a:path h="4721808" w="7919175">
                <a:moveTo>
                  <a:pt x="0" y="0"/>
                </a:moveTo>
                <a:lnTo>
                  <a:pt x="7919175" y="0"/>
                </a:lnTo>
                <a:lnTo>
                  <a:pt x="7919175" y="4721809"/>
                </a:lnTo>
                <a:lnTo>
                  <a:pt x="0" y="4721809"/>
                </a:lnTo>
                <a:lnTo>
                  <a:pt x="0" y="0"/>
                </a:lnTo>
                <a:close/>
              </a:path>
            </a:pathLst>
          </a:custGeom>
          <a:blipFill>
            <a:blip r:embed="rId3"/>
            <a:stretch>
              <a:fillRect l="0" t="0" r="0" b="0"/>
            </a:stretch>
          </a:blipFill>
        </p:spPr>
      </p:sp>
      <p:sp>
        <p:nvSpPr>
          <p:cNvPr name="Freeform 4" id="4"/>
          <p:cNvSpPr/>
          <p:nvPr/>
        </p:nvSpPr>
        <p:spPr>
          <a:xfrm flipH="false" flipV="false" rot="0">
            <a:off x="8514549" y="3008505"/>
            <a:ext cx="9467285" cy="4721808"/>
          </a:xfrm>
          <a:custGeom>
            <a:avLst/>
            <a:gdLst/>
            <a:ahLst/>
            <a:cxnLst/>
            <a:rect r="r" b="b" t="t" l="l"/>
            <a:pathLst>
              <a:path h="4721808" w="9467285">
                <a:moveTo>
                  <a:pt x="0" y="0"/>
                </a:moveTo>
                <a:lnTo>
                  <a:pt x="9467285" y="0"/>
                </a:lnTo>
                <a:lnTo>
                  <a:pt x="9467285" y="4721809"/>
                </a:lnTo>
                <a:lnTo>
                  <a:pt x="0" y="4721809"/>
                </a:lnTo>
                <a:lnTo>
                  <a:pt x="0" y="0"/>
                </a:lnTo>
                <a:close/>
              </a:path>
            </a:pathLst>
          </a:custGeom>
          <a:blipFill>
            <a:blip r:embed="rId4"/>
            <a:stretch>
              <a:fillRect l="0" t="0" r="0" b="0"/>
            </a:stretch>
          </a:blipFill>
        </p:spPr>
      </p:sp>
      <p:sp>
        <p:nvSpPr>
          <p:cNvPr name="TextBox 5" id="5"/>
          <p:cNvSpPr txBox="true"/>
          <p:nvPr/>
        </p:nvSpPr>
        <p:spPr>
          <a:xfrm rot="0">
            <a:off x="2717869" y="195723"/>
            <a:ext cx="12304095" cy="1097279"/>
          </a:xfrm>
          <a:prstGeom prst="rect">
            <a:avLst/>
          </a:prstGeom>
        </p:spPr>
        <p:txBody>
          <a:bodyPr anchor="t" rtlCol="false" tIns="0" lIns="0" bIns="0" rIns="0">
            <a:spAutoFit/>
          </a:bodyPr>
          <a:lstStyle/>
          <a:p>
            <a:pPr algn="ctr">
              <a:lnSpc>
                <a:spcPts val="8159"/>
              </a:lnSpc>
            </a:pPr>
            <a:r>
              <a:rPr lang="en-US" b="true" sz="8499" spc="-696">
                <a:solidFill>
                  <a:srgbClr val="3A855D"/>
                </a:solidFill>
                <a:latin typeface="Public Sans Bold"/>
                <a:ea typeface="Public Sans Bold"/>
                <a:cs typeface="Public Sans Bold"/>
                <a:sym typeface="Public Sans Bold"/>
              </a:rPr>
              <a:t>Hypothesis II</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grpSp>
        <p:nvGrpSpPr>
          <p:cNvPr name="Group 3" id="3"/>
          <p:cNvGrpSpPr/>
          <p:nvPr/>
        </p:nvGrpSpPr>
        <p:grpSpPr>
          <a:xfrm rot="0">
            <a:off x="2202864" y="1744860"/>
            <a:ext cx="14395608" cy="7583153"/>
            <a:chOff x="0" y="0"/>
            <a:chExt cx="3791436" cy="1997209"/>
          </a:xfrm>
        </p:grpSpPr>
        <p:sp>
          <p:nvSpPr>
            <p:cNvPr name="Freeform 4" id="4"/>
            <p:cNvSpPr/>
            <p:nvPr/>
          </p:nvSpPr>
          <p:spPr>
            <a:xfrm flipH="false" flipV="false" rot="0">
              <a:off x="0" y="0"/>
              <a:ext cx="3791436" cy="1997209"/>
            </a:xfrm>
            <a:custGeom>
              <a:avLst/>
              <a:gdLst/>
              <a:ahLst/>
              <a:cxnLst/>
              <a:rect r="r" b="b" t="t" l="l"/>
              <a:pathLst>
                <a:path h="1997209" w="3791436">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sp>
        <p:sp>
          <p:nvSpPr>
            <p:cNvPr name="TextBox 5" id="5"/>
            <p:cNvSpPr txBox="true"/>
            <p:nvPr/>
          </p:nvSpPr>
          <p:spPr>
            <a:xfrm>
              <a:off x="0" y="85725"/>
              <a:ext cx="3791436" cy="1911484"/>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3188638" y="3905255"/>
            <a:ext cx="12942749" cy="3186163"/>
          </a:xfrm>
          <a:prstGeom prst="rect">
            <a:avLst/>
          </a:prstGeom>
        </p:spPr>
        <p:txBody>
          <a:bodyPr anchor="t" rtlCol="false" tIns="0" lIns="0" bIns="0" rIns="0">
            <a:spAutoFit/>
          </a:bodyPr>
          <a:lstStyle/>
          <a:p>
            <a:pPr algn="ctr">
              <a:lnSpc>
                <a:spcPts val="5050"/>
              </a:lnSpc>
              <a:spcBef>
                <a:spcPct val="0"/>
              </a:spcBef>
            </a:pPr>
            <a:r>
              <a:rPr lang="en-US" b="true" sz="3607" spc="-295">
                <a:solidFill>
                  <a:srgbClr val="FFFFFF"/>
                </a:solidFill>
                <a:latin typeface="Public Sans Bold"/>
                <a:ea typeface="Public Sans Bold"/>
                <a:cs typeface="Public Sans Bold"/>
                <a:sym typeface="Public Sans Bold"/>
              </a:rPr>
              <a:t>Stock exchanges in developed countries (like NYSE and Tokyo Stock Exchange) tend to have higher and more consistent R2 values, meaning they are more closely related to U.S. economic factors. In contrast, exchanges in developing countries have a wider range of R2 values, showing more variation in their connection to U.S. metrics.</a:t>
            </a:r>
          </a:p>
        </p:txBody>
      </p:sp>
      <p:sp>
        <p:nvSpPr>
          <p:cNvPr name="TextBox 7" id="7"/>
          <p:cNvSpPr txBox="true"/>
          <p:nvPr/>
        </p:nvSpPr>
        <p:spPr>
          <a:xfrm rot="0">
            <a:off x="2991952" y="254644"/>
            <a:ext cx="12304095" cy="1097279"/>
          </a:xfrm>
          <a:prstGeom prst="rect">
            <a:avLst/>
          </a:prstGeom>
        </p:spPr>
        <p:txBody>
          <a:bodyPr anchor="t" rtlCol="false" tIns="0" lIns="0" bIns="0" rIns="0">
            <a:spAutoFit/>
          </a:bodyPr>
          <a:lstStyle/>
          <a:p>
            <a:pPr algn="ctr">
              <a:lnSpc>
                <a:spcPts val="8159"/>
              </a:lnSpc>
            </a:pPr>
            <a:r>
              <a:rPr lang="en-US" b="true" sz="8499" spc="-696">
                <a:solidFill>
                  <a:srgbClr val="3A855D"/>
                </a:solidFill>
                <a:latin typeface="Public Sans Bold"/>
                <a:ea typeface="Public Sans Bold"/>
                <a:cs typeface="Public Sans Bold"/>
                <a:sym typeface="Public Sans Bold"/>
              </a:rPr>
              <a:t>Hypothesis II</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1F0EC"/>
        </a:solidFill>
      </p:bgPr>
    </p:bg>
    <p:spTree>
      <p:nvGrpSpPr>
        <p:cNvPr id="1" name=""/>
        <p:cNvGrpSpPr/>
        <p:nvPr/>
      </p:nvGrpSpPr>
      <p:grpSpPr>
        <a:xfrm>
          <a:off x="0" y="0"/>
          <a:ext cx="0" cy="0"/>
          <a:chOff x="0" y="0"/>
          <a:chExt cx="0" cy="0"/>
        </a:xfrm>
      </p:grpSpPr>
      <p:grpSp>
        <p:nvGrpSpPr>
          <p:cNvPr name="Group 2" id="2"/>
          <p:cNvGrpSpPr/>
          <p:nvPr/>
        </p:nvGrpSpPr>
        <p:grpSpPr>
          <a:xfrm rot="0">
            <a:off x="1946196" y="1351924"/>
            <a:ext cx="14395608" cy="7583153"/>
            <a:chOff x="0" y="0"/>
            <a:chExt cx="3791436" cy="1997209"/>
          </a:xfrm>
        </p:grpSpPr>
        <p:sp>
          <p:nvSpPr>
            <p:cNvPr name="Freeform 3" id="3"/>
            <p:cNvSpPr/>
            <p:nvPr/>
          </p:nvSpPr>
          <p:spPr>
            <a:xfrm flipH="false" flipV="false" rot="0">
              <a:off x="0" y="0"/>
              <a:ext cx="3791436" cy="1997209"/>
            </a:xfrm>
            <a:custGeom>
              <a:avLst/>
              <a:gdLst/>
              <a:ahLst/>
              <a:cxnLst/>
              <a:rect r="r" b="b" t="t" l="l"/>
              <a:pathLst>
                <a:path h="1997209" w="3791436">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sp>
        <p:sp>
          <p:nvSpPr>
            <p:cNvPr name="TextBox 4" id="4"/>
            <p:cNvSpPr txBox="true"/>
            <p:nvPr/>
          </p:nvSpPr>
          <p:spPr>
            <a:xfrm>
              <a:off x="0" y="85725"/>
              <a:ext cx="3791436" cy="1911484"/>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3830412" y="2504945"/>
            <a:ext cx="10627176" cy="1097279"/>
          </a:xfrm>
          <a:prstGeom prst="rect">
            <a:avLst/>
          </a:prstGeom>
        </p:spPr>
        <p:txBody>
          <a:bodyPr anchor="t" rtlCol="false" tIns="0" lIns="0" bIns="0" rIns="0">
            <a:spAutoFit/>
          </a:bodyPr>
          <a:lstStyle/>
          <a:p>
            <a:pPr algn="ctr">
              <a:lnSpc>
                <a:spcPts val="8159"/>
              </a:lnSpc>
            </a:pPr>
            <a:r>
              <a:rPr lang="en-US" sz="8499" spc="-696">
                <a:solidFill>
                  <a:srgbClr val="F1F0EC"/>
                </a:solidFill>
                <a:latin typeface="Public Sans"/>
                <a:ea typeface="Public Sans"/>
                <a:cs typeface="Public Sans"/>
                <a:sym typeface="Public Sans"/>
              </a:rPr>
              <a:t>Introduction</a:t>
            </a:r>
          </a:p>
        </p:txBody>
      </p:sp>
      <p:sp>
        <p:nvSpPr>
          <p:cNvPr name="TextBox 6" id="6"/>
          <p:cNvSpPr txBox="true"/>
          <p:nvPr/>
        </p:nvSpPr>
        <p:spPr>
          <a:xfrm rot="0">
            <a:off x="4916603" y="3786417"/>
            <a:ext cx="8454794" cy="4186138"/>
          </a:xfrm>
          <a:prstGeom prst="rect">
            <a:avLst/>
          </a:prstGeom>
        </p:spPr>
        <p:txBody>
          <a:bodyPr anchor="t" rtlCol="false" tIns="0" lIns="0" bIns="0" rIns="0">
            <a:spAutoFit/>
          </a:bodyPr>
          <a:lstStyle/>
          <a:p>
            <a:pPr algn="ctr" marL="0" indent="0" lvl="0">
              <a:lnSpc>
                <a:spcPts val="3719"/>
              </a:lnSpc>
              <a:spcBef>
                <a:spcPct val="0"/>
              </a:spcBef>
            </a:pPr>
            <a:r>
              <a:rPr lang="en-US" sz="2755" spc="165">
                <a:solidFill>
                  <a:srgbClr val="F1F0EC"/>
                </a:solidFill>
                <a:latin typeface="Open Sans Extra Bold"/>
                <a:ea typeface="Open Sans Extra Bold"/>
                <a:cs typeface="Open Sans Extra Bold"/>
                <a:sym typeface="Open Sans Extra Bold"/>
              </a:rPr>
              <a:t>This project explores how U.S. economic metrics (such as GDP, unemployment rate, consumer price index, federal funds rate, and consumer confidence index) impact the performance of major world stock exchanges. Using Python and the FRED API, we retrieve economic data and compare it with stock price data obtained via the Yahoo Finance API.</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grpSp>
        <p:nvGrpSpPr>
          <p:cNvPr name="Group 3" id="3"/>
          <p:cNvGrpSpPr/>
          <p:nvPr/>
        </p:nvGrpSpPr>
        <p:grpSpPr>
          <a:xfrm rot="0">
            <a:off x="-1733924" y="6971250"/>
            <a:ext cx="21755848" cy="4174349"/>
            <a:chOff x="0" y="0"/>
            <a:chExt cx="7796805" cy="1495993"/>
          </a:xfrm>
        </p:grpSpPr>
        <p:sp>
          <p:nvSpPr>
            <p:cNvPr name="Freeform 4" id="4"/>
            <p:cNvSpPr/>
            <p:nvPr/>
          </p:nvSpPr>
          <p:spPr>
            <a:xfrm flipH="false" flipV="false" rot="0">
              <a:off x="0" y="0"/>
              <a:ext cx="7796805" cy="1495993"/>
            </a:xfrm>
            <a:custGeom>
              <a:avLst/>
              <a:gdLst/>
              <a:ahLst/>
              <a:cxnLst/>
              <a:rect r="r" b="b" t="t" l="l"/>
              <a:pathLst>
                <a:path h="1495993" w="7796805">
                  <a:moveTo>
                    <a:pt x="0" y="0"/>
                  </a:moveTo>
                  <a:lnTo>
                    <a:pt x="7796805" y="0"/>
                  </a:lnTo>
                  <a:lnTo>
                    <a:pt x="7796805" y="1495993"/>
                  </a:lnTo>
                  <a:lnTo>
                    <a:pt x="0" y="1495993"/>
                  </a:lnTo>
                  <a:close/>
                </a:path>
              </a:pathLst>
            </a:custGeom>
            <a:solidFill>
              <a:srgbClr val="3A855D"/>
            </a:solidFill>
          </p:spPr>
        </p:sp>
        <p:sp>
          <p:nvSpPr>
            <p:cNvPr name="TextBox 5" id="5"/>
            <p:cNvSpPr txBox="true"/>
            <p:nvPr/>
          </p:nvSpPr>
          <p:spPr>
            <a:xfrm>
              <a:off x="0" y="-28575"/>
              <a:ext cx="7796805" cy="1524568"/>
            </a:xfrm>
            <a:prstGeom prst="rect">
              <a:avLst/>
            </a:prstGeom>
          </p:spPr>
          <p:txBody>
            <a:bodyPr anchor="ctr" rtlCol="false" tIns="50800" lIns="50800" bIns="50800" rIns="50800"/>
            <a:lstStyle/>
            <a:p>
              <a:pPr algn="ctr">
                <a:lnSpc>
                  <a:spcPts val="1960"/>
                </a:lnSpc>
                <a:spcBef>
                  <a:spcPct val="0"/>
                </a:spcBef>
              </a:pPr>
            </a:p>
          </p:txBody>
        </p:sp>
      </p:grpSp>
      <p:sp>
        <p:nvSpPr>
          <p:cNvPr name="Freeform 6" id="6"/>
          <p:cNvSpPr/>
          <p:nvPr/>
        </p:nvSpPr>
        <p:spPr>
          <a:xfrm flipH="false" flipV="false" rot="0">
            <a:off x="-908245" y="5376693"/>
            <a:ext cx="20104489" cy="5523017"/>
          </a:xfrm>
          <a:custGeom>
            <a:avLst/>
            <a:gdLst/>
            <a:ahLst/>
            <a:cxnLst/>
            <a:rect r="r" b="b" t="t" l="l"/>
            <a:pathLst>
              <a:path h="5523017" w="20104489">
                <a:moveTo>
                  <a:pt x="0" y="0"/>
                </a:moveTo>
                <a:lnTo>
                  <a:pt x="20104490" y="0"/>
                </a:lnTo>
                <a:lnTo>
                  <a:pt x="20104490" y="5523017"/>
                </a:lnTo>
                <a:lnTo>
                  <a:pt x="0" y="5523017"/>
                </a:lnTo>
                <a:lnTo>
                  <a:pt x="0" y="0"/>
                </a:lnTo>
                <a:close/>
              </a:path>
            </a:pathLst>
          </a:custGeom>
          <a:blipFill>
            <a:blip r:embed="rId3"/>
            <a:stretch>
              <a:fillRect l="0" t="-144363" r="-9035" b="-20568"/>
            </a:stretch>
          </a:blipFill>
        </p:spPr>
      </p:sp>
      <p:sp>
        <p:nvSpPr>
          <p:cNvPr name="TextBox 7" id="7"/>
          <p:cNvSpPr txBox="true"/>
          <p:nvPr/>
        </p:nvSpPr>
        <p:spPr>
          <a:xfrm rot="0">
            <a:off x="3597139" y="2123009"/>
            <a:ext cx="11093721" cy="3707267"/>
          </a:xfrm>
          <a:prstGeom prst="rect">
            <a:avLst/>
          </a:prstGeom>
        </p:spPr>
        <p:txBody>
          <a:bodyPr anchor="t" rtlCol="false" tIns="0" lIns="0" bIns="0" rIns="0">
            <a:spAutoFit/>
          </a:bodyPr>
          <a:lstStyle/>
          <a:p>
            <a:pPr algn="ctr">
              <a:lnSpc>
                <a:spcPts val="13883"/>
              </a:lnSpc>
            </a:pPr>
            <a:r>
              <a:rPr lang="en-US" sz="15957" spc="-1308">
                <a:solidFill>
                  <a:srgbClr val="3A855D"/>
                </a:solidFill>
                <a:latin typeface="Public Sans"/>
                <a:ea typeface="Public Sans"/>
                <a:cs typeface="Public Sans"/>
                <a:sym typeface="Public Sans"/>
              </a:rPr>
              <a:t>Thank you very much!</a:t>
            </a:r>
          </a:p>
        </p:txBody>
      </p:sp>
      <p:sp>
        <p:nvSpPr>
          <p:cNvPr name="Freeform 8" id="8"/>
          <p:cNvSpPr/>
          <p:nvPr/>
        </p:nvSpPr>
        <p:spPr>
          <a:xfrm flipH="false" flipV="false" rot="0">
            <a:off x="16914402" y="3224371"/>
            <a:ext cx="1703043" cy="2771224"/>
          </a:xfrm>
          <a:custGeom>
            <a:avLst/>
            <a:gdLst/>
            <a:ahLst/>
            <a:cxnLst/>
            <a:rect r="r" b="b" t="t" l="l"/>
            <a:pathLst>
              <a:path h="2771224" w="1703043">
                <a:moveTo>
                  <a:pt x="0" y="0"/>
                </a:moveTo>
                <a:lnTo>
                  <a:pt x="1703043" y="0"/>
                </a:lnTo>
                <a:lnTo>
                  <a:pt x="1703043" y="2771224"/>
                </a:lnTo>
                <a:lnTo>
                  <a:pt x="0" y="27712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7392287">
            <a:off x="-1104276" y="-395603"/>
            <a:ext cx="3383874" cy="2848607"/>
          </a:xfrm>
          <a:custGeom>
            <a:avLst/>
            <a:gdLst/>
            <a:ahLst/>
            <a:cxnLst/>
            <a:rect r="r" b="b" t="t" l="l"/>
            <a:pathLst>
              <a:path h="2848607" w="3383874">
                <a:moveTo>
                  <a:pt x="0" y="0"/>
                </a:moveTo>
                <a:lnTo>
                  <a:pt x="3383875" y="0"/>
                </a:lnTo>
                <a:lnTo>
                  <a:pt x="3383875" y="2848606"/>
                </a:lnTo>
                <a:lnTo>
                  <a:pt x="0" y="28486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grpSp>
        <p:nvGrpSpPr>
          <p:cNvPr name="Group 3" id="3"/>
          <p:cNvGrpSpPr/>
          <p:nvPr/>
        </p:nvGrpSpPr>
        <p:grpSpPr>
          <a:xfrm rot="0">
            <a:off x="1028700" y="1124623"/>
            <a:ext cx="4494107" cy="3922955"/>
            <a:chOff x="0" y="0"/>
            <a:chExt cx="1258694" cy="1098728"/>
          </a:xfrm>
        </p:grpSpPr>
        <p:sp>
          <p:nvSpPr>
            <p:cNvPr name="Freeform 4" id="4"/>
            <p:cNvSpPr/>
            <p:nvPr/>
          </p:nvSpPr>
          <p:spPr>
            <a:xfrm flipH="false" flipV="false" rot="0">
              <a:off x="0" y="0"/>
              <a:ext cx="1258694" cy="1098728"/>
            </a:xfrm>
            <a:custGeom>
              <a:avLst/>
              <a:gdLst/>
              <a:ahLst/>
              <a:cxnLst/>
              <a:rect r="r" b="b" t="t" l="l"/>
              <a:pathLst>
                <a:path h="1098728" w="1258694">
                  <a:moveTo>
                    <a:pt x="25840" y="0"/>
                  </a:moveTo>
                  <a:lnTo>
                    <a:pt x="1232854" y="0"/>
                  </a:lnTo>
                  <a:cubicBezTo>
                    <a:pt x="1239707" y="0"/>
                    <a:pt x="1246280" y="2722"/>
                    <a:pt x="1251126" y="7568"/>
                  </a:cubicBezTo>
                  <a:cubicBezTo>
                    <a:pt x="1255972" y="12414"/>
                    <a:pt x="1258694" y="18987"/>
                    <a:pt x="1258694" y="25840"/>
                  </a:cubicBezTo>
                  <a:lnTo>
                    <a:pt x="1258694" y="1072888"/>
                  </a:lnTo>
                  <a:cubicBezTo>
                    <a:pt x="1258694" y="1087159"/>
                    <a:pt x="1247125" y="1098728"/>
                    <a:pt x="1232854" y="1098728"/>
                  </a:cubicBezTo>
                  <a:lnTo>
                    <a:pt x="25840" y="1098728"/>
                  </a:lnTo>
                  <a:cubicBezTo>
                    <a:pt x="11569" y="1098728"/>
                    <a:pt x="0" y="1087159"/>
                    <a:pt x="0" y="1072888"/>
                  </a:cubicBezTo>
                  <a:lnTo>
                    <a:pt x="0" y="25840"/>
                  </a:lnTo>
                  <a:cubicBezTo>
                    <a:pt x="0" y="11569"/>
                    <a:pt x="11569" y="0"/>
                    <a:pt x="25840" y="0"/>
                  </a:cubicBezTo>
                  <a:close/>
                </a:path>
              </a:pathLst>
            </a:custGeom>
            <a:solidFill>
              <a:srgbClr val="3A855D"/>
            </a:solidFill>
          </p:spPr>
        </p:sp>
        <p:sp>
          <p:nvSpPr>
            <p:cNvPr name="TextBox 5" id="5"/>
            <p:cNvSpPr txBox="true"/>
            <p:nvPr/>
          </p:nvSpPr>
          <p:spPr>
            <a:xfrm>
              <a:off x="0" y="85725"/>
              <a:ext cx="1258694" cy="1013003"/>
            </a:xfrm>
            <a:prstGeom prst="rect">
              <a:avLst/>
            </a:prstGeom>
          </p:spPr>
          <p:txBody>
            <a:bodyPr anchor="ctr" rtlCol="false" tIns="50800" lIns="50800" bIns="50800" rIns="50800"/>
            <a:lstStyle/>
            <a:p>
              <a:pPr algn="ctr">
                <a:lnSpc>
                  <a:spcPts val="1925"/>
                </a:lnSpc>
              </a:pPr>
            </a:p>
          </p:txBody>
        </p:sp>
      </p:grpSp>
      <p:grpSp>
        <p:nvGrpSpPr>
          <p:cNvPr name="Group 6" id="6"/>
          <p:cNvGrpSpPr/>
          <p:nvPr/>
        </p:nvGrpSpPr>
        <p:grpSpPr>
          <a:xfrm rot="0">
            <a:off x="1028700" y="5239423"/>
            <a:ext cx="4494107" cy="3922955"/>
            <a:chOff x="0" y="0"/>
            <a:chExt cx="1258694" cy="1098728"/>
          </a:xfrm>
        </p:grpSpPr>
        <p:sp>
          <p:nvSpPr>
            <p:cNvPr name="Freeform 7" id="7"/>
            <p:cNvSpPr/>
            <p:nvPr/>
          </p:nvSpPr>
          <p:spPr>
            <a:xfrm flipH="false" flipV="false" rot="0">
              <a:off x="0" y="0"/>
              <a:ext cx="1258694" cy="1098728"/>
            </a:xfrm>
            <a:custGeom>
              <a:avLst/>
              <a:gdLst/>
              <a:ahLst/>
              <a:cxnLst/>
              <a:rect r="r" b="b" t="t" l="l"/>
              <a:pathLst>
                <a:path h="1098728" w="1258694">
                  <a:moveTo>
                    <a:pt x="25840" y="0"/>
                  </a:moveTo>
                  <a:lnTo>
                    <a:pt x="1232854" y="0"/>
                  </a:lnTo>
                  <a:cubicBezTo>
                    <a:pt x="1239707" y="0"/>
                    <a:pt x="1246280" y="2722"/>
                    <a:pt x="1251126" y="7568"/>
                  </a:cubicBezTo>
                  <a:cubicBezTo>
                    <a:pt x="1255972" y="12414"/>
                    <a:pt x="1258694" y="18987"/>
                    <a:pt x="1258694" y="25840"/>
                  </a:cubicBezTo>
                  <a:lnTo>
                    <a:pt x="1258694" y="1072888"/>
                  </a:lnTo>
                  <a:cubicBezTo>
                    <a:pt x="1258694" y="1087159"/>
                    <a:pt x="1247125" y="1098728"/>
                    <a:pt x="1232854" y="1098728"/>
                  </a:cubicBezTo>
                  <a:lnTo>
                    <a:pt x="25840" y="1098728"/>
                  </a:lnTo>
                  <a:cubicBezTo>
                    <a:pt x="11569" y="1098728"/>
                    <a:pt x="0" y="1087159"/>
                    <a:pt x="0" y="1072888"/>
                  </a:cubicBezTo>
                  <a:lnTo>
                    <a:pt x="0" y="25840"/>
                  </a:lnTo>
                  <a:cubicBezTo>
                    <a:pt x="0" y="11569"/>
                    <a:pt x="11569" y="0"/>
                    <a:pt x="25840" y="0"/>
                  </a:cubicBezTo>
                  <a:close/>
                </a:path>
              </a:pathLst>
            </a:custGeom>
            <a:solidFill>
              <a:srgbClr val="3A855D"/>
            </a:solidFill>
          </p:spPr>
        </p:sp>
        <p:sp>
          <p:nvSpPr>
            <p:cNvPr name="TextBox 8" id="8"/>
            <p:cNvSpPr txBox="true"/>
            <p:nvPr/>
          </p:nvSpPr>
          <p:spPr>
            <a:xfrm>
              <a:off x="0" y="85725"/>
              <a:ext cx="1258694" cy="1013003"/>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12761288" y="1124623"/>
            <a:ext cx="4494107" cy="3922955"/>
            <a:chOff x="0" y="0"/>
            <a:chExt cx="1258694" cy="1098728"/>
          </a:xfrm>
        </p:grpSpPr>
        <p:sp>
          <p:nvSpPr>
            <p:cNvPr name="Freeform 10" id="10"/>
            <p:cNvSpPr/>
            <p:nvPr/>
          </p:nvSpPr>
          <p:spPr>
            <a:xfrm flipH="false" flipV="false" rot="0">
              <a:off x="0" y="0"/>
              <a:ext cx="1258694" cy="1098728"/>
            </a:xfrm>
            <a:custGeom>
              <a:avLst/>
              <a:gdLst/>
              <a:ahLst/>
              <a:cxnLst/>
              <a:rect r="r" b="b" t="t" l="l"/>
              <a:pathLst>
                <a:path h="1098728" w="1258694">
                  <a:moveTo>
                    <a:pt x="25840" y="0"/>
                  </a:moveTo>
                  <a:lnTo>
                    <a:pt x="1232854" y="0"/>
                  </a:lnTo>
                  <a:cubicBezTo>
                    <a:pt x="1239707" y="0"/>
                    <a:pt x="1246280" y="2722"/>
                    <a:pt x="1251126" y="7568"/>
                  </a:cubicBezTo>
                  <a:cubicBezTo>
                    <a:pt x="1255972" y="12414"/>
                    <a:pt x="1258694" y="18987"/>
                    <a:pt x="1258694" y="25840"/>
                  </a:cubicBezTo>
                  <a:lnTo>
                    <a:pt x="1258694" y="1072888"/>
                  </a:lnTo>
                  <a:cubicBezTo>
                    <a:pt x="1258694" y="1087159"/>
                    <a:pt x="1247125" y="1098728"/>
                    <a:pt x="1232854" y="1098728"/>
                  </a:cubicBezTo>
                  <a:lnTo>
                    <a:pt x="25840" y="1098728"/>
                  </a:lnTo>
                  <a:cubicBezTo>
                    <a:pt x="11569" y="1098728"/>
                    <a:pt x="0" y="1087159"/>
                    <a:pt x="0" y="1072888"/>
                  </a:cubicBezTo>
                  <a:lnTo>
                    <a:pt x="0" y="25840"/>
                  </a:lnTo>
                  <a:cubicBezTo>
                    <a:pt x="0" y="11569"/>
                    <a:pt x="11569" y="0"/>
                    <a:pt x="25840" y="0"/>
                  </a:cubicBezTo>
                  <a:close/>
                </a:path>
              </a:pathLst>
            </a:custGeom>
            <a:solidFill>
              <a:srgbClr val="3A855D"/>
            </a:solidFill>
          </p:spPr>
        </p:sp>
        <p:sp>
          <p:nvSpPr>
            <p:cNvPr name="TextBox 11" id="11"/>
            <p:cNvSpPr txBox="true"/>
            <p:nvPr/>
          </p:nvSpPr>
          <p:spPr>
            <a:xfrm>
              <a:off x="0" y="85725"/>
              <a:ext cx="1258694" cy="1013003"/>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12761288" y="5239423"/>
            <a:ext cx="4494107" cy="3922955"/>
            <a:chOff x="0" y="0"/>
            <a:chExt cx="1258694" cy="1098728"/>
          </a:xfrm>
        </p:grpSpPr>
        <p:sp>
          <p:nvSpPr>
            <p:cNvPr name="Freeform 13" id="13"/>
            <p:cNvSpPr/>
            <p:nvPr/>
          </p:nvSpPr>
          <p:spPr>
            <a:xfrm flipH="false" flipV="false" rot="0">
              <a:off x="0" y="0"/>
              <a:ext cx="1258694" cy="1098728"/>
            </a:xfrm>
            <a:custGeom>
              <a:avLst/>
              <a:gdLst/>
              <a:ahLst/>
              <a:cxnLst/>
              <a:rect r="r" b="b" t="t" l="l"/>
              <a:pathLst>
                <a:path h="1098728" w="1258694">
                  <a:moveTo>
                    <a:pt x="25840" y="0"/>
                  </a:moveTo>
                  <a:lnTo>
                    <a:pt x="1232854" y="0"/>
                  </a:lnTo>
                  <a:cubicBezTo>
                    <a:pt x="1239707" y="0"/>
                    <a:pt x="1246280" y="2722"/>
                    <a:pt x="1251126" y="7568"/>
                  </a:cubicBezTo>
                  <a:cubicBezTo>
                    <a:pt x="1255972" y="12414"/>
                    <a:pt x="1258694" y="18987"/>
                    <a:pt x="1258694" y="25840"/>
                  </a:cubicBezTo>
                  <a:lnTo>
                    <a:pt x="1258694" y="1072888"/>
                  </a:lnTo>
                  <a:cubicBezTo>
                    <a:pt x="1258694" y="1087159"/>
                    <a:pt x="1247125" y="1098728"/>
                    <a:pt x="1232854" y="1098728"/>
                  </a:cubicBezTo>
                  <a:lnTo>
                    <a:pt x="25840" y="1098728"/>
                  </a:lnTo>
                  <a:cubicBezTo>
                    <a:pt x="11569" y="1098728"/>
                    <a:pt x="0" y="1087159"/>
                    <a:pt x="0" y="1072888"/>
                  </a:cubicBezTo>
                  <a:lnTo>
                    <a:pt x="0" y="25840"/>
                  </a:lnTo>
                  <a:cubicBezTo>
                    <a:pt x="0" y="11569"/>
                    <a:pt x="11569" y="0"/>
                    <a:pt x="25840" y="0"/>
                  </a:cubicBezTo>
                  <a:close/>
                </a:path>
              </a:pathLst>
            </a:custGeom>
            <a:solidFill>
              <a:srgbClr val="3A855D"/>
            </a:solidFill>
          </p:spPr>
        </p:sp>
        <p:sp>
          <p:nvSpPr>
            <p:cNvPr name="TextBox 14" id="14"/>
            <p:cNvSpPr txBox="true"/>
            <p:nvPr/>
          </p:nvSpPr>
          <p:spPr>
            <a:xfrm>
              <a:off x="0" y="85725"/>
              <a:ext cx="1258694" cy="1013003"/>
            </a:xfrm>
            <a:prstGeom prst="rect">
              <a:avLst/>
            </a:prstGeom>
          </p:spPr>
          <p:txBody>
            <a:bodyPr anchor="ctr" rtlCol="false" tIns="50800" lIns="50800" bIns="50800" rIns="50800"/>
            <a:lstStyle/>
            <a:p>
              <a:pPr algn="ctr">
                <a:lnSpc>
                  <a:spcPts val="1925"/>
                </a:lnSpc>
              </a:pPr>
            </a:p>
          </p:txBody>
        </p:sp>
      </p:grpSp>
      <p:sp>
        <p:nvSpPr>
          <p:cNvPr name="Freeform 15" id="15"/>
          <p:cNvSpPr/>
          <p:nvPr/>
        </p:nvSpPr>
        <p:spPr>
          <a:xfrm flipH="false" flipV="false" rot="-7900054">
            <a:off x="6110369" y="2475306"/>
            <a:ext cx="1066177" cy="478811"/>
          </a:xfrm>
          <a:custGeom>
            <a:avLst/>
            <a:gdLst/>
            <a:ahLst/>
            <a:cxnLst/>
            <a:rect r="r" b="b" t="t" l="l"/>
            <a:pathLst>
              <a:path h="478811" w="1066177">
                <a:moveTo>
                  <a:pt x="0" y="0"/>
                </a:moveTo>
                <a:lnTo>
                  <a:pt x="1066177" y="0"/>
                </a:lnTo>
                <a:lnTo>
                  <a:pt x="1066177" y="478810"/>
                </a:lnTo>
                <a:lnTo>
                  <a:pt x="0" y="4788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2700000">
            <a:off x="11206941" y="2487377"/>
            <a:ext cx="1066177" cy="478811"/>
          </a:xfrm>
          <a:custGeom>
            <a:avLst/>
            <a:gdLst/>
            <a:ahLst/>
            <a:cxnLst/>
            <a:rect r="r" b="b" t="t" l="l"/>
            <a:pathLst>
              <a:path h="478811" w="1066177">
                <a:moveTo>
                  <a:pt x="0" y="0"/>
                </a:moveTo>
                <a:lnTo>
                  <a:pt x="1066177" y="0"/>
                </a:lnTo>
                <a:lnTo>
                  <a:pt x="1066177" y="478810"/>
                </a:lnTo>
                <a:lnTo>
                  <a:pt x="0" y="4788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3209977">
            <a:off x="11170248" y="7319337"/>
            <a:ext cx="1066177" cy="478811"/>
          </a:xfrm>
          <a:custGeom>
            <a:avLst/>
            <a:gdLst/>
            <a:ahLst/>
            <a:cxnLst/>
            <a:rect r="r" b="b" t="t" l="l"/>
            <a:pathLst>
              <a:path h="478811" w="1066177">
                <a:moveTo>
                  <a:pt x="0" y="0"/>
                </a:moveTo>
                <a:lnTo>
                  <a:pt x="1066177" y="0"/>
                </a:lnTo>
                <a:lnTo>
                  <a:pt x="1066177" y="478811"/>
                </a:lnTo>
                <a:lnTo>
                  <a:pt x="0" y="4788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7866361">
            <a:off x="5999518" y="7293938"/>
            <a:ext cx="1066177" cy="478811"/>
          </a:xfrm>
          <a:custGeom>
            <a:avLst/>
            <a:gdLst/>
            <a:ahLst/>
            <a:cxnLst/>
            <a:rect r="r" b="b" t="t" l="l"/>
            <a:pathLst>
              <a:path h="478811" w="1066177">
                <a:moveTo>
                  <a:pt x="0" y="0"/>
                </a:moveTo>
                <a:lnTo>
                  <a:pt x="1066178" y="0"/>
                </a:lnTo>
                <a:lnTo>
                  <a:pt x="1066178" y="478811"/>
                </a:lnTo>
                <a:lnTo>
                  <a:pt x="0" y="4788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8467582" y="1363193"/>
            <a:ext cx="1352836" cy="1444777"/>
          </a:xfrm>
          <a:custGeom>
            <a:avLst/>
            <a:gdLst/>
            <a:ahLst/>
            <a:cxnLst/>
            <a:rect r="r" b="b" t="t" l="l"/>
            <a:pathLst>
              <a:path h="1444777" w="1352836">
                <a:moveTo>
                  <a:pt x="0" y="0"/>
                </a:moveTo>
                <a:lnTo>
                  <a:pt x="1352836" y="0"/>
                </a:lnTo>
                <a:lnTo>
                  <a:pt x="1352836" y="1444777"/>
                </a:lnTo>
                <a:lnTo>
                  <a:pt x="0" y="14447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6110217" y="3833553"/>
            <a:ext cx="5804047" cy="2772294"/>
          </a:xfrm>
          <a:prstGeom prst="rect">
            <a:avLst/>
          </a:prstGeom>
        </p:spPr>
        <p:txBody>
          <a:bodyPr anchor="t" rtlCol="false" tIns="0" lIns="0" bIns="0" rIns="0">
            <a:spAutoFit/>
          </a:bodyPr>
          <a:lstStyle/>
          <a:p>
            <a:pPr algn="ctr">
              <a:lnSpc>
                <a:spcPts val="7129"/>
              </a:lnSpc>
            </a:pPr>
            <a:r>
              <a:rPr lang="en-US" sz="7427" spc="-609">
                <a:solidFill>
                  <a:srgbClr val="3A855D"/>
                </a:solidFill>
                <a:latin typeface="Public Sans"/>
                <a:ea typeface="Public Sans"/>
                <a:cs typeface="Public Sans"/>
                <a:sym typeface="Public Sans"/>
              </a:rPr>
              <a:t>Research Question &amp; Hypotheses</a:t>
            </a:r>
          </a:p>
        </p:txBody>
      </p:sp>
      <p:sp>
        <p:nvSpPr>
          <p:cNvPr name="Freeform 21" id="21"/>
          <p:cNvSpPr/>
          <p:nvPr/>
        </p:nvSpPr>
        <p:spPr>
          <a:xfrm flipH="false" flipV="false" rot="0">
            <a:off x="7924220" y="7438094"/>
            <a:ext cx="2439559" cy="496783"/>
          </a:xfrm>
          <a:custGeom>
            <a:avLst/>
            <a:gdLst/>
            <a:ahLst/>
            <a:cxnLst/>
            <a:rect r="r" b="b" t="t" l="l"/>
            <a:pathLst>
              <a:path h="496783" w="2439559">
                <a:moveTo>
                  <a:pt x="0" y="0"/>
                </a:moveTo>
                <a:lnTo>
                  <a:pt x="2439560" y="0"/>
                </a:lnTo>
                <a:lnTo>
                  <a:pt x="2439560" y="496783"/>
                </a:lnTo>
                <a:lnTo>
                  <a:pt x="0" y="4967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1977371" y="1496543"/>
            <a:ext cx="2596765" cy="855345"/>
          </a:xfrm>
          <a:prstGeom prst="rect">
            <a:avLst/>
          </a:prstGeom>
        </p:spPr>
        <p:txBody>
          <a:bodyPr anchor="t" rtlCol="false" tIns="0" lIns="0" bIns="0" rIns="0">
            <a:spAutoFit/>
          </a:bodyPr>
          <a:lstStyle/>
          <a:p>
            <a:pPr algn="ctr">
              <a:lnSpc>
                <a:spcPts val="6240"/>
              </a:lnSpc>
            </a:pPr>
            <a:r>
              <a:rPr lang="en-US" sz="6500" spc="-533">
                <a:solidFill>
                  <a:srgbClr val="F1F0EC"/>
                </a:solidFill>
                <a:latin typeface="Public Sans"/>
                <a:ea typeface="Public Sans"/>
                <a:cs typeface="Public Sans"/>
                <a:sym typeface="Public Sans"/>
              </a:rPr>
              <a:t>RQ1</a:t>
            </a:r>
          </a:p>
        </p:txBody>
      </p:sp>
      <p:sp>
        <p:nvSpPr>
          <p:cNvPr name="TextBox 23" id="23"/>
          <p:cNvSpPr txBox="true"/>
          <p:nvPr/>
        </p:nvSpPr>
        <p:spPr>
          <a:xfrm rot="0">
            <a:off x="13819790" y="1496543"/>
            <a:ext cx="2596765" cy="855345"/>
          </a:xfrm>
          <a:prstGeom prst="rect">
            <a:avLst/>
          </a:prstGeom>
        </p:spPr>
        <p:txBody>
          <a:bodyPr anchor="t" rtlCol="false" tIns="0" lIns="0" bIns="0" rIns="0">
            <a:spAutoFit/>
          </a:bodyPr>
          <a:lstStyle/>
          <a:p>
            <a:pPr algn="ctr">
              <a:lnSpc>
                <a:spcPts val="6240"/>
              </a:lnSpc>
            </a:pPr>
            <a:r>
              <a:rPr lang="en-US" sz="6500" spc="-533">
                <a:solidFill>
                  <a:srgbClr val="F1F0EC"/>
                </a:solidFill>
                <a:latin typeface="Public Sans"/>
                <a:ea typeface="Public Sans"/>
                <a:cs typeface="Public Sans"/>
                <a:sym typeface="Public Sans"/>
              </a:rPr>
              <a:t>RQ2</a:t>
            </a:r>
          </a:p>
        </p:txBody>
      </p:sp>
      <p:sp>
        <p:nvSpPr>
          <p:cNvPr name="TextBox 24" id="24"/>
          <p:cNvSpPr txBox="true"/>
          <p:nvPr/>
        </p:nvSpPr>
        <p:spPr>
          <a:xfrm rot="0">
            <a:off x="1977371" y="5624176"/>
            <a:ext cx="2596765" cy="855345"/>
          </a:xfrm>
          <a:prstGeom prst="rect">
            <a:avLst/>
          </a:prstGeom>
        </p:spPr>
        <p:txBody>
          <a:bodyPr anchor="t" rtlCol="false" tIns="0" lIns="0" bIns="0" rIns="0">
            <a:spAutoFit/>
          </a:bodyPr>
          <a:lstStyle/>
          <a:p>
            <a:pPr algn="ctr">
              <a:lnSpc>
                <a:spcPts val="6240"/>
              </a:lnSpc>
            </a:pPr>
            <a:r>
              <a:rPr lang="en-US" sz="6500" spc="-533">
                <a:solidFill>
                  <a:srgbClr val="F1F0EC"/>
                </a:solidFill>
                <a:latin typeface="Public Sans"/>
                <a:ea typeface="Public Sans"/>
                <a:cs typeface="Public Sans"/>
                <a:sym typeface="Public Sans"/>
              </a:rPr>
              <a:t>H1</a:t>
            </a:r>
          </a:p>
        </p:txBody>
      </p:sp>
      <p:sp>
        <p:nvSpPr>
          <p:cNvPr name="TextBox 25" id="25"/>
          <p:cNvSpPr txBox="true"/>
          <p:nvPr/>
        </p:nvSpPr>
        <p:spPr>
          <a:xfrm rot="0">
            <a:off x="13819790" y="5624176"/>
            <a:ext cx="2596765" cy="855345"/>
          </a:xfrm>
          <a:prstGeom prst="rect">
            <a:avLst/>
          </a:prstGeom>
        </p:spPr>
        <p:txBody>
          <a:bodyPr anchor="t" rtlCol="false" tIns="0" lIns="0" bIns="0" rIns="0">
            <a:spAutoFit/>
          </a:bodyPr>
          <a:lstStyle/>
          <a:p>
            <a:pPr algn="ctr">
              <a:lnSpc>
                <a:spcPts val="6240"/>
              </a:lnSpc>
            </a:pPr>
            <a:r>
              <a:rPr lang="en-US" sz="6500" spc="-533">
                <a:solidFill>
                  <a:srgbClr val="F1F0EC"/>
                </a:solidFill>
                <a:latin typeface="Public Sans"/>
                <a:ea typeface="Public Sans"/>
                <a:cs typeface="Public Sans"/>
                <a:sym typeface="Public Sans"/>
              </a:rPr>
              <a:t>H2</a:t>
            </a:r>
          </a:p>
        </p:txBody>
      </p:sp>
      <p:sp>
        <p:nvSpPr>
          <p:cNvPr name="TextBox 26" id="26"/>
          <p:cNvSpPr txBox="true"/>
          <p:nvPr/>
        </p:nvSpPr>
        <p:spPr>
          <a:xfrm rot="0">
            <a:off x="1264859" y="2655570"/>
            <a:ext cx="4021788" cy="2164793"/>
          </a:xfrm>
          <a:prstGeom prst="rect">
            <a:avLst/>
          </a:prstGeom>
        </p:spPr>
        <p:txBody>
          <a:bodyPr anchor="t" rtlCol="false" tIns="0" lIns="0" bIns="0" rIns="0">
            <a:spAutoFit/>
          </a:bodyPr>
          <a:lstStyle/>
          <a:p>
            <a:pPr algn="ctr">
              <a:lnSpc>
                <a:spcPts val="3469"/>
              </a:lnSpc>
              <a:spcBef>
                <a:spcPct val="0"/>
              </a:spcBef>
            </a:pPr>
            <a:r>
              <a:rPr lang="en-US" b="true" sz="2478" spc="-203">
                <a:solidFill>
                  <a:srgbClr val="FFFFFF"/>
                </a:solidFill>
                <a:latin typeface="Public Sans Bold"/>
                <a:ea typeface="Public Sans Bold"/>
                <a:cs typeface="Public Sans Bold"/>
                <a:sym typeface="Public Sans Bold"/>
              </a:rPr>
              <a:t>How does U.S.  economic metrics influence the performance of U.S. stock exchanges compared to international stock exchanges?</a:t>
            </a:r>
          </a:p>
        </p:txBody>
      </p:sp>
      <p:sp>
        <p:nvSpPr>
          <p:cNvPr name="TextBox 27" id="27"/>
          <p:cNvSpPr txBox="true"/>
          <p:nvPr/>
        </p:nvSpPr>
        <p:spPr>
          <a:xfrm rot="0">
            <a:off x="12876815" y="2393072"/>
            <a:ext cx="4264685" cy="2846350"/>
          </a:xfrm>
          <a:prstGeom prst="rect">
            <a:avLst/>
          </a:prstGeom>
        </p:spPr>
        <p:txBody>
          <a:bodyPr anchor="t" rtlCol="false" tIns="0" lIns="0" bIns="0" rIns="0">
            <a:spAutoFit/>
          </a:bodyPr>
          <a:lstStyle/>
          <a:p>
            <a:pPr algn="ctr">
              <a:lnSpc>
                <a:spcPts val="3764"/>
              </a:lnSpc>
            </a:pPr>
            <a:r>
              <a:rPr lang="en-US" b="true" sz="2688" spc="-220">
                <a:solidFill>
                  <a:srgbClr val="FFFFFF"/>
                </a:solidFill>
                <a:latin typeface="Public Sans Bold"/>
                <a:ea typeface="Public Sans Bold"/>
                <a:cs typeface="Public Sans Bold"/>
                <a:sym typeface="Public Sans Bold"/>
              </a:rPr>
              <a:t>Do stock exchanges in developed countries show a stronger correlation with U.S. economic metrics than those in developing countries?</a:t>
            </a:r>
          </a:p>
          <a:p>
            <a:pPr algn="ctr">
              <a:lnSpc>
                <a:spcPts val="3764"/>
              </a:lnSpc>
              <a:spcBef>
                <a:spcPct val="0"/>
              </a:spcBef>
            </a:pPr>
          </a:p>
        </p:txBody>
      </p:sp>
      <p:sp>
        <p:nvSpPr>
          <p:cNvPr name="TextBox 28" id="28"/>
          <p:cNvSpPr txBox="true"/>
          <p:nvPr/>
        </p:nvSpPr>
        <p:spPr>
          <a:xfrm rot="0">
            <a:off x="12876815" y="6422371"/>
            <a:ext cx="4257395" cy="2819781"/>
          </a:xfrm>
          <a:prstGeom prst="rect">
            <a:avLst/>
          </a:prstGeom>
        </p:spPr>
        <p:txBody>
          <a:bodyPr anchor="t" rtlCol="false" tIns="0" lIns="0" bIns="0" rIns="0">
            <a:spAutoFit/>
          </a:bodyPr>
          <a:lstStyle/>
          <a:p>
            <a:pPr algn="ctr">
              <a:lnSpc>
                <a:spcPts val="3758"/>
              </a:lnSpc>
            </a:pPr>
            <a:r>
              <a:rPr lang="en-US" b="true" sz="2684" spc="-220">
                <a:solidFill>
                  <a:srgbClr val="FFFFFF"/>
                </a:solidFill>
                <a:latin typeface="Public Sans Bold"/>
                <a:ea typeface="Public Sans Bold"/>
                <a:cs typeface="Public Sans Bold"/>
                <a:sym typeface="Public Sans Bold"/>
              </a:rPr>
              <a:t>Stock exchanges in developed countries show a stronger correlation with U.S. economic metrics compared to those in developing countries</a:t>
            </a:r>
          </a:p>
          <a:p>
            <a:pPr algn="ctr">
              <a:lnSpc>
                <a:spcPts val="3758"/>
              </a:lnSpc>
              <a:spcBef>
                <a:spcPct val="0"/>
              </a:spcBef>
            </a:pPr>
          </a:p>
        </p:txBody>
      </p:sp>
      <p:sp>
        <p:nvSpPr>
          <p:cNvPr name="TextBox 29" id="29"/>
          <p:cNvSpPr txBox="true"/>
          <p:nvPr/>
        </p:nvSpPr>
        <p:spPr>
          <a:xfrm rot="0">
            <a:off x="1174518" y="6539172"/>
            <a:ext cx="4202471" cy="2269005"/>
          </a:xfrm>
          <a:prstGeom prst="rect">
            <a:avLst/>
          </a:prstGeom>
        </p:spPr>
        <p:txBody>
          <a:bodyPr anchor="t" rtlCol="false" tIns="0" lIns="0" bIns="0" rIns="0">
            <a:spAutoFit/>
          </a:bodyPr>
          <a:lstStyle/>
          <a:p>
            <a:pPr algn="ctr">
              <a:lnSpc>
                <a:spcPts val="3625"/>
              </a:lnSpc>
            </a:pPr>
            <a:r>
              <a:rPr lang="en-US" b="true" sz="2589" spc="-212">
                <a:solidFill>
                  <a:srgbClr val="FFFFFF"/>
                </a:solidFill>
                <a:latin typeface="Public Sans Bold"/>
                <a:ea typeface="Public Sans Bold"/>
                <a:cs typeface="Public Sans Bold"/>
                <a:sym typeface="Public Sans Bold"/>
              </a:rPr>
              <a:t>The performance of U.S. stock exchanges is more sensitive to U.S. economic metrics than international stock exchanges.</a:t>
            </a:r>
          </a:p>
          <a:p>
            <a:pPr algn="ctr">
              <a:lnSpc>
                <a:spcPts val="3625"/>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sp>
        <p:nvSpPr>
          <p:cNvPr name="Freeform 3" id="3"/>
          <p:cNvSpPr/>
          <p:nvPr/>
        </p:nvSpPr>
        <p:spPr>
          <a:xfrm flipH="false" flipV="false" rot="0">
            <a:off x="16002417" y="-828898"/>
            <a:ext cx="1703043" cy="2771224"/>
          </a:xfrm>
          <a:custGeom>
            <a:avLst/>
            <a:gdLst/>
            <a:ahLst/>
            <a:cxnLst/>
            <a:rect r="r" b="b" t="t" l="l"/>
            <a:pathLst>
              <a:path h="2771224" w="1703043">
                <a:moveTo>
                  <a:pt x="0" y="0"/>
                </a:moveTo>
                <a:lnTo>
                  <a:pt x="1703043" y="0"/>
                </a:lnTo>
                <a:lnTo>
                  <a:pt x="1703043" y="2771225"/>
                </a:lnTo>
                <a:lnTo>
                  <a:pt x="0" y="27712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412948">
            <a:off x="16164754" y="9282359"/>
            <a:ext cx="3383874" cy="2848607"/>
          </a:xfrm>
          <a:custGeom>
            <a:avLst/>
            <a:gdLst/>
            <a:ahLst/>
            <a:cxnLst/>
            <a:rect r="r" b="b" t="t" l="l"/>
            <a:pathLst>
              <a:path h="2848607" w="3383874">
                <a:moveTo>
                  <a:pt x="0" y="0"/>
                </a:moveTo>
                <a:lnTo>
                  <a:pt x="3383874" y="0"/>
                </a:lnTo>
                <a:lnTo>
                  <a:pt x="3383874" y="2848607"/>
                </a:lnTo>
                <a:lnTo>
                  <a:pt x="0" y="28486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67765" y="2401733"/>
            <a:ext cx="8038627" cy="7257499"/>
          </a:xfrm>
          <a:custGeom>
            <a:avLst/>
            <a:gdLst/>
            <a:ahLst/>
            <a:cxnLst/>
            <a:rect r="r" b="b" t="t" l="l"/>
            <a:pathLst>
              <a:path h="7257499" w="8038627">
                <a:moveTo>
                  <a:pt x="0" y="0"/>
                </a:moveTo>
                <a:lnTo>
                  <a:pt x="8038627" y="0"/>
                </a:lnTo>
                <a:lnTo>
                  <a:pt x="8038627" y="7257499"/>
                </a:lnTo>
                <a:lnTo>
                  <a:pt x="0" y="7257499"/>
                </a:lnTo>
                <a:lnTo>
                  <a:pt x="0" y="0"/>
                </a:lnTo>
                <a:close/>
              </a:path>
            </a:pathLst>
          </a:custGeom>
          <a:blipFill>
            <a:blip r:embed="rId7"/>
            <a:stretch>
              <a:fillRect l="0" t="-3185" r="0" b="-796"/>
            </a:stretch>
          </a:blipFill>
        </p:spPr>
      </p:sp>
      <p:sp>
        <p:nvSpPr>
          <p:cNvPr name="TextBox 6" id="6"/>
          <p:cNvSpPr txBox="true"/>
          <p:nvPr/>
        </p:nvSpPr>
        <p:spPr>
          <a:xfrm rot="0">
            <a:off x="6160153" y="404314"/>
            <a:ext cx="6016377" cy="1302386"/>
          </a:xfrm>
          <a:prstGeom prst="rect">
            <a:avLst/>
          </a:prstGeom>
        </p:spPr>
        <p:txBody>
          <a:bodyPr anchor="t" rtlCol="false" tIns="0" lIns="0" bIns="0" rIns="0">
            <a:spAutoFit/>
          </a:bodyPr>
          <a:lstStyle/>
          <a:p>
            <a:pPr algn="ctr">
              <a:lnSpc>
                <a:spcPts val="10639"/>
              </a:lnSpc>
              <a:spcBef>
                <a:spcPct val="0"/>
              </a:spcBef>
            </a:pPr>
            <a:r>
              <a:rPr lang="en-US" b="true" sz="7599" spc="-623">
                <a:solidFill>
                  <a:srgbClr val="3A855D"/>
                </a:solidFill>
                <a:latin typeface="Public Sans Bold"/>
                <a:ea typeface="Public Sans Bold"/>
                <a:cs typeface="Public Sans Bold"/>
                <a:sym typeface="Public Sans Bold"/>
              </a:rPr>
              <a:t>Data Retrieving</a:t>
            </a:r>
          </a:p>
        </p:txBody>
      </p:sp>
      <p:sp>
        <p:nvSpPr>
          <p:cNvPr name="TextBox 7" id="7"/>
          <p:cNvSpPr txBox="true"/>
          <p:nvPr/>
        </p:nvSpPr>
        <p:spPr>
          <a:xfrm rot="0">
            <a:off x="9168341" y="3580275"/>
            <a:ext cx="8090959" cy="4786114"/>
          </a:xfrm>
          <a:prstGeom prst="rect">
            <a:avLst/>
          </a:prstGeom>
        </p:spPr>
        <p:txBody>
          <a:bodyPr anchor="t" rtlCol="false" tIns="0" lIns="0" bIns="0" rIns="0">
            <a:spAutoFit/>
          </a:bodyPr>
          <a:lstStyle/>
          <a:p>
            <a:pPr algn="ctr">
              <a:lnSpc>
                <a:spcPts val="7623"/>
              </a:lnSpc>
            </a:pPr>
            <a:r>
              <a:rPr lang="en-US" sz="5445" spc="-446">
                <a:solidFill>
                  <a:srgbClr val="3A855D"/>
                </a:solidFill>
                <a:latin typeface="Public Sans"/>
                <a:ea typeface="Public Sans"/>
                <a:cs typeface="Public Sans"/>
                <a:sym typeface="Public Sans"/>
              </a:rPr>
              <a:t>Data was retrieved from 2 APIs: </a:t>
            </a:r>
          </a:p>
          <a:p>
            <a:pPr algn="ctr" marL="1175647" indent="-587823" lvl="1">
              <a:lnSpc>
                <a:spcPts val="7623"/>
              </a:lnSpc>
              <a:buAutoNum type="arabicPeriod" startAt="1"/>
            </a:pPr>
            <a:r>
              <a:rPr lang="en-US" sz="5445" spc="-446">
                <a:solidFill>
                  <a:srgbClr val="3A855D"/>
                </a:solidFill>
                <a:latin typeface="Public Sans"/>
                <a:ea typeface="Public Sans"/>
                <a:cs typeface="Public Sans"/>
                <a:sym typeface="Public Sans"/>
              </a:rPr>
              <a:t>FRED (Federal Reserve Economic Data).</a:t>
            </a:r>
          </a:p>
          <a:p>
            <a:pPr algn="ctr" marL="1175647" indent="-587823" lvl="1">
              <a:lnSpc>
                <a:spcPts val="7623"/>
              </a:lnSpc>
              <a:spcBef>
                <a:spcPct val="0"/>
              </a:spcBef>
              <a:buAutoNum type="arabicPeriod" startAt="1"/>
            </a:pPr>
            <a:r>
              <a:rPr lang="en-US" sz="5445" spc="-446">
                <a:solidFill>
                  <a:srgbClr val="3A855D"/>
                </a:solidFill>
                <a:latin typeface="Public Sans"/>
                <a:ea typeface="Public Sans"/>
                <a:cs typeface="Public Sans"/>
                <a:sym typeface="Public Sans"/>
              </a:rPr>
              <a:t>Yahoo Finance/Y-Finance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sp>
        <p:nvSpPr>
          <p:cNvPr name="Freeform 3" id="3"/>
          <p:cNvSpPr/>
          <p:nvPr/>
        </p:nvSpPr>
        <p:spPr>
          <a:xfrm flipH="false" flipV="false" rot="0">
            <a:off x="-1430627" y="8290850"/>
            <a:ext cx="19718627" cy="2686214"/>
          </a:xfrm>
          <a:custGeom>
            <a:avLst/>
            <a:gdLst/>
            <a:ahLst/>
            <a:cxnLst/>
            <a:rect r="r" b="b" t="t" l="l"/>
            <a:pathLst>
              <a:path h="2686214" w="19718627">
                <a:moveTo>
                  <a:pt x="0" y="0"/>
                </a:moveTo>
                <a:lnTo>
                  <a:pt x="19718627" y="0"/>
                </a:lnTo>
                <a:lnTo>
                  <a:pt x="19718627" y="2686214"/>
                </a:lnTo>
                <a:lnTo>
                  <a:pt x="0" y="2686214"/>
                </a:lnTo>
                <a:lnTo>
                  <a:pt x="0" y="0"/>
                </a:lnTo>
                <a:close/>
              </a:path>
            </a:pathLst>
          </a:custGeom>
          <a:blipFill>
            <a:blip r:embed="rId3"/>
            <a:stretch>
              <a:fillRect l="0" t="-309474" r="0" b="-80515"/>
            </a:stretch>
          </a:blipFill>
        </p:spPr>
      </p:sp>
      <p:sp>
        <p:nvSpPr>
          <p:cNvPr name="TextBox 4" id="4"/>
          <p:cNvSpPr txBox="true"/>
          <p:nvPr/>
        </p:nvSpPr>
        <p:spPr>
          <a:xfrm rot="0">
            <a:off x="2546757" y="797640"/>
            <a:ext cx="12617800" cy="2125979"/>
          </a:xfrm>
          <a:prstGeom prst="rect">
            <a:avLst/>
          </a:prstGeom>
        </p:spPr>
        <p:txBody>
          <a:bodyPr anchor="t" rtlCol="false" tIns="0" lIns="0" bIns="0" rIns="0">
            <a:spAutoFit/>
          </a:bodyPr>
          <a:lstStyle/>
          <a:p>
            <a:pPr algn="ctr">
              <a:lnSpc>
                <a:spcPts val="8159"/>
              </a:lnSpc>
            </a:pPr>
            <a:r>
              <a:rPr lang="en-US" b="true" sz="8499" spc="-696">
                <a:solidFill>
                  <a:srgbClr val="3A855D"/>
                </a:solidFill>
                <a:latin typeface="Public Sans Bold"/>
                <a:ea typeface="Public Sans Bold"/>
                <a:cs typeface="Public Sans Bold"/>
                <a:sym typeface="Public Sans Bold"/>
              </a:rPr>
              <a:t>Retrieving Economic Parameters &amp; Stock Data</a:t>
            </a:r>
          </a:p>
        </p:txBody>
      </p:sp>
      <p:sp>
        <p:nvSpPr>
          <p:cNvPr name="Freeform 5" id="5"/>
          <p:cNvSpPr/>
          <p:nvPr/>
        </p:nvSpPr>
        <p:spPr>
          <a:xfrm flipH="false" flipV="false" rot="0">
            <a:off x="1028700" y="2923620"/>
            <a:ext cx="5814577" cy="4439761"/>
          </a:xfrm>
          <a:custGeom>
            <a:avLst/>
            <a:gdLst/>
            <a:ahLst/>
            <a:cxnLst/>
            <a:rect r="r" b="b" t="t" l="l"/>
            <a:pathLst>
              <a:path h="4439761" w="5814577">
                <a:moveTo>
                  <a:pt x="0" y="0"/>
                </a:moveTo>
                <a:lnTo>
                  <a:pt x="5814577" y="0"/>
                </a:lnTo>
                <a:lnTo>
                  <a:pt x="5814577" y="4439760"/>
                </a:lnTo>
                <a:lnTo>
                  <a:pt x="0" y="4439760"/>
                </a:lnTo>
                <a:lnTo>
                  <a:pt x="0" y="0"/>
                </a:lnTo>
                <a:close/>
              </a:path>
            </a:pathLst>
          </a:custGeom>
          <a:blipFill>
            <a:blip r:embed="rId4"/>
            <a:stretch>
              <a:fillRect l="0" t="-1215" r="0" b="-1215"/>
            </a:stretch>
          </a:blipFill>
        </p:spPr>
      </p:sp>
      <p:sp>
        <p:nvSpPr>
          <p:cNvPr name="Freeform 6" id="6"/>
          <p:cNvSpPr/>
          <p:nvPr/>
        </p:nvSpPr>
        <p:spPr>
          <a:xfrm flipH="false" flipV="false" rot="0">
            <a:off x="7251754" y="2923620"/>
            <a:ext cx="10235760" cy="4439761"/>
          </a:xfrm>
          <a:custGeom>
            <a:avLst/>
            <a:gdLst/>
            <a:ahLst/>
            <a:cxnLst/>
            <a:rect r="r" b="b" t="t" l="l"/>
            <a:pathLst>
              <a:path h="4439761" w="10235760">
                <a:moveTo>
                  <a:pt x="0" y="0"/>
                </a:moveTo>
                <a:lnTo>
                  <a:pt x="10235760" y="0"/>
                </a:lnTo>
                <a:lnTo>
                  <a:pt x="10235760" y="4439760"/>
                </a:lnTo>
                <a:lnTo>
                  <a:pt x="0" y="4439760"/>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sp>
        <p:nvSpPr>
          <p:cNvPr name="Freeform 3" id="3"/>
          <p:cNvSpPr/>
          <p:nvPr/>
        </p:nvSpPr>
        <p:spPr>
          <a:xfrm flipH="false" flipV="false" rot="0">
            <a:off x="1028700" y="3754708"/>
            <a:ext cx="16775539" cy="4466487"/>
          </a:xfrm>
          <a:custGeom>
            <a:avLst/>
            <a:gdLst/>
            <a:ahLst/>
            <a:cxnLst/>
            <a:rect r="r" b="b" t="t" l="l"/>
            <a:pathLst>
              <a:path h="4466487" w="16775539">
                <a:moveTo>
                  <a:pt x="0" y="0"/>
                </a:moveTo>
                <a:lnTo>
                  <a:pt x="16775539" y="0"/>
                </a:lnTo>
                <a:lnTo>
                  <a:pt x="16775539" y="4466487"/>
                </a:lnTo>
                <a:lnTo>
                  <a:pt x="0" y="4466487"/>
                </a:lnTo>
                <a:lnTo>
                  <a:pt x="0" y="0"/>
                </a:lnTo>
                <a:close/>
              </a:path>
            </a:pathLst>
          </a:custGeom>
          <a:blipFill>
            <a:blip r:embed="rId3"/>
            <a:stretch>
              <a:fillRect l="0" t="0" r="0" b="0"/>
            </a:stretch>
          </a:blipFill>
        </p:spPr>
      </p:sp>
      <p:sp>
        <p:nvSpPr>
          <p:cNvPr name="TextBox 4" id="4"/>
          <p:cNvSpPr txBox="true"/>
          <p:nvPr/>
        </p:nvSpPr>
        <p:spPr>
          <a:xfrm rot="0">
            <a:off x="1587167" y="2608405"/>
            <a:ext cx="15658605" cy="1047750"/>
          </a:xfrm>
          <a:prstGeom prst="rect">
            <a:avLst/>
          </a:prstGeom>
        </p:spPr>
        <p:txBody>
          <a:bodyPr anchor="t" rtlCol="false" tIns="0" lIns="0" bIns="0" rIns="0">
            <a:spAutoFit/>
          </a:bodyPr>
          <a:lstStyle/>
          <a:p>
            <a:pPr algn="ctr">
              <a:lnSpc>
                <a:spcPts val="8400"/>
              </a:lnSpc>
            </a:pPr>
            <a:r>
              <a:rPr lang="en-US" b="true" sz="6000" spc="-492">
                <a:solidFill>
                  <a:srgbClr val="3A855D"/>
                </a:solidFill>
                <a:latin typeface="Public Sans Bold"/>
                <a:ea typeface="Public Sans Bold"/>
                <a:cs typeface="Public Sans Bold"/>
                <a:sym typeface="Public Sans Bold"/>
              </a:rPr>
              <a:t>For  each index, only “Close” prices are extracted.</a:t>
            </a:r>
          </a:p>
        </p:txBody>
      </p:sp>
      <p:sp>
        <p:nvSpPr>
          <p:cNvPr name="TextBox 5" id="5"/>
          <p:cNvSpPr txBox="true"/>
          <p:nvPr/>
        </p:nvSpPr>
        <p:spPr>
          <a:xfrm rot="0">
            <a:off x="2717869" y="474995"/>
            <a:ext cx="12304095" cy="1097279"/>
          </a:xfrm>
          <a:prstGeom prst="rect">
            <a:avLst/>
          </a:prstGeom>
        </p:spPr>
        <p:txBody>
          <a:bodyPr anchor="t" rtlCol="false" tIns="0" lIns="0" bIns="0" rIns="0">
            <a:spAutoFit/>
          </a:bodyPr>
          <a:lstStyle/>
          <a:p>
            <a:pPr algn="ctr">
              <a:lnSpc>
                <a:spcPts val="8159"/>
              </a:lnSpc>
            </a:pPr>
            <a:r>
              <a:rPr lang="en-US" b="true" sz="8499" spc="-696">
                <a:solidFill>
                  <a:srgbClr val="3A855D"/>
                </a:solidFill>
                <a:latin typeface="Public Sans Bold"/>
                <a:ea typeface="Public Sans Bold"/>
                <a:cs typeface="Public Sans Bold"/>
                <a:sym typeface="Public Sans Bold"/>
              </a:rPr>
              <a:t>Data Cleaning</a:t>
            </a:r>
          </a:p>
        </p:txBody>
      </p:sp>
      <p:sp>
        <p:nvSpPr>
          <p:cNvPr name="Freeform 6" id="6"/>
          <p:cNvSpPr/>
          <p:nvPr/>
        </p:nvSpPr>
        <p:spPr>
          <a:xfrm flipH="false" flipV="false" rot="0">
            <a:off x="-442844" y="8319747"/>
            <a:ext cx="19718627" cy="2686214"/>
          </a:xfrm>
          <a:custGeom>
            <a:avLst/>
            <a:gdLst/>
            <a:ahLst/>
            <a:cxnLst/>
            <a:rect r="r" b="b" t="t" l="l"/>
            <a:pathLst>
              <a:path h="2686214" w="19718627">
                <a:moveTo>
                  <a:pt x="0" y="0"/>
                </a:moveTo>
                <a:lnTo>
                  <a:pt x="19718627" y="0"/>
                </a:lnTo>
                <a:lnTo>
                  <a:pt x="19718627" y="2686214"/>
                </a:lnTo>
                <a:lnTo>
                  <a:pt x="0" y="2686214"/>
                </a:lnTo>
                <a:lnTo>
                  <a:pt x="0" y="0"/>
                </a:lnTo>
                <a:close/>
              </a:path>
            </a:pathLst>
          </a:custGeom>
          <a:blipFill>
            <a:blip r:embed="rId4"/>
            <a:stretch>
              <a:fillRect l="0" t="-309474" r="0" b="-80515"/>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sp>
        <p:nvSpPr>
          <p:cNvPr name="Freeform 3" id="3"/>
          <p:cNvSpPr/>
          <p:nvPr/>
        </p:nvSpPr>
        <p:spPr>
          <a:xfrm flipH="false" flipV="false" rot="0">
            <a:off x="16584957" y="-828898"/>
            <a:ext cx="1703043" cy="2771224"/>
          </a:xfrm>
          <a:custGeom>
            <a:avLst/>
            <a:gdLst/>
            <a:ahLst/>
            <a:cxnLst/>
            <a:rect r="r" b="b" t="t" l="l"/>
            <a:pathLst>
              <a:path h="2771224" w="1703043">
                <a:moveTo>
                  <a:pt x="0" y="0"/>
                </a:moveTo>
                <a:lnTo>
                  <a:pt x="1703043" y="0"/>
                </a:lnTo>
                <a:lnTo>
                  <a:pt x="1703043" y="2771225"/>
                </a:lnTo>
                <a:lnTo>
                  <a:pt x="0" y="27712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412948">
            <a:off x="15567363" y="8862697"/>
            <a:ext cx="3383874" cy="2848607"/>
          </a:xfrm>
          <a:custGeom>
            <a:avLst/>
            <a:gdLst/>
            <a:ahLst/>
            <a:cxnLst/>
            <a:rect r="r" b="b" t="t" l="l"/>
            <a:pathLst>
              <a:path h="2848607" w="3383874">
                <a:moveTo>
                  <a:pt x="0" y="0"/>
                </a:moveTo>
                <a:lnTo>
                  <a:pt x="3383874" y="0"/>
                </a:lnTo>
                <a:lnTo>
                  <a:pt x="3383874" y="2848606"/>
                </a:lnTo>
                <a:lnTo>
                  <a:pt x="0" y="28486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91148" y="4992075"/>
            <a:ext cx="13060850" cy="4930471"/>
          </a:xfrm>
          <a:custGeom>
            <a:avLst/>
            <a:gdLst/>
            <a:ahLst/>
            <a:cxnLst/>
            <a:rect r="r" b="b" t="t" l="l"/>
            <a:pathLst>
              <a:path h="4930471" w="13060850">
                <a:moveTo>
                  <a:pt x="0" y="0"/>
                </a:moveTo>
                <a:lnTo>
                  <a:pt x="13060850" y="0"/>
                </a:lnTo>
                <a:lnTo>
                  <a:pt x="13060850" y="4930471"/>
                </a:lnTo>
                <a:lnTo>
                  <a:pt x="0" y="4930471"/>
                </a:lnTo>
                <a:lnTo>
                  <a:pt x="0" y="0"/>
                </a:lnTo>
                <a:close/>
              </a:path>
            </a:pathLst>
          </a:custGeom>
          <a:blipFill>
            <a:blip r:embed="rId7"/>
            <a:stretch>
              <a:fillRect l="0" t="0" r="0" b="0"/>
            </a:stretch>
          </a:blipFill>
        </p:spPr>
      </p:sp>
      <p:sp>
        <p:nvSpPr>
          <p:cNvPr name="Freeform 6" id="6"/>
          <p:cNvSpPr/>
          <p:nvPr/>
        </p:nvSpPr>
        <p:spPr>
          <a:xfrm flipH="false" flipV="false" rot="0">
            <a:off x="691148" y="2831366"/>
            <a:ext cx="10340363" cy="1387837"/>
          </a:xfrm>
          <a:custGeom>
            <a:avLst/>
            <a:gdLst/>
            <a:ahLst/>
            <a:cxnLst/>
            <a:rect r="r" b="b" t="t" l="l"/>
            <a:pathLst>
              <a:path h="1387837" w="10340363">
                <a:moveTo>
                  <a:pt x="0" y="0"/>
                </a:moveTo>
                <a:lnTo>
                  <a:pt x="10340363" y="0"/>
                </a:lnTo>
                <a:lnTo>
                  <a:pt x="10340363" y="1387837"/>
                </a:lnTo>
                <a:lnTo>
                  <a:pt x="0" y="1387837"/>
                </a:lnTo>
                <a:lnTo>
                  <a:pt x="0" y="0"/>
                </a:lnTo>
                <a:close/>
              </a:path>
            </a:pathLst>
          </a:custGeom>
          <a:blipFill>
            <a:blip r:embed="rId8"/>
            <a:stretch>
              <a:fillRect l="0" t="0" r="0" b="0"/>
            </a:stretch>
          </a:blipFill>
        </p:spPr>
      </p:sp>
      <p:sp>
        <p:nvSpPr>
          <p:cNvPr name="TextBox 7" id="7"/>
          <p:cNvSpPr txBox="true"/>
          <p:nvPr/>
        </p:nvSpPr>
        <p:spPr>
          <a:xfrm rot="0">
            <a:off x="691148" y="699589"/>
            <a:ext cx="10786045" cy="1765935"/>
          </a:xfrm>
          <a:prstGeom prst="rect">
            <a:avLst/>
          </a:prstGeom>
        </p:spPr>
        <p:txBody>
          <a:bodyPr anchor="t" rtlCol="false" tIns="0" lIns="0" bIns="0" rIns="0">
            <a:spAutoFit/>
          </a:bodyPr>
          <a:lstStyle/>
          <a:p>
            <a:pPr algn="l">
              <a:lnSpc>
                <a:spcPts val="6719"/>
              </a:lnSpc>
            </a:pPr>
            <a:r>
              <a:rPr lang="en-US" sz="6999" spc="-573" b="true">
                <a:solidFill>
                  <a:srgbClr val="3A855D"/>
                </a:solidFill>
                <a:latin typeface="Public Sans Bold"/>
                <a:ea typeface="Public Sans Bold"/>
                <a:cs typeface="Public Sans Bold"/>
                <a:sym typeface="Public Sans Bold"/>
              </a:rPr>
              <a:t>Filling Missing Values with Forward Fill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grpSp>
        <p:nvGrpSpPr>
          <p:cNvPr name="Group 3" id="3"/>
          <p:cNvGrpSpPr/>
          <p:nvPr/>
        </p:nvGrpSpPr>
        <p:grpSpPr>
          <a:xfrm rot="0">
            <a:off x="1946196" y="1351924"/>
            <a:ext cx="14395608" cy="7583153"/>
            <a:chOff x="0" y="0"/>
            <a:chExt cx="3791436" cy="1997209"/>
          </a:xfrm>
        </p:grpSpPr>
        <p:sp>
          <p:nvSpPr>
            <p:cNvPr name="Freeform 4" id="4"/>
            <p:cNvSpPr/>
            <p:nvPr/>
          </p:nvSpPr>
          <p:spPr>
            <a:xfrm flipH="false" flipV="false" rot="0">
              <a:off x="0" y="0"/>
              <a:ext cx="3791436" cy="1997209"/>
            </a:xfrm>
            <a:custGeom>
              <a:avLst/>
              <a:gdLst/>
              <a:ahLst/>
              <a:cxnLst/>
              <a:rect r="r" b="b" t="t" l="l"/>
              <a:pathLst>
                <a:path h="1997209" w="3791436">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3A855D"/>
            </a:solidFill>
          </p:spPr>
        </p:sp>
        <p:sp>
          <p:nvSpPr>
            <p:cNvPr name="TextBox 5" id="5"/>
            <p:cNvSpPr txBox="true"/>
            <p:nvPr/>
          </p:nvSpPr>
          <p:spPr>
            <a:xfrm>
              <a:off x="0" y="85725"/>
              <a:ext cx="3791436" cy="1911484"/>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2510574" y="2818019"/>
            <a:ext cx="13266852" cy="5015811"/>
          </a:xfrm>
          <a:custGeom>
            <a:avLst/>
            <a:gdLst/>
            <a:ahLst/>
            <a:cxnLst/>
            <a:rect r="r" b="b" t="t" l="l"/>
            <a:pathLst>
              <a:path h="5015811" w="13266852">
                <a:moveTo>
                  <a:pt x="0" y="0"/>
                </a:moveTo>
                <a:lnTo>
                  <a:pt x="13266852" y="0"/>
                </a:lnTo>
                <a:lnTo>
                  <a:pt x="13266852" y="5015811"/>
                </a:lnTo>
                <a:lnTo>
                  <a:pt x="0" y="5015811"/>
                </a:lnTo>
                <a:lnTo>
                  <a:pt x="0" y="0"/>
                </a:lnTo>
                <a:close/>
              </a:path>
            </a:pathLst>
          </a:custGeom>
          <a:blipFill>
            <a:blip r:embed="rId3"/>
            <a:stretch>
              <a:fillRect l="0" t="-4065" r="0" b="0"/>
            </a:stretch>
          </a:blipFill>
        </p:spPr>
      </p:sp>
      <p:sp>
        <p:nvSpPr>
          <p:cNvPr name="TextBox 7" id="7"/>
          <p:cNvSpPr txBox="true"/>
          <p:nvPr/>
        </p:nvSpPr>
        <p:spPr>
          <a:xfrm rot="0">
            <a:off x="3504409" y="8027639"/>
            <a:ext cx="11279181" cy="606425"/>
          </a:xfrm>
          <a:prstGeom prst="rect">
            <a:avLst/>
          </a:prstGeom>
        </p:spPr>
        <p:txBody>
          <a:bodyPr anchor="t" rtlCol="false" tIns="0" lIns="0" bIns="0" rIns="0">
            <a:spAutoFit/>
          </a:bodyPr>
          <a:lstStyle/>
          <a:p>
            <a:pPr algn="ctr">
              <a:lnSpc>
                <a:spcPts val="4899"/>
              </a:lnSpc>
              <a:spcBef>
                <a:spcPct val="0"/>
              </a:spcBef>
            </a:pPr>
            <a:r>
              <a:rPr lang="en-US" b="true" sz="3499" spc="-286">
                <a:solidFill>
                  <a:srgbClr val="FFFFFF"/>
                </a:solidFill>
                <a:latin typeface="Public Sans Bold"/>
                <a:ea typeface="Public Sans Bold"/>
                <a:cs typeface="Public Sans Bold"/>
                <a:sym typeface="Public Sans Bold"/>
              </a:rPr>
              <a:t>(Data is  merged by date.)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301" r="-1828" b="-16301"/>
            </a:stretch>
          </a:blipFill>
        </p:spPr>
      </p:sp>
      <p:sp>
        <p:nvSpPr>
          <p:cNvPr name="Freeform 3" id="3"/>
          <p:cNvSpPr/>
          <p:nvPr/>
        </p:nvSpPr>
        <p:spPr>
          <a:xfrm flipH="false" flipV="false" rot="0">
            <a:off x="-442844" y="8319747"/>
            <a:ext cx="19718627" cy="2686214"/>
          </a:xfrm>
          <a:custGeom>
            <a:avLst/>
            <a:gdLst/>
            <a:ahLst/>
            <a:cxnLst/>
            <a:rect r="r" b="b" t="t" l="l"/>
            <a:pathLst>
              <a:path h="2686214" w="19718627">
                <a:moveTo>
                  <a:pt x="0" y="0"/>
                </a:moveTo>
                <a:lnTo>
                  <a:pt x="19718627" y="0"/>
                </a:lnTo>
                <a:lnTo>
                  <a:pt x="19718627" y="2686214"/>
                </a:lnTo>
                <a:lnTo>
                  <a:pt x="0" y="2686214"/>
                </a:lnTo>
                <a:lnTo>
                  <a:pt x="0" y="0"/>
                </a:lnTo>
                <a:close/>
              </a:path>
            </a:pathLst>
          </a:custGeom>
          <a:blipFill>
            <a:blip r:embed="rId3"/>
            <a:stretch>
              <a:fillRect l="0" t="-309474" r="0" b="-80515"/>
            </a:stretch>
          </a:blipFill>
        </p:spPr>
      </p:sp>
      <p:sp>
        <p:nvSpPr>
          <p:cNvPr name="Freeform 4" id="4"/>
          <p:cNvSpPr/>
          <p:nvPr/>
        </p:nvSpPr>
        <p:spPr>
          <a:xfrm flipH="false" flipV="false" rot="0">
            <a:off x="243170" y="2185162"/>
            <a:ext cx="8358919" cy="5172081"/>
          </a:xfrm>
          <a:custGeom>
            <a:avLst/>
            <a:gdLst/>
            <a:ahLst/>
            <a:cxnLst/>
            <a:rect r="r" b="b" t="t" l="l"/>
            <a:pathLst>
              <a:path h="5172081" w="8358919">
                <a:moveTo>
                  <a:pt x="0" y="0"/>
                </a:moveTo>
                <a:lnTo>
                  <a:pt x="8358918" y="0"/>
                </a:lnTo>
                <a:lnTo>
                  <a:pt x="8358918" y="5172080"/>
                </a:lnTo>
                <a:lnTo>
                  <a:pt x="0" y="5172080"/>
                </a:lnTo>
                <a:lnTo>
                  <a:pt x="0" y="0"/>
                </a:lnTo>
                <a:close/>
              </a:path>
            </a:pathLst>
          </a:custGeom>
          <a:blipFill>
            <a:blip r:embed="rId4"/>
            <a:stretch>
              <a:fillRect l="0" t="0" r="0" b="0"/>
            </a:stretch>
          </a:blipFill>
        </p:spPr>
      </p:sp>
      <p:sp>
        <p:nvSpPr>
          <p:cNvPr name="Freeform 5" id="5"/>
          <p:cNvSpPr/>
          <p:nvPr/>
        </p:nvSpPr>
        <p:spPr>
          <a:xfrm flipH="false" flipV="false" rot="0">
            <a:off x="9628816" y="2163479"/>
            <a:ext cx="8429005" cy="5215447"/>
          </a:xfrm>
          <a:custGeom>
            <a:avLst/>
            <a:gdLst/>
            <a:ahLst/>
            <a:cxnLst/>
            <a:rect r="r" b="b" t="t" l="l"/>
            <a:pathLst>
              <a:path h="5215447" w="8429005">
                <a:moveTo>
                  <a:pt x="0" y="0"/>
                </a:moveTo>
                <a:lnTo>
                  <a:pt x="8429005" y="0"/>
                </a:lnTo>
                <a:lnTo>
                  <a:pt x="8429005" y="5215446"/>
                </a:lnTo>
                <a:lnTo>
                  <a:pt x="0" y="5215446"/>
                </a:lnTo>
                <a:lnTo>
                  <a:pt x="0" y="0"/>
                </a:lnTo>
                <a:close/>
              </a:path>
            </a:pathLst>
          </a:custGeom>
          <a:blipFill>
            <a:blip r:embed="rId5"/>
            <a:stretch>
              <a:fillRect l="0" t="0" r="0" b="0"/>
            </a:stretch>
          </a:blipFill>
        </p:spPr>
      </p:sp>
      <p:sp>
        <p:nvSpPr>
          <p:cNvPr name="TextBox 6" id="6"/>
          <p:cNvSpPr txBox="true"/>
          <p:nvPr/>
        </p:nvSpPr>
        <p:spPr>
          <a:xfrm rot="0">
            <a:off x="1837479" y="747461"/>
            <a:ext cx="16984370" cy="1017271"/>
          </a:xfrm>
          <a:prstGeom prst="rect">
            <a:avLst/>
          </a:prstGeom>
        </p:spPr>
        <p:txBody>
          <a:bodyPr anchor="t" rtlCol="false" tIns="0" lIns="0" bIns="0" rIns="0">
            <a:spAutoFit/>
          </a:bodyPr>
          <a:lstStyle/>
          <a:p>
            <a:pPr algn="just">
              <a:lnSpc>
                <a:spcPts val="3840"/>
              </a:lnSpc>
            </a:pPr>
            <a:r>
              <a:rPr lang="en-US" b="true" sz="4000" spc="-328">
                <a:solidFill>
                  <a:srgbClr val="3A855D"/>
                </a:solidFill>
                <a:latin typeface="Public Sans Bold"/>
                <a:ea typeface="Public Sans Bold"/>
                <a:cs typeface="Public Sans Bold"/>
                <a:sym typeface="Public Sans Bold"/>
              </a:rPr>
              <a:t>GDP, CPI, UNRATE, FEDFUNDS, and CCI &amp; Stock Index Prices Over Time</a:t>
            </a:r>
          </a:p>
          <a:p>
            <a:pPr algn="just">
              <a:lnSpc>
                <a:spcPts val="38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DAGTcHBk22Q</dc:identifier>
  <dcterms:modified xsi:type="dcterms:W3CDTF">2011-08-01T06:04:30Z</dcterms:modified>
  <cp:revision>1</cp:revision>
  <dc:title>Financial Metrics and Global Stock Market Analysis</dc:title>
</cp:coreProperties>
</file>