
<file path=[Content_Types].xml><?xml version="1.0" encoding="utf-8"?>
<Types xmlns="http://schemas.openxmlformats.org/package/2006/content-types">
  <Default Extension="emf" ContentType="image/x-emf"/>
  <Default Extension="wmf" ContentType="image/x-wmf"/>
  <Default Extension="png" ContentType="image/png"/>
  <Default Extension="xml" ContentType="application/xml"/>
  <Default Extension="jpeg" ContentType="image/jpeg"/>
  <Default Extension="rels" ContentType="application/vnd.openxmlformats-package.relationships+xml"/>
  <Default Extension="bin" ContentType="application/vnd.openxmlformats-officedocument.oleObject"/>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9.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11.xml" ContentType="application/vnd.openxmlformats-officedocument.presentationml.slideLayout+xml"/>
  <Override PartName="/ppt/slides/slide10.xml" ContentType="application/vnd.openxmlformats-officedocument.presentationml.slide+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3.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s/slide7.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docProps/app.xml" ContentType="application/vnd.openxmlformats-officedocument.extended-properties+xml"/>
  <Override PartName="/ppt/tableStyles.xml" ContentType="application/vnd.openxmlformats-officedocument.presentationml.tableStyles+xml"/>
  <Override PartName="/ppt/slideLayouts/slideLayout5.xml" ContentType="application/vnd.openxmlformats-officedocument.presentationml.slideLayout+xml"/>
  <Override PartName="/ppt/viewProps.xml" ContentType="application/vnd.openxmlformats-officedocument.presentationml.viewProps+xml"/>
  <Override PartName="/ppt/slideMasters/slideMaster1.xml" ContentType="application/vnd.openxmlformats-officedocument.presentationml.slideMaster+xml"/>
  <Override PartName="/ppt/presProps.xml" ContentType="application/vnd.openxmlformats-officedocument.presentationml.presProps+xml"/>
  <Override PartName="/ppt/slides/slide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Layouts/slideLayout6.xml" ContentType="application/vnd.openxmlformats-officedocument.presentationml.slideLayout+xml"/>
  <Override PartName="/ppt/presentation.xml" ContentType="application/vnd.openxmlformats-officedocument.presentationml.presentation.main+xml"/>
  <Override PartName="/ppt/commentAuthors.xml" ContentType="application/vnd.openxmlformats-officedocument.presentationml.commentAuthors+xml"/>
  <Override PartName="/ppt/slides/slide11.xml" ContentType="application/vnd.openxmlformats-officedocument.presentationml.slide+xml"/>
  <Override PartName="/ppt/theme/theme2.xml" ContentType="application/vnd.openxmlformats-officedocument.theme+xml"/>
  <Override PartName="/ppt/slides/slide5.xml" ContentType="application/vnd.openxmlformats-officedocument.presentationml.slide+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showSpecialPlsOnTitleSld="0">
  <p:sldMasterIdLst>
    <p:sldMasterId id="2147483648" r:id="rId1"/>
  </p:sldMasterIdLst>
  <p:notesMasterIdLst>
    <p:notesMasterId r:id="rId20"/>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yan Mishra" initials="G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notesMaster" Target="notesMasters/notesMaster1.xml"/><Relationship Id="rId21" Type="http://schemas.openxmlformats.org/officeDocument/2006/relationships/presProps" Target="presProps.xml" /><Relationship Id="rId22" Type="http://schemas.openxmlformats.org/officeDocument/2006/relationships/tableStyles" Target="tableStyles.xml" /><Relationship Id="rId23" Type="http://schemas.openxmlformats.org/officeDocument/2006/relationships/viewProps" Target="viewProps.xml" /><Relationship Id="rId24" Type="http://schemas.openxmlformats.org/officeDocument/2006/relationships/commentAuthors" Target="commentAuthors.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B466C1-7835-4889-97EA-1A3E9582C591}" type="datetimeFigureOut">
              <a:rPr lang="en-US" smtClean="0"/>
              <a:t>7/6/2022</a:t>
            </a:fld>
            <a:endParaRPr lang="en-US"/>
          </a:p>
        </p:txBody>
      </p:sp>
      <p:sp>
        <p:nvSpPr>
          <p:cNvPr id="4" name="Slide Image Placeholder 3"/>
          <p:cNvSpPr>
            <a:spLocks noChangeAspect="1" noGrp="1" noRo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1EE1C8-1A8B-4DE8-B581-06A769277913}"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1"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EC7AC97-F156-4D9F-83F5-115795D46360}" type="datetime1">
              <a:rPr lang="en-US" smtClean="0"/>
              <a:t>7/6/2022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DF7261-5047-4E6B-ABEA-1B8FE298CF3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1" type="vertTx">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3EE1AA-1FCB-4B5B-9907-FEE92C82D323}" type="datetime1">
              <a:rPr lang="en-US" smtClean="0"/>
              <a:t>7/6/2022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DF7261-5047-4E6B-ABEA-1B8FE298CF3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1" type="vertTitleAndTx">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ADCB5E-2979-4365-815D-E1B47DA8E380}" type="datetime1">
              <a:rPr lang="en-US" smtClean="0"/>
              <a:t>7/6/2022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DF7261-5047-4E6B-ABEA-1B8FE298CF3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1"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7B9C3C-123F-4EE8-BFAB-87C88F363A84}" type="datetime1">
              <a:rPr lang="en-US" smtClean="0"/>
              <a:t>7/6/2022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DF7261-5047-4E6B-ABEA-1B8FE298CF3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1"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CB33AE-BC4F-4C99-96F3-2909DEFE04AC}" type="datetime1">
              <a:rPr lang="en-US" smtClean="0"/>
              <a:t>7/6/2022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DF7261-5047-4E6B-ABEA-1B8FE298CF3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1"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F351736-659C-4BCE-B80D-CB76E65B0B0D}" type="datetime1">
              <a:rPr lang="en-US" smtClean="0"/>
              <a:t>7/6/2022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DF7261-5047-4E6B-ABEA-1B8FE298CF3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1"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B32E1AB-632D-47C4-B934-8941422A8CF8}" type="datetime1">
              <a:rPr lang="en-US" smtClean="0"/>
              <a:t>7/6/2022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DF7261-5047-4E6B-ABEA-1B8FE298CF3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1"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1D9E15B-B50A-4CC0-AB56-36323983793A}" type="datetime1">
              <a:rPr lang="en-US" smtClean="0"/>
              <a:t>7/6/2022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DF7261-5047-4E6B-ABEA-1B8FE298CF3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1"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F8CECB-CA7A-4A6A-B4EA-486EC5BA5BC1}" type="datetime1">
              <a:rPr lang="en-US" smtClean="0"/>
              <a:t>7/6/2022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DF7261-5047-4E6B-ABEA-1B8FE298CF3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1"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8F4D12-10BB-4B73-87F1-8A80CD408AC1}" type="datetime1">
              <a:rPr lang="en-US" smtClean="0"/>
              <a:t>7/6/2022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DF7261-5047-4E6B-ABEA-1B8FE298CF3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1" type="picTx">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581C5D-B722-4D48-89B5-2DBD06E465AD}" type="datetime1">
              <a:rPr lang="en-US" smtClean="0"/>
              <a:t>7/6/2022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DF7261-5047-4E6B-ABEA-1B8FE298CF34}" type="slidenum">
              <a:rPr lang="en-US" smtClean="0"/>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30E59C-3FA6-49EF-9874-0E4732920AB5}" type="datetime1">
              <a:rPr lang="en-US" smtClean="0"/>
              <a:t>7/6/2022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DF7261-5047-4E6B-ABEA-1B8FE298CF3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0.png"/><Relationship Id="rId3" Type="http://schemas.openxmlformats.org/officeDocument/2006/relationships/image" Target="../media/image211.png"/><Relationship Id="rId4" Type="http://schemas.openxmlformats.org/officeDocument/2006/relationships/image" Target="../media/image212.png"/><Relationship Id="rId5" Type="http://schemas.openxmlformats.org/officeDocument/2006/relationships/image" Target="../media/image213.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4.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5.png"/><Relationship Id="rId3" Type="http://schemas.openxmlformats.org/officeDocument/2006/relationships/image" Target="../media/image216.png"/><Relationship Id="rId4" Type="http://schemas.openxmlformats.org/officeDocument/2006/relationships/image" Target="../media/image217.png"/><Relationship Id="rId5" Type="http://schemas.openxmlformats.org/officeDocument/2006/relationships/image" Target="../media/image218.png"/><Relationship Id="rId6" Type="http://schemas.openxmlformats.org/officeDocument/2006/relationships/image" Target="../media/image219.png"/><Relationship Id="rId7" Type="http://schemas.openxmlformats.org/officeDocument/2006/relationships/image" Target="../media/image220.png"/><Relationship Id="rId8" Type="http://schemas.openxmlformats.org/officeDocument/2006/relationships/image" Target="../media/image221.png"/><Relationship Id="rId9" Type="http://schemas.openxmlformats.org/officeDocument/2006/relationships/image" Target="../media/image222.png"/><Relationship Id="rId10" Type="http://schemas.openxmlformats.org/officeDocument/2006/relationships/image" Target="../media/image223.png"/><Relationship Id="rId11" Type="http://schemas.openxmlformats.org/officeDocument/2006/relationships/image" Target="../media/image224.png"/><Relationship Id="rId12" Type="http://schemas.openxmlformats.org/officeDocument/2006/relationships/image" Target="../media/image225.png"/><Relationship Id="rId13" Type="http://schemas.openxmlformats.org/officeDocument/2006/relationships/image" Target="../media/image226.png"/><Relationship Id="rId14" Type="http://schemas.openxmlformats.org/officeDocument/2006/relationships/image" Target="../media/image227.png"/><Relationship Id="rId15" Type="http://schemas.openxmlformats.org/officeDocument/2006/relationships/image" Target="../media/image228.png"/><Relationship Id="rId16" Type="http://schemas.openxmlformats.org/officeDocument/2006/relationships/image" Target="../media/image229.png"/><Relationship Id="rId17" Type="http://schemas.openxmlformats.org/officeDocument/2006/relationships/image" Target="../media/image2.png"/><Relationship Id="rId18" Type="http://schemas.openxmlformats.org/officeDocument/2006/relationships/image" Target="../media/image3.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image" Target="../media/image12.png"/><Relationship Id="rId11" Type="http://schemas.openxmlformats.org/officeDocument/2006/relationships/image" Target="../media/image13.png"/><Relationship Id="rId12" Type="http://schemas.openxmlformats.org/officeDocument/2006/relationships/image" Target="../media/image14.png"/><Relationship Id="rId13" Type="http://schemas.openxmlformats.org/officeDocument/2006/relationships/image" Target="../media/image15.png"/><Relationship Id="rId14" Type="http://schemas.openxmlformats.org/officeDocument/2006/relationships/image" Target="../media/image16.png"/><Relationship Id="rId15" Type="http://schemas.openxmlformats.org/officeDocument/2006/relationships/image" Target="../media/image17.png"/><Relationship Id="rId16" Type="http://schemas.openxmlformats.org/officeDocument/2006/relationships/image" Target="../media/image18.png"/><Relationship Id="rId17" Type="http://schemas.openxmlformats.org/officeDocument/2006/relationships/image" Target="../media/image19.png"/><Relationship Id="rId18" Type="http://schemas.openxmlformats.org/officeDocument/2006/relationships/image" Target="../media/image20.png"/><Relationship Id="rId19" Type="http://schemas.openxmlformats.org/officeDocument/2006/relationships/image" Target="../media/image21.png"/><Relationship Id="rId20" Type="http://schemas.openxmlformats.org/officeDocument/2006/relationships/image" Target="../media/image22.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27.png"/><Relationship Id="rId7" Type="http://schemas.openxmlformats.org/officeDocument/2006/relationships/image" Target="../media/image28.png"/><Relationship Id="rId8" Type="http://schemas.openxmlformats.org/officeDocument/2006/relationships/image" Target="../media/image29.png"/><Relationship Id="rId9" Type="http://schemas.openxmlformats.org/officeDocument/2006/relationships/image" Target="../media/image30.png"/><Relationship Id="rId10" Type="http://schemas.openxmlformats.org/officeDocument/2006/relationships/image" Target="../media/image31.png"/><Relationship Id="rId11" Type="http://schemas.openxmlformats.org/officeDocument/2006/relationships/image" Target="../media/image32.png"/><Relationship Id="rId12" Type="http://schemas.openxmlformats.org/officeDocument/2006/relationships/image" Target="../media/image33.png"/><Relationship Id="rId13" Type="http://schemas.openxmlformats.org/officeDocument/2006/relationships/image" Target="../media/image34.png"/><Relationship Id="rId14" Type="http://schemas.openxmlformats.org/officeDocument/2006/relationships/image" Target="../media/image35.png"/><Relationship Id="rId15" Type="http://schemas.openxmlformats.org/officeDocument/2006/relationships/image" Target="../media/image36.png"/><Relationship Id="rId16" Type="http://schemas.openxmlformats.org/officeDocument/2006/relationships/image" Target="../media/image37.png"/><Relationship Id="rId17" Type="http://schemas.openxmlformats.org/officeDocument/2006/relationships/image" Target="../media/image38.png"/><Relationship Id="rId18" Type="http://schemas.openxmlformats.org/officeDocument/2006/relationships/image" Target="../media/image39.png"/><Relationship Id="rId19" Type="http://schemas.openxmlformats.org/officeDocument/2006/relationships/image" Target="../media/image40.png"/><Relationship Id="rId20" Type="http://schemas.openxmlformats.org/officeDocument/2006/relationships/image" Target="../media/image41.png"/><Relationship Id="rId21" Type="http://schemas.openxmlformats.org/officeDocument/2006/relationships/image" Target="../media/image42.png"/><Relationship Id="rId22" Type="http://schemas.openxmlformats.org/officeDocument/2006/relationships/image" Target="../media/image43.png"/><Relationship Id="rId23" Type="http://schemas.openxmlformats.org/officeDocument/2006/relationships/image" Target="../media/image44.png"/><Relationship Id="rId24" Type="http://schemas.openxmlformats.org/officeDocument/2006/relationships/image" Target="../media/image45.png"/><Relationship Id="rId25" Type="http://schemas.openxmlformats.org/officeDocument/2006/relationships/image" Target="../media/image46.png"/><Relationship Id="rId26" Type="http://schemas.openxmlformats.org/officeDocument/2006/relationships/image" Target="../media/image47.png"/><Relationship Id="rId27" Type="http://schemas.openxmlformats.org/officeDocument/2006/relationships/image" Target="../media/image48.png"/><Relationship Id="rId28" Type="http://schemas.openxmlformats.org/officeDocument/2006/relationships/image" Target="../media/image49.png"/><Relationship Id="rId29" Type="http://schemas.openxmlformats.org/officeDocument/2006/relationships/image" Target="../media/image50.png"/><Relationship Id="rId30" Type="http://schemas.openxmlformats.org/officeDocument/2006/relationships/image" Target="../media/image51.png"/><Relationship Id="rId31" Type="http://schemas.openxmlformats.org/officeDocument/2006/relationships/image" Target="../media/image52.png"/><Relationship Id="rId32" Type="http://schemas.openxmlformats.org/officeDocument/2006/relationships/image" Target="../media/image53.png"/><Relationship Id="rId33" Type="http://schemas.openxmlformats.org/officeDocument/2006/relationships/image" Target="../media/image54.png"/><Relationship Id="rId34" Type="http://schemas.openxmlformats.org/officeDocument/2006/relationships/image" Target="../media/image55.png"/><Relationship Id="rId35" Type="http://schemas.openxmlformats.org/officeDocument/2006/relationships/image" Target="../media/image56.png"/><Relationship Id="rId36" Type="http://schemas.openxmlformats.org/officeDocument/2006/relationships/image" Target="../media/image57.png"/><Relationship Id="rId37" Type="http://schemas.openxmlformats.org/officeDocument/2006/relationships/image" Target="../media/image58.png"/><Relationship Id="rId38" Type="http://schemas.openxmlformats.org/officeDocument/2006/relationships/image" Target="../media/image59.png"/><Relationship Id="rId39" Type="http://schemas.openxmlformats.org/officeDocument/2006/relationships/image" Target="../media/image60.png"/><Relationship Id="rId40" Type="http://schemas.openxmlformats.org/officeDocument/2006/relationships/image" Target="../media/image61.png"/><Relationship Id="rId41" Type="http://schemas.openxmlformats.org/officeDocument/2006/relationships/image" Target="../media/image62.png"/><Relationship Id="rId42" Type="http://schemas.openxmlformats.org/officeDocument/2006/relationships/image" Target="../media/image63.png"/><Relationship Id="rId43" Type="http://schemas.openxmlformats.org/officeDocument/2006/relationships/image" Target="../media/image64.png"/><Relationship Id="rId44" Type="http://schemas.openxmlformats.org/officeDocument/2006/relationships/image" Target="../media/image65.png"/><Relationship Id="rId45" Type="http://schemas.openxmlformats.org/officeDocument/2006/relationships/image" Target="../media/image66.png"/><Relationship Id="rId46" Type="http://schemas.openxmlformats.org/officeDocument/2006/relationships/image" Target="../media/image67.png"/><Relationship Id="rId47" Type="http://schemas.openxmlformats.org/officeDocument/2006/relationships/image" Target="../media/image68.png"/><Relationship Id="rId48" Type="http://schemas.openxmlformats.org/officeDocument/2006/relationships/image" Target="../media/image69.png"/><Relationship Id="rId49" Type="http://schemas.openxmlformats.org/officeDocument/2006/relationships/image" Target="../media/image70.png"/><Relationship Id="rId50" Type="http://schemas.openxmlformats.org/officeDocument/2006/relationships/image" Target="../media/image71.png"/><Relationship Id="rId51" Type="http://schemas.openxmlformats.org/officeDocument/2006/relationships/image" Target="../media/image72.png"/><Relationship Id="rId52" Type="http://schemas.openxmlformats.org/officeDocument/2006/relationships/image" Target="../media/image73.png"/><Relationship Id="rId53" Type="http://schemas.openxmlformats.org/officeDocument/2006/relationships/image" Target="../media/image74.png"/><Relationship Id="rId54" Type="http://schemas.openxmlformats.org/officeDocument/2006/relationships/image" Target="../media/image75.png"/><Relationship Id="rId55" Type="http://schemas.openxmlformats.org/officeDocument/2006/relationships/image" Target="../media/image76.png"/><Relationship Id="rId56" Type="http://schemas.openxmlformats.org/officeDocument/2006/relationships/image" Target="../media/image77.png"/><Relationship Id="rId57" Type="http://schemas.openxmlformats.org/officeDocument/2006/relationships/image" Target="../media/image78.png"/><Relationship Id="rId58" Type="http://schemas.openxmlformats.org/officeDocument/2006/relationships/image" Target="../media/image79.png"/><Relationship Id="rId59" Type="http://schemas.openxmlformats.org/officeDocument/2006/relationships/image" Target="../media/image80.png"/><Relationship Id="rId60" Type="http://schemas.openxmlformats.org/officeDocument/2006/relationships/image" Target="../media/image81.png"/><Relationship Id="rId61" Type="http://schemas.openxmlformats.org/officeDocument/2006/relationships/image" Target="../media/image82.png"/><Relationship Id="rId62" Type="http://schemas.openxmlformats.org/officeDocument/2006/relationships/image" Target="../media/image83.png"/><Relationship Id="rId63" Type="http://schemas.openxmlformats.org/officeDocument/2006/relationships/image" Target="../media/image84.png"/><Relationship Id="rId64" Type="http://schemas.openxmlformats.org/officeDocument/2006/relationships/image" Target="../media/image85.png"/><Relationship Id="rId65" Type="http://schemas.openxmlformats.org/officeDocument/2006/relationships/image" Target="../media/image86.png"/><Relationship Id="rId66" Type="http://schemas.openxmlformats.org/officeDocument/2006/relationships/image" Target="../media/image87.png"/><Relationship Id="rId67" Type="http://schemas.openxmlformats.org/officeDocument/2006/relationships/image" Target="../media/image88.png"/><Relationship Id="rId68" Type="http://schemas.openxmlformats.org/officeDocument/2006/relationships/image" Target="../media/image89.png"/><Relationship Id="rId69" Type="http://schemas.openxmlformats.org/officeDocument/2006/relationships/image" Target="../media/image90.png"/><Relationship Id="rId70" Type="http://schemas.openxmlformats.org/officeDocument/2006/relationships/image" Target="../media/image91.png"/><Relationship Id="rId71" Type="http://schemas.openxmlformats.org/officeDocument/2006/relationships/image" Target="../media/image92.png"/><Relationship Id="rId72" Type="http://schemas.openxmlformats.org/officeDocument/2006/relationships/image" Target="../media/image93.png"/><Relationship Id="rId73" Type="http://schemas.openxmlformats.org/officeDocument/2006/relationships/image" Target="../media/image94.png"/><Relationship Id="rId74" Type="http://schemas.openxmlformats.org/officeDocument/2006/relationships/image" Target="../media/image95.png"/><Relationship Id="rId75" Type="http://schemas.openxmlformats.org/officeDocument/2006/relationships/image" Target="../media/image96.png"/><Relationship Id="rId76" Type="http://schemas.openxmlformats.org/officeDocument/2006/relationships/image" Target="../media/image97.png"/><Relationship Id="rId77" Type="http://schemas.openxmlformats.org/officeDocument/2006/relationships/image" Target="../media/image98.png"/><Relationship Id="rId78" Type="http://schemas.openxmlformats.org/officeDocument/2006/relationships/image" Target="../media/image99.png"/><Relationship Id="rId79" Type="http://schemas.openxmlformats.org/officeDocument/2006/relationships/image" Target="../media/image100.png"/><Relationship Id="rId80" Type="http://schemas.openxmlformats.org/officeDocument/2006/relationships/image" Target="../media/image101.png"/><Relationship Id="rId81" Type="http://schemas.openxmlformats.org/officeDocument/2006/relationships/image" Target="../media/image102.png"/><Relationship Id="rId82" Type="http://schemas.openxmlformats.org/officeDocument/2006/relationships/image" Target="../media/image103.png"/><Relationship Id="rId83" Type="http://schemas.openxmlformats.org/officeDocument/2006/relationships/image" Target="../media/image104.png"/><Relationship Id="rId84" Type="http://schemas.openxmlformats.org/officeDocument/2006/relationships/image" Target="../media/image105.png"/><Relationship Id="rId85" Type="http://schemas.openxmlformats.org/officeDocument/2006/relationships/image" Target="../media/image106.png"/><Relationship Id="rId86" Type="http://schemas.openxmlformats.org/officeDocument/2006/relationships/image" Target="../media/image107.png"/><Relationship Id="rId87" Type="http://schemas.openxmlformats.org/officeDocument/2006/relationships/image" Target="../media/image108.png"/><Relationship Id="rId88" Type="http://schemas.openxmlformats.org/officeDocument/2006/relationships/image" Target="../media/image109.png"/><Relationship Id="rId89" Type="http://schemas.openxmlformats.org/officeDocument/2006/relationships/image" Target="../media/image110.png"/><Relationship Id="rId90" Type="http://schemas.openxmlformats.org/officeDocument/2006/relationships/image" Target="../media/image111.png"/><Relationship Id="rId91" Type="http://schemas.openxmlformats.org/officeDocument/2006/relationships/image" Target="../media/image112.png"/><Relationship Id="rId92" Type="http://schemas.openxmlformats.org/officeDocument/2006/relationships/image" Target="../media/image113.png"/><Relationship Id="rId93" Type="http://schemas.openxmlformats.org/officeDocument/2006/relationships/image" Target="../media/image114.png"/><Relationship Id="rId94" Type="http://schemas.openxmlformats.org/officeDocument/2006/relationships/image" Target="../media/image115.png"/><Relationship Id="rId95" Type="http://schemas.openxmlformats.org/officeDocument/2006/relationships/image" Target="../media/image116.png"/><Relationship Id="rId96" Type="http://schemas.openxmlformats.org/officeDocument/2006/relationships/image" Target="../media/image117.png"/><Relationship Id="rId97" Type="http://schemas.openxmlformats.org/officeDocument/2006/relationships/image" Target="../media/image118.png"/><Relationship Id="rId98" Type="http://schemas.openxmlformats.org/officeDocument/2006/relationships/image" Target="../media/image119.png"/><Relationship Id="rId99" Type="http://schemas.openxmlformats.org/officeDocument/2006/relationships/image" Target="../media/image120.png"/><Relationship Id="rId100" Type="http://schemas.openxmlformats.org/officeDocument/2006/relationships/image" Target="../media/image121.png"/><Relationship Id="rId101" Type="http://schemas.openxmlformats.org/officeDocument/2006/relationships/image" Target="../media/image122.png"/><Relationship Id="rId102" Type="http://schemas.openxmlformats.org/officeDocument/2006/relationships/image" Target="../media/image123.png"/><Relationship Id="rId103" Type="http://schemas.openxmlformats.org/officeDocument/2006/relationships/image" Target="../media/image124.png"/><Relationship Id="rId104" Type="http://schemas.openxmlformats.org/officeDocument/2006/relationships/image" Target="../media/image125.png"/><Relationship Id="rId105" Type="http://schemas.openxmlformats.org/officeDocument/2006/relationships/image" Target="../media/image126.png"/><Relationship Id="rId106" Type="http://schemas.openxmlformats.org/officeDocument/2006/relationships/image" Target="../media/image127.png"/><Relationship Id="rId107" Type="http://schemas.openxmlformats.org/officeDocument/2006/relationships/image" Target="../media/image128.png"/><Relationship Id="rId108" Type="http://schemas.openxmlformats.org/officeDocument/2006/relationships/image" Target="../media/image129.png"/><Relationship Id="rId109" Type="http://schemas.openxmlformats.org/officeDocument/2006/relationships/image" Target="../media/image130.png"/><Relationship Id="rId110" Type="http://schemas.openxmlformats.org/officeDocument/2006/relationships/image" Target="../media/image131.png"/><Relationship Id="rId111" Type="http://schemas.openxmlformats.org/officeDocument/2006/relationships/image" Target="../media/image132.png"/><Relationship Id="rId112" Type="http://schemas.openxmlformats.org/officeDocument/2006/relationships/image" Target="../media/image133.png"/><Relationship Id="rId113" Type="http://schemas.openxmlformats.org/officeDocument/2006/relationships/image" Target="../media/image134.png"/><Relationship Id="rId114" Type="http://schemas.openxmlformats.org/officeDocument/2006/relationships/image" Target="../media/image135.png"/><Relationship Id="rId115" Type="http://schemas.openxmlformats.org/officeDocument/2006/relationships/image" Target="../media/image136.png"/><Relationship Id="rId116" Type="http://schemas.openxmlformats.org/officeDocument/2006/relationships/image" Target="../media/image137.png"/><Relationship Id="rId117" Type="http://schemas.openxmlformats.org/officeDocument/2006/relationships/image" Target="../media/image138.png"/><Relationship Id="rId118" Type="http://schemas.openxmlformats.org/officeDocument/2006/relationships/image" Target="../media/image139.png"/><Relationship Id="rId119" Type="http://schemas.openxmlformats.org/officeDocument/2006/relationships/image" Target="../media/image140.png"/><Relationship Id="rId120" Type="http://schemas.openxmlformats.org/officeDocument/2006/relationships/image" Target="../media/image141.png"/><Relationship Id="rId121" Type="http://schemas.openxmlformats.org/officeDocument/2006/relationships/image" Target="../media/image142.png"/><Relationship Id="rId122" Type="http://schemas.openxmlformats.org/officeDocument/2006/relationships/image" Target="../media/image143.png"/><Relationship Id="rId123" Type="http://schemas.openxmlformats.org/officeDocument/2006/relationships/image" Target="../media/image144.png"/><Relationship Id="rId124" Type="http://schemas.openxmlformats.org/officeDocument/2006/relationships/image" Target="../media/image145.png"/><Relationship Id="rId125" Type="http://schemas.openxmlformats.org/officeDocument/2006/relationships/image" Target="../media/image146.png"/><Relationship Id="rId126" Type="http://schemas.openxmlformats.org/officeDocument/2006/relationships/image" Target="../media/image147.png"/><Relationship Id="rId127" Type="http://schemas.openxmlformats.org/officeDocument/2006/relationships/image" Target="../media/image148.png"/><Relationship Id="rId128" Type="http://schemas.openxmlformats.org/officeDocument/2006/relationships/image" Target="../media/image149.png"/><Relationship Id="rId129" Type="http://schemas.openxmlformats.org/officeDocument/2006/relationships/image" Target="../media/image150.png"/><Relationship Id="rId130" Type="http://schemas.openxmlformats.org/officeDocument/2006/relationships/image" Target="../media/image151.png"/><Relationship Id="rId131" Type="http://schemas.openxmlformats.org/officeDocument/2006/relationships/image" Target="../media/image152.png"/><Relationship Id="rId132" Type="http://schemas.openxmlformats.org/officeDocument/2006/relationships/image" Target="../media/image153.png"/><Relationship Id="rId133" Type="http://schemas.openxmlformats.org/officeDocument/2006/relationships/image" Target="../media/image154.png"/><Relationship Id="rId134" Type="http://schemas.openxmlformats.org/officeDocument/2006/relationships/image" Target="../media/image155.png"/><Relationship Id="rId135" Type="http://schemas.openxmlformats.org/officeDocument/2006/relationships/image" Target="../media/image156.png"/><Relationship Id="rId136" Type="http://schemas.openxmlformats.org/officeDocument/2006/relationships/image" Target="../media/image157.png"/><Relationship Id="rId137" Type="http://schemas.openxmlformats.org/officeDocument/2006/relationships/image" Target="../media/image158.png"/><Relationship Id="rId138" Type="http://schemas.openxmlformats.org/officeDocument/2006/relationships/image" Target="../media/image159.png"/><Relationship Id="rId139" Type="http://schemas.openxmlformats.org/officeDocument/2006/relationships/image" Target="../media/image160.png"/><Relationship Id="rId140" Type="http://schemas.openxmlformats.org/officeDocument/2006/relationships/image" Target="../media/image161.png"/><Relationship Id="rId141" Type="http://schemas.openxmlformats.org/officeDocument/2006/relationships/image" Target="../media/image162.png"/><Relationship Id="rId142" Type="http://schemas.openxmlformats.org/officeDocument/2006/relationships/image" Target="../media/image163.png"/><Relationship Id="rId143" Type="http://schemas.openxmlformats.org/officeDocument/2006/relationships/image" Target="../media/image164.png"/><Relationship Id="rId144" Type="http://schemas.openxmlformats.org/officeDocument/2006/relationships/image" Target="../media/image165.png"/><Relationship Id="rId145" Type="http://schemas.openxmlformats.org/officeDocument/2006/relationships/image" Target="../media/image166.png"/><Relationship Id="rId146" Type="http://schemas.openxmlformats.org/officeDocument/2006/relationships/image" Target="../media/image167.png"/><Relationship Id="rId147" Type="http://schemas.openxmlformats.org/officeDocument/2006/relationships/image" Target="../media/image168.png"/><Relationship Id="rId148" Type="http://schemas.openxmlformats.org/officeDocument/2006/relationships/image" Target="../media/image169.png"/><Relationship Id="rId149" Type="http://schemas.openxmlformats.org/officeDocument/2006/relationships/image" Target="../media/image170.png"/><Relationship Id="rId150" Type="http://schemas.openxmlformats.org/officeDocument/2006/relationships/image" Target="../media/image171.png"/><Relationship Id="rId151" Type="http://schemas.openxmlformats.org/officeDocument/2006/relationships/image" Target="../media/image172.png"/><Relationship Id="rId152" Type="http://schemas.openxmlformats.org/officeDocument/2006/relationships/image" Target="../media/image173.png"/><Relationship Id="rId153" Type="http://schemas.openxmlformats.org/officeDocument/2006/relationships/image" Target="../media/image174.png"/><Relationship Id="rId154" Type="http://schemas.openxmlformats.org/officeDocument/2006/relationships/image" Target="../media/image175.png"/><Relationship Id="rId155" Type="http://schemas.openxmlformats.org/officeDocument/2006/relationships/image" Target="../media/image176.png"/><Relationship Id="rId156" Type="http://schemas.openxmlformats.org/officeDocument/2006/relationships/image" Target="../media/image177.png"/><Relationship Id="rId157" Type="http://schemas.openxmlformats.org/officeDocument/2006/relationships/image" Target="../media/image178.png"/><Relationship Id="rId158" Type="http://schemas.openxmlformats.org/officeDocument/2006/relationships/image" Target="../media/image179.png"/><Relationship Id="rId159" Type="http://schemas.openxmlformats.org/officeDocument/2006/relationships/image" Target="../media/image180.png"/><Relationship Id="rId160" Type="http://schemas.openxmlformats.org/officeDocument/2006/relationships/image" Target="../media/image181.png"/><Relationship Id="rId161" Type="http://schemas.openxmlformats.org/officeDocument/2006/relationships/image" Target="../media/image182.png"/><Relationship Id="rId162" Type="http://schemas.openxmlformats.org/officeDocument/2006/relationships/image" Target="../media/image183.png"/><Relationship Id="rId163" Type="http://schemas.openxmlformats.org/officeDocument/2006/relationships/image" Target="../media/image184.png"/><Relationship Id="rId164" Type="http://schemas.openxmlformats.org/officeDocument/2006/relationships/image" Target="../media/image185.png"/><Relationship Id="rId165" Type="http://schemas.openxmlformats.org/officeDocument/2006/relationships/image" Target="../media/image186.png"/><Relationship Id="rId166" Type="http://schemas.openxmlformats.org/officeDocument/2006/relationships/image" Target="../media/image187.png"/><Relationship Id="rId167" Type="http://schemas.openxmlformats.org/officeDocument/2006/relationships/image" Target="../media/image188.png"/><Relationship Id="rId168" Type="http://schemas.openxmlformats.org/officeDocument/2006/relationships/image" Target="../media/image189.png"/><Relationship Id="rId169" Type="http://schemas.openxmlformats.org/officeDocument/2006/relationships/image" Target="../media/image190.png"/><Relationship Id="rId170" Type="http://schemas.openxmlformats.org/officeDocument/2006/relationships/image" Target="../media/image191.png"/><Relationship Id="rId171" Type="http://schemas.openxmlformats.org/officeDocument/2006/relationships/image" Target="../media/image192.png"/><Relationship Id="rId172" Type="http://schemas.openxmlformats.org/officeDocument/2006/relationships/image" Target="../media/image193.png"/><Relationship Id="rId173" Type="http://schemas.openxmlformats.org/officeDocument/2006/relationships/image" Target="../media/image194.png"/><Relationship Id="rId174" Type="http://schemas.openxmlformats.org/officeDocument/2006/relationships/image" Target="../media/image195.png"/><Relationship Id="rId175" Type="http://schemas.openxmlformats.org/officeDocument/2006/relationships/image" Target="../media/image196.png"/><Relationship Id="rId176" Type="http://schemas.openxmlformats.org/officeDocument/2006/relationships/image" Target="../media/image197.png"/><Relationship Id="rId177" Type="http://schemas.openxmlformats.org/officeDocument/2006/relationships/image" Target="../media/image198.png"/><Relationship Id="rId178" Type="http://schemas.openxmlformats.org/officeDocument/2006/relationships/image" Target="../media/image199.png"/><Relationship Id="rId179" Type="http://schemas.openxmlformats.org/officeDocument/2006/relationships/image" Target="../media/image200.png"/><Relationship Id="rId180" Type="http://schemas.openxmlformats.org/officeDocument/2006/relationships/image" Target="../media/image201.png"/><Relationship Id="rId181" Type="http://schemas.openxmlformats.org/officeDocument/2006/relationships/image" Target="../media/image202.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3.emf"/></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4.emf"/></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5.png"/><Relationship Id="rId3" Type="http://schemas.openxmlformats.org/officeDocument/2006/relationships/image" Target="../media/image206.png"/><Relationship Id="rId4" Type="http://schemas.openxmlformats.org/officeDocument/2006/relationships/image" Target="../media/image207.png"/><Relationship Id="rId5" Type="http://schemas.openxmlformats.org/officeDocument/2006/relationships/image" Target="../media/image208.png"/><Relationship Id="rId6" Type="http://schemas.openxmlformats.org/officeDocument/2006/relationships/image" Target="../media/image209.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MSR6 TE Requirements</a:t>
            </a:r>
            <a:br>
              <a:rPr lang="en-US" b="1" dirty="0"/>
            </a:br>
            <a:r>
              <a:rPr lang="en-US" b="1" dirty="0"/>
              <a:t>USA Operators</a:t>
            </a:r>
            <a:br>
              <a:rPr lang="en-US" b="1" dirty="0"/>
            </a:br>
            <a:r>
              <a:rPr lang="en-US" b="1" dirty="0"/>
              <a:t>Domestic Use Cases </a:t>
            </a:r>
          </a:p>
        </p:txBody>
      </p:sp>
      <p:sp>
        <p:nvSpPr>
          <p:cNvPr id="3" name="Subtitle 2"/>
          <p:cNvSpPr>
            <a:spLocks noGrp="1"/>
          </p:cNvSpPr>
          <p:nvPr>
            <p:ph type="subTitle" idx="1"/>
          </p:nvPr>
        </p:nvSpPr>
        <p:spPr>
          <a:xfrm>
            <a:off x="9185946" y="4793275"/>
            <a:ext cx="2027338" cy="483401"/>
          </a:xfrm>
        </p:spPr>
        <p:txBody>
          <a:bodyPr>
            <a:normAutofit fontScale="25000" lnSpcReduction="20000"/>
          </a:bodyPr>
          <a:lstStyle/>
          <a:p>
            <a:pPr algn="l"/>
            <a:r>
              <a:rPr lang="en-US" sz="6400" b="1" dirty="0"/>
              <a:t>Gyan Mishra</a:t>
            </a:r>
          </a:p>
          <a:p>
            <a:pPr algn="l"/>
            <a:r>
              <a:rPr lang="en-US" sz="6400" b="1" dirty="0"/>
              <a:t>Verizon Inc.</a:t>
            </a:r>
          </a:p>
          <a:p>
            <a:pPr algn="l"/>
            <a:r>
              <a:rPr lang="en-US" sz="6400" b="1" dirty="0"/>
              <a:t>July 26</a:t>
            </a:r>
            <a:r>
              <a:rPr lang="en-US" sz="6400" b="1" baseline="30000" dirty="0"/>
              <a:t>th</a:t>
            </a:r>
            <a:r>
              <a:rPr lang="en-US" sz="6400" b="1" dirty="0"/>
              <a:t>  2022</a:t>
            </a:r>
          </a:p>
          <a:p>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p:spTree>
      <p:nvGrpSpPr>
        <p:cNvPr id="1" name=""/>
        <p:cNvGrpSpPr/>
        <p:nvPr/>
      </p:nvGrpSpPr>
      <p:grpSpPr>
        <a:xfrm>
          <a:off x="0" y="0"/>
          <a:ext cx="0" cy="0"/>
          <a:chOff x="0" y="0"/>
          <a:chExt cx="0" cy="0"/>
        </a:xfrm>
      </p:grpSpPr>
      <p:sp>
        <p:nvSpPr>
          <p:cNvPr id="2" name="object 2"/>
          <p:cNvSpPr txBox="1"/>
          <p:nvPr/>
        </p:nvSpPr>
        <p:spPr>
          <a:xfrm>
            <a:off x="2324996" y="1409701"/>
            <a:ext cx="4866154" cy="3974580"/>
          </a:xfrm>
          <a:prstGeom prst="rect">
            <a:avLst/>
          </a:prstGeom>
        </p:spPr>
        <p:txBody>
          <a:bodyPr vert="horz" wrap="square" lIns="0" tIns="125506" rIns="0" bIns="0" rtlCol="0">
            <a:spAutoFit/>
          </a:bodyPr>
          <a:lstStyle/>
          <a:p>
            <a:pPr marL="219647" indent="-208441">
              <a:spcBef>
                <a:spcPts val="988"/>
              </a:spcBef>
              <a:buClr>
                <a:srgbClr val="0184B7"/>
              </a:buClr>
              <a:buChar char="■"/>
              <a:tabLst>
                <a:tab pos="219647" algn="l"/>
              </a:tabLst>
            </a:pPr>
            <a:r>
              <a:rPr sz="2118" dirty="0">
                <a:latin typeface="Arial"/>
                <a:cs typeface="Arial"/>
              </a:rPr>
              <a:t>Cost</a:t>
            </a:r>
            <a:r>
              <a:rPr sz="2118" spc="-9" dirty="0">
                <a:latin typeface="Arial"/>
                <a:cs typeface="Arial"/>
              </a:rPr>
              <a:t> </a:t>
            </a:r>
            <a:r>
              <a:rPr sz="2118" dirty="0">
                <a:latin typeface="Arial"/>
                <a:cs typeface="Arial"/>
              </a:rPr>
              <a:t>of</a:t>
            </a:r>
            <a:r>
              <a:rPr sz="2118" spc="-9" dirty="0">
                <a:latin typeface="Arial"/>
                <a:cs typeface="Arial"/>
              </a:rPr>
              <a:t> </a:t>
            </a:r>
            <a:r>
              <a:rPr sz="2118" dirty="0">
                <a:latin typeface="Arial"/>
                <a:cs typeface="Arial"/>
              </a:rPr>
              <a:t>trees</a:t>
            </a:r>
            <a:r>
              <a:rPr sz="2118" spc="-9" dirty="0">
                <a:latin typeface="Arial"/>
                <a:cs typeface="Arial"/>
              </a:rPr>
              <a:t> </a:t>
            </a:r>
            <a:r>
              <a:rPr sz="2118" spc="-4" dirty="0">
                <a:latin typeface="Arial"/>
                <a:cs typeface="Arial"/>
              </a:rPr>
              <a:t>(in</a:t>
            </a:r>
            <a:r>
              <a:rPr sz="2118" spc="-9" dirty="0">
                <a:latin typeface="Arial"/>
                <a:cs typeface="Arial"/>
              </a:rPr>
              <a:t> </a:t>
            </a:r>
            <a:r>
              <a:rPr sz="2118" spc="-4" dirty="0">
                <a:latin typeface="Arial"/>
                <a:cs typeface="Arial"/>
              </a:rPr>
              <a:t>node/network)</a:t>
            </a:r>
            <a:endParaRPr sz="2118" dirty="0">
              <a:latin typeface="Arial"/>
              <a:cs typeface="Arial"/>
            </a:endParaRPr>
          </a:p>
          <a:p>
            <a:pPr marL="517739">
              <a:spcBef>
                <a:spcPts val="679"/>
              </a:spcBef>
            </a:pPr>
            <a:r>
              <a:rPr sz="1588" spc="-4" dirty="0">
                <a:latin typeface="Arial"/>
                <a:cs typeface="Arial"/>
              </a:rPr>
              <a:t>N</a:t>
            </a:r>
            <a:r>
              <a:rPr sz="1588" spc="-13" dirty="0">
                <a:latin typeface="Arial"/>
                <a:cs typeface="Arial"/>
              </a:rPr>
              <a:t> </a:t>
            </a:r>
            <a:r>
              <a:rPr sz="1588" dirty="0">
                <a:latin typeface="Arial"/>
                <a:cs typeface="Arial"/>
              </a:rPr>
              <a:t>=</a:t>
            </a:r>
            <a:r>
              <a:rPr sz="1588" spc="-9" dirty="0">
                <a:latin typeface="Arial"/>
                <a:cs typeface="Arial"/>
              </a:rPr>
              <a:t> </a:t>
            </a:r>
            <a:r>
              <a:rPr sz="1588" spc="-4" dirty="0">
                <a:latin typeface="Arial"/>
                <a:cs typeface="Arial"/>
              </a:rPr>
              <a:t>#</a:t>
            </a:r>
            <a:r>
              <a:rPr sz="1588" spc="-13" dirty="0">
                <a:latin typeface="Arial"/>
                <a:cs typeface="Arial"/>
              </a:rPr>
              <a:t> </a:t>
            </a:r>
            <a:r>
              <a:rPr sz="1588" spc="-4" dirty="0">
                <a:latin typeface="Arial"/>
                <a:cs typeface="Arial"/>
              </a:rPr>
              <a:t>tailend</a:t>
            </a:r>
            <a:r>
              <a:rPr sz="1588" spc="-13" dirty="0">
                <a:latin typeface="Arial"/>
                <a:cs typeface="Arial"/>
              </a:rPr>
              <a:t> </a:t>
            </a:r>
            <a:r>
              <a:rPr sz="1588" spc="-4" dirty="0">
                <a:latin typeface="Arial"/>
                <a:cs typeface="Arial"/>
              </a:rPr>
              <a:t>LSR</a:t>
            </a:r>
            <a:r>
              <a:rPr sz="1588" spc="-9" dirty="0">
                <a:latin typeface="Arial"/>
                <a:cs typeface="Arial"/>
              </a:rPr>
              <a:t> </a:t>
            </a:r>
            <a:r>
              <a:rPr sz="1588" dirty="0">
                <a:latin typeface="Arial"/>
                <a:cs typeface="Arial"/>
              </a:rPr>
              <a:t>(#PE)</a:t>
            </a:r>
          </a:p>
          <a:p>
            <a:pPr marL="517739">
              <a:spcBef>
                <a:spcPts val="679"/>
              </a:spcBef>
            </a:pPr>
            <a:r>
              <a:rPr sz="1588" spc="-4" dirty="0">
                <a:latin typeface="Arial"/>
                <a:cs typeface="Arial"/>
              </a:rPr>
              <a:t>PIM/mLDP</a:t>
            </a:r>
            <a:r>
              <a:rPr sz="1588" spc="-13" dirty="0">
                <a:latin typeface="Arial"/>
                <a:cs typeface="Arial"/>
              </a:rPr>
              <a:t> </a:t>
            </a:r>
            <a:r>
              <a:rPr sz="1588" spc="-4" dirty="0">
                <a:latin typeface="Arial"/>
                <a:cs typeface="Arial"/>
              </a:rPr>
              <a:t>P2MP:</a:t>
            </a:r>
            <a:r>
              <a:rPr sz="1588" spc="-13" dirty="0">
                <a:latin typeface="Arial"/>
                <a:cs typeface="Arial"/>
              </a:rPr>
              <a:t> </a:t>
            </a:r>
            <a:r>
              <a:rPr sz="1588" spc="-4" dirty="0">
                <a:latin typeface="Arial"/>
                <a:cs typeface="Arial"/>
              </a:rPr>
              <a:t>~1,</a:t>
            </a:r>
            <a:r>
              <a:rPr sz="1588" spc="419" dirty="0">
                <a:latin typeface="Arial"/>
                <a:cs typeface="Arial"/>
              </a:rPr>
              <a:t> </a:t>
            </a:r>
            <a:r>
              <a:rPr sz="1588" spc="-4" dirty="0">
                <a:latin typeface="Arial"/>
                <a:cs typeface="Arial"/>
              </a:rPr>
              <a:t>RSVP-TE</a:t>
            </a:r>
            <a:r>
              <a:rPr sz="1588" spc="-13" dirty="0">
                <a:latin typeface="Arial"/>
                <a:cs typeface="Arial"/>
              </a:rPr>
              <a:t> </a:t>
            </a:r>
            <a:r>
              <a:rPr sz="1588" spc="-4" dirty="0">
                <a:latin typeface="Arial"/>
                <a:cs typeface="Arial"/>
              </a:rPr>
              <a:t>P2MP:</a:t>
            </a:r>
            <a:r>
              <a:rPr sz="1588" spc="-9" dirty="0">
                <a:latin typeface="Arial"/>
                <a:cs typeface="Arial"/>
              </a:rPr>
              <a:t> ~N</a:t>
            </a:r>
            <a:endParaRPr sz="1588" dirty="0">
              <a:latin typeface="Arial"/>
              <a:cs typeface="Arial"/>
            </a:endParaRPr>
          </a:p>
          <a:p>
            <a:pPr marL="517739" marR="424165">
              <a:lnSpc>
                <a:spcPts val="2585"/>
              </a:lnSpc>
              <a:spcBef>
                <a:spcPts val="190"/>
              </a:spcBef>
            </a:pPr>
            <a:r>
              <a:rPr sz="1588" spc="-4" dirty="0">
                <a:latin typeface="Arial"/>
                <a:cs typeface="Arial"/>
              </a:rPr>
              <a:t>Full</a:t>
            </a:r>
            <a:r>
              <a:rPr sz="1588" spc="-13" dirty="0">
                <a:latin typeface="Arial"/>
                <a:cs typeface="Arial"/>
              </a:rPr>
              <a:t> </a:t>
            </a:r>
            <a:r>
              <a:rPr sz="1588" spc="-4" dirty="0">
                <a:latin typeface="Arial"/>
                <a:cs typeface="Arial"/>
              </a:rPr>
              <a:t>mesh</a:t>
            </a:r>
            <a:r>
              <a:rPr sz="1588" spc="-9" dirty="0">
                <a:latin typeface="Arial"/>
                <a:cs typeface="Arial"/>
              </a:rPr>
              <a:t> </a:t>
            </a:r>
            <a:r>
              <a:rPr sz="1588" dirty="0">
                <a:latin typeface="Arial"/>
                <a:cs typeface="Arial"/>
              </a:rPr>
              <a:t>of</a:t>
            </a:r>
            <a:r>
              <a:rPr sz="1588" spc="-9" dirty="0">
                <a:latin typeface="Arial"/>
                <a:cs typeface="Arial"/>
              </a:rPr>
              <a:t> </a:t>
            </a:r>
            <a:r>
              <a:rPr sz="1588" dirty="0">
                <a:latin typeface="Arial"/>
                <a:cs typeface="Arial"/>
              </a:rPr>
              <a:t>RSVP-TE</a:t>
            </a:r>
            <a:r>
              <a:rPr sz="1588" spc="-9" dirty="0">
                <a:latin typeface="Arial"/>
                <a:cs typeface="Arial"/>
              </a:rPr>
              <a:t> </a:t>
            </a:r>
            <a:r>
              <a:rPr sz="1588" dirty="0">
                <a:latin typeface="Arial"/>
                <a:cs typeface="Arial"/>
              </a:rPr>
              <a:t>P2MP</a:t>
            </a:r>
            <a:r>
              <a:rPr sz="1588" spc="-9" dirty="0">
                <a:latin typeface="Arial"/>
                <a:cs typeface="Arial"/>
              </a:rPr>
              <a:t> </a:t>
            </a:r>
            <a:r>
              <a:rPr sz="1588" dirty="0">
                <a:latin typeface="Arial"/>
                <a:cs typeface="Arial"/>
              </a:rPr>
              <a:t>LSP:</a:t>
            </a:r>
            <a:r>
              <a:rPr sz="1588" spc="-9" dirty="0">
                <a:latin typeface="Arial"/>
                <a:cs typeface="Arial"/>
              </a:rPr>
              <a:t> </a:t>
            </a:r>
            <a:r>
              <a:rPr sz="1588" dirty="0">
                <a:latin typeface="Arial"/>
                <a:cs typeface="Arial"/>
              </a:rPr>
              <a:t>~(N</a:t>
            </a:r>
            <a:r>
              <a:rPr sz="1588" spc="-13" dirty="0">
                <a:latin typeface="Arial"/>
                <a:cs typeface="Arial"/>
              </a:rPr>
              <a:t> </a:t>
            </a:r>
            <a:r>
              <a:rPr sz="1588" spc="-4" dirty="0">
                <a:latin typeface="Arial"/>
                <a:cs typeface="Arial"/>
              </a:rPr>
              <a:t>*</a:t>
            </a:r>
            <a:r>
              <a:rPr sz="1588" spc="-9" dirty="0">
                <a:latin typeface="Arial"/>
                <a:cs typeface="Arial"/>
              </a:rPr>
              <a:t> </a:t>
            </a:r>
            <a:r>
              <a:rPr sz="1588" spc="-4" dirty="0">
                <a:latin typeface="Arial"/>
                <a:cs typeface="Arial"/>
              </a:rPr>
              <a:t>N) </a:t>
            </a:r>
            <a:r>
              <a:rPr sz="1588" spc="-427" dirty="0">
                <a:latin typeface="Arial"/>
                <a:cs typeface="Arial"/>
              </a:rPr>
              <a:t> </a:t>
            </a:r>
            <a:r>
              <a:rPr sz="1588" spc="-4" dirty="0">
                <a:latin typeface="Arial"/>
                <a:cs typeface="Arial"/>
              </a:rPr>
              <a:t>Bidir-PIM/mLDP</a:t>
            </a:r>
            <a:r>
              <a:rPr sz="1588" spc="-9" dirty="0">
                <a:latin typeface="Arial"/>
                <a:cs typeface="Arial"/>
              </a:rPr>
              <a:t> </a:t>
            </a:r>
            <a:r>
              <a:rPr sz="1588" spc="-4" dirty="0">
                <a:latin typeface="Arial"/>
                <a:cs typeface="Arial"/>
              </a:rPr>
              <a:t>MP2MP:</a:t>
            </a:r>
            <a:r>
              <a:rPr sz="1588" spc="-9" dirty="0">
                <a:latin typeface="Arial"/>
                <a:cs typeface="Arial"/>
              </a:rPr>
              <a:t> ~1</a:t>
            </a:r>
            <a:endParaRPr sz="1588" dirty="0">
              <a:latin typeface="Arial"/>
              <a:cs typeface="Arial"/>
            </a:endParaRPr>
          </a:p>
          <a:p>
            <a:pPr marL="517739">
              <a:spcBef>
                <a:spcPts val="472"/>
              </a:spcBef>
            </a:pPr>
            <a:r>
              <a:rPr sz="1588" dirty="0">
                <a:latin typeface="Arial"/>
                <a:cs typeface="Arial"/>
              </a:rPr>
              <a:t>Summary:</a:t>
            </a:r>
            <a:r>
              <a:rPr sz="1588" spc="-9" dirty="0">
                <a:latin typeface="Arial"/>
                <a:cs typeface="Arial"/>
              </a:rPr>
              <a:t> </a:t>
            </a:r>
            <a:r>
              <a:rPr sz="1588" spc="-4" dirty="0">
                <a:latin typeface="Arial"/>
                <a:cs typeface="Arial"/>
              </a:rPr>
              <a:t>No</a:t>
            </a:r>
            <a:r>
              <a:rPr sz="1588" spc="-9" dirty="0">
                <a:latin typeface="Arial"/>
                <a:cs typeface="Arial"/>
              </a:rPr>
              <a:t> </a:t>
            </a:r>
            <a:r>
              <a:rPr sz="1588" spc="-4" dirty="0">
                <a:latin typeface="Arial"/>
                <a:cs typeface="Arial"/>
              </a:rPr>
              <a:t>scaling impact</a:t>
            </a:r>
            <a:r>
              <a:rPr sz="1588" spc="-9" dirty="0">
                <a:latin typeface="Arial"/>
                <a:cs typeface="Arial"/>
              </a:rPr>
              <a:t> </a:t>
            </a:r>
            <a:r>
              <a:rPr sz="1588" dirty="0">
                <a:latin typeface="Arial"/>
                <a:cs typeface="Arial"/>
              </a:rPr>
              <a:t>of</a:t>
            </a:r>
            <a:r>
              <a:rPr sz="1588" spc="-9" dirty="0">
                <a:latin typeface="Arial"/>
                <a:cs typeface="Arial"/>
              </a:rPr>
              <a:t> </a:t>
            </a:r>
            <a:r>
              <a:rPr sz="1588" spc="-4" dirty="0">
                <a:latin typeface="Arial"/>
                <a:cs typeface="Arial"/>
              </a:rPr>
              <a:t>N </a:t>
            </a:r>
            <a:r>
              <a:rPr sz="1588" dirty="0">
                <a:latin typeface="Arial"/>
                <a:cs typeface="Arial"/>
              </a:rPr>
              <a:t>for</a:t>
            </a:r>
            <a:r>
              <a:rPr sz="1588" spc="-9" dirty="0">
                <a:latin typeface="Arial"/>
                <a:cs typeface="Arial"/>
              </a:rPr>
              <a:t> </a:t>
            </a:r>
            <a:r>
              <a:rPr sz="1588" dirty="0">
                <a:latin typeface="Arial"/>
                <a:cs typeface="Arial"/>
              </a:rPr>
              <a:t>PIM/mLDP</a:t>
            </a:r>
          </a:p>
          <a:p>
            <a:pPr marL="219647" indent="-208441">
              <a:spcBef>
                <a:spcPts val="882"/>
              </a:spcBef>
              <a:buClr>
                <a:srgbClr val="0184B7"/>
              </a:buClr>
              <a:buChar char="■"/>
              <a:tabLst>
                <a:tab pos="219647" algn="l"/>
              </a:tabLst>
            </a:pPr>
            <a:r>
              <a:rPr sz="2118" spc="-4" dirty="0">
                <a:latin typeface="Arial"/>
                <a:cs typeface="Arial"/>
              </a:rPr>
              <a:t>Locality:</a:t>
            </a:r>
            <a:endParaRPr sz="2118" dirty="0">
              <a:latin typeface="Arial"/>
              <a:cs typeface="Arial"/>
            </a:endParaRPr>
          </a:p>
          <a:p>
            <a:pPr marL="517739">
              <a:spcBef>
                <a:spcPts val="679"/>
              </a:spcBef>
            </a:pPr>
            <a:r>
              <a:rPr sz="1588" spc="-4" dirty="0">
                <a:latin typeface="Arial"/>
                <a:cs typeface="Arial"/>
              </a:rPr>
              <a:t>Affects</a:t>
            </a:r>
            <a:r>
              <a:rPr sz="1588" spc="-26" dirty="0">
                <a:latin typeface="Arial"/>
                <a:cs typeface="Arial"/>
              </a:rPr>
              <a:t> </a:t>
            </a:r>
            <a:r>
              <a:rPr sz="1588" spc="-4" dirty="0">
                <a:latin typeface="Arial"/>
                <a:cs typeface="Arial"/>
              </a:rPr>
              <a:t>convergence/reoptimization</a:t>
            </a:r>
            <a:r>
              <a:rPr sz="1588" spc="-35" dirty="0">
                <a:latin typeface="Arial"/>
                <a:cs typeface="Arial"/>
              </a:rPr>
              <a:t> </a:t>
            </a:r>
            <a:r>
              <a:rPr sz="1588" spc="-4" dirty="0">
                <a:latin typeface="Arial"/>
                <a:cs typeface="Arial"/>
              </a:rPr>
              <a:t>speed:</a:t>
            </a:r>
            <a:endParaRPr sz="1588" dirty="0">
              <a:latin typeface="Arial"/>
              <a:cs typeface="Arial"/>
            </a:endParaRPr>
          </a:p>
          <a:p>
            <a:pPr marL="517739" marR="5043">
              <a:lnSpc>
                <a:spcPts val="1623"/>
              </a:lnSpc>
              <a:spcBef>
                <a:spcPts val="966"/>
              </a:spcBef>
            </a:pPr>
            <a:r>
              <a:rPr sz="1588" spc="-4" dirty="0">
                <a:latin typeface="Arial"/>
                <a:cs typeface="Arial"/>
              </a:rPr>
              <a:t>PIM/mLDP: Failure in network affects only </a:t>
            </a:r>
            <a:r>
              <a:rPr sz="1588" spc="-9" dirty="0">
                <a:latin typeface="Arial"/>
                <a:cs typeface="Arial"/>
              </a:rPr>
              <a:t>router </a:t>
            </a:r>
            <a:r>
              <a:rPr sz="1588" spc="-432" dirty="0">
                <a:latin typeface="Arial"/>
                <a:cs typeface="Arial"/>
              </a:rPr>
              <a:t> </a:t>
            </a:r>
            <a:r>
              <a:rPr sz="1588" spc="-4" dirty="0">
                <a:latin typeface="Arial"/>
                <a:cs typeface="Arial"/>
              </a:rPr>
              <a:t>in</a:t>
            </a:r>
            <a:r>
              <a:rPr sz="1588" spc="-9" dirty="0">
                <a:latin typeface="Arial"/>
                <a:cs typeface="Arial"/>
              </a:rPr>
              <a:t> </a:t>
            </a:r>
            <a:r>
              <a:rPr sz="1588" spc="-4" dirty="0">
                <a:latin typeface="Arial"/>
                <a:cs typeface="Arial"/>
              </a:rPr>
              <a:t>region (eg: in pink</a:t>
            </a:r>
            <a:r>
              <a:rPr sz="1588" spc="-9" dirty="0">
                <a:latin typeface="Arial"/>
                <a:cs typeface="Arial"/>
              </a:rPr>
              <a:t> region).</a:t>
            </a:r>
            <a:endParaRPr sz="1588" dirty="0">
              <a:latin typeface="Arial"/>
              <a:cs typeface="Arial"/>
            </a:endParaRPr>
          </a:p>
          <a:p>
            <a:pPr marL="517739" marR="4483">
              <a:lnSpc>
                <a:spcPts val="1623"/>
              </a:lnSpc>
              <a:spcBef>
                <a:spcPts val="957"/>
              </a:spcBef>
            </a:pPr>
            <a:r>
              <a:rPr sz="1588" spc="-4" dirty="0">
                <a:latin typeface="Arial"/>
                <a:cs typeface="Arial"/>
              </a:rPr>
              <a:t>RSVP: impact headend and all affected </a:t>
            </a:r>
            <a:r>
              <a:rPr sz="1588" spc="-9" dirty="0">
                <a:latin typeface="Arial"/>
                <a:cs typeface="Arial"/>
              </a:rPr>
              <a:t>midpoint </a:t>
            </a:r>
            <a:r>
              <a:rPr sz="1588" spc="-432" dirty="0">
                <a:latin typeface="Arial"/>
                <a:cs typeface="Arial"/>
              </a:rPr>
              <a:t> </a:t>
            </a:r>
            <a:r>
              <a:rPr sz="1588" spc="-4" dirty="0">
                <a:latin typeface="Arial"/>
                <a:cs typeface="Arial"/>
              </a:rPr>
              <a:t>and tailends </a:t>
            </a:r>
            <a:r>
              <a:rPr sz="1588" dirty="0">
                <a:latin typeface="Arial"/>
                <a:cs typeface="Arial"/>
              </a:rPr>
              <a:t>for</a:t>
            </a:r>
            <a:r>
              <a:rPr sz="1588" spc="-4" dirty="0">
                <a:latin typeface="Arial"/>
                <a:cs typeface="Arial"/>
              </a:rPr>
              <a:t> </a:t>
            </a:r>
            <a:r>
              <a:rPr sz="1588" dirty="0">
                <a:latin typeface="Arial"/>
                <a:cs typeface="Arial"/>
              </a:rPr>
              <a:t>RSVP-TE </a:t>
            </a:r>
            <a:r>
              <a:rPr sz="1588" spc="-4" dirty="0">
                <a:latin typeface="Arial"/>
                <a:cs typeface="Arial"/>
              </a:rPr>
              <a:t>reoptimization.</a:t>
            </a:r>
            <a:endParaRPr sz="1588" dirty="0">
              <a:latin typeface="Arial"/>
              <a:cs typeface="Arial"/>
            </a:endParaRPr>
          </a:p>
        </p:txBody>
      </p:sp>
      <p:sp>
        <p:nvSpPr>
          <p:cNvPr id="3" name="object 3"/>
          <p:cNvSpPr txBox="1"/>
          <p:nvPr/>
        </p:nvSpPr>
        <p:spPr>
          <a:xfrm>
            <a:off x="2831951" y="5402586"/>
            <a:ext cx="4212851" cy="670580"/>
          </a:xfrm>
          <a:prstGeom prst="rect">
            <a:avLst/>
          </a:prstGeom>
        </p:spPr>
        <p:txBody>
          <a:bodyPr vert="horz" wrap="square" lIns="0" tIns="47065" rIns="0" bIns="0" rtlCol="0">
            <a:spAutoFit/>
          </a:bodyPr>
          <a:lstStyle/>
          <a:p>
            <a:pPr marL="11206" marR="4483" algn="just">
              <a:lnSpc>
                <a:spcPct val="85100"/>
              </a:lnSpc>
              <a:spcBef>
                <a:spcPts val="371"/>
              </a:spcBef>
            </a:pPr>
            <a:r>
              <a:rPr sz="1588" spc="-4" dirty="0">
                <a:latin typeface="Arial"/>
                <a:cs typeface="Arial"/>
              </a:rPr>
              <a:t>Join/leave of members affect only routers up to </a:t>
            </a:r>
            <a:r>
              <a:rPr sz="1588" spc="-432" dirty="0">
                <a:latin typeface="Arial"/>
                <a:cs typeface="Arial"/>
              </a:rPr>
              <a:t> </a:t>
            </a:r>
            <a:r>
              <a:rPr sz="1588" spc="-4" dirty="0">
                <a:latin typeface="Arial"/>
                <a:cs typeface="Arial"/>
              </a:rPr>
              <a:t>first router on the tree in mLDP/PIM. Will affect </a:t>
            </a:r>
            <a:r>
              <a:rPr sz="1588" spc="-432" dirty="0">
                <a:latin typeface="Arial"/>
                <a:cs typeface="Arial"/>
              </a:rPr>
              <a:t> </a:t>
            </a:r>
            <a:r>
              <a:rPr sz="1588" spc="-4" dirty="0">
                <a:latin typeface="Arial"/>
                <a:cs typeface="Arial"/>
              </a:rPr>
              <a:t>headend</a:t>
            </a:r>
            <a:r>
              <a:rPr sz="1588" spc="-18" dirty="0">
                <a:latin typeface="Arial"/>
                <a:cs typeface="Arial"/>
              </a:rPr>
              <a:t> </a:t>
            </a:r>
            <a:r>
              <a:rPr sz="1588" spc="-4" dirty="0">
                <a:latin typeface="Arial"/>
                <a:cs typeface="Arial"/>
              </a:rPr>
              <a:t>and</a:t>
            </a:r>
            <a:r>
              <a:rPr sz="1588" spc="-13" dirty="0">
                <a:latin typeface="Arial"/>
                <a:cs typeface="Arial"/>
              </a:rPr>
              <a:t> </a:t>
            </a:r>
            <a:r>
              <a:rPr sz="1588" spc="-4" dirty="0">
                <a:latin typeface="Arial"/>
                <a:cs typeface="Arial"/>
              </a:rPr>
              <a:t>all</a:t>
            </a:r>
            <a:r>
              <a:rPr sz="1588" spc="-13" dirty="0">
                <a:latin typeface="Arial"/>
                <a:cs typeface="Arial"/>
              </a:rPr>
              <a:t> </a:t>
            </a:r>
            <a:r>
              <a:rPr sz="1588" spc="-4" dirty="0">
                <a:latin typeface="Arial"/>
                <a:cs typeface="Arial"/>
              </a:rPr>
              <a:t>midpoints</a:t>
            </a:r>
            <a:r>
              <a:rPr sz="1588" spc="-13" dirty="0">
                <a:latin typeface="Arial"/>
                <a:cs typeface="Arial"/>
              </a:rPr>
              <a:t> </a:t>
            </a:r>
            <a:r>
              <a:rPr sz="1588" spc="-4" dirty="0">
                <a:latin typeface="Arial"/>
                <a:cs typeface="Arial"/>
              </a:rPr>
              <a:t>in</a:t>
            </a:r>
            <a:r>
              <a:rPr sz="1588" spc="-13" dirty="0">
                <a:latin typeface="Arial"/>
                <a:cs typeface="Arial"/>
              </a:rPr>
              <a:t> </a:t>
            </a:r>
            <a:r>
              <a:rPr sz="1588" spc="-4" dirty="0">
                <a:latin typeface="Arial"/>
                <a:cs typeface="Arial"/>
              </a:rPr>
              <a:t>RSVP-TE</a:t>
            </a:r>
            <a:r>
              <a:rPr sz="1588" spc="-18" dirty="0">
                <a:latin typeface="Arial"/>
                <a:cs typeface="Arial"/>
              </a:rPr>
              <a:t> </a:t>
            </a:r>
            <a:r>
              <a:rPr sz="1588" spc="-4" dirty="0">
                <a:latin typeface="Arial"/>
                <a:cs typeface="Arial"/>
              </a:rPr>
              <a:t>P2MP.</a:t>
            </a:r>
            <a:endParaRPr sz="1588">
              <a:latin typeface="Arial"/>
              <a:cs typeface="Arial"/>
            </a:endParaRPr>
          </a:p>
        </p:txBody>
      </p:sp>
      <p:grpSp>
        <p:nvGrpSpPr>
          <p:cNvPr id="4" name="object 4"/>
          <p:cNvGrpSpPr/>
          <p:nvPr/>
        </p:nvGrpSpPr>
        <p:grpSpPr>
          <a:xfrm>
            <a:off x="7395446" y="1939738"/>
            <a:ext cx="2354916" cy="3780865"/>
            <a:chOff x="6501905" y="2198370"/>
            <a:chExt cx="2668905" cy="4284980"/>
          </a:xfrm>
        </p:grpSpPr>
        <p:pic>
          <p:nvPicPr>
            <p:cNvPr id="5" name="object 5"/>
            <p:cNvPicPr/>
            <p:nvPr/>
          </p:nvPicPr>
          <p:blipFill>
            <a:blip r:embed="rId2"/>
            <a:stretch/>
          </p:blipFill>
          <p:spPr>
            <a:xfrm>
              <a:off x="6501905" y="2548128"/>
              <a:ext cx="2668578" cy="3934977"/>
            </a:xfrm>
            <a:prstGeom prst="rect">
              <a:avLst/>
            </a:prstGeom>
          </p:spPr>
        </p:pic>
        <p:pic>
          <p:nvPicPr>
            <p:cNvPr id="6" name="object 6"/>
            <p:cNvPicPr/>
            <p:nvPr/>
          </p:nvPicPr>
          <p:blipFill>
            <a:blip r:embed="rId3"/>
            <a:stretch/>
          </p:blipFill>
          <p:spPr>
            <a:xfrm>
              <a:off x="7640573" y="2198370"/>
              <a:ext cx="960394" cy="1615709"/>
            </a:xfrm>
            <a:prstGeom prst="rect">
              <a:avLst/>
            </a:prstGeom>
          </p:spPr>
        </p:pic>
      </p:grpSp>
      <p:sp>
        <p:nvSpPr>
          <p:cNvPr id="7" name="object 7"/>
          <p:cNvSpPr txBox="1">
            <a:spLocks noGrp="1"/>
          </p:cNvSpPr>
          <p:nvPr>
            <p:ph type="title"/>
          </p:nvPr>
        </p:nvSpPr>
        <p:spPr>
          <a:xfrm>
            <a:off x="2526703" y="748587"/>
            <a:ext cx="5147422" cy="637995"/>
          </a:xfrm>
          <a:prstGeom prst="rect">
            <a:avLst/>
          </a:prstGeom>
        </p:spPr>
        <p:txBody>
          <a:bodyPr vert="horz" wrap="square" lIns="0" tIns="47625" rIns="0" bIns="0" rtlCol="0" anchor="ctr">
            <a:spAutoFit/>
          </a:bodyPr>
          <a:lstStyle/>
          <a:p>
            <a:pPr marL="11206" marR="4483">
              <a:lnSpc>
                <a:spcPts val="2285"/>
              </a:lnSpc>
              <a:spcBef>
                <a:spcPts val="375"/>
              </a:spcBef>
            </a:pPr>
            <a:r>
              <a:rPr lang="en-US" sz="2118" b="1" spc="-4" dirty="0">
                <a:solidFill>
                  <a:srgbClr val="0184B7"/>
                </a:solidFill>
                <a:latin typeface="Arial"/>
                <a:cs typeface="Arial"/>
              </a:rPr>
              <a:t>MSR6 requirements compare to </a:t>
            </a:r>
            <a:r>
              <a:rPr sz="2118" b="1" spc="-4" dirty="0">
                <a:solidFill>
                  <a:srgbClr val="0184B7"/>
                </a:solidFill>
                <a:latin typeface="Arial"/>
                <a:cs typeface="Arial"/>
              </a:rPr>
              <a:t>PIM/</a:t>
            </a:r>
            <a:r>
              <a:rPr sz="2118" b="1" spc="-4" dirty="0" err="1">
                <a:solidFill>
                  <a:srgbClr val="0184B7"/>
                </a:solidFill>
                <a:latin typeface="Arial"/>
                <a:cs typeface="Arial"/>
              </a:rPr>
              <a:t>mLDP</a:t>
            </a:r>
            <a:r>
              <a:rPr sz="2118" b="1" spc="-4" dirty="0">
                <a:solidFill>
                  <a:srgbClr val="0184B7"/>
                </a:solidFill>
                <a:latin typeface="Arial"/>
                <a:cs typeface="Arial"/>
              </a:rPr>
              <a:t> </a:t>
            </a:r>
            <a:r>
              <a:rPr lang="en-US" sz="2118" b="1" spc="-4" dirty="0">
                <a:solidFill>
                  <a:srgbClr val="0184B7"/>
                </a:solidFill>
                <a:latin typeface="Arial"/>
                <a:cs typeface="Arial"/>
              </a:rPr>
              <a:t>benefits over</a:t>
            </a:r>
            <a:r>
              <a:rPr sz="2118" b="1" spc="-4" dirty="0">
                <a:solidFill>
                  <a:srgbClr val="0184B7"/>
                </a:solidFill>
                <a:latin typeface="Arial"/>
                <a:cs typeface="Arial"/>
              </a:rPr>
              <a:t> RSVP-TE P2MP </a:t>
            </a:r>
            <a:r>
              <a:rPr sz="2118" b="1" spc="-578" dirty="0">
                <a:solidFill>
                  <a:srgbClr val="0184B7"/>
                </a:solidFill>
                <a:latin typeface="Arial"/>
                <a:cs typeface="Arial"/>
              </a:rPr>
              <a:t> </a:t>
            </a:r>
            <a:endParaRPr sz="2118" dirty="0">
              <a:latin typeface="Arial"/>
              <a:cs typeface="Arial"/>
            </a:endParaRPr>
          </a:p>
        </p:txBody>
      </p:sp>
      <p:sp>
        <p:nvSpPr>
          <p:cNvPr id="8" name="object 8"/>
          <p:cNvSpPr txBox="1"/>
          <p:nvPr/>
        </p:nvSpPr>
        <p:spPr>
          <a:xfrm>
            <a:off x="8467614" y="1796750"/>
            <a:ext cx="291913" cy="228619"/>
          </a:xfrm>
          <a:prstGeom prst="rect">
            <a:avLst/>
          </a:prstGeom>
        </p:spPr>
        <p:txBody>
          <a:bodyPr vert="horz" wrap="square" lIns="0" tIns="11206" rIns="0" bIns="0" rtlCol="0">
            <a:spAutoFit/>
          </a:bodyPr>
          <a:lstStyle/>
          <a:p>
            <a:pPr marL="11206">
              <a:spcBef>
                <a:spcPts val="88"/>
              </a:spcBef>
            </a:pPr>
            <a:r>
              <a:rPr sz="1412" dirty="0">
                <a:latin typeface="Arial"/>
                <a:cs typeface="Arial"/>
              </a:rPr>
              <a:t>Src</a:t>
            </a:r>
            <a:endParaRPr sz="1412">
              <a:latin typeface="Arial"/>
              <a:cs typeface="Arial"/>
            </a:endParaRPr>
          </a:p>
        </p:txBody>
      </p:sp>
      <p:sp>
        <p:nvSpPr>
          <p:cNvPr id="9" name="object 9"/>
          <p:cNvSpPr txBox="1"/>
          <p:nvPr/>
        </p:nvSpPr>
        <p:spPr>
          <a:xfrm>
            <a:off x="7425466" y="5516208"/>
            <a:ext cx="330574" cy="228619"/>
          </a:xfrm>
          <a:prstGeom prst="rect">
            <a:avLst/>
          </a:prstGeom>
        </p:spPr>
        <p:txBody>
          <a:bodyPr vert="horz" wrap="square" lIns="0" tIns="11206" rIns="0" bIns="0" rtlCol="0">
            <a:spAutoFit/>
          </a:bodyPr>
          <a:lstStyle/>
          <a:p>
            <a:pPr marL="11206">
              <a:spcBef>
                <a:spcPts val="88"/>
              </a:spcBef>
            </a:pPr>
            <a:r>
              <a:rPr sz="1412" spc="-4" dirty="0">
                <a:latin typeface="Arial"/>
                <a:cs typeface="Arial"/>
              </a:rPr>
              <a:t>Rcv</a:t>
            </a:r>
            <a:endParaRPr sz="1412">
              <a:latin typeface="Arial"/>
              <a:cs typeface="Arial"/>
            </a:endParaRPr>
          </a:p>
        </p:txBody>
      </p:sp>
      <p:sp>
        <p:nvSpPr>
          <p:cNvPr id="10" name="object 10"/>
          <p:cNvSpPr/>
          <p:nvPr/>
        </p:nvSpPr>
        <p:spPr>
          <a:xfrm>
            <a:off x="8636821" y="5836695"/>
            <a:ext cx="0" cy="209550"/>
          </a:xfrm>
          <a:custGeom>
            <a:avLst/>
            <a:gdLst/>
            <a:ahLst/>
            <a:cxnLst/>
            <a:rect l="l" t="t" r="r" b="b"/>
            <a:pathLst>
              <a:path h="237490">
                <a:moveTo>
                  <a:pt x="0" y="0"/>
                </a:moveTo>
                <a:lnTo>
                  <a:pt x="0" y="236981"/>
                </a:lnTo>
              </a:path>
            </a:pathLst>
          </a:custGeom>
          <a:ln w="38100">
            <a:solidFill>
              <a:srgbClr val="000000"/>
            </a:solidFill>
          </a:ln>
        </p:spPr>
        <p:txBody>
          <a:bodyPr wrap="square" lIns="0" tIns="0" rIns="0" bIns="0" rtlCol="0"/>
          <a:lstStyle/>
          <a:p>
            <a:endParaRPr sz="1588"/>
          </a:p>
        </p:txBody>
      </p:sp>
      <p:sp>
        <p:nvSpPr>
          <p:cNvPr id="11" name="object 11"/>
          <p:cNvSpPr txBox="1"/>
          <p:nvPr/>
        </p:nvSpPr>
        <p:spPr>
          <a:xfrm>
            <a:off x="8458871" y="6032575"/>
            <a:ext cx="330574" cy="228619"/>
          </a:xfrm>
          <a:prstGeom prst="rect">
            <a:avLst/>
          </a:prstGeom>
        </p:spPr>
        <p:txBody>
          <a:bodyPr vert="horz" wrap="square" lIns="0" tIns="11206" rIns="0" bIns="0" rtlCol="0">
            <a:spAutoFit/>
          </a:bodyPr>
          <a:lstStyle/>
          <a:p>
            <a:pPr marL="11206">
              <a:spcBef>
                <a:spcPts val="88"/>
              </a:spcBef>
            </a:pPr>
            <a:r>
              <a:rPr sz="1412" spc="-4" dirty="0">
                <a:latin typeface="Arial"/>
                <a:cs typeface="Arial"/>
              </a:rPr>
              <a:t>Rcv</a:t>
            </a:r>
            <a:endParaRPr sz="1412">
              <a:latin typeface="Arial"/>
              <a:cs typeface="Arial"/>
            </a:endParaRPr>
          </a:p>
        </p:txBody>
      </p:sp>
      <p:sp>
        <p:nvSpPr>
          <p:cNvPr id="12" name="object 12"/>
          <p:cNvSpPr/>
          <p:nvPr/>
        </p:nvSpPr>
        <p:spPr>
          <a:xfrm>
            <a:off x="9570048" y="5546912"/>
            <a:ext cx="0" cy="208429"/>
          </a:xfrm>
          <a:custGeom>
            <a:avLst/>
            <a:gdLst/>
            <a:ahLst/>
            <a:cxnLst/>
            <a:rect l="l" t="t" r="r" b="b"/>
            <a:pathLst>
              <a:path h="236220">
                <a:moveTo>
                  <a:pt x="0" y="0"/>
                </a:moveTo>
                <a:lnTo>
                  <a:pt x="0" y="236220"/>
                </a:lnTo>
              </a:path>
            </a:pathLst>
          </a:custGeom>
          <a:ln w="38100">
            <a:solidFill>
              <a:srgbClr val="000000"/>
            </a:solidFill>
          </a:ln>
        </p:spPr>
        <p:txBody>
          <a:bodyPr wrap="square" lIns="0" tIns="0" rIns="0" bIns="0" rtlCol="0"/>
          <a:lstStyle/>
          <a:p>
            <a:endParaRPr sz="1588"/>
          </a:p>
        </p:txBody>
      </p:sp>
      <p:sp>
        <p:nvSpPr>
          <p:cNvPr id="13" name="object 13"/>
          <p:cNvSpPr txBox="1"/>
          <p:nvPr/>
        </p:nvSpPr>
        <p:spPr>
          <a:xfrm>
            <a:off x="9392098" y="5742789"/>
            <a:ext cx="330574" cy="228619"/>
          </a:xfrm>
          <a:prstGeom prst="rect">
            <a:avLst/>
          </a:prstGeom>
        </p:spPr>
        <p:txBody>
          <a:bodyPr vert="horz" wrap="square" lIns="0" tIns="11206" rIns="0" bIns="0" rtlCol="0">
            <a:spAutoFit/>
          </a:bodyPr>
          <a:lstStyle/>
          <a:p>
            <a:pPr marL="11206">
              <a:spcBef>
                <a:spcPts val="88"/>
              </a:spcBef>
            </a:pPr>
            <a:r>
              <a:rPr sz="1412" spc="-4" dirty="0">
                <a:latin typeface="Arial"/>
                <a:cs typeface="Arial"/>
              </a:rPr>
              <a:t>Rcv</a:t>
            </a:r>
            <a:endParaRPr sz="1412">
              <a:latin typeface="Arial"/>
              <a:cs typeface="Arial"/>
            </a:endParaRPr>
          </a:p>
        </p:txBody>
      </p:sp>
      <p:sp>
        <p:nvSpPr>
          <p:cNvPr id="14" name="object 14"/>
          <p:cNvSpPr txBox="1"/>
          <p:nvPr/>
        </p:nvSpPr>
        <p:spPr>
          <a:xfrm>
            <a:off x="8963136" y="2053589"/>
            <a:ext cx="776568" cy="420364"/>
          </a:xfrm>
          <a:prstGeom prst="rect">
            <a:avLst/>
          </a:prstGeom>
        </p:spPr>
        <p:txBody>
          <a:bodyPr vert="horz" wrap="square" lIns="0" tIns="35299" rIns="0" bIns="0" rtlCol="0">
            <a:spAutoFit/>
          </a:bodyPr>
          <a:lstStyle/>
          <a:p>
            <a:pPr marL="210122" marR="4483" indent="-199475">
              <a:lnSpc>
                <a:spcPts val="1527"/>
              </a:lnSpc>
              <a:spcBef>
                <a:spcPts val="278"/>
              </a:spcBef>
            </a:pPr>
            <a:r>
              <a:rPr sz="1412" b="1" dirty="0">
                <a:latin typeface="Arial"/>
                <a:cs typeface="Arial"/>
              </a:rPr>
              <a:t>H</a:t>
            </a:r>
            <a:r>
              <a:rPr sz="1412" b="1" spc="-4" dirty="0">
                <a:latin typeface="Arial"/>
                <a:cs typeface="Arial"/>
              </a:rPr>
              <a:t>e</a:t>
            </a:r>
            <a:r>
              <a:rPr sz="1412" b="1" spc="-9" dirty="0">
                <a:latin typeface="Arial"/>
                <a:cs typeface="Arial"/>
              </a:rPr>
              <a:t>a</a:t>
            </a:r>
            <a:r>
              <a:rPr sz="1412" b="1" spc="-4" dirty="0">
                <a:latin typeface="Arial"/>
                <a:cs typeface="Arial"/>
              </a:rPr>
              <a:t>d</a:t>
            </a:r>
            <a:r>
              <a:rPr sz="1412" b="1" spc="-9" dirty="0">
                <a:latin typeface="Arial"/>
                <a:cs typeface="Arial"/>
              </a:rPr>
              <a:t>end  </a:t>
            </a:r>
            <a:r>
              <a:rPr sz="1412" b="1" spc="-4" dirty="0">
                <a:latin typeface="Arial"/>
                <a:cs typeface="Arial"/>
              </a:rPr>
              <a:t>LSR</a:t>
            </a:r>
            <a:endParaRPr sz="1412">
              <a:latin typeface="Arial"/>
              <a:cs typeface="Arial"/>
            </a:endParaRPr>
          </a:p>
        </p:txBody>
      </p:sp>
      <p:grpSp>
        <p:nvGrpSpPr>
          <p:cNvPr id="15" name="object 15"/>
          <p:cNvGrpSpPr/>
          <p:nvPr/>
        </p:nvGrpSpPr>
        <p:grpSpPr>
          <a:xfrm>
            <a:off x="7454333" y="3651548"/>
            <a:ext cx="2322979" cy="2247340"/>
            <a:chOff x="6568644" y="4138421"/>
            <a:chExt cx="2632710" cy="2546985"/>
          </a:xfrm>
        </p:grpSpPr>
        <p:pic>
          <p:nvPicPr>
            <p:cNvPr id="16" name="object 16"/>
            <p:cNvPicPr/>
            <p:nvPr/>
          </p:nvPicPr>
          <p:blipFill>
            <a:blip r:embed="rId4"/>
            <a:stretch/>
          </p:blipFill>
          <p:spPr>
            <a:xfrm>
              <a:off x="6568644" y="4829280"/>
              <a:ext cx="1303091" cy="1436645"/>
            </a:xfrm>
            <a:prstGeom prst="rect">
              <a:avLst/>
            </a:prstGeom>
          </p:spPr>
        </p:pic>
        <p:sp>
          <p:nvSpPr>
            <p:cNvPr id="17" name="object 17"/>
            <p:cNvSpPr/>
            <p:nvPr/>
          </p:nvSpPr>
          <p:spPr>
            <a:xfrm>
              <a:off x="7501128" y="4157471"/>
              <a:ext cx="1371600" cy="2300605"/>
            </a:xfrm>
            <a:custGeom>
              <a:avLst/>
              <a:gdLst/>
              <a:ahLst/>
              <a:cxnLst/>
              <a:rect l="l" t="t" r="r" b="b"/>
              <a:pathLst>
                <a:path w="1371600" h="2300604">
                  <a:moveTo>
                    <a:pt x="328422" y="0"/>
                  </a:moveTo>
                  <a:lnTo>
                    <a:pt x="0" y="557022"/>
                  </a:lnTo>
                </a:path>
                <a:path w="1371600" h="2300604">
                  <a:moveTo>
                    <a:pt x="914400" y="1286255"/>
                  </a:moveTo>
                  <a:lnTo>
                    <a:pt x="1371600" y="1972055"/>
                  </a:lnTo>
                </a:path>
                <a:path w="1371600" h="2300604">
                  <a:moveTo>
                    <a:pt x="442722" y="1657350"/>
                  </a:moveTo>
                  <a:lnTo>
                    <a:pt x="413766" y="2300478"/>
                  </a:lnTo>
                </a:path>
              </a:pathLst>
            </a:custGeom>
            <a:grpFill/>
            <a:ln w="38100">
              <a:solidFill>
                <a:srgbClr val="000000"/>
              </a:solidFill>
              <a:prstDash val="dash"/>
            </a:ln>
          </p:spPr>
          <p:txBody>
            <a:bodyPr wrap="square" lIns="0" tIns="0" rIns="0" bIns="0" rtlCol="0"/>
            <a:lstStyle/>
            <a:p>
              <a:endParaRPr sz="1588"/>
            </a:p>
          </p:txBody>
        </p:sp>
        <p:sp>
          <p:nvSpPr>
            <p:cNvPr id="18" name="object 18"/>
            <p:cNvSpPr/>
            <p:nvPr/>
          </p:nvSpPr>
          <p:spPr>
            <a:xfrm>
              <a:off x="7684008" y="6535673"/>
              <a:ext cx="458470" cy="147955"/>
            </a:xfrm>
            <a:custGeom>
              <a:avLst/>
              <a:gdLst/>
              <a:ahLst/>
              <a:cxnLst/>
              <a:rect l="l" t="t" r="r" b="b"/>
              <a:pathLst>
                <a:path w="458470" h="147954">
                  <a:moveTo>
                    <a:pt x="457962" y="73914"/>
                  </a:moveTo>
                  <a:lnTo>
                    <a:pt x="413705" y="30449"/>
                  </a:lnTo>
                  <a:lnTo>
                    <a:pt x="364144" y="14386"/>
                  </a:lnTo>
                  <a:lnTo>
                    <a:pt x="301416" y="3809"/>
                  </a:lnTo>
                  <a:lnTo>
                    <a:pt x="229362" y="0"/>
                  </a:lnTo>
                  <a:lnTo>
                    <a:pt x="156935" y="3809"/>
                  </a:lnTo>
                  <a:lnTo>
                    <a:pt x="93982" y="14386"/>
                  </a:lnTo>
                  <a:lnTo>
                    <a:pt x="44305" y="30449"/>
                  </a:lnTo>
                  <a:lnTo>
                    <a:pt x="11710" y="50718"/>
                  </a:lnTo>
                  <a:lnTo>
                    <a:pt x="0" y="73914"/>
                  </a:lnTo>
                  <a:lnTo>
                    <a:pt x="11710" y="97109"/>
                  </a:lnTo>
                  <a:lnTo>
                    <a:pt x="44305" y="117378"/>
                  </a:lnTo>
                  <a:lnTo>
                    <a:pt x="93982" y="133441"/>
                  </a:lnTo>
                  <a:lnTo>
                    <a:pt x="156935" y="144018"/>
                  </a:lnTo>
                  <a:lnTo>
                    <a:pt x="229362" y="147827"/>
                  </a:lnTo>
                  <a:lnTo>
                    <a:pt x="301416" y="144018"/>
                  </a:lnTo>
                  <a:lnTo>
                    <a:pt x="364144" y="133441"/>
                  </a:lnTo>
                  <a:lnTo>
                    <a:pt x="413705" y="117378"/>
                  </a:lnTo>
                  <a:lnTo>
                    <a:pt x="446257" y="97109"/>
                  </a:lnTo>
                  <a:lnTo>
                    <a:pt x="457962" y="73914"/>
                  </a:lnTo>
                  <a:close/>
                </a:path>
              </a:pathLst>
            </a:custGeom>
            <a:solidFill>
              <a:srgbClr val="0078AA"/>
            </a:solidFill>
          </p:spPr>
          <p:txBody>
            <a:bodyPr wrap="square" lIns="0" tIns="0" rIns="0" bIns="0" rtlCol="0"/>
            <a:lstStyle/>
            <a:p>
              <a:endParaRPr sz="1588"/>
            </a:p>
          </p:txBody>
        </p:sp>
        <p:sp>
          <p:nvSpPr>
            <p:cNvPr id="19" name="object 19"/>
            <p:cNvSpPr/>
            <p:nvPr/>
          </p:nvSpPr>
          <p:spPr>
            <a:xfrm>
              <a:off x="7684007" y="6535679"/>
              <a:ext cx="458470" cy="147955"/>
            </a:xfrm>
            <a:custGeom>
              <a:avLst/>
              <a:gdLst/>
              <a:ahLst/>
              <a:cxnLst/>
              <a:rect l="l" t="t" r="r" b="b"/>
              <a:pathLst>
                <a:path w="458470" h="147954">
                  <a:moveTo>
                    <a:pt x="457969" y="73915"/>
                  </a:moveTo>
                  <a:lnTo>
                    <a:pt x="413710" y="30449"/>
                  </a:lnTo>
                  <a:lnTo>
                    <a:pt x="364148" y="14386"/>
                  </a:lnTo>
                  <a:lnTo>
                    <a:pt x="301419" y="3810"/>
                  </a:lnTo>
                  <a:lnTo>
                    <a:pt x="229363" y="0"/>
                  </a:lnTo>
                  <a:lnTo>
                    <a:pt x="156938" y="3810"/>
                  </a:lnTo>
                  <a:lnTo>
                    <a:pt x="93984" y="14386"/>
                  </a:lnTo>
                  <a:lnTo>
                    <a:pt x="44307" y="30449"/>
                  </a:lnTo>
                  <a:lnTo>
                    <a:pt x="11710" y="50719"/>
                  </a:lnTo>
                  <a:lnTo>
                    <a:pt x="0" y="73915"/>
                  </a:lnTo>
                  <a:lnTo>
                    <a:pt x="11710" y="97104"/>
                  </a:lnTo>
                  <a:lnTo>
                    <a:pt x="44307" y="117370"/>
                  </a:lnTo>
                  <a:lnTo>
                    <a:pt x="93984" y="133432"/>
                  </a:lnTo>
                  <a:lnTo>
                    <a:pt x="156938" y="144008"/>
                  </a:lnTo>
                  <a:lnTo>
                    <a:pt x="229363" y="147817"/>
                  </a:lnTo>
                  <a:lnTo>
                    <a:pt x="301419" y="144008"/>
                  </a:lnTo>
                  <a:lnTo>
                    <a:pt x="364148" y="133432"/>
                  </a:lnTo>
                  <a:lnTo>
                    <a:pt x="413710" y="117370"/>
                  </a:lnTo>
                  <a:lnTo>
                    <a:pt x="446264" y="97104"/>
                  </a:lnTo>
                  <a:lnTo>
                    <a:pt x="457969" y="73915"/>
                  </a:lnTo>
                  <a:close/>
                </a:path>
              </a:pathLst>
            </a:custGeom>
            <a:grpFill/>
            <a:ln w="3175">
              <a:solidFill>
                <a:srgbClr val="AAE6FF"/>
              </a:solidFill>
            </a:ln>
          </p:spPr>
          <p:txBody>
            <a:bodyPr wrap="square" lIns="0" tIns="0" rIns="0" bIns="0" rtlCol="0"/>
            <a:lstStyle/>
            <a:p>
              <a:endParaRPr sz="1588"/>
            </a:p>
          </p:txBody>
        </p:sp>
        <p:sp>
          <p:nvSpPr>
            <p:cNvPr id="20" name="object 20"/>
            <p:cNvSpPr/>
            <p:nvPr/>
          </p:nvSpPr>
          <p:spPr>
            <a:xfrm>
              <a:off x="7683246" y="6505955"/>
              <a:ext cx="457200" cy="105410"/>
            </a:xfrm>
            <a:custGeom>
              <a:avLst/>
              <a:gdLst/>
              <a:ahLst/>
              <a:cxnLst/>
              <a:rect l="l" t="t" r="r" b="b"/>
              <a:pathLst>
                <a:path w="457200" h="105409">
                  <a:moveTo>
                    <a:pt x="457200" y="105155"/>
                  </a:moveTo>
                  <a:lnTo>
                    <a:pt x="457200" y="0"/>
                  </a:lnTo>
                  <a:lnTo>
                    <a:pt x="0" y="0"/>
                  </a:lnTo>
                  <a:lnTo>
                    <a:pt x="0" y="105155"/>
                  </a:lnTo>
                  <a:lnTo>
                    <a:pt x="457200" y="105155"/>
                  </a:lnTo>
                  <a:close/>
                </a:path>
              </a:pathLst>
            </a:custGeom>
            <a:solidFill>
              <a:srgbClr val="0078AA"/>
            </a:solidFill>
          </p:spPr>
          <p:txBody>
            <a:bodyPr wrap="square" lIns="0" tIns="0" rIns="0" bIns="0" rtlCol="0"/>
            <a:lstStyle/>
            <a:p>
              <a:endParaRPr sz="1588"/>
            </a:p>
          </p:txBody>
        </p:sp>
        <p:sp>
          <p:nvSpPr>
            <p:cNvPr id="21" name="object 21"/>
            <p:cNvSpPr/>
            <p:nvPr/>
          </p:nvSpPr>
          <p:spPr>
            <a:xfrm>
              <a:off x="7684008" y="6430517"/>
              <a:ext cx="458470" cy="147955"/>
            </a:xfrm>
            <a:custGeom>
              <a:avLst/>
              <a:gdLst/>
              <a:ahLst/>
              <a:cxnLst/>
              <a:rect l="l" t="t" r="r" b="b"/>
              <a:pathLst>
                <a:path w="458470" h="147954">
                  <a:moveTo>
                    <a:pt x="457962" y="73914"/>
                  </a:moveTo>
                  <a:lnTo>
                    <a:pt x="413705" y="30449"/>
                  </a:lnTo>
                  <a:lnTo>
                    <a:pt x="364144" y="14386"/>
                  </a:lnTo>
                  <a:lnTo>
                    <a:pt x="301416" y="3810"/>
                  </a:lnTo>
                  <a:lnTo>
                    <a:pt x="229362" y="0"/>
                  </a:lnTo>
                  <a:lnTo>
                    <a:pt x="156935" y="3810"/>
                  </a:lnTo>
                  <a:lnTo>
                    <a:pt x="93982" y="14386"/>
                  </a:lnTo>
                  <a:lnTo>
                    <a:pt x="44305" y="30449"/>
                  </a:lnTo>
                  <a:lnTo>
                    <a:pt x="11710" y="50718"/>
                  </a:lnTo>
                  <a:lnTo>
                    <a:pt x="0" y="73914"/>
                  </a:lnTo>
                  <a:lnTo>
                    <a:pt x="11710" y="97109"/>
                  </a:lnTo>
                  <a:lnTo>
                    <a:pt x="44305" y="117378"/>
                  </a:lnTo>
                  <a:lnTo>
                    <a:pt x="93982" y="133441"/>
                  </a:lnTo>
                  <a:lnTo>
                    <a:pt x="156935" y="144018"/>
                  </a:lnTo>
                  <a:lnTo>
                    <a:pt x="229362" y="147828"/>
                  </a:lnTo>
                  <a:lnTo>
                    <a:pt x="301416" y="144018"/>
                  </a:lnTo>
                  <a:lnTo>
                    <a:pt x="364144" y="133441"/>
                  </a:lnTo>
                  <a:lnTo>
                    <a:pt x="413705" y="117378"/>
                  </a:lnTo>
                  <a:lnTo>
                    <a:pt x="446257" y="97109"/>
                  </a:lnTo>
                  <a:lnTo>
                    <a:pt x="457962" y="73914"/>
                  </a:lnTo>
                  <a:close/>
                </a:path>
              </a:pathLst>
            </a:custGeom>
            <a:solidFill>
              <a:srgbClr val="00B4FF"/>
            </a:solidFill>
          </p:spPr>
          <p:txBody>
            <a:bodyPr wrap="square" lIns="0" tIns="0" rIns="0" bIns="0" rtlCol="0"/>
            <a:lstStyle/>
            <a:p>
              <a:endParaRPr sz="1588"/>
            </a:p>
          </p:txBody>
        </p:sp>
        <p:sp>
          <p:nvSpPr>
            <p:cNvPr id="22" name="object 22"/>
            <p:cNvSpPr/>
            <p:nvPr/>
          </p:nvSpPr>
          <p:spPr>
            <a:xfrm>
              <a:off x="7684007" y="6430518"/>
              <a:ext cx="458470" cy="147955"/>
            </a:xfrm>
            <a:custGeom>
              <a:avLst/>
              <a:gdLst/>
              <a:ahLst/>
              <a:cxnLst/>
              <a:rect l="l" t="t" r="r" b="b"/>
              <a:pathLst>
                <a:path w="458470" h="147954">
                  <a:moveTo>
                    <a:pt x="457969" y="73915"/>
                  </a:moveTo>
                  <a:lnTo>
                    <a:pt x="413710" y="30449"/>
                  </a:lnTo>
                  <a:lnTo>
                    <a:pt x="364148" y="14386"/>
                  </a:lnTo>
                  <a:lnTo>
                    <a:pt x="301419" y="3810"/>
                  </a:lnTo>
                  <a:lnTo>
                    <a:pt x="229363" y="0"/>
                  </a:lnTo>
                  <a:lnTo>
                    <a:pt x="156938" y="3810"/>
                  </a:lnTo>
                  <a:lnTo>
                    <a:pt x="93984" y="14386"/>
                  </a:lnTo>
                  <a:lnTo>
                    <a:pt x="44307" y="30449"/>
                  </a:lnTo>
                  <a:lnTo>
                    <a:pt x="11710" y="50719"/>
                  </a:lnTo>
                  <a:lnTo>
                    <a:pt x="0" y="73915"/>
                  </a:lnTo>
                  <a:lnTo>
                    <a:pt x="11710" y="97110"/>
                  </a:lnTo>
                  <a:lnTo>
                    <a:pt x="44307" y="117380"/>
                  </a:lnTo>
                  <a:lnTo>
                    <a:pt x="93984" y="133443"/>
                  </a:lnTo>
                  <a:lnTo>
                    <a:pt x="156938" y="144020"/>
                  </a:lnTo>
                  <a:lnTo>
                    <a:pt x="229363" y="147830"/>
                  </a:lnTo>
                  <a:lnTo>
                    <a:pt x="301419" y="144020"/>
                  </a:lnTo>
                  <a:lnTo>
                    <a:pt x="364148" y="133443"/>
                  </a:lnTo>
                  <a:lnTo>
                    <a:pt x="413710" y="117380"/>
                  </a:lnTo>
                  <a:lnTo>
                    <a:pt x="446264" y="97110"/>
                  </a:lnTo>
                  <a:lnTo>
                    <a:pt x="457969" y="73915"/>
                  </a:lnTo>
                  <a:close/>
                </a:path>
              </a:pathLst>
            </a:custGeom>
            <a:grpFill/>
            <a:ln w="3175">
              <a:solidFill>
                <a:srgbClr val="AAE6FF"/>
              </a:solidFill>
            </a:ln>
          </p:spPr>
          <p:txBody>
            <a:bodyPr wrap="square" lIns="0" tIns="0" rIns="0" bIns="0" rtlCol="0"/>
            <a:lstStyle/>
            <a:p>
              <a:endParaRPr sz="1588"/>
            </a:p>
          </p:txBody>
        </p:sp>
        <p:pic>
          <p:nvPicPr>
            <p:cNvPr id="23" name="object 23"/>
            <p:cNvPicPr/>
            <p:nvPr/>
          </p:nvPicPr>
          <p:blipFill>
            <a:blip r:embed="rId5"/>
            <a:stretch/>
          </p:blipFill>
          <p:spPr>
            <a:xfrm>
              <a:off x="7753350" y="6448043"/>
              <a:ext cx="317753" cy="113537"/>
            </a:xfrm>
            <a:prstGeom prst="rect">
              <a:avLst/>
            </a:prstGeom>
          </p:spPr>
        </p:pic>
        <p:sp>
          <p:nvSpPr>
            <p:cNvPr id="24" name="object 24"/>
            <p:cNvSpPr/>
            <p:nvPr/>
          </p:nvSpPr>
          <p:spPr>
            <a:xfrm>
              <a:off x="7683233" y="6503682"/>
              <a:ext cx="459105" cy="105410"/>
            </a:xfrm>
            <a:custGeom>
              <a:avLst/>
              <a:gdLst/>
              <a:ahLst/>
              <a:cxnLst/>
              <a:rect l="l" t="t" r="r" b="b"/>
              <a:pathLst>
                <a:path w="459104" h="105409">
                  <a:moveTo>
                    <a:pt x="1397" y="0"/>
                  </a:moveTo>
                  <a:lnTo>
                    <a:pt x="0" y="0"/>
                  </a:lnTo>
                  <a:lnTo>
                    <a:pt x="0" y="105156"/>
                  </a:lnTo>
                  <a:lnTo>
                    <a:pt x="1397" y="105156"/>
                  </a:lnTo>
                  <a:lnTo>
                    <a:pt x="1397" y="0"/>
                  </a:lnTo>
                  <a:close/>
                </a:path>
                <a:path w="459104" h="105409">
                  <a:moveTo>
                    <a:pt x="458597" y="0"/>
                  </a:moveTo>
                  <a:lnTo>
                    <a:pt x="455815" y="0"/>
                  </a:lnTo>
                  <a:lnTo>
                    <a:pt x="455815" y="105156"/>
                  </a:lnTo>
                  <a:lnTo>
                    <a:pt x="458597" y="105156"/>
                  </a:lnTo>
                  <a:lnTo>
                    <a:pt x="458597" y="0"/>
                  </a:lnTo>
                  <a:close/>
                </a:path>
              </a:pathLst>
            </a:custGeom>
            <a:solidFill>
              <a:srgbClr val="AAE6FF"/>
            </a:solidFill>
          </p:spPr>
          <p:txBody>
            <a:bodyPr wrap="square" lIns="0" tIns="0" rIns="0" bIns="0" rtlCol="0"/>
            <a:lstStyle/>
            <a:p>
              <a:endParaRPr sz="1588"/>
            </a:p>
          </p:txBody>
        </p:sp>
        <p:sp>
          <p:nvSpPr>
            <p:cNvPr id="25" name="object 25"/>
            <p:cNvSpPr/>
            <p:nvPr/>
          </p:nvSpPr>
          <p:spPr>
            <a:xfrm>
              <a:off x="8741664" y="6163817"/>
              <a:ext cx="458470" cy="147955"/>
            </a:xfrm>
            <a:custGeom>
              <a:avLst/>
              <a:gdLst/>
              <a:ahLst/>
              <a:cxnLst/>
              <a:rect l="l" t="t" r="r" b="b"/>
              <a:pathLst>
                <a:path w="458470" h="147954">
                  <a:moveTo>
                    <a:pt x="457961" y="73914"/>
                  </a:moveTo>
                  <a:lnTo>
                    <a:pt x="413705" y="30449"/>
                  </a:lnTo>
                  <a:lnTo>
                    <a:pt x="364144" y="14386"/>
                  </a:lnTo>
                  <a:lnTo>
                    <a:pt x="301416" y="3809"/>
                  </a:lnTo>
                  <a:lnTo>
                    <a:pt x="229361" y="0"/>
                  </a:lnTo>
                  <a:lnTo>
                    <a:pt x="156935" y="3810"/>
                  </a:lnTo>
                  <a:lnTo>
                    <a:pt x="93982" y="14386"/>
                  </a:lnTo>
                  <a:lnTo>
                    <a:pt x="44305" y="30449"/>
                  </a:lnTo>
                  <a:lnTo>
                    <a:pt x="11710" y="50718"/>
                  </a:lnTo>
                  <a:lnTo>
                    <a:pt x="0" y="73914"/>
                  </a:lnTo>
                  <a:lnTo>
                    <a:pt x="11710" y="97109"/>
                  </a:lnTo>
                  <a:lnTo>
                    <a:pt x="44305" y="117378"/>
                  </a:lnTo>
                  <a:lnTo>
                    <a:pt x="93982" y="133441"/>
                  </a:lnTo>
                  <a:lnTo>
                    <a:pt x="156935" y="144018"/>
                  </a:lnTo>
                  <a:lnTo>
                    <a:pt x="229361" y="147828"/>
                  </a:lnTo>
                  <a:lnTo>
                    <a:pt x="301416" y="144018"/>
                  </a:lnTo>
                  <a:lnTo>
                    <a:pt x="364144" y="133441"/>
                  </a:lnTo>
                  <a:lnTo>
                    <a:pt x="413705" y="117378"/>
                  </a:lnTo>
                  <a:lnTo>
                    <a:pt x="446257" y="97109"/>
                  </a:lnTo>
                  <a:lnTo>
                    <a:pt x="457961" y="73914"/>
                  </a:lnTo>
                  <a:close/>
                </a:path>
              </a:pathLst>
            </a:custGeom>
            <a:solidFill>
              <a:srgbClr val="0078AA"/>
            </a:solidFill>
          </p:spPr>
          <p:txBody>
            <a:bodyPr wrap="square" lIns="0" tIns="0" rIns="0" bIns="0" rtlCol="0"/>
            <a:lstStyle/>
            <a:p>
              <a:endParaRPr sz="1588"/>
            </a:p>
          </p:txBody>
        </p:sp>
        <p:sp>
          <p:nvSpPr>
            <p:cNvPr id="26" name="object 26"/>
            <p:cNvSpPr/>
            <p:nvPr/>
          </p:nvSpPr>
          <p:spPr>
            <a:xfrm>
              <a:off x="8741667" y="6163821"/>
              <a:ext cx="458470" cy="147955"/>
            </a:xfrm>
            <a:custGeom>
              <a:avLst/>
              <a:gdLst/>
              <a:ahLst/>
              <a:cxnLst/>
              <a:rect l="l" t="t" r="r" b="b"/>
              <a:pathLst>
                <a:path w="458470" h="147954">
                  <a:moveTo>
                    <a:pt x="457956" y="73915"/>
                  </a:moveTo>
                  <a:lnTo>
                    <a:pt x="413702" y="30449"/>
                  </a:lnTo>
                  <a:lnTo>
                    <a:pt x="364144" y="14386"/>
                  </a:lnTo>
                  <a:lnTo>
                    <a:pt x="301418" y="3810"/>
                  </a:lnTo>
                  <a:lnTo>
                    <a:pt x="229363" y="0"/>
                  </a:lnTo>
                  <a:lnTo>
                    <a:pt x="156933" y="3810"/>
                  </a:lnTo>
                  <a:lnTo>
                    <a:pt x="93979" y="14386"/>
                  </a:lnTo>
                  <a:lnTo>
                    <a:pt x="44303" y="30449"/>
                  </a:lnTo>
                  <a:lnTo>
                    <a:pt x="11709" y="50719"/>
                  </a:lnTo>
                  <a:lnTo>
                    <a:pt x="0" y="73915"/>
                  </a:lnTo>
                  <a:lnTo>
                    <a:pt x="11709" y="97110"/>
                  </a:lnTo>
                  <a:lnTo>
                    <a:pt x="44303" y="117380"/>
                  </a:lnTo>
                  <a:lnTo>
                    <a:pt x="93979" y="133443"/>
                  </a:lnTo>
                  <a:lnTo>
                    <a:pt x="156933" y="144020"/>
                  </a:lnTo>
                  <a:lnTo>
                    <a:pt x="229363" y="147830"/>
                  </a:lnTo>
                  <a:lnTo>
                    <a:pt x="301418" y="144020"/>
                  </a:lnTo>
                  <a:lnTo>
                    <a:pt x="364144" y="133443"/>
                  </a:lnTo>
                  <a:lnTo>
                    <a:pt x="413702" y="117380"/>
                  </a:lnTo>
                  <a:lnTo>
                    <a:pt x="446253" y="97110"/>
                  </a:lnTo>
                  <a:lnTo>
                    <a:pt x="457956" y="73915"/>
                  </a:lnTo>
                  <a:close/>
                </a:path>
              </a:pathLst>
            </a:custGeom>
            <a:grpFill/>
            <a:ln w="3175">
              <a:solidFill>
                <a:srgbClr val="AAE6FF"/>
              </a:solidFill>
            </a:ln>
          </p:spPr>
          <p:txBody>
            <a:bodyPr wrap="square" lIns="0" tIns="0" rIns="0" bIns="0" rtlCol="0"/>
            <a:lstStyle/>
            <a:p>
              <a:endParaRPr sz="1588"/>
            </a:p>
          </p:txBody>
        </p:sp>
        <p:sp>
          <p:nvSpPr>
            <p:cNvPr id="27" name="object 27"/>
            <p:cNvSpPr/>
            <p:nvPr/>
          </p:nvSpPr>
          <p:spPr>
            <a:xfrm>
              <a:off x="8740902" y="6134099"/>
              <a:ext cx="457200" cy="105410"/>
            </a:xfrm>
            <a:custGeom>
              <a:avLst/>
              <a:gdLst/>
              <a:ahLst/>
              <a:cxnLst/>
              <a:rect l="l" t="t" r="r" b="b"/>
              <a:pathLst>
                <a:path w="457200" h="105410">
                  <a:moveTo>
                    <a:pt x="457200" y="105155"/>
                  </a:moveTo>
                  <a:lnTo>
                    <a:pt x="457200" y="0"/>
                  </a:lnTo>
                  <a:lnTo>
                    <a:pt x="0" y="0"/>
                  </a:lnTo>
                  <a:lnTo>
                    <a:pt x="0" y="105155"/>
                  </a:lnTo>
                  <a:lnTo>
                    <a:pt x="457200" y="105155"/>
                  </a:lnTo>
                  <a:close/>
                </a:path>
              </a:pathLst>
            </a:custGeom>
            <a:solidFill>
              <a:srgbClr val="0078AA"/>
            </a:solidFill>
          </p:spPr>
          <p:txBody>
            <a:bodyPr wrap="square" lIns="0" tIns="0" rIns="0" bIns="0" rtlCol="0"/>
            <a:lstStyle/>
            <a:p>
              <a:endParaRPr sz="1588"/>
            </a:p>
          </p:txBody>
        </p:sp>
        <p:sp>
          <p:nvSpPr>
            <p:cNvPr id="28" name="object 28"/>
            <p:cNvSpPr/>
            <p:nvPr/>
          </p:nvSpPr>
          <p:spPr>
            <a:xfrm>
              <a:off x="8741664" y="6058661"/>
              <a:ext cx="458470" cy="147955"/>
            </a:xfrm>
            <a:custGeom>
              <a:avLst/>
              <a:gdLst/>
              <a:ahLst/>
              <a:cxnLst/>
              <a:rect l="l" t="t" r="r" b="b"/>
              <a:pathLst>
                <a:path w="458470" h="147954">
                  <a:moveTo>
                    <a:pt x="457961" y="73913"/>
                  </a:moveTo>
                  <a:lnTo>
                    <a:pt x="413705" y="30449"/>
                  </a:lnTo>
                  <a:lnTo>
                    <a:pt x="364144" y="14386"/>
                  </a:lnTo>
                  <a:lnTo>
                    <a:pt x="301416" y="3810"/>
                  </a:lnTo>
                  <a:lnTo>
                    <a:pt x="229361" y="0"/>
                  </a:lnTo>
                  <a:lnTo>
                    <a:pt x="156935" y="3810"/>
                  </a:lnTo>
                  <a:lnTo>
                    <a:pt x="93982" y="14386"/>
                  </a:lnTo>
                  <a:lnTo>
                    <a:pt x="44305" y="30449"/>
                  </a:lnTo>
                  <a:lnTo>
                    <a:pt x="11710" y="50718"/>
                  </a:lnTo>
                  <a:lnTo>
                    <a:pt x="0" y="73913"/>
                  </a:lnTo>
                  <a:lnTo>
                    <a:pt x="11710" y="97109"/>
                  </a:lnTo>
                  <a:lnTo>
                    <a:pt x="44305" y="117378"/>
                  </a:lnTo>
                  <a:lnTo>
                    <a:pt x="93982" y="133441"/>
                  </a:lnTo>
                  <a:lnTo>
                    <a:pt x="156935" y="144017"/>
                  </a:lnTo>
                  <a:lnTo>
                    <a:pt x="229361" y="147827"/>
                  </a:lnTo>
                  <a:lnTo>
                    <a:pt x="301416" y="144017"/>
                  </a:lnTo>
                  <a:lnTo>
                    <a:pt x="364144" y="133441"/>
                  </a:lnTo>
                  <a:lnTo>
                    <a:pt x="413705" y="117378"/>
                  </a:lnTo>
                  <a:lnTo>
                    <a:pt x="446257" y="97109"/>
                  </a:lnTo>
                  <a:lnTo>
                    <a:pt x="457961" y="73913"/>
                  </a:lnTo>
                  <a:close/>
                </a:path>
              </a:pathLst>
            </a:custGeom>
            <a:solidFill>
              <a:srgbClr val="00B4FF"/>
            </a:solidFill>
          </p:spPr>
          <p:txBody>
            <a:bodyPr wrap="square" lIns="0" tIns="0" rIns="0" bIns="0" rtlCol="0"/>
            <a:lstStyle/>
            <a:p>
              <a:endParaRPr sz="1588"/>
            </a:p>
          </p:txBody>
        </p:sp>
        <p:sp>
          <p:nvSpPr>
            <p:cNvPr id="29" name="object 29"/>
            <p:cNvSpPr/>
            <p:nvPr/>
          </p:nvSpPr>
          <p:spPr>
            <a:xfrm>
              <a:off x="8741667" y="6058660"/>
              <a:ext cx="458470" cy="147955"/>
            </a:xfrm>
            <a:custGeom>
              <a:avLst/>
              <a:gdLst/>
              <a:ahLst/>
              <a:cxnLst/>
              <a:rect l="l" t="t" r="r" b="b"/>
              <a:pathLst>
                <a:path w="458470" h="147954">
                  <a:moveTo>
                    <a:pt x="457956" y="73915"/>
                  </a:moveTo>
                  <a:lnTo>
                    <a:pt x="413702" y="30449"/>
                  </a:lnTo>
                  <a:lnTo>
                    <a:pt x="364144" y="14386"/>
                  </a:lnTo>
                  <a:lnTo>
                    <a:pt x="301418" y="3810"/>
                  </a:lnTo>
                  <a:lnTo>
                    <a:pt x="229363" y="0"/>
                  </a:lnTo>
                  <a:lnTo>
                    <a:pt x="156933" y="3810"/>
                  </a:lnTo>
                  <a:lnTo>
                    <a:pt x="93979" y="14386"/>
                  </a:lnTo>
                  <a:lnTo>
                    <a:pt x="44303" y="30449"/>
                  </a:lnTo>
                  <a:lnTo>
                    <a:pt x="11709" y="50719"/>
                  </a:lnTo>
                  <a:lnTo>
                    <a:pt x="0" y="73915"/>
                  </a:lnTo>
                  <a:lnTo>
                    <a:pt x="11709" y="97110"/>
                  </a:lnTo>
                  <a:lnTo>
                    <a:pt x="44303" y="117380"/>
                  </a:lnTo>
                  <a:lnTo>
                    <a:pt x="93979" y="133443"/>
                  </a:lnTo>
                  <a:lnTo>
                    <a:pt x="156933" y="144020"/>
                  </a:lnTo>
                  <a:lnTo>
                    <a:pt x="229363" y="147830"/>
                  </a:lnTo>
                  <a:lnTo>
                    <a:pt x="301418" y="144020"/>
                  </a:lnTo>
                  <a:lnTo>
                    <a:pt x="364144" y="133443"/>
                  </a:lnTo>
                  <a:lnTo>
                    <a:pt x="413702" y="117380"/>
                  </a:lnTo>
                  <a:lnTo>
                    <a:pt x="446253" y="97110"/>
                  </a:lnTo>
                  <a:lnTo>
                    <a:pt x="457956" y="73915"/>
                  </a:lnTo>
                  <a:close/>
                </a:path>
              </a:pathLst>
            </a:custGeom>
            <a:grpFill/>
            <a:ln w="3175">
              <a:solidFill>
                <a:srgbClr val="AAE6FF"/>
              </a:solidFill>
            </a:ln>
          </p:spPr>
          <p:txBody>
            <a:bodyPr wrap="square" lIns="0" tIns="0" rIns="0" bIns="0" rtlCol="0"/>
            <a:lstStyle/>
            <a:p>
              <a:endParaRPr sz="1588"/>
            </a:p>
          </p:txBody>
        </p:sp>
        <p:pic>
          <p:nvPicPr>
            <p:cNvPr id="30" name="object 30"/>
            <p:cNvPicPr/>
            <p:nvPr/>
          </p:nvPicPr>
          <p:blipFill>
            <a:blip r:embed="rId5"/>
            <a:stretch/>
          </p:blipFill>
          <p:spPr>
            <a:xfrm>
              <a:off x="8811006" y="6076187"/>
              <a:ext cx="317753" cy="113537"/>
            </a:xfrm>
            <a:prstGeom prst="rect">
              <a:avLst/>
            </a:prstGeom>
          </p:spPr>
        </p:pic>
        <p:sp>
          <p:nvSpPr>
            <p:cNvPr id="31" name="object 31"/>
            <p:cNvSpPr/>
            <p:nvPr/>
          </p:nvSpPr>
          <p:spPr>
            <a:xfrm>
              <a:off x="8740889" y="6131826"/>
              <a:ext cx="459105" cy="105410"/>
            </a:xfrm>
            <a:custGeom>
              <a:avLst/>
              <a:gdLst/>
              <a:ahLst/>
              <a:cxnLst/>
              <a:rect l="l" t="t" r="r" b="b"/>
              <a:pathLst>
                <a:path w="459104" h="105410">
                  <a:moveTo>
                    <a:pt x="1409" y="0"/>
                  </a:moveTo>
                  <a:lnTo>
                    <a:pt x="0" y="0"/>
                  </a:lnTo>
                  <a:lnTo>
                    <a:pt x="0" y="105156"/>
                  </a:lnTo>
                  <a:lnTo>
                    <a:pt x="1409" y="105156"/>
                  </a:lnTo>
                  <a:lnTo>
                    <a:pt x="1409" y="0"/>
                  </a:lnTo>
                  <a:close/>
                </a:path>
                <a:path w="459104" h="105410">
                  <a:moveTo>
                    <a:pt x="458609" y="0"/>
                  </a:moveTo>
                  <a:lnTo>
                    <a:pt x="455815" y="0"/>
                  </a:lnTo>
                  <a:lnTo>
                    <a:pt x="455815" y="105156"/>
                  </a:lnTo>
                  <a:lnTo>
                    <a:pt x="458609" y="105156"/>
                  </a:lnTo>
                  <a:lnTo>
                    <a:pt x="458609" y="0"/>
                  </a:lnTo>
                  <a:close/>
                </a:path>
              </a:pathLst>
            </a:custGeom>
            <a:solidFill>
              <a:srgbClr val="AAE6FF"/>
            </a:solidFill>
          </p:spPr>
          <p:txBody>
            <a:bodyPr wrap="square" lIns="0" tIns="0" rIns="0" bIns="0" rtlCol="0"/>
            <a:lstStyle/>
            <a:p>
              <a:endParaRPr sz="1588"/>
            </a:p>
          </p:txBody>
        </p:sp>
      </p:grpSp>
      <p:sp>
        <p:nvSpPr>
          <p:cNvPr id="32" name="object 32"/>
          <p:cNvSpPr txBox="1">
            <a:spLocks noGrp="1"/>
          </p:cNvSpPr>
          <p:nvPr>
            <p:ph type="sldNum" sz="quarter" idx="7"/>
          </p:nvPr>
        </p:nvSpPr>
        <p:spPr>
          <a:xfrm>
            <a:off x="9113519" y="7120244"/>
            <a:ext cx="229234" cy="167640"/>
          </a:xfrm>
          <a:prstGeom prst="rect">
            <a:avLst/>
          </a:prstGeom>
        </p:spPr>
        <p:txBody>
          <a:bodyPr vert="horz" wrap="square" lIns="0" tIns="0" rIns="0" bIns="0" rtlCol="0">
            <a:spAutoFit/>
          </a:bodyPr>
          <a:lstStyle>
            <a:defPPr>
              <a:defRPr lang="en-US"/>
            </a:defPPr>
            <a:lvl1pPr marL="0" algn="l" defTabSz="914400" rtl="0" eaLnBrk="1" latinLnBrk="0" hangingPunct="1">
              <a:defRPr sz="1000" b="0" i="0" kern="1200">
                <a:solidFill>
                  <a:srgbClr val="D2D2D2"/>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5"/>
              </a:spcBef>
            </a:pPr>
            <a:fld id="{81D60167-4931-47E6-BA6A-407CBD079E47}" type="slidenum">
              <a:rPr lang="en-US" smtClean="0"/>
              <a:pPr marL="38100">
                <a:spcBef>
                  <a:spcPts val="5"/>
                </a:spcBef>
              </a:pPr>
              <a:t>10</a:t>
            </a:fld>
            <a:endParaRPr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p:spTree>
      <p:nvGrpSpPr>
        <p:cNvPr id="1" name=""/>
        <p:cNvGrpSpPr/>
        <p:nvPr/>
      </p:nvGrpSpPr>
      <p:grpSpPr>
        <a:xfrm>
          <a:off x="0" y="0"/>
          <a:ext cx="0" cy="0"/>
          <a:chOff x="0" y="0"/>
          <a:chExt cx="0" cy="0"/>
        </a:xfrm>
      </p:grpSpPr>
      <p:sp>
        <p:nvSpPr>
          <p:cNvPr id="2" name="object 2"/>
          <p:cNvSpPr txBox="1"/>
          <p:nvPr/>
        </p:nvSpPr>
        <p:spPr>
          <a:xfrm>
            <a:off x="2459467" y="1337534"/>
            <a:ext cx="4807884" cy="3990757"/>
          </a:xfrm>
          <a:prstGeom prst="rect">
            <a:avLst/>
          </a:prstGeom>
        </p:spPr>
        <p:txBody>
          <a:bodyPr vert="horz" wrap="square" lIns="0" tIns="156322" rIns="0" bIns="0" rtlCol="0">
            <a:spAutoFit/>
          </a:bodyPr>
          <a:lstStyle/>
          <a:p>
            <a:pPr marL="219647" indent="-208441">
              <a:spcBef>
                <a:spcPts val="1231"/>
              </a:spcBef>
              <a:buClr>
                <a:srgbClr val="0184B7"/>
              </a:buClr>
              <a:buChar char="■"/>
              <a:tabLst>
                <a:tab pos="219647" algn="l"/>
              </a:tabLst>
            </a:pPr>
            <a:r>
              <a:rPr sz="2118" spc="-4" dirty="0">
                <a:latin typeface="Arial"/>
                <a:cs typeface="Arial"/>
              </a:rPr>
              <a:t>Sub</a:t>
            </a:r>
            <a:r>
              <a:rPr sz="2118" spc="-13" dirty="0">
                <a:latin typeface="Arial"/>
                <a:cs typeface="Arial"/>
              </a:rPr>
              <a:t> </a:t>
            </a:r>
            <a:r>
              <a:rPr sz="2118" spc="-4" dirty="0">
                <a:latin typeface="Arial"/>
                <a:cs typeface="Arial"/>
              </a:rPr>
              <a:t>50</a:t>
            </a:r>
            <a:r>
              <a:rPr sz="2118" spc="-9" dirty="0">
                <a:latin typeface="Arial"/>
                <a:cs typeface="Arial"/>
              </a:rPr>
              <a:t> </a:t>
            </a:r>
            <a:r>
              <a:rPr sz="2118" dirty="0">
                <a:latin typeface="Arial"/>
                <a:cs typeface="Arial"/>
              </a:rPr>
              <a:t>msec</a:t>
            </a:r>
            <a:r>
              <a:rPr sz="2118" spc="-9" dirty="0">
                <a:latin typeface="Arial"/>
                <a:cs typeface="Arial"/>
              </a:rPr>
              <a:t> </a:t>
            </a:r>
            <a:r>
              <a:rPr sz="2118" spc="-4" dirty="0">
                <a:latin typeface="Arial"/>
                <a:cs typeface="Arial"/>
              </a:rPr>
              <a:t>protection</a:t>
            </a:r>
            <a:endParaRPr sz="2118">
              <a:latin typeface="Arial"/>
              <a:cs typeface="Arial"/>
            </a:endParaRPr>
          </a:p>
          <a:p>
            <a:pPr marL="219647" marR="499249" indent="-208441">
              <a:lnSpc>
                <a:spcPts val="2418"/>
              </a:lnSpc>
              <a:spcBef>
                <a:spcPts val="1328"/>
              </a:spcBef>
              <a:buClr>
                <a:srgbClr val="0184B7"/>
              </a:buClr>
              <a:buChar char="■"/>
              <a:tabLst>
                <a:tab pos="219647" algn="l"/>
              </a:tabLst>
            </a:pPr>
            <a:r>
              <a:rPr sz="2118" spc="-4" dirty="0">
                <a:latin typeface="Arial"/>
                <a:cs typeface="Arial"/>
              </a:rPr>
              <a:t>Load-split</a:t>
            </a:r>
            <a:r>
              <a:rPr sz="2118" spc="4" dirty="0">
                <a:latin typeface="Arial"/>
                <a:cs typeface="Arial"/>
              </a:rPr>
              <a:t> </a:t>
            </a:r>
            <a:r>
              <a:rPr sz="2118" dirty="0">
                <a:latin typeface="Arial"/>
                <a:cs typeface="Arial"/>
              </a:rPr>
              <a:t>traffic</a:t>
            </a:r>
            <a:r>
              <a:rPr sz="2118" spc="9" dirty="0">
                <a:latin typeface="Arial"/>
                <a:cs typeface="Arial"/>
              </a:rPr>
              <a:t> </a:t>
            </a:r>
            <a:r>
              <a:rPr sz="2118" spc="-4" dirty="0">
                <a:latin typeface="Arial"/>
                <a:cs typeface="Arial"/>
              </a:rPr>
              <a:t>across</a:t>
            </a:r>
            <a:r>
              <a:rPr sz="2118" spc="9" dirty="0">
                <a:latin typeface="Arial"/>
                <a:cs typeface="Arial"/>
              </a:rPr>
              <a:t> </a:t>
            </a:r>
            <a:r>
              <a:rPr sz="2118" spc="-4" dirty="0">
                <a:latin typeface="Arial"/>
                <a:cs typeface="Arial"/>
              </a:rPr>
              <a:t>alternative </a:t>
            </a:r>
            <a:r>
              <a:rPr sz="2118" spc="-574" dirty="0">
                <a:latin typeface="Arial"/>
                <a:cs typeface="Arial"/>
              </a:rPr>
              <a:t> </a:t>
            </a:r>
            <a:r>
              <a:rPr sz="2118" spc="-4" dirty="0">
                <a:latin typeface="Arial"/>
                <a:cs typeface="Arial"/>
              </a:rPr>
              <a:t>paths</a:t>
            </a:r>
            <a:r>
              <a:rPr sz="2118" spc="-9" dirty="0">
                <a:latin typeface="Arial"/>
                <a:cs typeface="Arial"/>
              </a:rPr>
              <a:t> </a:t>
            </a:r>
            <a:r>
              <a:rPr sz="2118" dirty="0">
                <a:latin typeface="Arial"/>
                <a:cs typeface="Arial"/>
              </a:rPr>
              <a:t>(ECMP</a:t>
            </a:r>
            <a:r>
              <a:rPr sz="2118" spc="-9" dirty="0">
                <a:latin typeface="Arial"/>
                <a:cs typeface="Arial"/>
              </a:rPr>
              <a:t> </a:t>
            </a:r>
            <a:r>
              <a:rPr sz="2118" spc="-4" dirty="0">
                <a:latin typeface="Arial"/>
                <a:cs typeface="Arial"/>
              </a:rPr>
              <a:t>or </a:t>
            </a:r>
            <a:r>
              <a:rPr sz="2118" dirty="0">
                <a:latin typeface="Arial"/>
                <a:cs typeface="Arial"/>
              </a:rPr>
              <a:t>not)</a:t>
            </a:r>
            <a:endParaRPr sz="2118">
              <a:latin typeface="Arial"/>
              <a:cs typeface="Arial"/>
            </a:endParaRPr>
          </a:p>
          <a:p>
            <a:pPr marL="517739" marR="137279">
              <a:lnSpc>
                <a:spcPts val="1809"/>
              </a:lnSpc>
              <a:spcBef>
                <a:spcPts val="953"/>
              </a:spcBef>
            </a:pPr>
            <a:r>
              <a:rPr sz="1588" b="1" dirty="0">
                <a:solidFill>
                  <a:srgbClr val="EFB525"/>
                </a:solidFill>
                <a:latin typeface="Arial"/>
                <a:cs typeface="Arial"/>
              </a:rPr>
              <a:t>PIM/mLDP </a:t>
            </a:r>
            <a:r>
              <a:rPr sz="1588" spc="-4" dirty="0">
                <a:latin typeface="Arial"/>
                <a:cs typeface="Arial"/>
              </a:rPr>
              <a:t>tree follows shortest path,</a:t>
            </a:r>
            <a:r>
              <a:rPr sz="1588" dirty="0">
                <a:latin typeface="Arial"/>
                <a:cs typeface="Arial"/>
              </a:rPr>
              <a:t> </a:t>
            </a:r>
            <a:r>
              <a:rPr sz="1588" spc="-9" dirty="0">
                <a:latin typeface="Arial"/>
                <a:cs typeface="Arial"/>
              </a:rPr>
              <a:t>“dense” </a:t>
            </a:r>
            <a:r>
              <a:rPr sz="1588" spc="-432" dirty="0">
                <a:latin typeface="Arial"/>
                <a:cs typeface="Arial"/>
              </a:rPr>
              <a:t> </a:t>
            </a:r>
            <a:r>
              <a:rPr sz="1588" spc="-4" dirty="0">
                <a:latin typeface="Arial"/>
                <a:cs typeface="Arial"/>
              </a:rPr>
              <a:t>receiver</a:t>
            </a:r>
            <a:r>
              <a:rPr sz="1588" spc="-9" dirty="0">
                <a:latin typeface="Arial"/>
                <a:cs typeface="Arial"/>
              </a:rPr>
              <a:t> </a:t>
            </a:r>
            <a:r>
              <a:rPr sz="1588" spc="-4" dirty="0">
                <a:latin typeface="Arial"/>
                <a:cs typeface="Arial"/>
              </a:rPr>
              <a:t>population</a:t>
            </a:r>
            <a:r>
              <a:rPr sz="1588" spc="-9" dirty="0">
                <a:latin typeface="Arial"/>
                <a:cs typeface="Arial"/>
              </a:rPr>
              <a:t> </a:t>
            </a:r>
            <a:r>
              <a:rPr sz="1588" spc="-4" dirty="0">
                <a:latin typeface="Arial"/>
                <a:cs typeface="Arial"/>
              </a:rPr>
              <a:t>==</a:t>
            </a:r>
            <a:r>
              <a:rPr sz="1588" spc="-9" dirty="0">
                <a:latin typeface="Arial"/>
                <a:cs typeface="Arial"/>
              </a:rPr>
              <a:t> </a:t>
            </a:r>
            <a:r>
              <a:rPr sz="1588" spc="-4" dirty="0">
                <a:latin typeface="Arial"/>
                <a:cs typeface="Arial"/>
              </a:rPr>
              <a:t>dense use</a:t>
            </a:r>
            <a:r>
              <a:rPr sz="1588" spc="-9" dirty="0">
                <a:latin typeface="Arial"/>
                <a:cs typeface="Arial"/>
              </a:rPr>
              <a:t> </a:t>
            </a:r>
            <a:r>
              <a:rPr sz="1588" spc="-4" dirty="0">
                <a:latin typeface="Arial"/>
                <a:cs typeface="Arial"/>
              </a:rPr>
              <a:t>of</a:t>
            </a:r>
            <a:r>
              <a:rPr sz="1588" spc="-9" dirty="0">
                <a:latin typeface="Arial"/>
                <a:cs typeface="Arial"/>
              </a:rPr>
              <a:t> links</a:t>
            </a:r>
            <a:endParaRPr sz="1588">
              <a:latin typeface="Arial"/>
              <a:cs typeface="Arial"/>
            </a:endParaRPr>
          </a:p>
          <a:p>
            <a:pPr marL="517739" marR="79566">
              <a:lnSpc>
                <a:spcPts val="1809"/>
              </a:lnSpc>
              <a:spcBef>
                <a:spcPts val="962"/>
              </a:spcBef>
            </a:pPr>
            <a:r>
              <a:rPr sz="1588" spc="-4" dirty="0">
                <a:latin typeface="Arial"/>
                <a:cs typeface="Arial"/>
              </a:rPr>
              <a:t>RSVP-TE P2MP ERO trees (</a:t>
            </a:r>
            <a:r>
              <a:rPr sz="1588" b="1" spc="-4" dirty="0">
                <a:solidFill>
                  <a:srgbClr val="B21A1A"/>
                </a:solidFill>
                <a:latin typeface="Arial"/>
                <a:cs typeface="Arial"/>
              </a:rPr>
              <a:t>RED</a:t>
            </a:r>
            <a:r>
              <a:rPr sz="1588" b="1" spc="-4" dirty="0">
                <a:latin typeface="Arial"/>
                <a:cs typeface="Arial"/>
              </a:rPr>
              <a:t>/</a:t>
            </a:r>
            <a:r>
              <a:rPr sz="1588" b="1" spc="-4" dirty="0">
                <a:solidFill>
                  <a:srgbClr val="FAB4F2"/>
                </a:solidFill>
                <a:latin typeface="Arial"/>
                <a:cs typeface="Arial"/>
              </a:rPr>
              <a:t>PINK</a:t>
            </a:r>
            <a:r>
              <a:rPr sz="1588" spc="-4" dirty="0">
                <a:latin typeface="Arial"/>
                <a:cs typeface="Arial"/>
              </a:rPr>
              <a:t>) under </a:t>
            </a:r>
            <a:r>
              <a:rPr sz="1588" spc="-432" dirty="0">
                <a:latin typeface="Arial"/>
                <a:cs typeface="Arial"/>
              </a:rPr>
              <a:t> </a:t>
            </a:r>
            <a:r>
              <a:rPr sz="1588" spc="-4" dirty="0">
                <a:latin typeface="Arial"/>
                <a:cs typeface="Arial"/>
              </a:rPr>
              <a:t>control</a:t>
            </a:r>
            <a:r>
              <a:rPr sz="1588" spc="-9" dirty="0">
                <a:latin typeface="Arial"/>
                <a:cs typeface="Arial"/>
              </a:rPr>
              <a:t> </a:t>
            </a:r>
            <a:r>
              <a:rPr sz="1588" dirty="0">
                <a:latin typeface="Arial"/>
                <a:cs typeface="Arial"/>
              </a:rPr>
              <a:t>of</a:t>
            </a:r>
            <a:r>
              <a:rPr sz="1588" spc="-4" dirty="0">
                <a:latin typeface="Arial"/>
                <a:cs typeface="Arial"/>
              </a:rPr>
              <a:t> headend </a:t>
            </a:r>
            <a:r>
              <a:rPr sz="1588" dirty="0">
                <a:latin typeface="Arial"/>
                <a:cs typeface="Arial"/>
              </a:rPr>
              <a:t>LSR.</a:t>
            </a:r>
            <a:endParaRPr sz="1588">
              <a:latin typeface="Arial"/>
              <a:cs typeface="Arial"/>
            </a:endParaRPr>
          </a:p>
          <a:p>
            <a:pPr marL="517739" marR="126073">
              <a:lnSpc>
                <a:spcPts val="2771"/>
              </a:lnSpc>
              <a:spcBef>
                <a:spcPts val="194"/>
              </a:spcBef>
            </a:pPr>
            <a:r>
              <a:rPr sz="1588" spc="-4" dirty="0">
                <a:latin typeface="Arial"/>
                <a:cs typeface="Arial"/>
              </a:rPr>
              <a:t>CSPF load split based on available </a:t>
            </a:r>
            <a:r>
              <a:rPr sz="1588" spc="-9" dirty="0">
                <a:latin typeface="Arial"/>
                <a:cs typeface="Arial"/>
              </a:rPr>
              <a:t>bandwidth. </a:t>
            </a:r>
            <a:r>
              <a:rPr sz="1588" spc="-432" dirty="0">
                <a:latin typeface="Arial"/>
                <a:cs typeface="Arial"/>
              </a:rPr>
              <a:t> </a:t>
            </a:r>
            <a:r>
              <a:rPr sz="1588" spc="-4" dirty="0">
                <a:latin typeface="Arial"/>
                <a:cs typeface="Arial"/>
              </a:rPr>
              <a:t>“Steiner</a:t>
            </a:r>
            <a:r>
              <a:rPr sz="1588" spc="-9" dirty="0">
                <a:latin typeface="Arial"/>
                <a:cs typeface="Arial"/>
              </a:rPr>
              <a:t> </a:t>
            </a:r>
            <a:r>
              <a:rPr sz="1588" spc="-4" dirty="0">
                <a:latin typeface="Arial"/>
                <a:cs typeface="Arial"/>
              </a:rPr>
              <a:t>tree”</a:t>
            </a:r>
            <a:r>
              <a:rPr sz="1588" spc="-9" dirty="0">
                <a:latin typeface="Arial"/>
                <a:cs typeface="Arial"/>
              </a:rPr>
              <a:t> </a:t>
            </a:r>
            <a:r>
              <a:rPr sz="1588" spc="-4" dirty="0">
                <a:latin typeface="Arial"/>
                <a:cs typeface="Arial"/>
              </a:rPr>
              <a:t>CSPF</a:t>
            </a:r>
            <a:r>
              <a:rPr sz="1588" spc="-9" dirty="0">
                <a:latin typeface="Arial"/>
                <a:cs typeface="Arial"/>
              </a:rPr>
              <a:t> </a:t>
            </a:r>
            <a:r>
              <a:rPr sz="1588" spc="-4" dirty="0">
                <a:latin typeface="Arial"/>
                <a:cs typeface="Arial"/>
              </a:rPr>
              <a:t>modifications</a:t>
            </a:r>
            <a:r>
              <a:rPr sz="1588" spc="-9" dirty="0">
                <a:latin typeface="Arial"/>
                <a:cs typeface="Arial"/>
              </a:rPr>
              <a:t> possible</a:t>
            </a:r>
            <a:endParaRPr sz="1588">
              <a:latin typeface="Arial"/>
              <a:cs typeface="Arial"/>
            </a:endParaRPr>
          </a:p>
          <a:p>
            <a:pPr marL="219647" indent="-208441">
              <a:spcBef>
                <a:spcPts val="882"/>
              </a:spcBef>
              <a:buClr>
                <a:srgbClr val="0184B7"/>
              </a:buClr>
              <a:buChar char="■"/>
              <a:tabLst>
                <a:tab pos="219647" algn="l"/>
                <a:tab pos="1027074" algn="l"/>
              </a:tabLst>
            </a:pPr>
            <a:r>
              <a:rPr sz="2118" spc="-4" dirty="0">
                <a:latin typeface="Arial"/>
                <a:cs typeface="Arial"/>
              </a:rPr>
              <a:t>Block	</a:t>
            </a:r>
            <a:r>
              <a:rPr sz="2118" dirty="0">
                <a:latin typeface="Arial"/>
                <a:cs typeface="Arial"/>
              </a:rPr>
              <a:t>(stop)</a:t>
            </a:r>
            <a:r>
              <a:rPr sz="2118" spc="-9" dirty="0">
                <a:latin typeface="Arial"/>
                <a:cs typeface="Arial"/>
              </a:rPr>
              <a:t> </a:t>
            </a:r>
            <a:r>
              <a:rPr sz="2118" dirty="0">
                <a:latin typeface="Arial"/>
                <a:cs typeface="Arial"/>
              </a:rPr>
              <a:t>trees</a:t>
            </a:r>
            <a:r>
              <a:rPr sz="2118" spc="-4" dirty="0">
                <a:latin typeface="Arial"/>
                <a:cs typeface="Arial"/>
              </a:rPr>
              <a:t> on redundancy loss</a:t>
            </a:r>
            <a:endParaRPr sz="2118">
              <a:latin typeface="Arial"/>
              <a:cs typeface="Arial"/>
            </a:endParaRPr>
          </a:p>
          <a:p>
            <a:pPr marL="517739">
              <a:spcBef>
                <a:spcPts val="882"/>
              </a:spcBef>
            </a:pPr>
            <a:r>
              <a:rPr sz="1588" spc="-4" dirty="0">
                <a:latin typeface="Arial"/>
                <a:cs typeface="Arial"/>
              </a:rPr>
              <a:t>Assume high-prio</a:t>
            </a:r>
            <a:r>
              <a:rPr sz="1588" dirty="0">
                <a:latin typeface="Arial"/>
                <a:cs typeface="Arial"/>
              </a:rPr>
              <a:t> </a:t>
            </a:r>
            <a:r>
              <a:rPr sz="1588" spc="-4" dirty="0">
                <a:latin typeface="Arial"/>
                <a:cs typeface="Arial"/>
              </a:rPr>
              <a:t>and</a:t>
            </a:r>
            <a:r>
              <a:rPr sz="1588" dirty="0">
                <a:latin typeface="Arial"/>
                <a:cs typeface="Arial"/>
              </a:rPr>
              <a:t> </a:t>
            </a:r>
            <a:r>
              <a:rPr sz="1588" spc="-4" dirty="0">
                <a:latin typeface="Arial"/>
                <a:cs typeface="Arial"/>
              </a:rPr>
              <a:t>low-prio</a:t>
            </a:r>
            <a:r>
              <a:rPr sz="1588" dirty="0">
                <a:latin typeface="Arial"/>
                <a:cs typeface="Arial"/>
              </a:rPr>
              <a:t> trees.</a:t>
            </a:r>
            <a:endParaRPr sz="1588">
              <a:latin typeface="Arial"/>
              <a:cs typeface="Arial"/>
            </a:endParaRPr>
          </a:p>
        </p:txBody>
      </p:sp>
      <p:pic>
        <p:nvPicPr>
          <p:cNvPr id="3" name="object 3"/>
          <p:cNvPicPr/>
          <p:nvPr/>
        </p:nvPicPr>
        <p:blipFill>
          <a:blip r:embed="rId2"/>
          <a:stretch/>
        </p:blipFill>
        <p:spPr>
          <a:xfrm>
            <a:off x="7395446" y="1976717"/>
            <a:ext cx="2381506" cy="4069080"/>
          </a:xfrm>
          <a:prstGeom prst="rect">
            <a:avLst/>
          </a:prstGeom>
        </p:spPr>
      </p:pic>
      <p:sp>
        <p:nvSpPr>
          <p:cNvPr id="4" name="object 4"/>
          <p:cNvSpPr txBox="1"/>
          <p:nvPr/>
        </p:nvSpPr>
        <p:spPr>
          <a:xfrm>
            <a:off x="2966421" y="5377024"/>
            <a:ext cx="4380940" cy="838038"/>
          </a:xfrm>
          <a:prstGeom prst="rect">
            <a:avLst/>
          </a:prstGeom>
        </p:spPr>
        <p:txBody>
          <a:bodyPr vert="horz" wrap="square" lIns="0" tIns="29134" rIns="0" bIns="0" rtlCol="0">
            <a:spAutoFit/>
          </a:bodyPr>
          <a:lstStyle/>
          <a:p>
            <a:pPr marL="11206" marR="48747">
              <a:lnSpc>
                <a:spcPts val="1809"/>
              </a:lnSpc>
              <a:spcBef>
                <a:spcPts val="229"/>
              </a:spcBef>
            </a:pPr>
            <a:r>
              <a:rPr sz="1588" spc="-4" dirty="0">
                <a:latin typeface="Arial"/>
                <a:cs typeface="Arial"/>
              </a:rPr>
              <a:t>With full redundancy, enough bandwidth to carry </a:t>
            </a:r>
            <a:r>
              <a:rPr sz="1588" spc="-432" dirty="0">
                <a:latin typeface="Arial"/>
                <a:cs typeface="Arial"/>
              </a:rPr>
              <a:t> </a:t>
            </a:r>
            <a:r>
              <a:rPr sz="1588" spc="-4" dirty="0">
                <a:latin typeface="Arial"/>
                <a:cs typeface="Arial"/>
              </a:rPr>
              <a:t>all </a:t>
            </a:r>
            <a:r>
              <a:rPr sz="1588" dirty="0">
                <a:latin typeface="Arial"/>
                <a:cs typeface="Arial"/>
              </a:rPr>
              <a:t>trees</a:t>
            </a:r>
            <a:r>
              <a:rPr sz="1588" spc="-4" dirty="0">
                <a:latin typeface="Arial"/>
                <a:cs typeface="Arial"/>
              </a:rPr>
              <a:t> (with load-splitting)</a:t>
            </a:r>
            <a:endParaRPr sz="1588">
              <a:latin typeface="Arial"/>
              <a:cs typeface="Arial"/>
            </a:endParaRPr>
          </a:p>
          <a:p>
            <a:pPr marL="11206">
              <a:spcBef>
                <a:spcPts val="821"/>
              </a:spcBef>
            </a:pPr>
            <a:r>
              <a:rPr sz="1588" dirty="0">
                <a:latin typeface="Arial"/>
                <a:cs typeface="Arial"/>
              </a:rPr>
              <a:t>On</a:t>
            </a:r>
            <a:r>
              <a:rPr sz="1588" spc="13" dirty="0">
                <a:latin typeface="Arial"/>
                <a:cs typeface="Arial"/>
              </a:rPr>
              <a:t> </a:t>
            </a:r>
            <a:r>
              <a:rPr sz="1588" spc="-4" dirty="0">
                <a:latin typeface="Arial"/>
                <a:cs typeface="Arial"/>
              </a:rPr>
              <a:t>link-loss,</a:t>
            </a:r>
            <a:r>
              <a:rPr sz="1588" spc="13" dirty="0">
                <a:latin typeface="Arial"/>
                <a:cs typeface="Arial"/>
              </a:rPr>
              <a:t> </a:t>
            </a:r>
            <a:r>
              <a:rPr sz="1588" spc="-4" dirty="0">
                <a:latin typeface="Arial"/>
                <a:cs typeface="Arial"/>
              </a:rPr>
              <a:t>reconverge</a:t>
            </a:r>
            <a:r>
              <a:rPr sz="1588" spc="13" dirty="0">
                <a:latin typeface="Arial"/>
                <a:cs typeface="Arial"/>
              </a:rPr>
              <a:t> </a:t>
            </a:r>
            <a:r>
              <a:rPr sz="1588" spc="-4" dirty="0">
                <a:latin typeface="Arial"/>
                <a:cs typeface="Arial"/>
              </a:rPr>
              <a:t>high-prio,</a:t>
            </a:r>
            <a:r>
              <a:rPr sz="1588" spc="13" dirty="0">
                <a:latin typeface="Arial"/>
                <a:cs typeface="Arial"/>
              </a:rPr>
              <a:t> </a:t>
            </a:r>
            <a:r>
              <a:rPr sz="1588" spc="-4" dirty="0">
                <a:latin typeface="Arial"/>
                <a:cs typeface="Arial"/>
              </a:rPr>
              <a:t>block</a:t>
            </a:r>
            <a:r>
              <a:rPr sz="1588" spc="13" dirty="0">
                <a:latin typeface="Arial"/>
                <a:cs typeface="Arial"/>
              </a:rPr>
              <a:t> </a:t>
            </a:r>
            <a:r>
              <a:rPr sz="1588" spc="-4" dirty="0">
                <a:latin typeface="Arial"/>
                <a:cs typeface="Arial"/>
              </a:rPr>
              <a:t>low-prio</a:t>
            </a:r>
            <a:endParaRPr sz="1588">
              <a:latin typeface="Arial"/>
              <a:cs typeface="Arial"/>
            </a:endParaRPr>
          </a:p>
        </p:txBody>
      </p:sp>
      <p:sp>
        <p:nvSpPr>
          <p:cNvPr id="11" name="object 11"/>
          <p:cNvSpPr txBox="1"/>
          <p:nvPr/>
        </p:nvSpPr>
        <p:spPr>
          <a:xfrm>
            <a:off x="9722223" y="6282568"/>
            <a:ext cx="146237" cy="136308"/>
          </a:xfrm>
          <a:prstGeom prst="rect">
            <a:avLst/>
          </a:prstGeom>
        </p:spPr>
        <p:txBody>
          <a:bodyPr vert="horz" wrap="square" lIns="0" tIns="560" rIns="0" bIns="0" rtlCol="0">
            <a:spAutoFit/>
          </a:bodyPr>
          <a:lstStyle/>
          <a:p>
            <a:pPr marL="11206">
              <a:spcBef>
                <a:spcPts val="4"/>
              </a:spcBef>
            </a:pPr>
            <a:r>
              <a:rPr sz="882" spc="-9" dirty="0">
                <a:solidFill>
                  <a:srgbClr val="D2D2D2"/>
                </a:solidFill>
                <a:latin typeface="Arial"/>
                <a:cs typeface="Arial"/>
              </a:rPr>
              <a:t>52</a:t>
            </a:r>
            <a:endParaRPr sz="882">
              <a:latin typeface="Arial"/>
              <a:cs typeface="Arial"/>
            </a:endParaRPr>
          </a:p>
        </p:txBody>
      </p:sp>
      <p:sp>
        <p:nvSpPr>
          <p:cNvPr id="5" name="object 5"/>
          <p:cNvSpPr txBox="1">
            <a:spLocks noGrp="1"/>
          </p:cNvSpPr>
          <p:nvPr>
            <p:ph type="title"/>
          </p:nvPr>
        </p:nvSpPr>
        <p:spPr>
          <a:xfrm>
            <a:off x="2526702" y="748587"/>
            <a:ext cx="5146862" cy="637995"/>
          </a:xfrm>
          <a:prstGeom prst="rect">
            <a:avLst/>
          </a:prstGeom>
        </p:spPr>
        <p:txBody>
          <a:bodyPr vert="horz" wrap="square" lIns="0" tIns="47625" rIns="0" bIns="0" rtlCol="0" anchor="ctr">
            <a:spAutoFit/>
          </a:bodyPr>
          <a:lstStyle/>
          <a:p>
            <a:pPr marL="11206" marR="4483">
              <a:lnSpc>
                <a:spcPts val="2285"/>
              </a:lnSpc>
              <a:spcBef>
                <a:spcPts val="375"/>
              </a:spcBef>
            </a:pPr>
            <a:r>
              <a:rPr lang="en-US" sz="2118" b="1" spc="-4" dirty="0">
                <a:solidFill>
                  <a:srgbClr val="0184B7"/>
                </a:solidFill>
                <a:latin typeface="Arial"/>
                <a:cs typeface="Arial"/>
              </a:rPr>
              <a:t>MSR6 Requirements compare to    </a:t>
            </a:r>
            <a:r>
              <a:rPr sz="2118" b="1" spc="-4" dirty="0">
                <a:solidFill>
                  <a:srgbClr val="0184B7"/>
                </a:solidFill>
                <a:latin typeface="Arial"/>
                <a:cs typeface="Arial"/>
              </a:rPr>
              <a:t>RSVP-TE P2MP benefits over PIM/</a:t>
            </a:r>
            <a:r>
              <a:rPr sz="2118" b="1" spc="-4" dirty="0" err="1">
                <a:solidFill>
                  <a:srgbClr val="0184B7"/>
                </a:solidFill>
                <a:latin typeface="Arial"/>
                <a:cs typeface="Arial"/>
              </a:rPr>
              <a:t>mLDP</a:t>
            </a:r>
            <a:r>
              <a:rPr sz="2118" b="1" spc="-4" dirty="0">
                <a:solidFill>
                  <a:srgbClr val="0184B7"/>
                </a:solidFill>
                <a:latin typeface="Arial"/>
                <a:cs typeface="Arial"/>
              </a:rPr>
              <a:t> </a:t>
            </a:r>
            <a:endParaRPr sz="2118" dirty="0">
              <a:latin typeface="Arial"/>
              <a:cs typeface="Arial"/>
            </a:endParaRPr>
          </a:p>
        </p:txBody>
      </p:sp>
      <p:sp>
        <p:nvSpPr>
          <p:cNvPr id="6" name="object 6"/>
          <p:cNvSpPr txBox="1"/>
          <p:nvPr/>
        </p:nvSpPr>
        <p:spPr>
          <a:xfrm>
            <a:off x="8467614" y="1617904"/>
            <a:ext cx="291913" cy="228619"/>
          </a:xfrm>
          <a:prstGeom prst="rect">
            <a:avLst/>
          </a:prstGeom>
        </p:spPr>
        <p:txBody>
          <a:bodyPr vert="horz" wrap="square" lIns="0" tIns="11206" rIns="0" bIns="0" rtlCol="0">
            <a:spAutoFit/>
          </a:bodyPr>
          <a:lstStyle/>
          <a:p>
            <a:pPr marL="11206">
              <a:spcBef>
                <a:spcPts val="88"/>
              </a:spcBef>
            </a:pPr>
            <a:r>
              <a:rPr sz="1412" dirty="0">
                <a:latin typeface="Arial"/>
                <a:cs typeface="Arial"/>
              </a:rPr>
              <a:t>Src</a:t>
            </a:r>
            <a:endParaRPr sz="1412">
              <a:latin typeface="Arial"/>
              <a:cs typeface="Arial"/>
            </a:endParaRPr>
          </a:p>
        </p:txBody>
      </p:sp>
      <p:sp>
        <p:nvSpPr>
          <p:cNvPr id="7" name="object 7"/>
          <p:cNvSpPr txBox="1"/>
          <p:nvPr/>
        </p:nvSpPr>
        <p:spPr>
          <a:xfrm>
            <a:off x="7425466" y="5516208"/>
            <a:ext cx="330574" cy="228619"/>
          </a:xfrm>
          <a:prstGeom prst="rect">
            <a:avLst/>
          </a:prstGeom>
        </p:spPr>
        <p:txBody>
          <a:bodyPr vert="horz" wrap="square" lIns="0" tIns="11206" rIns="0" bIns="0" rtlCol="0">
            <a:spAutoFit/>
          </a:bodyPr>
          <a:lstStyle/>
          <a:p>
            <a:pPr marL="11206">
              <a:spcBef>
                <a:spcPts val="88"/>
              </a:spcBef>
            </a:pPr>
            <a:r>
              <a:rPr sz="1412" spc="-4" dirty="0">
                <a:latin typeface="Arial"/>
                <a:cs typeface="Arial"/>
              </a:rPr>
              <a:t>Rcv</a:t>
            </a:r>
            <a:endParaRPr sz="1412">
              <a:latin typeface="Arial"/>
              <a:cs typeface="Arial"/>
            </a:endParaRPr>
          </a:p>
        </p:txBody>
      </p:sp>
      <p:sp>
        <p:nvSpPr>
          <p:cNvPr id="8" name="object 8"/>
          <p:cNvSpPr txBox="1"/>
          <p:nvPr/>
        </p:nvSpPr>
        <p:spPr>
          <a:xfrm>
            <a:off x="8458871" y="6032575"/>
            <a:ext cx="330574" cy="228619"/>
          </a:xfrm>
          <a:prstGeom prst="rect">
            <a:avLst/>
          </a:prstGeom>
        </p:spPr>
        <p:txBody>
          <a:bodyPr vert="horz" wrap="square" lIns="0" tIns="11206" rIns="0" bIns="0" rtlCol="0">
            <a:spAutoFit/>
          </a:bodyPr>
          <a:lstStyle/>
          <a:p>
            <a:pPr marL="11206">
              <a:spcBef>
                <a:spcPts val="88"/>
              </a:spcBef>
            </a:pPr>
            <a:r>
              <a:rPr sz="1412" spc="-4" dirty="0">
                <a:latin typeface="Arial"/>
                <a:cs typeface="Arial"/>
              </a:rPr>
              <a:t>Rcv</a:t>
            </a:r>
            <a:endParaRPr sz="1412">
              <a:latin typeface="Arial"/>
              <a:cs typeface="Arial"/>
            </a:endParaRPr>
          </a:p>
        </p:txBody>
      </p:sp>
      <p:sp>
        <p:nvSpPr>
          <p:cNvPr id="9" name="object 9"/>
          <p:cNvSpPr txBox="1"/>
          <p:nvPr/>
        </p:nvSpPr>
        <p:spPr>
          <a:xfrm>
            <a:off x="9392098" y="5742789"/>
            <a:ext cx="330574" cy="228619"/>
          </a:xfrm>
          <a:prstGeom prst="rect">
            <a:avLst/>
          </a:prstGeom>
        </p:spPr>
        <p:txBody>
          <a:bodyPr vert="horz" wrap="square" lIns="0" tIns="11206" rIns="0" bIns="0" rtlCol="0">
            <a:spAutoFit/>
          </a:bodyPr>
          <a:lstStyle/>
          <a:p>
            <a:pPr marL="11206">
              <a:spcBef>
                <a:spcPts val="88"/>
              </a:spcBef>
            </a:pPr>
            <a:r>
              <a:rPr sz="1412" spc="-4" dirty="0">
                <a:latin typeface="Arial"/>
                <a:cs typeface="Arial"/>
              </a:rPr>
              <a:t>Rcv</a:t>
            </a:r>
            <a:endParaRPr sz="1412">
              <a:latin typeface="Arial"/>
              <a:cs typeface="Arial"/>
            </a:endParaRPr>
          </a:p>
        </p:txBody>
      </p:sp>
      <p:sp>
        <p:nvSpPr>
          <p:cNvPr id="10" name="object 10"/>
          <p:cNvSpPr txBox="1"/>
          <p:nvPr/>
        </p:nvSpPr>
        <p:spPr>
          <a:xfrm>
            <a:off x="8963139" y="2053582"/>
            <a:ext cx="776568" cy="420364"/>
          </a:xfrm>
          <a:prstGeom prst="rect">
            <a:avLst/>
          </a:prstGeom>
        </p:spPr>
        <p:txBody>
          <a:bodyPr vert="horz" wrap="square" lIns="0" tIns="35299" rIns="0" bIns="0" rtlCol="0">
            <a:spAutoFit/>
          </a:bodyPr>
          <a:lstStyle/>
          <a:p>
            <a:pPr marL="210122" marR="4483" indent="-199475">
              <a:lnSpc>
                <a:spcPts val="1527"/>
              </a:lnSpc>
              <a:spcBef>
                <a:spcPts val="278"/>
              </a:spcBef>
            </a:pPr>
            <a:r>
              <a:rPr sz="1412" b="1" dirty="0">
                <a:latin typeface="Arial"/>
                <a:cs typeface="Arial"/>
              </a:rPr>
              <a:t>H</a:t>
            </a:r>
            <a:r>
              <a:rPr sz="1412" b="1" spc="-4" dirty="0">
                <a:latin typeface="Arial"/>
                <a:cs typeface="Arial"/>
              </a:rPr>
              <a:t>e</a:t>
            </a:r>
            <a:r>
              <a:rPr sz="1412" b="1" spc="-9" dirty="0">
                <a:latin typeface="Arial"/>
                <a:cs typeface="Arial"/>
              </a:rPr>
              <a:t>a</a:t>
            </a:r>
            <a:r>
              <a:rPr sz="1412" b="1" spc="-4" dirty="0">
                <a:latin typeface="Arial"/>
                <a:cs typeface="Arial"/>
              </a:rPr>
              <a:t>d</a:t>
            </a:r>
            <a:r>
              <a:rPr sz="1412" b="1" spc="-9" dirty="0">
                <a:latin typeface="Arial"/>
                <a:cs typeface="Arial"/>
              </a:rPr>
              <a:t>end  </a:t>
            </a:r>
            <a:r>
              <a:rPr sz="1412" b="1" spc="-4" dirty="0">
                <a:latin typeface="Arial"/>
                <a:cs typeface="Arial"/>
              </a:rPr>
              <a:t>LSR</a:t>
            </a:r>
            <a:endParaRPr sz="1412">
              <a:latin typeface="Arial"/>
              <a:cs typeface="Arial"/>
            </a:endParaRPr>
          </a:p>
        </p:txBody>
      </p:sp>
      <p:sp>
        <p:nvSpPr>
          <p:cNvPr id="13" name="Slide Number Placeholder 12"/>
          <p:cNvSpPr>
            <a:spLocks noGrp="1"/>
          </p:cNvSpPr>
          <p:nvPr>
            <p:ph type="sldNum" sz="quarter" idx="12"/>
          </p:nvPr>
        </p:nvSpPr>
        <p:spPr/>
        <p:txBody>
          <a:bodyPr/>
          <a:lstStyle/>
          <a:p>
            <a:fld id="{F9DF7261-5047-4E6B-ABEA-1B8FE298CF34}" type="slidenum">
              <a:rPr lang="en-US" smtClean="0"/>
              <a:t>11</a:t>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02185" y="937131"/>
            <a:ext cx="7832075" cy="445356"/>
          </a:xfrm>
          <a:prstGeom prst="rect">
            <a:avLst/>
          </a:prstGeom>
        </p:spPr>
        <p:txBody>
          <a:bodyPr vert="horz" wrap="square" lIns="0" tIns="10646" rIns="0" bIns="0" rtlCol="0" anchor="ctr">
            <a:spAutoFit/>
          </a:bodyPr>
          <a:lstStyle/>
          <a:p>
            <a:pPr marL="11206">
              <a:lnSpc>
                <a:spcPct val="100000"/>
              </a:lnSpc>
              <a:spcBef>
                <a:spcPts val="84"/>
              </a:spcBef>
            </a:pPr>
            <a:r>
              <a:rPr lang="en-US" sz="2824" b="1" spc="-9" dirty="0">
                <a:solidFill>
                  <a:srgbClr val="0184B7"/>
                </a:solidFill>
                <a:latin typeface="Arial"/>
                <a:cs typeface="Arial"/>
              </a:rPr>
              <a:t>MSR6 Requirements for </a:t>
            </a:r>
            <a:r>
              <a:rPr sz="2824" b="1" spc="-9" dirty="0">
                <a:solidFill>
                  <a:srgbClr val="0184B7"/>
                </a:solidFill>
                <a:latin typeface="Arial"/>
                <a:cs typeface="Arial"/>
              </a:rPr>
              <a:t>Live-Live</a:t>
            </a:r>
            <a:r>
              <a:rPr lang="en-US" sz="2824" b="1" spc="-9" dirty="0">
                <a:solidFill>
                  <a:srgbClr val="0184B7"/>
                </a:solidFill>
                <a:latin typeface="Arial"/>
                <a:cs typeface="Arial"/>
              </a:rPr>
              <a:t> Protection</a:t>
            </a:r>
            <a:endParaRPr sz="2824" dirty="0">
              <a:latin typeface="Arial"/>
              <a:cs typeface="Arial"/>
            </a:endParaRPr>
          </a:p>
        </p:txBody>
      </p:sp>
      <p:sp>
        <p:nvSpPr>
          <p:cNvPr id="4" name="object 4"/>
          <p:cNvSpPr txBox="1">
            <a:spLocks noGrp="1"/>
          </p:cNvSpPr>
          <p:nvPr>
            <p:ph type="sldNum" sz="quarter" idx="7"/>
          </p:nvPr>
        </p:nvSpPr>
        <p:spPr>
          <a:xfrm>
            <a:off x="9113519" y="7120244"/>
            <a:ext cx="229234" cy="167640"/>
          </a:xfrm>
          <a:prstGeom prst="rect">
            <a:avLst/>
          </a:prstGeom>
        </p:spPr>
        <p:txBody>
          <a:bodyPr vert="horz" wrap="square" lIns="0" tIns="0" rIns="0" bIns="0" rtlCol="0">
            <a:spAutoFit/>
          </a:bodyPr>
          <a:lstStyle>
            <a:defPPr>
              <a:defRPr lang="en-US"/>
            </a:defPPr>
            <a:lvl1pPr marL="0" algn="l" defTabSz="914400" rtl="0" eaLnBrk="1" latinLnBrk="0" hangingPunct="1">
              <a:defRPr sz="1000" b="0" i="0" kern="1200">
                <a:solidFill>
                  <a:srgbClr val="D2D2D2"/>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5"/>
              </a:spcBef>
            </a:pPr>
            <a:fld id="{81D60167-4931-47E6-BA6A-407CBD079E47}" type="slidenum">
              <a:rPr lang="en-US" smtClean="0"/>
              <a:pPr marL="38100">
                <a:spcBef>
                  <a:spcPts val="5"/>
                </a:spcBef>
              </a:pPr>
              <a:t>12</a:t>
            </a:fld>
            <a:endParaRPr dirty="0"/>
          </a:p>
        </p:txBody>
      </p:sp>
      <p:sp>
        <p:nvSpPr>
          <p:cNvPr id="3" name="object 3"/>
          <p:cNvSpPr txBox="1"/>
          <p:nvPr/>
        </p:nvSpPr>
        <p:spPr>
          <a:xfrm>
            <a:off x="2702186" y="1601217"/>
            <a:ext cx="6541434" cy="3956151"/>
          </a:xfrm>
          <a:prstGeom prst="rect">
            <a:avLst/>
          </a:prstGeom>
        </p:spPr>
        <p:txBody>
          <a:bodyPr vert="horz" wrap="square" lIns="0" tIns="158563" rIns="0" bIns="0" rtlCol="0">
            <a:spAutoFit/>
          </a:bodyPr>
          <a:lstStyle/>
          <a:p>
            <a:pPr marL="219647" indent="-208441">
              <a:spcBef>
                <a:spcPts val="1249"/>
              </a:spcBef>
              <a:buClr>
                <a:srgbClr val="0184B7"/>
              </a:buClr>
              <a:buChar char="■"/>
              <a:tabLst>
                <a:tab pos="219647" algn="l"/>
              </a:tabLst>
            </a:pPr>
            <a:r>
              <a:rPr sz="2118" spc="-4" dirty="0">
                <a:solidFill>
                  <a:srgbClr val="FF0000"/>
                </a:solidFill>
                <a:latin typeface="Arial"/>
                <a:cs typeface="Arial"/>
              </a:rPr>
              <a:t>Live-Live—Spatial</a:t>
            </a:r>
            <a:r>
              <a:rPr sz="2118" spc="13" dirty="0">
                <a:solidFill>
                  <a:srgbClr val="FF0000"/>
                </a:solidFill>
                <a:latin typeface="Arial"/>
                <a:cs typeface="Arial"/>
              </a:rPr>
              <a:t> </a:t>
            </a:r>
            <a:r>
              <a:rPr sz="2118" spc="-4" dirty="0">
                <a:solidFill>
                  <a:srgbClr val="FF0000"/>
                </a:solidFill>
                <a:latin typeface="Arial"/>
                <a:cs typeface="Arial"/>
              </a:rPr>
              <a:t>Separation</a:t>
            </a:r>
            <a:endParaRPr sz="2118" dirty="0">
              <a:solidFill>
                <a:srgbClr val="FF0000"/>
              </a:solidFill>
              <a:latin typeface="Arial"/>
              <a:cs typeface="Arial"/>
            </a:endParaRPr>
          </a:p>
          <a:p>
            <a:pPr marL="517739" marR="4483">
              <a:lnSpc>
                <a:spcPts val="2012"/>
              </a:lnSpc>
              <a:spcBef>
                <a:spcPts val="1125"/>
              </a:spcBef>
            </a:pPr>
            <a:r>
              <a:rPr sz="1765" spc="-4" dirty="0">
                <a:solidFill>
                  <a:srgbClr val="FF0000"/>
                </a:solidFill>
                <a:latin typeface="Arial"/>
                <a:cs typeface="Arial"/>
              </a:rPr>
              <a:t>Two</a:t>
            </a:r>
            <a:r>
              <a:rPr sz="1765" spc="9" dirty="0">
                <a:solidFill>
                  <a:srgbClr val="FF0000"/>
                </a:solidFill>
                <a:latin typeface="Arial"/>
                <a:cs typeface="Arial"/>
              </a:rPr>
              <a:t> </a:t>
            </a:r>
            <a:r>
              <a:rPr sz="1765" spc="-9" dirty="0">
                <a:solidFill>
                  <a:srgbClr val="FF0000"/>
                </a:solidFill>
                <a:latin typeface="Arial"/>
                <a:cs typeface="Arial"/>
              </a:rPr>
              <a:t>separate</a:t>
            </a:r>
            <a:r>
              <a:rPr sz="1765" spc="9" dirty="0">
                <a:solidFill>
                  <a:srgbClr val="FF0000"/>
                </a:solidFill>
                <a:latin typeface="Arial"/>
                <a:cs typeface="Arial"/>
              </a:rPr>
              <a:t> </a:t>
            </a:r>
            <a:r>
              <a:rPr sz="1765" spc="-9" dirty="0">
                <a:solidFill>
                  <a:srgbClr val="FF0000"/>
                </a:solidFill>
                <a:latin typeface="Arial"/>
                <a:cs typeface="Arial"/>
              </a:rPr>
              <a:t>paths</a:t>
            </a:r>
            <a:r>
              <a:rPr sz="1765" spc="9" dirty="0">
                <a:solidFill>
                  <a:srgbClr val="FF0000"/>
                </a:solidFill>
                <a:latin typeface="Arial"/>
                <a:cs typeface="Arial"/>
              </a:rPr>
              <a:t> </a:t>
            </a:r>
            <a:r>
              <a:rPr sz="1765" spc="-9" dirty="0">
                <a:solidFill>
                  <a:srgbClr val="FF0000"/>
                </a:solidFill>
                <a:latin typeface="Arial"/>
                <a:cs typeface="Arial"/>
              </a:rPr>
              <a:t>through</a:t>
            </a:r>
            <a:r>
              <a:rPr sz="1765" spc="9" dirty="0">
                <a:solidFill>
                  <a:srgbClr val="FF0000"/>
                </a:solidFill>
                <a:latin typeface="Arial"/>
                <a:cs typeface="Arial"/>
              </a:rPr>
              <a:t> </a:t>
            </a:r>
            <a:r>
              <a:rPr sz="1765" spc="-4" dirty="0">
                <a:solidFill>
                  <a:srgbClr val="FF0000"/>
                </a:solidFill>
                <a:latin typeface="Arial"/>
                <a:cs typeface="Arial"/>
              </a:rPr>
              <a:t>network;</a:t>
            </a:r>
            <a:r>
              <a:rPr sz="1765" spc="4" dirty="0">
                <a:solidFill>
                  <a:srgbClr val="FF0000"/>
                </a:solidFill>
                <a:latin typeface="Arial"/>
                <a:cs typeface="Arial"/>
              </a:rPr>
              <a:t> </a:t>
            </a:r>
            <a:r>
              <a:rPr sz="1765" spc="-4" dirty="0">
                <a:solidFill>
                  <a:srgbClr val="FF0000"/>
                </a:solidFill>
                <a:latin typeface="Arial"/>
                <a:cs typeface="Arial"/>
              </a:rPr>
              <a:t>can</a:t>
            </a:r>
            <a:r>
              <a:rPr sz="1765" spc="4" dirty="0">
                <a:solidFill>
                  <a:srgbClr val="FF0000"/>
                </a:solidFill>
                <a:latin typeface="Arial"/>
                <a:cs typeface="Arial"/>
              </a:rPr>
              <a:t> </a:t>
            </a:r>
            <a:r>
              <a:rPr sz="1765" spc="-4" dirty="0">
                <a:solidFill>
                  <a:srgbClr val="FF0000"/>
                </a:solidFill>
                <a:latin typeface="Arial"/>
                <a:cs typeface="Arial"/>
              </a:rPr>
              <a:t>engineer</a:t>
            </a:r>
            <a:r>
              <a:rPr sz="1765" spc="4" dirty="0">
                <a:solidFill>
                  <a:srgbClr val="FF0000"/>
                </a:solidFill>
                <a:latin typeface="Arial"/>
                <a:cs typeface="Arial"/>
              </a:rPr>
              <a:t> </a:t>
            </a:r>
            <a:r>
              <a:rPr sz="1765" spc="-4" dirty="0">
                <a:solidFill>
                  <a:srgbClr val="FF0000"/>
                </a:solidFill>
                <a:latin typeface="Arial"/>
                <a:cs typeface="Arial"/>
              </a:rPr>
              <a:t>manually </a:t>
            </a:r>
            <a:r>
              <a:rPr sz="1765" spc="-476" dirty="0">
                <a:solidFill>
                  <a:srgbClr val="FF0000"/>
                </a:solidFill>
                <a:latin typeface="Arial"/>
                <a:cs typeface="Arial"/>
              </a:rPr>
              <a:t> </a:t>
            </a:r>
            <a:r>
              <a:rPr sz="1765" spc="-4" dirty="0">
                <a:solidFill>
                  <a:srgbClr val="FF0000"/>
                </a:solidFill>
                <a:latin typeface="Arial"/>
                <a:cs typeface="Arial"/>
              </a:rPr>
              <a:t>(or with</a:t>
            </a:r>
            <a:r>
              <a:rPr sz="1765" dirty="0">
                <a:solidFill>
                  <a:srgbClr val="FF0000"/>
                </a:solidFill>
                <a:latin typeface="Arial"/>
                <a:cs typeface="Arial"/>
              </a:rPr>
              <a:t> </a:t>
            </a:r>
            <a:r>
              <a:rPr sz="1765" spc="-4" dirty="0">
                <a:solidFill>
                  <a:srgbClr val="FF0000"/>
                </a:solidFill>
                <a:latin typeface="Arial"/>
                <a:cs typeface="Arial"/>
              </a:rPr>
              <a:t>RSVP-TE</a:t>
            </a:r>
            <a:r>
              <a:rPr sz="1765" dirty="0">
                <a:solidFill>
                  <a:srgbClr val="FF0000"/>
                </a:solidFill>
                <a:latin typeface="Arial"/>
                <a:cs typeface="Arial"/>
              </a:rPr>
              <a:t> </a:t>
            </a:r>
            <a:r>
              <a:rPr sz="1765" spc="-4" dirty="0">
                <a:solidFill>
                  <a:srgbClr val="FF0000"/>
                </a:solidFill>
                <a:latin typeface="Arial"/>
                <a:cs typeface="Arial"/>
              </a:rPr>
              <a:t>P2MP</a:t>
            </a:r>
            <a:r>
              <a:rPr sz="1765" dirty="0">
                <a:solidFill>
                  <a:srgbClr val="FF0000"/>
                </a:solidFill>
                <a:latin typeface="Arial"/>
                <a:cs typeface="Arial"/>
              </a:rPr>
              <a:t> </a:t>
            </a:r>
            <a:r>
              <a:rPr sz="1765" spc="-4" dirty="0">
                <a:solidFill>
                  <a:srgbClr val="FF0000"/>
                </a:solidFill>
                <a:latin typeface="Arial"/>
                <a:cs typeface="Arial"/>
              </a:rPr>
              <a:t>)</a:t>
            </a:r>
            <a:endParaRPr sz="1765" dirty="0">
              <a:solidFill>
                <a:srgbClr val="FF0000"/>
              </a:solidFill>
              <a:latin typeface="Arial"/>
              <a:cs typeface="Arial"/>
            </a:endParaRPr>
          </a:p>
          <a:p>
            <a:pPr marL="517739">
              <a:spcBef>
                <a:spcPts val="896"/>
              </a:spcBef>
            </a:pPr>
            <a:r>
              <a:rPr sz="1765" spc="-4" dirty="0">
                <a:latin typeface="Arial"/>
                <a:cs typeface="Arial"/>
              </a:rPr>
              <a:t>Use</a:t>
            </a:r>
            <a:r>
              <a:rPr sz="1765" spc="-9" dirty="0">
                <a:latin typeface="Arial"/>
                <a:cs typeface="Arial"/>
              </a:rPr>
              <a:t> </a:t>
            </a:r>
            <a:r>
              <a:rPr sz="1765" spc="-4" dirty="0">
                <a:latin typeface="Arial"/>
                <a:cs typeface="Arial"/>
              </a:rPr>
              <a:t>of</a:t>
            </a:r>
            <a:r>
              <a:rPr sz="1765" spc="-9" dirty="0">
                <a:latin typeface="Arial"/>
                <a:cs typeface="Arial"/>
              </a:rPr>
              <a:t> </a:t>
            </a:r>
            <a:r>
              <a:rPr sz="1765" spc="-4" dirty="0">
                <a:latin typeface="Arial"/>
                <a:cs typeface="Arial"/>
              </a:rPr>
              <a:t>two</a:t>
            </a:r>
            <a:r>
              <a:rPr sz="1765" spc="-9" dirty="0">
                <a:latin typeface="Arial"/>
                <a:cs typeface="Arial"/>
              </a:rPr>
              <a:t> topologies (MTR)</a:t>
            </a:r>
            <a:r>
              <a:rPr lang="en-US" sz="1765" spc="-9" dirty="0">
                <a:latin typeface="Arial"/>
                <a:cs typeface="Arial"/>
              </a:rPr>
              <a:t>- 2 ISIS MT ??</a:t>
            </a:r>
            <a:endParaRPr sz="1765" dirty="0">
              <a:latin typeface="Arial"/>
              <a:cs typeface="Arial"/>
            </a:endParaRPr>
          </a:p>
          <a:p>
            <a:pPr marL="517739" marR="686957">
              <a:lnSpc>
                <a:spcPts val="2003"/>
              </a:lnSpc>
              <a:spcBef>
                <a:spcPts val="1112"/>
              </a:spcBef>
            </a:pPr>
            <a:r>
              <a:rPr sz="1765" spc="-4" dirty="0">
                <a:latin typeface="Arial"/>
                <a:cs typeface="Arial"/>
              </a:rPr>
              <a:t>“Naturally”</a:t>
            </a:r>
            <a:r>
              <a:rPr sz="1765" spc="9" dirty="0">
                <a:latin typeface="Arial"/>
                <a:cs typeface="Arial"/>
              </a:rPr>
              <a:t> </a:t>
            </a:r>
            <a:r>
              <a:rPr sz="1765" spc="-4" dirty="0">
                <a:latin typeface="Arial"/>
                <a:cs typeface="Arial"/>
              </a:rPr>
              <a:t>diverse/split</a:t>
            </a:r>
            <a:r>
              <a:rPr sz="1765" spc="13" dirty="0">
                <a:latin typeface="Arial"/>
                <a:cs typeface="Arial"/>
              </a:rPr>
              <a:t> </a:t>
            </a:r>
            <a:r>
              <a:rPr sz="1765" spc="-4" dirty="0">
                <a:latin typeface="Arial"/>
                <a:cs typeface="Arial"/>
              </a:rPr>
              <a:t>networks</a:t>
            </a:r>
            <a:r>
              <a:rPr sz="1765" spc="13" dirty="0">
                <a:latin typeface="Arial"/>
                <a:cs typeface="Arial"/>
              </a:rPr>
              <a:t> </a:t>
            </a:r>
            <a:r>
              <a:rPr sz="1765" spc="-4" dirty="0">
                <a:latin typeface="Arial"/>
                <a:cs typeface="Arial"/>
              </a:rPr>
              <a:t>work</a:t>
            </a:r>
            <a:r>
              <a:rPr sz="1765" spc="13" dirty="0">
                <a:latin typeface="Arial"/>
                <a:cs typeface="Arial"/>
              </a:rPr>
              <a:t> </a:t>
            </a:r>
            <a:r>
              <a:rPr sz="1765" spc="-4" dirty="0">
                <a:latin typeface="Arial"/>
                <a:cs typeface="Arial"/>
              </a:rPr>
              <a:t>well</a:t>
            </a:r>
            <a:r>
              <a:rPr sz="1765" spc="13" dirty="0">
                <a:latin typeface="Arial"/>
                <a:cs typeface="Arial"/>
              </a:rPr>
              <a:t> </a:t>
            </a:r>
            <a:r>
              <a:rPr sz="1765" spc="-4" dirty="0">
                <a:latin typeface="Arial"/>
                <a:cs typeface="Arial"/>
              </a:rPr>
              <a:t>(SP</a:t>
            </a:r>
            <a:r>
              <a:rPr sz="1765" spc="13" dirty="0">
                <a:latin typeface="Arial"/>
                <a:cs typeface="Arial"/>
              </a:rPr>
              <a:t> </a:t>
            </a:r>
            <a:r>
              <a:rPr sz="1765" spc="-4" dirty="0">
                <a:latin typeface="Arial"/>
                <a:cs typeface="Arial"/>
              </a:rPr>
              <a:t>cores, </a:t>
            </a:r>
            <a:r>
              <a:rPr sz="1765" spc="-476" dirty="0">
                <a:latin typeface="Arial"/>
                <a:cs typeface="Arial"/>
              </a:rPr>
              <a:t> </a:t>
            </a:r>
            <a:r>
              <a:rPr sz="1765" spc="-4" dirty="0">
                <a:latin typeface="Arial"/>
                <a:cs typeface="Arial"/>
              </a:rPr>
              <a:t>likely</a:t>
            </a:r>
            <a:r>
              <a:rPr sz="1765" spc="4" dirty="0">
                <a:latin typeface="Arial"/>
                <a:cs typeface="Arial"/>
              </a:rPr>
              <a:t> </a:t>
            </a:r>
            <a:r>
              <a:rPr sz="1765" spc="-4" dirty="0">
                <a:latin typeface="Arial"/>
                <a:cs typeface="Arial"/>
              </a:rPr>
              <a:t>access</a:t>
            </a:r>
            <a:r>
              <a:rPr sz="1765" spc="4" dirty="0">
                <a:latin typeface="Arial"/>
                <a:cs typeface="Arial"/>
              </a:rPr>
              <a:t> </a:t>
            </a:r>
            <a:r>
              <a:rPr sz="1765" spc="-4" dirty="0">
                <a:latin typeface="Arial"/>
                <a:cs typeface="Arial"/>
              </a:rPr>
              <a:t>networks</a:t>
            </a:r>
            <a:r>
              <a:rPr sz="1765" spc="4" dirty="0">
                <a:latin typeface="Arial"/>
                <a:cs typeface="Arial"/>
              </a:rPr>
              <a:t> </a:t>
            </a:r>
            <a:r>
              <a:rPr sz="1765" spc="-4" dirty="0">
                <a:latin typeface="Arial"/>
                <a:cs typeface="Arial"/>
              </a:rPr>
              <a:t>too),</a:t>
            </a:r>
            <a:r>
              <a:rPr sz="1765" spc="4" dirty="0">
                <a:latin typeface="Arial"/>
                <a:cs typeface="Arial"/>
              </a:rPr>
              <a:t> </a:t>
            </a:r>
            <a:r>
              <a:rPr sz="1765" spc="-4" dirty="0">
                <a:latin typeface="Arial"/>
                <a:cs typeface="Arial"/>
              </a:rPr>
              <a:t>especially</a:t>
            </a:r>
            <a:r>
              <a:rPr sz="1765" spc="4" dirty="0">
                <a:latin typeface="Arial"/>
                <a:cs typeface="Arial"/>
              </a:rPr>
              <a:t> </a:t>
            </a:r>
            <a:r>
              <a:rPr sz="1765" spc="-4" dirty="0">
                <a:latin typeface="Arial"/>
                <a:cs typeface="Arial"/>
              </a:rPr>
              <a:t>with</a:t>
            </a:r>
            <a:r>
              <a:rPr sz="1765" spc="4" dirty="0">
                <a:latin typeface="Arial"/>
                <a:cs typeface="Arial"/>
              </a:rPr>
              <a:t> </a:t>
            </a:r>
            <a:r>
              <a:rPr sz="1765" spc="-4" dirty="0">
                <a:latin typeface="Arial"/>
                <a:cs typeface="Arial"/>
              </a:rPr>
              <a:t>ECMP</a:t>
            </a:r>
            <a:endParaRPr sz="1765" dirty="0">
              <a:latin typeface="Arial"/>
              <a:cs typeface="Arial"/>
            </a:endParaRPr>
          </a:p>
          <a:p>
            <a:pPr marL="517739" marR="665105">
              <a:lnSpc>
                <a:spcPts val="2003"/>
              </a:lnSpc>
              <a:spcBef>
                <a:spcPts val="1068"/>
              </a:spcBef>
            </a:pPr>
            <a:r>
              <a:rPr sz="1765" spc="-9" dirty="0">
                <a:solidFill>
                  <a:srgbClr val="FF0000"/>
                </a:solidFill>
                <a:latin typeface="Arial"/>
                <a:cs typeface="Arial"/>
              </a:rPr>
              <a:t>Target</a:t>
            </a:r>
            <a:r>
              <a:rPr sz="1765" spc="4" dirty="0">
                <a:solidFill>
                  <a:srgbClr val="FF0000"/>
                </a:solidFill>
                <a:latin typeface="Arial"/>
                <a:cs typeface="Arial"/>
              </a:rPr>
              <a:t> </a:t>
            </a:r>
            <a:r>
              <a:rPr sz="1765" spc="-4" dirty="0">
                <a:solidFill>
                  <a:srgbClr val="FF0000"/>
                </a:solidFill>
                <a:latin typeface="Arial"/>
                <a:cs typeface="Arial"/>
              </a:rPr>
              <a:t>to</a:t>
            </a:r>
            <a:r>
              <a:rPr sz="1765" spc="4" dirty="0">
                <a:solidFill>
                  <a:srgbClr val="FF0000"/>
                </a:solidFill>
                <a:latin typeface="Arial"/>
                <a:cs typeface="Arial"/>
              </a:rPr>
              <a:t> </a:t>
            </a:r>
            <a:r>
              <a:rPr sz="1765" spc="-9" dirty="0">
                <a:solidFill>
                  <a:srgbClr val="FF0000"/>
                </a:solidFill>
                <a:latin typeface="Arial"/>
                <a:cs typeface="Arial"/>
              </a:rPr>
              <a:t>provide</a:t>
            </a:r>
            <a:r>
              <a:rPr sz="1765" spc="4" dirty="0">
                <a:solidFill>
                  <a:srgbClr val="FF0000"/>
                </a:solidFill>
                <a:latin typeface="Arial"/>
                <a:cs typeface="Arial"/>
              </a:rPr>
              <a:t> </a:t>
            </a:r>
            <a:r>
              <a:rPr sz="1765" spc="-4" dirty="0">
                <a:solidFill>
                  <a:srgbClr val="FF0000"/>
                </a:solidFill>
                <a:latin typeface="Arial"/>
                <a:cs typeface="Arial"/>
              </a:rPr>
              <a:t>“zero</a:t>
            </a:r>
            <a:r>
              <a:rPr sz="1765" spc="9" dirty="0">
                <a:solidFill>
                  <a:srgbClr val="FF0000"/>
                </a:solidFill>
                <a:latin typeface="Arial"/>
                <a:cs typeface="Arial"/>
              </a:rPr>
              <a:t> </a:t>
            </a:r>
            <a:r>
              <a:rPr sz="1765" spc="-4" dirty="0">
                <a:solidFill>
                  <a:srgbClr val="FF0000"/>
                </a:solidFill>
                <a:latin typeface="Arial"/>
                <a:cs typeface="Arial"/>
              </a:rPr>
              <a:t>loss”</a:t>
            </a:r>
            <a:r>
              <a:rPr sz="1765" dirty="0">
                <a:solidFill>
                  <a:srgbClr val="FF0000"/>
                </a:solidFill>
                <a:latin typeface="Arial"/>
                <a:cs typeface="Arial"/>
              </a:rPr>
              <a:t> </a:t>
            </a:r>
            <a:r>
              <a:rPr sz="1765" spc="-4" dirty="0">
                <a:solidFill>
                  <a:srgbClr val="FF0000"/>
                </a:solidFill>
                <a:latin typeface="Arial"/>
                <a:cs typeface="Arial"/>
              </a:rPr>
              <a:t>by</a:t>
            </a:r>
            <a:r>
              <a:rPr sz="1765" spc="4" dirty="0">
                <a:solidFill>
                  <a:srgbClr val="FF0000"/>
                </a:solidFill>
                <a:latin typeface="Arial"/>
                <a:cs typeface="Arial"/>
              </a:rPr>
              <a:t> </a:t>
            </a:r>
            <a:r>
              <a:rPr sz="1765" spc="-4" dirty="0">
                <a:solidFill>
                  <a:srgbClr val="FF0000"/>
                </a:solidFill>
                <a:latin typeface="Arial"/>
                <a:cs typeface="Arial"/>
              </a:rPr>
              <a:t>merging</a:t>
            </a:r>
            <a:r>
              <a:rPr sz="1765" spc="9" dirty="0">
                <a:solidFill>
                  <a:srgbClr val="FF0000"/>
                </a:solidFill>
                <a:latin typeface="Arial"/>
                <a:cs typeface="Arial"/>
              </a:rPr>
              <a:t> </a:t>
            </a:r>
            <a:r>
              <a:rPr sz="1765" spc="-4" dirty="0">
                <a:solidFill>
                  <a:srgbClr val="FF0000"/>
                </a:solidFill>
                <a:latin typeface="Arial"/>
                <a:cs typeface="Arial"/>
              </a:rPr>
              <a:t>copies</a:t>
            </a:r>
            <a:r>
              <a:rPr sz="1765" spc="4" dirty="0">
                <a:solidFill>
                  <a:srgbClr val="FF0000"/>
                </a:solidFill>
                <a:latin typeface="Arial"/>
                <a:cs typeface="Arial"/>
              </a:rPr>
              <a:t> </a:t>
            </a:r>
            <a:r>
              <a:rPr sz="1765" spc="-4" dirty="0">
                <a:solidFill>
                  <a:srgbClr val="FF0000"/>
                </a:solidFill>
                <a:latin typeface="Arial"/>
                <a:cs typeface="Arial"/>
              </a:rPr>
              <a:t>based </a:t>
            </a:r>
            <a:r>
              <a:rPr sz="1765" spc="-476" dirty="0">
                <a:solidFill>
                  <a:srgbClr val="FF0000"/>
                </a:solidFill>
                <a:latin typeface="Arial"/>
                <a:cs typeface="Arial"/>
              </a:rPr>
              <a:t> </a:t>
            </a:r>
            <a:r>
              <a:rPr sz="1765" spc="-4" dirty="0">
                <a:solidFill>
                  <a:srgbClr val="FF0000"/>
                </a:solidFill>
                <a:latin typeface="Arial"/>
                <a:cs typeface="Arial"/>
              </a:rPr>
              <a:t>on sequence</a:t>
            </a:r>
            <a:r>
              <a:rPr sz="1765" dirty="0">
                <a:solidFill>
                  <a:srgbClr val="FF0000"/>
                </a:solidFill>
                <a:latin typeface="Arial"/>
                <a:cs typeface="Arial"/>
              </a:rPr>
              <a:t> </a:t>
            </a:r>
            <a:r>
              <a:rPr sz="1765" spc="-4" dirty="0">
                <a:solidFill>
                  <a:srgbClr val="FF0000"/>
                </a:solidFill>
                <a:latin typeface="Arial"/>
                <a:cs typeface="Arial"/>
              </a:rPr>
              <a:t>number</a:t>
            </a:r>
            <a:r>
              <a:rPr lang="en-US" sz="1765" spc="-4" dirty="0">
                <a:solidFill>
                  <a:srgbClr val="FF0000"/>
                </a:solidFill>
                <a:latin typeface="Arial"/>
                <a:cs typeface="Arial"/>
              </a:rPr>
              <a:t> </a:t>
            </a:r>
            <a:r>
              <a:rPr lang="en-US" sz="1765" spc="-4" dirty="0">
                <a:solidFill>
                  <a:srgbClr val="FF0000"/>
                </a:solidFill>
                <a:latin typeface="Arial"/>
                <a:cs typeface="Arial"/>
                <a:sym typeface="Wingdings" pitchFamily="2" charset="2" panose="05000000000000000000"/>
              </a:rPr>
              <a:t> Similar to DETNET Concept</a:t>
            </a:r>
            <a:endParaRPr sz="1765" dirty="0">
              <a:solidFill>
                <a:srgbClr val="FF0000"/>
              </a:solidFill>
              <a:latin typeface="Arial"/>
              <a:cs typeface="Arial"/>
            </a:endParaRPr>
          </a:p>
          <a:p>
            <a:pPr marL="219647" indent="-208441">
              <a:spcBef>
                <a:spcPts val="1077"/>
              </a:spcBef>
              <a:buClr>
                <a:srgbClr val="0184B7"/>
              </a:buClr>
              <a:buChar char="■"/>
              <a:tabLst>
                <a:tab pos="219647" algn="l"/>
              </a:tabLst>
            </a:pPr>
            <a:r>
              <a:rPr sz="2118" spc="-4" dirty="0">
                <a:latin typeface="Arial"/>
                <a:cs typeface="Arial"/>
              </a:rPr>
              <a:t>Live-Live—Temporal</a:t>
            </a:r>
            <a:r>
              <a:rPr sz="2118" spc="13" dirty="0">
                <a:latin typeface="Arial"/>
                <a:cs typeface="Arial"/>
              </a:rPr>
              <a:t> </a:t>
            </a:r>
            <a:r>
              <a:rPr sz="2118" spc="-4" dirty="0">
                <a:latin typeface="Arial"/>
                <a:cs typeface="Arial"/>
              </a:rPr>
              <a:t>Separation</a:t>
            </a:r>
            <a:endParaRPr sz="2118" dirty="0">
              <a:latin typeface="Arial"/>
              <a:cs typeface="Arial"/>
            </a:endParaRPr>
          </a:p>
          <a:p>
            <a:pPr marL="517739" marR="697043">
              <a:lnSpc>
                <a:spcPts val="2012"/>
              </a:lnSpc>
              <a:spcBef>
                <a:spcPts val="1125"/>
              </a:spcBef>
            </a:pPr>
            <a:r>
              <a:rPr sz="1765" spc="-4" dirty="0">
                <a:solidFill>
                  <a:srgbClr val="FF0000"/>
                </a:solidFill>
                <a:latin typeface="Arial"/>
                <a:cs typeface="Arial"/>
              </a:rPr>
              <a:t>In</a:t>
            </a:r>
            <a:r>
              <a:rPr sz="1765" spc="9" dirty="0">
                <a:solidFill>
                  <a:srgbClr val="FF0000"/>
                </a:solidFill>
                <a:latin typeface="Arial"/>
                <a:cs typeface="Arial"/>
              </a:rPr>
              <a:t> </a:t>
            </a:r>
            <a:r>
              <a:rPr sz="1765" spc="-4" dirty="0">
                <a:solidFill>
                  <a:srgbClr val="FF0000"/>
                </a:solidFill>
                <a:latin typeface="Arial"/>
                <a:cs typeface="Arial"/>
              </a:rPr>
              <a:t>application</a:t>
            </a:r>
            <a:r>
              <a:rPr sz="1765" spc="9" dirty="0">
                <a:solidFill>
                  <a:srgbClr val="FF0000"/>
                </a:solidFill>
                <a:latin typeface="Arial"/>
                <a:cs typeface="Arial"/>
              </a:rPr>
              <a:t> </a:t>
            </a:r>
            <a:r>
              <a:rPr sz="1765" spc="-4" dirty="0">
                <a:solidFill>
                  <a:srgbClr val="FF0000"/>
                </a:solidFill>
                <a:latin typeface="Arial"/>
                <a:cs typeface="Arial"/>
              </a:rPr>
              <a:t>device—delay</a:t>
            </a:r>
            <a:r>
              <a:rPr sz="1765" spc="9" dirty="0">
                <a:solidFill>
                  <a:srgbClr val="FF0000"/>
                </a:solidFill>
                <a:latin typeface="Arial"/>
                <a:cs typeface="Arial"/>
              </a:rPr>
              <a:t> </a:t>
            </a:r>
            <a:r>
              <a:rPr sz="1765" spc="-4" dirty="0">
                <a:solidFill>
                  <a:srgbClr val="FF0000"/>
                </a:solidFill>
                <a:latin typeface="Arial"/>
                <a:cs typeface="Arial"/>
              </a:rPr>
              <a:t>one</a:t>
            </a:r>
            <a:r>
              <a:rPr sz="1765" spc="4" dirty="0">
                <a:solidFill>
                  <a:srgbClr val="FF0000"/>
                </a:solidFill>
                <a:latin typeface="Arial"/>
                <a:cs typeface="Arial"/>
              </a:rPr>
              <a:t> </a:t>
            </a:r>
            <a:r>
              <a:rPr sz="1765" spc="-4" dirty="0">
                <a:solidFill>
                  <a:srgbClr val="FF0000"/>
                </a:solidFill>
                <a:latin typeface="Arial"/>
                <a:cs typeface="Arial"/>
              </a:rPr>
              <a:t>copy—need</a:t>
            </a:r>
            <a:r>
              <a:rPr sz="1765" spc="4" dirty="0">
                <a:solidFill>
                  <a:srgbClr val="FF0000"/>
                </a:solidFill>
                <a:latin typeface="Arial"/>
                <a:cs typeface="Arial"/>
              </a:rPr>
              <a:t> </a:t>
            </a:r>
            <a:r>
              <a:rPr sz="1765" spc="-4" dirty="0">
                <a:solidFill>
                  <a:srgbClr val="FF0000"/>
                </a:solidFill>
                <a:latin typeface="Arial"/>
                <a:cs typeface="Arial"/>
              </a:rPr>
              <a:t>to</a:t>
            </a:r>
            <a:r>
              <a:rPr sz="1765" spc="4" dirty="0">
                <a:solidFill>
                  <a:srgbClr val="FF0000"/>
                </a:solidFill>
                <a:latin typeface="Arial"/>
                <a:cs typeface="Arial"/>
              </a:rPr>
              <a:t> </a:t>
            </a:r>
            <a:r>
              <a:rPr sz="1765" spc="-4" dirty="0">
                <a:solidFill>
                  <a:srgbClr val="FF0000"/>
                </a:solidFill>
                <a:latin typeface="Arial"/>
                <a:cs typeface="Arial"/>
              </a:rPr>
              <a:t>know </a:t>
            </a:r>
            <a:r>
              <a:rPr sz="1765" spc="-476" dirty="0">
                <a:solidFill>
                  <a:srgbClr val="FF0000"/>
                </a:solidFill>
                <a:latin typeface="Arial"/>
                <a:cs typeface="Arial"/>
              </a:rPr>
              <a:t> </a:t>
            </a:r>
            <a:r>
              <a:rPr sz="1765" spc="-9" dirty="0">
                <a:solidFill>
                  <a:srgbClr val="FF0000"/>
                </a:solidFill>
                <a:latin typeface="Arial"/>
                <a:cs typeface="Arial"/>
              </a:rPr>
              <a:t>maximum</a:t>
            </a:r>
            <a:r>
              <a:rPr sz="1765" spc="-4" dirty="0">
                <a:solidFill>
                  <a:srgbClr val="FF0000"/>
                </a:solidFill>
                <a:latin typeface="Arial"/>
                <a:cs typeface="Arial"/>
              </a:rPr>
              <a:t> </a:t>
            </a:r>
            <a:r>
              <a:rPr sz="1765" spc="-9" dirty="0">
                <a:solidFill>
                  <a:srgbClr val="FF0000"/>
                </a:solidFill>
                <a:latin typeface="Arial"/>
                <a:cs typeface="Arial"/>
              </a:rPr>
              <a:t>network</a:t>
            </a:r>
            <a:r>
              <a:rPr sz="1765" dirty="0">
                <a:solidFill>
                  <a:srgbClr val="FF0000"/>
                </a:solidFill>
                <a:latin typeface="Arial"/>
                <a:cs typeface="Arial"/>
              </a:rPr>
              <a:t> </a:t>
            </a:r>
            <a:r>
              <a:rPr sz="1765" spc="-9" dirty="0">
                <a:solidFill>
                  <a:srgbClr val="FF0000"/>
                </a:solidFill>
                <a:latin typeface="Arial"/>
                <a:cs typeface="Arial"/>
              </a:rPr>
              <a:t>outage</a:t>
            </a:r>
            <a:endParaRPr sz="1765" dirty="0">
              <a:solidFill>
                <a:srgbClr val="FF0000"/>
              </a:solidFill>
              <a:latin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5815" y="619051"/>
            <a:ext cx="11119458" cy="445356"/>
          </a:xfrm>
          <a:prstGeom prst="rect">
            <a:avLst/>
          </a:prstGeom>
        </p:spPr>
        <p:txBody>
          <a:bodyPr vert="horz" wrap="square" lIns="0" tIns="10646" rIns="0" bIns="0" rtlCol="0" anchor="ctr">
            <a:spAutoFit/>
          </a:bodyPr>
          <a:lstStyle/>
          <a:p>
            <a:pPr marL="11206">
              <a:lnSpc>
                <a:spcPct val="100000"/>
              </a:lnSpc>
              <a:spcBef>
                <a:spcPts val="84"/>
              </a:spcBef>
            </a:pPr>
            <a:r>
              <a:rPr lang="en-US" sz="2824" b="1" spc="-9" dirty="0">
                <a:solidFill>
                  <a:srgbClr val="0184B7"/>
                </a:solidFill>
                <a:latin typeface="Arial"/>
                <a:cs typeface="Arial"/>
              </a:rPr>
              <a:t>Legacy Infrastructure Content Delivery </a:t>
            </a:r>
            <a:r>
              <a:rPr sz="2824" b="1" spc="-9" dirty="0">
                <a:solidFill>
                  <a:srgbClr val="0184B7"/>
                </a:solidFill>
                <a:latin typeface="Arial"/>
                <a:cs typeface="Arial"/>
              </a:rPr>
              <a:t>End-to-end</a:t>
            </a:r>
            <a:r>
              <a:rPr sz="2824" b="1" spc="-4" dirty="0">
                <a:solidFill>
                  <a:srgbClr val="0184B7"/>
                </a:solidFill>
                <a:latin typeface="Arial"/>
                <a:cs typeface="Arial"/>
              </a:rPr>
              <a:t> </a:t>
            </a:r>
            <a:r>
              <a:rPr sz="2824" b="1" spc="-9" dirty="0">
                <a:solidFill>
                  <a:srgbClr val="0184B7"/>
                </a:solidFill>
                <a:latin typeface="Arial"/>
                <a:cs typeface="Arial"/>
              </a:rPr>
              <a:t>protocol</a:t>
            </a:r>
            <a:r>
              <a:rPr sz="2824" b="1" spc="-4" dirty="0">
                <a:solidFill>
                  <a:srgbClr val="0184B7"/>
                </a:solidFill>
                <a:latin typeface="Arial"/>
                <a:cs typeface="Arial"/>
              </a:rPr>
              <a:t> </a:t>
            </a:r>
            <a:r>
              <a:rPr sz="2824" b="1" spc="-9" dirty="0">
                <a:solidFill>
                  <a:srgbClr val="0184B7"/>
                </a:solidFill>
                <a:latin typeface="Arial"/>
                <a:cs typeface="Arial"/>
              </a:rPr>
              <a:t>view</a:t>
            </a:r>
            <a:endParaRPr sz="2824" dirty="0">
              <a:latin typeface="Arial"/>
              <a:cs typeface="Arial"/>
            </a:endParaRPr>
          </a:p>
        </p:txBody>
      </p:sp>
      <p:sp>
        <p:nvSpPr>
          <p:cNvPr id="3" name="object 3"/>
          <p:cNvSpPr txBox="1"/>
          <p:nvPr/>
        </p:nvSpPr>
        <p:spPr>
          <a:xfrm>
            <a:off x="2459467" y="1039681"/>
            <a:ext cx="4173071" cy="785373"/>
          </a:xfrm>
          <a:prstGeom prst="rect">
            <a:avLst/>
          </a:prstGeom>
        </p:spPr>
        <p:txBody>
          <a:bodyPr vert="horz" wrap="square" lIns="0" tIns="11206" rIns="0" bIns="0" rtlCol="0">
            <a:spAutoFit/>
          </a:bodyPr>
          <a:lstStyle/>
          <a:p>
            <a:pPr marL="11206">
              <a:spcBef>
                <a:spcPts val="88"/>
              </a:spcBef>
            </a:pPr>
            <a:endParaRPr sz="2118" dirty="0">
              <a:latin typeface="Arial"/>
              <a:cs typeface="Arial"/>
            </a:endParaRPr>
          </a:p>
          <a:p>
            <a:pPr marL="623641">
              <a:spcBef>
                <a:spcPts val="1755"/>
              </a:spcBef>
            </a:pPr>
            <a:r>
              <a:rPr lang="en-US" sz="1412" b="1" i="1" spc="-4" dirty="0">
                <a:solidFill>
                  <a:srgbClr val="B21A1A"/>
                </a:solidFill>
                <a:latin typeface="Arial"/>
                <a:cs typeface="Arial"/>
              </a:rPr>
              <a:t>Current Content Access</a:t>
            </a:r>
            <a:r>
              <a:rPr sz="1412" b="1" i="1" spc="-13" dirty="0">
                <a:solidFill>
                  <a:srgbClr val="B21A1A"/>
                </a:solidFill>
                <a:latin typeface="Arial"/>
                <a:cs typeface="Arial"/>
              </a:rPr>
              <a:t> </a:t>
            </a:r>
            <a:r>
              <a:rPr sz="1412" b="1" i="1" spc="-4" dirty="0">
                <a:solidFill>
                  <a:srgbClr val="B21A1A"/>
                </a:solidFill>
                <a:latin typeface="Arial"/>
                <a:cs typeface="Arial"/>
              </a:rPr>
              <a:t>technologies</a:t>
            </a:r>
            <a:endParaRPr sz="1412" dirty="0">
              <a:latin typeface="Arial"/>
              <a:cs typeface="Arial"/>
            </a:endParaRPr>
          </a:p>
        </p:txBody>
      </p:sp>
      <p:sp>
        <p:nvSpPr>
          <p:cNvPr id="4" name="object 4"/>
          <p:cNvSpPr/>
          <p:nvPr/>
        </p:nvSpPr>
        <p:spPr>
          <a:xfrm>
            <a:off x="7306236" y="4966671"/>
            <a:ext cx="2151529" cy="151279"/>
          </a:xfrm>
          <a:custGeom>
            <a:avLst/>
            <a:gdLst/>
            <a:ahLst/>
            <a:cxnLst/>
            <a:rect l="l" t="t" r="r" b="b"/>
            <a:pathLst>
              <a:path w="2438400" h="171450">
                <a:moveTo>
                  <a:pt x="171450" y="57150"/>
                </a:moveTo>
                <a:lnTo>
                  <a:pt x="171450" y="0"/>
                </a:lnTo>
                <a:lnTo>
                  <a:pt x="0" y="86105"/>
                </a:lnTo>
                <a:lnTo>
                  <a:pt x="142494" y="157036"/>
                </a:lnTo>
                <a:lnTo>
                  <a:pt x="142494" y="57150"/>
                </a:lnTo>
                <a:lnTo>
                  <a:pt x="171450" y="57150"/>
                </a:lnTo>
                <a:close/>
              </a:path>
              <a:path w="2438400" h="171450">
                <a:moveTo>
                  <a:pt x="2438400" y="114300"/>
                </a:moveTo>
                <a:lnTo>
                  <a:pt x="2438400" y="57150"/>
                </a:lnTo>
                <a:lnTo>
                  <a:pt x="142494" y="57150"/>
                </a:lnTo>
                <a:lnTo>
                  <a:pt x="142494" y="114300"/>
                </a:lnTo>
                <a:lnTo>
                  <a:pt x="2438400" y="114300"/>
                </a:lnTo>
                <a:close/>
              </a:path>
              <a:path w="2438400" h="171450">
                <a:moveTo>
                  <a:pt x="171450" y="171450"/>
                </a:moveTo>
                <a:lnTo>
                  <a:pt x="171450" y="114300"/>
                </a:lnTo>
                <a:lnTo>
                  <a:pt x="142494" y="114300"/>
                </a:lnTo>
                <a:lnTo>
                  <a:pt x="142494" y="157036"/>
                </a:lnTo>
                <a:lnTo>
                  <a:pt x="171450" y="171450"/>
                </a:lnTo>
                <a:close/>
              </a:path>
            </a:pathLst>
          </a:custGeom>
          <a:solidFill>
            <a:srgbClr val="306774"/>
          </a:solidFill>
        </p:spPr>
        <p:txBody>
          <a:bodyPr wrap="square" lIns="0" tIns="0" rIns="0" bIns="0" rtlCol="0"/>
          <a:lstStyle/>
          <a:p>
            <a:endParaRPr sz="1588"/>
          </a:p>
        </p:txBody>
      </p:sp>
      <p:sp>
        <p:nvSpPr>
          <p:cNvPr id="5" name="object 5"/>
          <p:cNvSpPr/>
          <p:nvPr/>
        </p:nvSpPr>
        <p:spPr>
          <a:xfrm>
            <a:off x="3742765" y="4966671"/>
            <a:ext cx="3496235" cy="151279"/>
          </a:xfrm>
          <a:custGeom>
            <a:avLst/>
            <a:gdLst/>
            <a:ahLst/>
            <a:cxnLst/>
            <a:rect l="l" t="t" r="r" b="b"/>
            <a:pathLst>
              <a:path w="3962400" h="171450">
                <a:moveTo>
                  <a:pt x="171450" y="57150"/>
                </a:moveTo>
                <a:lnTo>
                  <a:pt x="171450" y="0"/>
                </a:lnTo>
                <a:lnTo>
                  <a:pt x="0" y="86105"/>
                </a:lnTo>
                <a:lnTo>
                  <a:pt x="142494" y="157036"/>
                </a:lnTo>
                <a:lnTo>
                  <a:pt x="142494" y="57150"/>
                </a:lnTo>
                <a:lnTo>
                  <a:pt x="171450" y="57150"/>
                </a:lnTo>
                <a:close/>
              </a:path>
              <a:path w="3962400" h="171450">
                <a:moveTo>
                  <a:pt x="3962400" y="114299"/>
                </a:moveTo>
                <a:lnTo>
                  <a:pt x="3962400" y="57149"/>
                </a:lnTo>
                <a:lnTo>
                  <a:pt x="142494" y="57150"/>
                </a:lnTo>
                <a:lnTo>
                  <a:pt x="142494" y="114300"/>
                </a:lnTo>
                <a:lnTo>
                  <a:pt x="3962400" y="114299"/>
                </a:lnTo>
                <a:close/>
              </a:path>
              <a:path w="3962400" h="171450">
                <a:moveTo>
                  <a:pt x="171450" y="171450"/>
                </a:moveTo>
                <a:lnTo>
                  <a:pt x="171450" y="114300"/>
                </a:lnTo>
                <a:lnTo>
                  <a:pt x="142494" y="114300"/>
                </a:lnTo>
                <a:lnTo>
                  <a:pt x="142494" y="157036"/>
                </a:lnTo>
                <a:lnTo>
                  <a:pt x="171450" y="171450"/>
                </a:lnTo>
                <a:close/>
              </a:path>
            </a:pathLst>
          </a:custGeom>
          <a:solidFill>
            <a:srgbClr val="000000"/>
          </a:solidFill>
        </p:spPr>
        <p:txBody>
          <a:bodyPr wrap="square" lIns="0" tIns="0" rIns="0" bIns="0" rtlCol="0"/>
          <a:lstStyle/>
          <a:p>
            <a:endParaRPr sz="1588"/>
          </a:p>
        </p:txBody>
      </p:sp>
      <p:sp>
        <p:nvSpPr>
          <p:cNvPr id="6" name="object 6"/>
          <p:cNvSpPr txBox="1"/>
          <p:nvPr/>
        </p:nvSpPr>
        <p:spPr>
          <a:xfrm>
            <a:off x="4647975" y="4755103"/>
            <a:ext cx="1741954" cy="228619"/>
          </a:xfrm>
          <a:prstGeom prst="rect">
            <a:avLst/>
          </a:prstGeom>
        </p:spPr>
        <p:txBody>
          <a:bodyPr vert="horz" wrap="square" lIns="0" tIns="11206" rIns="0" bIns="0" rtlCol="0">
            <a:spAutoFit/>
          </a:bodyPr>
          <a:lstStyle/>
          <a:p>
            <a:pPr marL="11206">
              <a:spcBef>
                <a:spcPts val="88"/>
              </a:spcBef>
            </a:pPr>
            <a:r>
              <a:rPr sz="1412" b="1" dirty="0">
                <a:latin typeface="Arial"/>
                <a:cs typeface="Arial"/>
              </a:rPr>
              <a:t>PIM-SSM</a:t>
            </a:r>
            <a:r>
              <a:rPr sz="1412" b="1" spc="-26" dirty="0">
                <a:latin typeface="Arial"/>
                <a:cs typeface="Arial"/>
              </a:rPr>
              <a:t> </a:t>
            </a:r>
            <a:r>
              <a:rPr sz="1412" b="1" dirty="0">
                <a:latin typeface="Arial"/>
                <a:cs typeface="Arial"/>
              </a:rPr>
              <a:t>(S,G)</a:t>
            </a:r>
            <a:r>
              <a:rPr sz="1412" b="1" spc="-26" dirty="0">
                <a:latin typeface="Arial"/>
                <a:cs typeface="Arial"/>
              </a:rPr>
              <a:t> </a:t>
            </a:r>
            <a:r>
              <a:rPr sz="1412" b="1" dirty="0">
                <a:latin typeface="Arial"/>
                <a:cs typeface="Arial"/>
              </a:rPr>
              <a:t>joins</a:t>
            </a:r>
            <a:endParaRPr sz="1412">
              <a:latin typeface="Arial"/>
              <a:cs typeface="Arial"/>
            </a:endParaRPr>
          </a:p>
        </p:txBody>
      </p:sp>
      <p:sp>
        <p:nvSpPr>
          <p:cNvPr id="7" name="object 7"/>
          <p:cNvSpPr txBox="1"/>
          <p:nvPr/>
        </p:nvSpPr>
        <p:spPr>
          <a:xfrm>
            <a:off x="7836937" y="4741658"/>
            <a:ext cx="1088091" cy="228619"/>
          </a:xfrm>
          <a:prstGeom prst="rect">
            <a:avLst/>
          </a:prstGeom>
        </p:spPr>
        <p:txBody>
          <a:bodyPr vert="horz" wrap="square" lIns="0" tIns="11206" rIns="0" bIns="0" rtlCol="0">
            <a:spAutoFit/>
          </a:bodyPr>
          <a:lstStyle/>
          <a:p>
            <a:pPr marL="11206">
              <a:spcBef>
                <a:spcPts val="88"/>
              </a:spcBef>
            </a:pPr>
            <a:r>
              <a:rPr sz="1412" b="1" spc="-4" dirty="0">
                <a:solidFill>
                  <a:srgbClr val="306774"/>
                </a:solidFill>
                <a:latin typeface="Arial"/>
                <a:cs typeface="Arial"/>
              </a:rPr>
              <a:t>membership</a:t>
            </a:r>
            <a:endParaRPr sz="1412">
              <a:latin typeface="Arial"/>
              <a:cs typeface="Arial"/>
            </a:endParaRPr>
          </a:p>
        </p:txBody>
      </p:sp>
      <p:grpSp>
        <p:nvGrpSpPr>
          <p:cNvPr id="8" name="object 8"/>
          <p:cNvGrpSpPr/>
          <p:nvPr/>
        </p:nvGrpSpPr>
        <p:grpSpPr>
          <a:xfrm>
            <a:off x="3114955" y="3139944"/>
            <a:ext cx="6692153" cy="1360954"/>
            <a:chOff x="1650682" y="3558602"/>
            <a:chExt cx="7584440" cy="1542415"/>
          </a:xfrm>
        </p:grpSpPr>
        <p:sp>
          <p:nvSpPr>
            <p:cNvPr id="9" name="object 9"/>
            <p:cNvSpPr/>
            <p:nvPr/>
          </p:nvSpPr>
          <p:spPr>
            <a:xfrm>
              <a:off x="8743950" y="3777995"/>
              <a:ext cx="171450" cy="845185"/>
            </a:xfrm>
            <a:custGeom>
              <a:avLst/>
              <a:gdLst/>
              <a:ahLst/>
              <a:cxnLst/>
              <a:rect l="l" t="t" r="r" b="b"/>
              <a:pathLst>
                <a:path w="171450" h="845185">
                  <a:moveTo>
                    <a:pt x="171450" y="845057"/>
                  </a:moveTo>
                  <a:lnTo>
                    <a:pt x="0" y="0"/>
                  </a:lnTo>
                </a:path>
              </a:pathLst>
            </a:custGeom>
            <a:grpFill/>
            <a:ln w="38100">
              <a:solidFill>
                <a:srgbClr val="000000"/>
              </a:solidFill>
            </a:ln>
          </p:spPr>
          <p:txBody>
            <a:bodyPr wrap="square" lIns="0" tIns="0" rIns="0" bIns="0" rtlCol="0"/>
            <a:lstStyle/>
            <a:p>
              <a:endParaRPr sz="1588"/>
            </a:p>
          </p:txBody>
        </p:sp>
        <p:pic>
          <p:nvPicPr>
            <p:cNvPr id="10" name="object 10"/>
            <p:cNvPicPr/>
            <p:nvPr/>
          </p:nvPicPr>
          <p:blipFill>
            <a:blip r:embed="rId2"/>
            <a:stretch/>
          </p:blipFill>
          <p:spPr>
            <a:xfrm>
              <a:off x="8831579" y="4475987"/>
              <a:ext cx="365760" cy="8382"/>
            </a:xfrm>
            <a:prstGeom prst="rect">
              <a:avLst/>
            </a:prstGeom>
          </p:spPr>
        </p:pic>
        <p:pic>
          <p:nvPicPr>
            <p:cNvPr id="11" name="object 11"/>
            <p:cNvPicPr/>
            <p:nvPr/>
          </p:nvPicPr>
          <p:blipFill>
            <a:blip r:embed="rId3"/>
            <a:stretch/>
          </p:blipFill>
          <p:spPr>
            <a:xfrm>
              <a:off x="8618220" y="4484369"/>
              <a:ext cx="616458" cy="150876"/>
            </a:xfrm>
            <a:prstGeom prst="rect">
              <a:avLst/>
            </a:prstGeom>
          </p:spPr>
        </p:pic>
        <p:pic>
          <p:nvPicPr>
            <p:cNvPr id="12" name="object 12"/>
            <p:cNvPicPr/>
            <p:nvPr/>
          </p:nvPicPr>
          <p:blipFill>
            <a:blip r:embed="rId4"/>
            <a:stretch/>
          </p:blipFill>
          <p:spPr>
            <a:xfrm>
              <a:off x="8610600" y="4635245"/>
              <a:ext cx="624077" cy="465582"/>
            </a:xfrm>
            <a:prstGeom prst="rect">
              <a:avLst/>
            </a:prstGeom>
          </p:spPr>
        </p:pic>
        <p:sp>
          <p:nvSpPr>
            <p:cNvPr id="13" name="object 13"/>
            <p:cNvSpPr/>
            <p:nvPr/>
          </p:nvSpPr>
          <p:spPr>
            <a:xfrm>
              <a:off x="8301989" y="3887723"/>
              <a:ext cx="162560" cy="0"/>
            </a:xfrm>
            <a:custGeom>
              <a:avLst/>
              <a:gdLst/>
              <a:ahLst/>
              <a:cxnLst/>
              <a:rect l="l" t="t" r="r" b="b"/>
              <a:pathLst>
                <a:path w="162559">
                  <a:moveTo>
                    <a:pt x="0" y="0"/>
                  </a:moveTo>
                  <a:lnTo>
                    <a:pt x="162306" y="0"/>
                  </a:lnTo>
                </a:path>
              </a:pathLst>
            </a:custGeom>
            <a:grpFill/>
            <a:ln w="38100">
              <a:solidFill>
                <a:srgbClr val="000000"/>
              </a:solidFill>
            </a:ln>
          </p:spPr>
          <p:txBody>
            <a:bodyPr wrap="square" lIns="0" tIns="0" rIns="0" bIns="0" rtlCol="0"/>
            <a:lstStyle/>
            <a:p>
              <a:endParaRPr sz="1588"/>
            </a:p>
          </p:txBody>
        </p:sp>
        <p:pic>
          <p:nvPicPr>
            <p:cNvPr id="14" name="object 14"/>
            <p:cNvPicPr/>
            <p:nvPr/>
          </p:nvPicPr>
          <p:blipFill>
            <a:blip r:embed="rId5"/>
            <a:stretch/>
          </p:blipFill>
          <p:spPr>
            <a:xfrm>
              <a:off x="8391905" y="3730751"/>
              <a:ext cx="685800" cy="297180"/>
            </a:xfrm>
            <a:prstGeom prst="rect">
              <a:avLst/>
            </a:prstGeom>
          </p:spPr>
        </p:pic>
        <p:sp>
          <p:nvSpPr>
            <p:cNvPr id="15" name="object 15"/>
            <p:cNvSpPr/>
            <p:nvPr/>
          </p:nvSpPr>
          <p:spPr>
            <a:xfrm>
              <a:off x="6705600" y="3887723"/>
              <a:ext cx="943610" cy="0"/>
            </a:xfrm>
            <a:custGeom>
              <a:avLst/>
              <a:gdLst/>
              <a:ahLst/>
              <a:cxnLst/>
              <a:rect l="l" t="t" r="r" b="b"/>
              <a:pathLst>
                <a:path w="943609">
                  <a:moveTo>
                    <a:pt x="0" y="0"/>
                  </a:moveTo>
                  <a:lnTo>
                    <a:pt x="943355" y="0"/>
                  </a:lnTo>
                </a:path>
              </a:pathLst>
            </a:custGeom>
            <a:grpFill/>
            <a:ln w="38100">
              <a:solidFill>
                <a:srgbClr val="000000"/>
              </a:solidFill>
            </a:ln>
          </p:spPr>
          <p:txBody>
            <a:bodyPr wrap="square" lIns="0" tIns="0" rIns="0" bIns="0" rtlCol="0"/>
            <a:lstStyle/>
            <a:p>
              <a:endParaRPr sz="1588"/>
            </a:p>
          </p:txBody>
        </p:sp>
        <p:sp>
          <p:nvSpPr>
            <p:cNvPr id="16" name="object 16"/>
            <p:cNvSpPr/>
            <p:nvPr/>
          </p:nvSpPr>
          <p:spPr>
            <a:xfrm>
              <a:off x="1657350" y="3875150"/>
              <a:ext cx="3681729" cy="19050"/>
            </a:xfrm>
            <a:custGeom>
              <a:avLst/>
              <a:gdLst/>
              <a:ahLst/>
              <a:cxnLst/>
              <a:rect l="l" t="t" r="r" b="b"/>
              <a:pathLst>
                <a:path w="3681729" h="19050">
                  <a:moveTo>
                    <a:pt x="0" y="0"/>
                  </a:moveTo>
                  <a:lnTo>
                    <a:pt x="1390650" y="0"/>
                  </a:lnTo>
                </a:path>
                <a:path w="3681729" h="19050">
                  <a:moveTo>
                    <a:pt x="0" y="19050"/>
                  </a:moveTo>
                  <a:lnTo>
                    <a:pt x="1390650" y="19050"/>
                  </a:lnTo>
                </a:path>
                <a:path w="3681729" h="19050">
                  <a:moveTo>
                    <a:pt x="2113025" y="0"/>
                  </a:moveTo>
                  <a:lnTo>
                    <a:pt x="3681222" y="0"/>
                  </a:lnTo>
                </a:path>
                <a:path w="3681729" h="19050">
                  <a:moveTo>
                    <a:pt x="2113025" y="19050"/>
                  </a:moveTo>
                  <a:lnTo>
                    <a:pt x="3681222" y="19050"/>
                  </a:lnTo>
                </a:path>
              </a:pathLst>
            </a:custGeom>
            <a:grpFill/>
            <a:ln w="12953">
              <a:solidFill>
                <a:srgbClr val="000000"/>
              </a:solidFill>
            </a:ln>
          </p:spPr>
          <p:txBody>
            <a:bodyPr wrap="square" lIns="0" tIns="0" rIns="0" bIns="0" rtlCol="0"/>
            <a:lstStyle/>
            <a:p>
              <a:endParaRPr sz="1588"/>
            </a:p>
          </p:txBody>
        </p:sp>
        <p:sp>
          <p:nvSpPr>
            <p:cNvPr id="17" name="object 17"/>
            <p:cNvSpPr/>
            <p:nvPr/>
          </p:nvSpPr>
          <p:spPr>
            <a:xfrm>
              <a:off x="5797296" y="3887723"/>
              <a:ext cx="228600" cy="0"/>
            </a:xfrm>
            <a:custGeom>
              <a:avLst/>
              <a:gdLst/>
              <a:ahLst/>
              <a:cxnLst/>
              <a:rect l="l" t="t" r="r" b="b"/>
              <a:pathLst>
                <a:path w="228600">
                  <a:moveTo>
                    <a:pt x="0" y="0"/>
                  </a:moveTo>
                  <a:lnTo>
                    <a:pt x="228600" y="0"/>
                  </a:lnTo>
                </a:path>
              </a:pathLst>
            </a:custGeom>
            <a:grpFill/>
            <a:ln w="38100">
              <a:solidFill>
                <a:srgbClr val="000000"/>
              </a:solidFill>
            </a:ln>
          </p:spPr>
          <p:txBody>
            <a:bodyPr wrap="square" lIns="0" tIns="0" rIns="0" bIns="0" rtlCol="0"/>
            <a:lstStyle/>
            <a:p>
              <a:endParaRPr sz="1588"/>
            </a:p>
          </p:txBody>
        </p:sp>
        <p:sp>
          <p:nvSpPr>
            <p:cNvPr id="18" name="object 18"/>
            <p:cNvSpPr/>
            <p:nvPr/>
          </p:nvSpPr>
          <p:spPr>
            <a:xfrm>
              <a:off x="5338572" y="3863339"/>
              <a:ext cx="459105" cy="458470"/>
            </a:xfrm>
            <a:custGeom>
              <a:avLst/>
              <a:gdLst/>
              <a:ahLst/>
              <a:cxnLst/>
              <a:rect l="l" t="t" r="r" b="b"/>
              <a:pathLst>
                <a:path w="459104" h="458470">
                  <a:moveTo>
                    <a:pt x="458724" y="457962"/>
                  </a:moveTo>
                  <a:lnTo>
                    <a:pt x="458724" y="0"/>
                  </a:lnTo>
                  <a:lnTo>
                    <a:pt x="0" y="0"/>
                  </a:lnTo>
                  <a:lnTo>
                    <a:pt x="0" y="457962"/>
                  </a:lnTo>
                  <a:lnTo>
                    <a:pt x="458724" y="457962"/>
                  </a:lnTo>
                  <a:close/>
                </a:path>
              </a:pathLst>
            </a:custGeom>
            <a:solidFill>
              <a:srgbClr val="0096D5"/>
            </a:solidFill>
          </p:spPr>
          <p:txBody>
            <a:bodyPr wrap="square" lIns="0" tIns="0" rIns="0" bIns="0" rtlCol="0"/>
            <a:lstStyle/>
            <a:p>
              <a:endParaRPr sz="1588"/>
            </a:p>
          </p:txBody>
        </p:sp>
        <p:sp>
          <p:nvSpPr>
            <p:cNvPr id="19" name="object 19"/>
            <p:cNvSpPr/>
            <p:nvPr/>
          </p:nvSpPr>
          <p:spPr>
            <a:xfrm>
              <a:off x="5338574" y="3863343"/>
              <a:ext cx="459105" cy="458470"/>
            </a:xfrm>
            <a:custGeom>
              <a:avLst/>
              <a:gdLst/>
              <a:ahLst/>
              <a:cxnLst/>
              <a:rect l="l" t="t" r="r" b="b"/>
              <a:pathLst>
                <a:path w="459104" h="458470">
                  <a:moveTo>
                    <a:pt x="458719" y="0"/>
                  </a:moveTo>
                  <a:lnTo>
                    <a:pt x="0" y="0"/>
                  </a:lnTo>
                  <a:lnTo>
                    <a:pt x="0" y="457958"/>
                  </a:lnTo>
                  <a:lnTo>
                    <a:pt x="458719" y="457958"/>
                  </a:lnTo>
                  <a:lnTo>
                    <a:pt x="458719" y="0"/>
                  </a:lnTo>
                  <a:close/>
                </a:path>
              </a:pathLst>
            </a:custGeom>
            <a:grpFill/>
            <a:ln w="4191">
              <a:solidFill>
                <a:srgbClr val="AAE6FF"/>
              </a:solidFill>
            </a:ln>
          </p:spPr>
          <p:txBody>
            <a:bodyPr wrap="square" lIns="0" tIns="0" rIns="0" bIns="0" rtlCol="0"/>
            <a:lstStyle/>
            <a:p>
              <a:endParaRPr sz="1588"/>
            </a:p>
          </p:txBody>
        </p:sp>
        <p:sp>
          <p:nvSpPr>
            <p:cNvPr id="20" name="object 20"/>
            <p:cNvSpPr/>
            <p:nvPr/>
          </p:nvSpPr>
          <p:spPr>
            <a:xfrm>
              <a:off x="5338572" y="3808475"/>
              <a:ext cx="517525" cy="55244"/>
            </a:xfrm>
            <a:custGeom>
              <a:avLst/>
              <a:gdLst/>
              <a:ahLst/>
              <a:cxnLst/>
              <a:rect l="l" t="t" r="r" b="b"/>
              <a:pathLst>
                <a:path w="517525" h="55245">
                  <a:moveTo>
                    <a:pt x="517398" y="0"/>
                  </a:moveTo>
                  <a:lnTo>
                    <a:pt x="57912" y="0"/>
                  </a:lnTo>
                  <a:lnTo>
                    <a:pt x="0" y="54863"/>
                  </a:lnTo>
                  <a:lnTo>
                    <a:pt x="458724" y="54863"/>
                  </a:lnTo>
                  <a:lnTo>
                    <a:pt x="517398" y="0"/>
                  </a:lnTo>
                  <a:close/>
                </a:path>
              </a:pathLst>
            </a:custGeom>
            <a:solidFill>
              <a:srgbClr val="00B4FF"/>
            </a:solidFill>
          </p:spPr>
          <p:txBody>
            <a:bodyPr wrap="square" lIns="0" tIns="0" rIns="0" bIns="0" rtlCol="0"/>
            <a:lstStyle/>
            <a:p>
              <a:endParaRPr sz="1588"/>
            </a:p>
          </p:txBody>
        </p:sp>
        <p:sp>
          <p:nvSpPr>
            <p:cNvPr id="21" name="object 21"/>
            <p:cNvSpPr/>
            <p:nvPr/>
          </p:nvSpPr>
          <p:spPr>
            <a:xfrm>
              <a:off x="5338574" y="3808475"/>
              <a:ext cx="517525" cy="55244"/>
            </a:xfrm>
            <a:custGeom>
              <a:avLst/>
              <a:gdLst/>
              <a:ahLst/>
              <a:cxnLst/>
              <a:rect l="l" t="t" r="r" b="b"/>
              <a:pathLst>
                <a:path w="517525" h="55245">
                  <a:moveTo>
                    <a:pt x="458719" y="54867"/>
                  </a:moveTo>
                  <a:lnTo>
                    <a:pt x="0" y="54867"/>
                  </a:lnTo>
                  <a:lnTo>
                    <a:pt x="57909" y="0"/>
                  </a:lnTo>
                  <a:lnTo>
                    <a:pt x="517400" y="0"/>
                  </a:lnTo>
                  <a:lnTo>
                    <a:pt x="458719" y="54867"/>
                  </a:lnTo>
                  <a:close/>
                </a:path>
              </a:pathLst>
            </a:custGeom>
            <a:solidFill>
              <a:srgbClr val="00B4FF"/>
            </a:solidFill>
          </p:spPr>
          <p:txBody>
            <a:bodyPr wrap="square" lIns="0" tIns="0" rIns="0" bIns="0" rtlCol="0"/>
            <a:lstStyle/>
            <a:p>
              <a:endParaRPr sz="1588"/>
            </a:p>
          </p:txBody>
        </p:sp>
        <p:sp>
          <p:nvSpPr>
            <p:cNvPr id="22" name="object 22"/>
            <p:cNvSpPr/>
            <p:nvPr/>
          </p:nvSpPr>
          <p:spPr>
            <a:xfrm>
              <a:off x="5338574" y="3808475"/>
              <a:ext cx="517525" cy="55244"/>
            </a:xfrm>
            <a:custGeom>
              <a:avLst/>
              <a:gdLst/>
              <a:ahLst/>
              <a:cxnLst/>
              <a:rect l="l" t="t" r="r" b="b"/>
              <a:pathLst>
                <a:path w="517525" h="55245">
                  <a:moveTo>
                    <a:pt x="0" y="54867"/>
                  </a:moveTo>
                  <a:lnTo>
                    <a:pt x="57909" y="0"/>
                  </a:lnTo>
                  <a:lnTo>
                    <a:pt x="517400" y="0"/>
                  </a:lnTo>
                  <a:lnTo>
                    <a:pt x="458719" y="54867"/>
                  </a:lnTo>
                  <a:lnTo>
                    <a:pt x="0" y="54867"/>
                  </a:lnTo>
                  <a:close/>
                </a:path>
              </a:pathLst>
            </a:custGeom>
            <a:grpFill/>
            <a:ln w="4205">
              <a:solidFill>
                <a:srgbClr val="AAE6FF"/>
              </a:solidFill>
            </a:ln>
          </p:spPr>
          <p:txBody>
            <a:bodyPr wrap="square" lIns="0" tIns="0" rIns="0" bIns="0" rtlCol="0"/>
            <a:lstStyle/>
            <a:p>
              <a:endParaRPr sz="1588"/>
            </a:p>
          </p:txBody>
        </p:sp>
        <p:sp>
          <p:nvSpPr>
            <p:cNvPr id="23" name="object 23"/>
            <p:cNvSpPr/>
            <p:nvPr/>
          </p:nvSpPr>
          <p:spPr>
            <a:xfrm>
              <a:off x="5797296" y="3808475"/>
              <a:ext cx="59055" cy="509270"/>
            </a:xfrm>
            <a:custGeom>
              <a:avLst/>
              <a:gdLst/>
              <a:ahLst/>
              <a:cxnLst/>
              <a:rect l="l" t="t" r="r" b="b"/>
              <a:pathLst>
                <a:path w="59054" h="509270">
                  <a:moveTo>
                    <a:pt x="58674" y="454151"/>
                  </a:moveTo>
                  <a:lnTo>
                    <a:pt x="58674" y="0"/>
                  </a:lnTo>
                  <a:lnTo>
                    <a:pt x="0" y="54863"/>
                  </a:lnTo>
                  <a:lnTo>
                    <a:pt x="0" y="509015"/>
                  </a:lnTo>
                  <a:lnTo>
                    <a:pt x="58674" y="454151"/>
                  </a:lnTo>
                  <a:close/>
                </a:path>
              </a:pathLst>
            </a:custGeom>
            <a:solidFill>
              <a:srgbClr val="005A80"/>
            </a:solidFill>
          </p:spPr>
          <p:txBody>
            <a:bodyPr wrap="square" lIns="0" tIns="0" rIns="0" bIns="0" rtlCol="0"/>
            <a:lstStyle/>
            <a:p>
              <a:endParaRPr sz="1588"/>
            </a:p>
          </p:txBody>
        </p:sp>
        <p:sp>
          <p:nvSpPr>
            <p:cNvPr id="24" name="object 24"/>
            <p:cNvSpPr/>
            <p:nvPr/>
          </p:nvSpPr>
          <p:spPr>
            <a:xfrm>
              <a:off x="5797294" y="3808475"/>
              <a:ext cx="59055" cy="509270"/>
            </a:xfrm>
            <a:custGeom>
              <a:avLst/>
              <a:gdLst/>
              <a:ahLst/>
              <a:cxnLst/>
              <a:rect l="l" t="t" r="r" b="b"/>
              <a:pathLst>
                <a:path w="59054" h="509270">
                  <a:moveTo>
                    <a:pt x="0" y="509015"/>
                  </a:moveTo>
                  <a:lnTo>
                    <a:pt x="0" y="54867"/>
                  </a:lnTo>
                  <a:lnTo>
                    <a:pt x="58681" y="0"/>
                  </a:lnTo>
                  <a:lnTo>
                    <a:pt x="58681" y="454147"/>
                  </a:lnTo>
                  <a:lnTo>
                    <a:pt x="0" y="509015"/>
                  </a:lnTo>
                  <a:close/>
                </a:path>
              </a:pathLst>
            </a:custGeom>
            <a:solidFill>
              <a:srgbClr val="005A80"/>
            </a:solidFill>
          </p:spPr>
          <p:txBody>
            <a:bodyPr wrap="square" lIns="0" tIns="0" rIns="0" bIns="0" rtlCol="0"/>
            <a:lstStyle/>
            <a:p>
              <a:endParaRPr sz="1588"/>
            </a:p>
          </p:txBody>
        </p:sp>
        <p:sp>
          <p:nvSpPr>
            <p:cNvPr id="25" name="object 25"/>
            <p:cNvSpPr/>
            <p:nvPr/>
          </p:nvSpPr>
          <p:spPr>
            <a:xfrm>
              <a:off x="5797294" y="3808475"/>
              <a:ext cx="59055" cy="509270"/>
            </a:xfrm>
            <a:custGeom>
              <a:avLst/>
              <a:gdLst/>
              <a:ahLst/>
              <a:cxnLst/>
              <a:rect l="l" t="t" r="r" b="b"/>
              <a:pathLst>
                <a:path w="59054" h="509270">
                  <a:moveTo>
                    <a:pt x="0" y="54867"/>
                  </a:moveTo>
                  <a:lnTo>
                    <a:pt x="58681" y="0"/>
                  </a:lnTo>
                  <a:lnTo>
                    <a:pt x="58681" y="454147"/>
                  </a:lnTo>
                  <a:lnTo>
                    <a:pt x="0" y="509015"/>
                  </a:lnTo>
                  <a:lnTo>
                    <a:pt x="0" y="54867"/>
                  </a:lnTo>
                  <a:close/>
                </a:path>
              </a:pathLst>
            </a:custGeom>
            <a:grpFill/>
            <a:ln w="4176">
              <a:solidFill>
                <a:srgbClr val="AAE6FF"/>
              </a:solidFill>
            </a:ln>
          </p:spPr>
          <p:txBody>
            <a:bodyPr wrap="square" lIns="0" tIns="0" rIns="0" bIns="0" rtlCol="0"/>
            <a:lstStyle/>
            <a:p>
              <a:endParaRPr sz="1588"/>
            </a:p>
          </p:txBody>
        </p:sp>
        <p:pic>
          <p:nvPicPr>
            <p:cNvPr id="26" name="object 26"/>
            <p:cNvPicPr/>
            <p:nvPr/>
          </p:nvPicPr>
          <p:blipFill>
            <a:blip r:embed="rId6"/>
            <a:stretch/>
          </p:blipFill>
          <p:spPr>
            <a:xfrm>
              <a:off x="5359146" y="3884675"/>
              <a:ext cx="409193" cy="411479"/>
            </a:xfrm>
            <a:prstGeom prst="rect">
              <a:avLst/>
            </a:prstGeom>
          </p:spPr>
        </p:pic>
        <p:sp>
          <p:nvSpPr>
            <p:cNvPr id="27" name="object 27"/>
            <p:cNvSpPr/>
            <p:nvPr/>
          </p:nvSpPr>
          <p:spPr>
            <a:xfrm>
              <a:off x="5338572" y="3614927"/>
              <a:ext cx="459105" cy="248920"/>
            </a:xfrm>
            <a:custGeom>
              <a:avLst/>
              <a:gdLst/>
              <a:ahLst/>
              <a:cxnLst/>
              <a:rect l="l" t="t" r="r" b="b"/>
              <a:pathLst>
                <a:path w="459104" h="248920">
                  <a:moveTo>
                    <a:pt x="458724" y="248412"/>
                  </a:moveTo>
                  <a:lnTo>
                    <a:pt x="458724" y="0"/>
                  </a:lnTo>
                  <a:lnTo>
                    <a:pt x="0" y="0"/>
                  </a:lnTo>
                  <a:lnTo>
                    <a:pt x="0" y="248412"/>
                  </a:lnTo>
                  <a:lnTo>
                    <a:pt x="458724" y="248412"/>
                  </a:lnTo>
                  <a:close/>
                </a:path>
              </a:pathLst>
            </a:custGeom>
            <a:solidFill>
              <a:srgbClr val="CF0E30"/>
            </a:solidFill>
          </p:spPr>
          <p:txBody>
            <a:bodyPr wrap="square" lIns="0" tIns="0" rIns="0" bIns="0" rtlCol="0"/>
            <a:lstStyle/>
            <a:p>
              <a:endParaRPr sz="1588"/>
            </a:p>
          </p:txBody>
        </p:sp>
        <p:sp>
          <p:nvSpPr>
            <p:cNvPr id="28" name="object 28"/>
            <p:cNvSpPr/>
            <p:nvPr/>
          </p:nvSpPr>
          <p:spPr>
            <a:xfrm>
              <a:off x="5338574" y="3614928"/>
              <a:ext cx="459105" cy="248920"/>
            </a:xfrm>
            <a:custGeom>
              <a:avLst/>
              <a:gdLst/>
              <a:ahLst/>
              <a:cxnLst/>
              <a:rect l="l" t="t" r="r" b="b"/>
              <a:pathLst>
                <a:path w="459104" h="248920">
                  <a:moveTo>
                    <a:pt x="458719" y="0"/>
                  </a:moveTo>
                  <a:lnTo>
                    <a:pt x="0" y="0"/>
                  </a:lnTo>
                  <a:lnTo>
                    <a:pt x="0" y="248415"/>
                  </a:lnTo>
                  <a:lnTo>
                    <a:pt x="458719" y="248415"/>
                  </a:lnTo>
                  <a:lnTo>
                    <a:pt x="458719" y="0"/>
                  </a:lnTo>
                  <a:close/>
                </a:path>
              </a:pathLst>
            </a:custGeom>
            <a:grpFill/>
            <a:ln w="4199">
              <a:solidFill>
                <a:srgbClr val="FDA4B5"/>
              </a:solidFill>
            </a:ln>
          </p:spPr>
          <p:txBody>
            <a:bodyPr wrap="square" lIns="0" tIns="0" rIns="0" bIns="0" rtlCol="0"/>
            <a:lstStyle/>
            <a:p>
              <a:endParaRPr sz="1588"/>
            </a:p>
          </p:txBody>
        </p:sp>
        <p:sp>
          <p:nvSpPr>
            <p:cNvPr id="29" name="object 29"/>
            <p:cNvSpPr/>
            <p:nvPr/>
          </p:nvSpPr>
          <p:spPr>
            <a:xfrm>
              <a:off x="5338572" y="3560825"/>
              <a:ext cx="517525" cy="54610"/>
            </a:xfrm>
            <a:custGeom>
              <a:avLst/>
              <a:gdLst/>
              <a:ahLst/>
              <a:cxnLst/>
              <a:rect l="l" t="t" r="r" b="b"/>
              <a:pathLst>
                <a:path w="517525" h="54610">
                  <a:moveTo>
                    <a:pt x="517398" y="0"/>
                  </a:moveTo>
                  <a:lnTo>
                    <a:pt x="57912" y="0"/>
                  </a:lnTo>
                  <a:lnTo>
                    <a:pt x="0" y="54101"/>
                  </a:lnTo>
                  <a:lnTo>
                    <a:pt x="458724" y="54101"/>
                  </a:lnTo>
                  <a:lnTo>
                    <a:pt x="517398" y="0"/>
                  </a:lnTo>
                  <a:close/>
                </a:path>
              </a:pathLst>
            </a:custGeom>
            <a:solidFill>
              <a:srgbClr val="E5405C"/>
            </a:solidFill>
          </p:spPr>
          <p:txBody>
            <a:bodyPr wrap="square" lIns="0" tIns="0" rIns="0" bIns="0" rtlCol="0"/>
            <a:lstStyle/>
            <a:p>
              <a:endParaRPr sz="1588"/>
            </a:p>
          </p:txBody>
        </p:sp>
        <p:sp>
          <p:nvSpPr>
            <p:cNvPr id="30" name="object 30"/>
            <p:cNvSpPr/>
            <p:nvPr/>
          </p:nvSpPr>
          <p:spPr>
            <a:xfrm>
              <a:off x="5338574" y="3560825"/>
              <a:ext cx="517525" cy="54610"/>
            </a:xfrm>
            <a:custGeom>
              <a:avLst/>
              <a:gdLst/>
              <a:ahLst/>
              <a:cxnLst/>
              <a:rect l="l" t="t" r="r" b="b"/>
              <a:pathLst>
                <a:path w="517525" h="54610">
                  <a:moveTo>
                    <a:pt x="458719" y="54103"/>
                  </a:moveTo>
                  <a:lnTo>
                    <a:pt x="0" y="54103"/>
                  </a:lnTo>
                  <a:lnTo>
                    <a:pt x="57909" y="0"/>
                  </a:lnTo>
                  <a:lnTo>
                    <a:pt x="517400" y="0"/>
                  </a:lnTo>
                  <a:lnTo>
                    <a:pt x="458719" y="54103"/>
                  </a:lnTo>
                  <a:close/>
                </a:path>
              </a:pathLst>
            </a:custGeom>
            <a:solidFill>
              <a:srgbClr val="E5405C"/>
            </a:solidFill>
          </p:spPr>
          <p:txBody>
            <a:bodyPr wrap="square" lIns="0" tIns="0" rIns="0" bIns="0" rtlCol="0"/>
            <a:lstStyle/>
            <a:p>
              <a:endParaRPr sz="1588"/>
            </a:p>
          </p:txBody>
        </p:sp>
        <p:sp>
          <p:nvSpPr>
            <p:cNvPr id="31" name="object 31"/>
            <p:cNvSpPr/>
            <p:nvPr/>
          </p:nvSpPr>
          <p:spPr>
            <a:xfrm>
              <a:off x="5338574" y="3560825"/>
              <a:ext cx="517525" cy="54610"/>
            </a:xfrm>
            <a:custGeom>
              <a:avLst/>
              <a:gdLst/>
              <a:ahLst/>
              <a:cxnLst/>
              <a:rect l="l" t="t" r="r" b="b"/>
              <a:pathLst>
                <a:path w="517525" h="54610">
                  <a:moveTo>
                    <a:pt x="0" y="54103"/>
                  </a:moveTo>
                  <a:lnTo>
                    <a:pt x="57909" y="0"/>
                  </a:lnTo>
                  <a:lnTo>
                    <a:pt x="517400" y="0"/>
                  </a:lnTo>
                  <a:lnTo>
                    <a:pt x="458719" y="54103"/>
                  </a:lnTo>
                  <a:lnTo>
                    <a:pt x="0" y="54103"/>
                  </a:lnTo>
                  <a:close/>
                </a:path>
              </a:pathLst>
            </a:custGeom>
            <a:grpFill/>
            <a:ln w="4205">
              <a:solidFill>
                <a:srgbClr val="FDA4B5"/>
              </a:solidFill>
            </a:ln>
          </p:spPr>
          <p:txBody>
            <a:bodyPr wrap="square" lIns="0" tIns="0" rIns="0" bIns="0" rtlCol="0"/>
            <a:lstStyle/>
            <a:p>
              <a:endParaRPr sz="1588"/>
            </a:p>
          </p:txBody>
        </p:sp>
        <p:sp>
          <p:nvSpPr>
            <p:cNvPr id="32" name="object 32"/>
            <p:cNvSpPr/>
            <p:nvPr/>
          </p:nvSpPr>
          <p:spPr>
            <a:xfrm>
              <a:off x="5797296" y="3560825"/>
              <a:ext cx="59055" cy="302895"/>
            </a:xfrm>
            <a:custGeom>
              <a:avLst/>
              <a:gdLst/>
              <a:ahLst/>
              <a:cxnLst/>
              <a:rect l="l" t="t" r="r" b="b"/>
              <a:pathLst>
                <a:path w="59054" h="302895">
                  <a:moveTo>
                    <a:pt x="58674" y="247650"/>
                  </a:moveTo>
                  <a:lnTo>
                    <a:pt x="58674" y="0"/>
                  </a:lnTo>
                  <a:lnTo>
                    <a:pt x="0" y="54101"/>
                  </a:lnTo>
                  <a:lnTo>
                    <a:pt x="0" y="302513"/>
                  </a:lnTo>
                  <a:lnTo>
                    <a:pt x="58674" y="247650"/>
                  </a:lnTo>
                  <a:close/>
                </a:path>
              </a:pathLst>
            </a:custGeom>
            <a:solidFill>
              <a:srgbClr val="790015"/>
            </a:solidFill>
          </p:spPr>
          <p:txBody>
            <a:bodyPr wrap="square" lIns="0" tIns="0" rIns="0" bIns="0" rtlCol="0"/>
            <a:lstStyle/>
            <a:p>
              <a:endParaRPr sz="1588"/>
            </a:p>
          </p:txBody>
        </p:sp>
        <p:sp>
          <p:nvSpPr>
            <p:cNvPr id="33" name="object 33"/>
            <p:cNvSpPr/>
            <p:nvPr/>
          </p:nvSpPr>
          <p:spPr>
            <a:xfrm>
              <a:off x="5797294" y="3560825"/>
              <a:ext cx="59055" cy="302895"/>
            </a:xfrm>
            <a:custGeom>
              <a:avLst/>
              <a:gdLst/>
              <a:ahLst/>
              <a:cxnLst/>
              <a:rect l="l" t="t" r="r" b="b"/>
              <a:pathLst>
                <a:path w="59054" h="302895">
                  <a:moveTo>
                    <a:pt x="0" y="302518"/>
                  </a:moveTo>
                  <a:lnTo>
                    <a:pt x="0" y="54103"/>
                  </a:lnTo>
                  <a:lnTo>
                    <a:pt x="58681" y="0"/>
                  </a:lnTo>
                  <a:lnTo>
                    <a:pt x="58681" y="247650"/>
                  </a:lnTo>
                  <a:lnTo>
                    <a:pt x="0" y="302518"/>
                  </a:lnTo>
                  <a:close/>
                </a:path>
              </a:pathLst>
            </a:custGeom>
            <a:solidFill>
              <a:srgbClr val="790015"/>
            </a:solidFill>
          </p:spPr>
          <p:txBody>
            <a:bodyPr wrap="square" lIns="0" tIns="0" rIns="0" bIns="0" rtlCol="0"/>
            <a:lstStyle/>
            <a:p>
              <a:endParaRPr sz="1588"/>
            </a:p>
          </p:txBody>
        </p:sp>
        <p:sp>
          <p:nvSpPr>
            <p:cNvPr id="34" name="object 34"/>
            <p:cNvSpPr/>
            <p:nvPr/>
          </p:nvSpPr>
          <p:spPr>
            <a:xfrm>
              <a:off x="5797294" y="3560825"/>
              <a:ext cx="59055" cy="302895"/>
            </a:xfrm>
            <a:custGeom>
              <a:avLst/>
              <a:gdLst/>
              <a:ahLst/>
              <a:cxnLst/>
              <a:rect l="l" t="t" r="r" b="b"/>
              <a:pathLst>
                <a:path w="59054" h="302895">
                  <a:moveTo>
                    <a:pt x="0" y="54103"/>
                  </a:moveTo>
                  <a:lnTo>
                    <a:pt x="58681" y="0"/>
                  </a:lnTo>
                  <a:lnTo>
                    <a:pt x="58681" y="247650"/>
                  </a:lnTo>
                  <a:lnTo>
                    <a:pt x="0" y="302518"/>
                  </a:lnTo>
                  <a:lnTo>
                    <a:pt x="0" y="54103"/>
                  </a:lnTo>
                  <a:close/>
                </a:path>
              </a:pathLst>
            </a:custGeom>
            <a:grpFill/>
            <a:ln w="4177">
              <a:solidFill>
                <a:srgbClr val="FDA4B5"/>
              </a:solidFill>
            </a:ln>
          </p:spPr>
          <p:txBody>
            <a:bodyPr wrap="square" lIns="0" tIns="0" rIns="0" bIns="0" rtlCol="0"/>
            <a:lstStyle/>
            <a:p>
              <a:endParaRPr sz="1588"/>
            </a:p>
          </p:txBody>
        </p:sp>
        <p:sp>
          <p:nvSpPr>
            <p:cNvPr id="35" name="object 35"/>
            <p:cNvSpPr/>
            <p:nvPr/>
          </p:nvSpPr>
          <p:spPr>
            <a:xfrm>
              <a:off x="5458968" y="3688860"/>
              <a:ext cx="208915" cy="92075"/>
            </a:xfrm>
            <a:custGeom>
              <a:avLst/>
              <a:gdLst/>
              <a:ahLst/>
              <a:cxnLst/>
              <a:rect l="l" t="t" r="r" b="b"/>
              <a:pathLst>
                <a:path w="208914" h="92075">
                  <a:moveTo>
                    <a:pt x="0" y="0"/>
                  </a:moveTo>
                  <a:lnTo>
                    <a:pt x="208788" y="91828"/>
                  </a:lnTo>
                </a:path>
              </a:pathLst>
            </a:custGeom>
            <a:grpFill/>
            <a:ln w="8402">
              <a:solidFill>
                <a:srgbClr val="000000"/>
              </a:solidFill>
            </a:ln>
          </p:spPr>
          <p:txBody>
            <a:bodyPr wrap="square" lIns="0" tIns="0" rIns="0" bIns="0" rtlCol="0"/>
            <a:lstStyle/>
            <a:p>
              <a:endParaRPr sz="1588"/>
            </a:p>
          </p:txBody>
        </p:sp>
        <p:sp>
          <p:nvSpPr>
            <p:cNvPr id="36" name="object 36"/>
            <p:cNvSpPr/>
            <p:nvPr/>
          </p:nvSpPr>
          <p:spPr>
            <a:xfrm>
              <a:off x="5473446" y="3665600"/>
              <a:ext cx="184150" cy="134620"/>
            </a:xfrm>
            <a:custGeom>
              <a:avLst/>
              <a:gdLst/>
              <a:ahLst/>
              <a:cxnLst/>
              <a:rect l="l" t="t" r="r" b="b"/>
              <a:pathLst>
                <a:path w="184150" h="134620">
                  <a:moveTo>
                    <a:pt x="183629" y="126479"/>
                  </a:moveTo>
                  <a:lnTo>
                    <a:pt x="0" y="126479"/>
                  </a:lnTo>
                  <a:lnTo>
                    <a:pt x="0" y="134493"/>
                  </a:lnTo>
                  <a:lnTo>
                    <a:pt x="183629" y="134493"/>
                  </a:lnTo>
                  <a:lnTo>
                    <a:pt x="183629" y="126479"/>
                  </a:lnTo>
                  <a:close/>
                </a:path>
                <a:path w="184150" h="134620">
                  <a:moveTo>
                    <a:pt x="183629" y="0"/>
                  </a:moveTo>
                  <a:lnTo>
                    <a:pt x="0" y="0"/>
                  </a:lnTo>
                  <a:lnTo>
                    <a:pt x="0" y="8407"/>
                  </a:lnTo>
                  <a:lnTo>
                    <a:pt x="183629" y="8407"/>
                  </a:lnTo>
                  <a:lnTo>
                    <a:pt x="183629" y="0"/>
                  </a:lnTo>
                  <a:close/>
                </a:path>
              </a:pathLst>
            </a:custGeom>
            <a:solidFill>
              <a:srgbClr val="000000"/>
            </a:solidFill>
          </p:spPr>
          <p:txBody>
            <a:bodyPr wrap="square" lIns="0" tIns="0" rIns="0" bIns="0" rtlCol="0"/>
            <a:lstStyle/>
            <a:p>
              <a:endParaRPr sz="1588"/>
            </a:p>
          </p:txBody>
        </p:sp>
        <p:sp>
          <p:nvSpPr>
            <p:cNvPr id="37" name="object 37"/>
            <p:cNvSpPr/>
            <p:nvPr/>
          </p:nvSpPr>
          <p:spPr>
            <a:xfrm>
              <a:off x="5369052" y="3649979"/>
              <a:ext cx="380365" cy="173355"/>
            </a:xfrm>
            <a:custGeom>
              <a:avLst/>
              <a:gdLst/>
              <a:ahLst/>
              <a:cxnLst/>
              <a:rect l="l" t="t" r="r" b="b"/>
              <a:pathLst>
                <a:path w="380364" h="173354">
                  <a:moveTo>
                    <a:pt x="100584" y="126504"/>
                  </a:moveTo>
                  <a:lnTo>
                    <a:pt x="0" y="126504"/>
                  </a:lnTo>
                  <a:lnTo>
                    <a:pt x="0" y="172974"/>
                  </a:lnTo>
                  <a:lnTo>
                    <a:pt x="100584" y="172974"/>
                  </a:lnTo>
                  <a:lnTo>
                    <a:pt x="100584" y="126504"/>
                  </a:lnTo>
                  <a:close/>
                </a:path>
                <a:path w="380364" h="173354">
                  <a:moveTo>
                    <a:pt x="100584" y="0"/>
                  </a:moveTo>
                  <a:lnTo>
                    <a:pt x="0" y="0"/>
                  </a:lnTo>
                  <a:lnTo>
                    <a:pt x="0" y="47244"/>
                  </a:lnTo>
                  <a:lnTo>
                    <a:pt x="100584" y="47244"/>
                  </a:lnTo>
                  <a:lnTo>
                    <a:pt x="100584" y="0"/>
                  </a:lnTo>
                  <a:close/>
                </a:path>
                <a:path w="380364" h="173354">
                  <a:moveTo>
                    <a:pt x="380238" y="126504"/>
                  </a:moveTo>
                  <a:lnTo>
                    <a:pt x="284226" y="126504"/>
                  </a:lnTo>
                  <a:lnTo>
                    <a:pt x="284226" y="172974"/>
                  </a:lnTo>
                  <a:lnTo>
                    <a:pt x="380238" y="172974"/>
                  </a:lnTo>
                  <a:lnTo>
                    <a:pt x="380238" y="126504"/>
                  </a:lnTo>
                  <a:close/>
                </a:path>
                <a:path w="380364" h="173354">
                  <a:moveTo>
                    <a:pt x="380238" y="0"/>
                  </a:moveTo>
                  <a:lnTo>
                    <a:pt x="284226" y="0"/>
                  </a:lnTo>
                  <a:lnTo>
                    <a:pt x="284226" y="47244"/>
                  </a:lnTo>
                  <a:lnTo>
                    <a:pt x="380238" y="47244"/>
                  </a:lnTo>
                  <a:lnTo>
                    <a:pt x="380238" y="0"/>
                  </a:lnTo>
                  <a:close/>
                </a:path>
              </a:pathLst>
            </a:custGeom>
            <a:solidFill>
              <a:srgbClr val="000000"/>
            </a:solidFill>
          </p:spPr>
          <p:txBody>
            <a:bodyPr wrap="square" lIns="0" tIns="0" rIns="0" bIns="0" rtlCol="0"/>
            <a:lstStyle/>
            <a:p>
              <a:endParaRPr sz="1588"/>
            </a:p>
          </p:txBody>
        </p:sp>
        <p:pic>
          <p:nvPicPr>
            <p:cNvPr id="38" name="object 38"/>
            <p:cNvPicPr/>
            <p:nvPr/>
          </p:nvPicPr>
          <p:blipFill>
            <a:blip r:embed="rId7"/>
            <a:stretch/>
          </p:blipFill>
          <p:spPr>
            <a:xfrm>
              <a:off x="5369058" y="3646166"/>
              <a:ext cx="380235" cy="176785"/>
            </a:xfrm>
            <a:prstGeom prst="rect">
              <a:avLst/>
            </a:prstGeom>
          </p:spPr>
        </p:pic>
        <p:sp>
          <p:nvSpPr>
            <p:cNvPr id="39" name="object 39"/>
            <p:cNvSpPr/>
            <p:nvPr/>
          </p:nvSpPr>
          <p:spPr>
            <a:xfrm>
              <a:off x="5401056" y="3670159"/>
              <a:ext cx="330200" cy="134620"/>
            </a:xfrm>
            <a:custGeom>
              <a:avLst/>
              <a:gdLst/>
              <a:ahLst/>
              <a:cxnLst/>
              <a:rect l="l" t="t" r="r" b="b"/>
              <a:pathLst>
                <a:path w="330200" h="134620">
                  <a:moveTo>
                    <a:pt x="329946" y="125730"/>
                  </a:moveTo>
                  <a:lnTo>
                    <a:pt x="0" y="125730"/>
                  </a:lnTo>
                  <a:lnTo>
                    <a:pt x="0" y="134137"/>
                  </a:lnTo>
                  <a:lnTo>
                    <a:pt x="329946" y="134137"/>
                  </a:lnTo>
                  <a:lnTo>
                    <a:pt x="329946" y="125730"/>
                  </a:lnTo>
                  <a:close/>
                </a:path>
                <a:path w="330200" h="134620">
                  <a:moveTo>
                    <a:pt x="329946" y="0"/>
                  </a:moveTo>
                  <a:lnTo>
                    <a:pt x="0" y="0"/>
                  </a:lnTo>
                  <a:lnTo>
                    <a:pt x="0" y="8013"/>
                  </a:lnTo>
                  <a:lnTo>
                    <a:pt x="329946" y="8013"/>
                  </a:lnTo>
                  <a:lnTo>
                    <a:pt x="329946" y="0"/>
                  </a:lnTo>
                  <a:close/>
                </a:path>
              </a:pathLst>
            </a:custGeom>
            <a:solidFill>
              <a:srgbClr val="FFFFFF"/>
            </a:solidFill>
          </p:spPr>
          <p:txBody>
            <a:bodyPr wrap="square" lIns="0" tIns="0" rIns="0" bIns="0" rtlCol="0"/>
            <a:lstStyle/>
            <a:p>
              <a:endParaRPr sz="1588"/>
            </a:p>
          </p:txBody>
        </p:sp>
        <p:pic>
          <p:nvPicPr>
            <p:cNvPr id="40" name="object 40"/>
            <p:cNvPicPr/>
            <p:nvPr/>
          </p:nvPicPr>
          <p:blipFill>
            <a:blip r:embed="rId8"/>
            <a:stretch/>
          </p:blipFill>
          <p:spPr>
            <a:xfrm>
              <a:off x="5372867" y="3649977"/>
              <a:ext cx="380994" cy="177549"/>
            </a:xfrm>
            <a:prstGeom prst="rect">
              <a:avLst/>
            </a:prstGeom>
          </p:spPr>
        </p:pic>
      </p:grpSp>
      <p:sp>
        <p:nvSpPr>
          <p:cNvPr id="41" name="object 41"/>
          <p:cNvSpPr txBox="1"/>
          <p:nvPr/>
        </p:nvSpPr>
        <p:spPr>
          <a:xfrm>
            <a:off x="9155431" y="2693669"/>
            <a:ext cx="1207769" cy="420364"/>
          </a:xfrm>
          <a:prstGeom prst="rect">
            <a:avLst/>
          </a:prstGeom>
        </p:spPr>
        <p:txBody>
          <a:bodyPr vert="horz" wrap="square" lIns="0" tIns="35299" rIns="0" bIns="0" rtlCol="0">
            <a:spAutoFit/>
          </a:bodyPr>
          <a:lstStyle/>
          <a:p>
            <a:pPr marL="186028" marR="4483" indent="-174821">
              <a:lnSpc>
                <a:spcPts val="1527"/>
              </a:lnSpc>
              <a:spcBef>
                <a:spcPts val="278"/>
              </a:spcBef>
            </a:pPr>
            <a:r>
              <a:rPr lang="en-US" sz="1412" b="1" spc="-4" dirty="0">
                <a:latin typeface="Arial"/>
                <a:cs typeface="Arial"/>
              </a:rPr>
              <a:t>FIOS / Cable / Satellite </a:t>
            </a:r>
            <a:endParaRPr sz="1412" dirty="0">
              <a:latin typeface="Arial"/>
              <a:cs typeface="Arial"/>
            </a:endParaRPr>
          </a:p>
        </p:txBody>
      </p:sp>
      <p:sp>
        <p:nvSpPr>
          <p:cNvPr id="42" name="object 42"/>
          <p:cNvSpPr txBox="1"/>
          <p:nvPr/>
        </p:nvSpPr>
        <p:spPr>
          <a:xfrm>
            <a:off x="6090173" y="2330600"/>
            <a:ext cx="1210235" cy="639693"/>
          </a:xfrm>
          <a:prstGeom prst="rect">
            <a:avLst/>
          </a:prstGeom>
          <a:solidFill>
            <a:schemeClr val="bg1"/>
          </a:solidFill>
        </p:spPr>
        <p:txBody>
          <a:bodyPr vert="horz" wrap="square" lIns="0" tIns="11206" rIns="0" bIns="0" rtlCol="0">
            <a:spAutoFit/>
          </a:bodyPr>
          <a:lstStyle/>
          <a:p>
            <a:pPr marL="11206">
              <a:spcBef>
                <a:spcPts val="88"/>
              </a:spcBef>
            </a:pPr>
            <a:r>
              <a:rPr sz="1588" b="1" spc="-4" dirty="0">
                <a:latin typeface="Arial"/>
                <a:cs typeface="Arial"/>
              </a:rPr>
              <a:t>Aggregation</a:t>
            </a:r>
            <a:endParaRPr sz="1588" dirty="0">
              <a:latin typeface="Arial"/>
              <a:cs typeface="Arial"/>
            </a:endParaRPr>
          </a:p>
          <a:p>
            <a:pPr marL="149046">
              <a:spcBef>
                <a:spcPts val="1302"/>
              </a:spcBef>
            </a:pPr>
            <a:r>
              <a:rPr sz="1412" b="1" spc="-4" dirty="0">
                <a:latin typeface="Arial"/>
                <a:cs typeface="Arial"/>
              </a:rPr>
              <a:t>PE-AGG</a:t>
            </a:r>
            <a:endParaRPr sz="1412" dirty="0">
              <a:latin typeface="Arial"/>
              <a:cs typeface="Arial"/>
            </a:endParaRPr>
          </a:p>
        </p:txBody>
      </p:sp>
      <p:grpSp>
        <p:nvGrpSpPr>
          <p:cNvPr id="43" name="object 43"/>
          <p:cNvGrpSpPr/>
          <p:nvPr/>
        </p:nvGrpSpPr>
        <p:grpSpPr>
          <a:xfrm>
            <a:off x="2267012" y="2331048"/>
            <a:ext cx="6131859" cy="2441762"/>
            <a:chOff x="689680" y="2641854"/>
            <a:chExt cx="6949440" cy="2767330"/>
          </a:xfrm>
        </p:grpSpPr>
        <p:sp>
          <p:nvSpPr>
            <p:cNvPr id="44" name="object 44"/>
            <p:cNvSpPr/>
            <p:nvPr/>
          </p:nvSpPr>
          <p:spPr>
            <a:xfrm>
              <a:off x="1981200" y="2718054"/>
              <a:ext cx="5638800" cy="1625600"/>
            </a:xfrm>
            <a:custGeom>
              <a:avLst/>
              <a:gdLst/>
              <a:ahLst/>
              <a:cxnLst/>
              <a:rect l="l" t="t" r="r" b="b"/>
              <a:pathLst>
                <a:path w="5638800" h="1625600">
                  <a:moveTo>
                    <a:pt x="5638800" y="1625345"/>
                  </a:moveTo>
                  <a:lnTo>
                    <a:pt x="5638800" y="25145"/>
                  </a:lnTo>
                </a:path>
                <a:path w="5638800" h="1625600">
                  <a:moveTo>
                    <a:pt x="0" y="1600200"/>
                  </a:moveTo>
                  <a:lnTo>
                    <a:pt x="0" y="0"/>
                  </a:lnTo>
                </a:path>
              </a:pathLst>
            </a:custGeom>
            <a:grpFill/>
            <a:ln w="38100">
              <a:solidFill>
                <a:srgbClr val="000000"/>
              </a:solidFill>
              <a:prstDash val="dot"/>
            </a:ln>
          </p:spPr>
          <p:txBody>
            <a:bodyPr wrap="square" lIns="0" tIns="0" rIns="0" bIns="0" rtlCol="0"/>
            <a:lstStyle/>
            <a:p>
              <a:endParaRPr sz="1588"/>
            </a:p>
          </p:txBody>
        </p:sp>
        <p:pic>
          <p:nvPicPr>
            <p:cNvPr id="45" name="object 45"/>
            <p:cNvPicPr/>
            <p:nvPr/>
          </p:nvPicPr>
          <p:blipFill>
            <a:blip r:embed="rId9"/>
            <a:stretch/>
          </p:blipFill>
          <p:spPr>
            <a:xfrm>
              <a:off x="689680" y="2641854"/>
              <a:ext cx="4206169" cy="2766822"/>
            </a:xfrm>
            <a:prstGeom prst="rect">
              <a:avLst/>
            </a:prstGeom>
          </p:spPr>
        </p:pic>
        <p:sp>
          <p:nvSpPr>
            <p:cNvPr id="46" name="object 46"/>
            <p:cNvSpPr/>
            <p:nvPr/>
          </p:nvSpPr>
          <p:spPr>
            <a:xfrm>
              <a:off x="6403848" y="2718054"/>
              <a:ext cx="0" cy="1600200"/>
            </a:xfrm>
            <a:custGeom>
              <a:avLst/>
              <a:gdLst/>
              <a:ahLst/>
              <a:cxnLst/>
              <a:rect l="l" t="t" r="r" b="b"/>
              <a:pathLst>
                <a:path h="1600200">
                  <a:moveTo>
                    <a:pt x="0" y="1338071"/>
                  </a:moveTo>
                  <a:lnTo>
                    <a:pt x="0" y="1600199"/>
                  </a:lnTo>
                </a:path>
                <a:path h="1600200">
                  <a:moveTo>
                    <a:pt x="0" y="0"/>
                  </a:moveTo>
                  <a:lnTo>
                    <a:pt x="0" y="1008125"/>
                  </a:lnTo>
                </a:path>
              </a:pathLst>
            </a:custGeom>
            <a:grpFill/>
            <a:ln w="38100">
              <a:solidFill>
                <a:srgbClr val="000000"/>
              </a:solidFill>
              <a:prstDash val="dot"/>
            </a:ln>
          </p:spPr>
          <p:txBody>
            <a:bodyPr wrap="square" lIns="0" tIns="0" rIns="0" bIns="0" rtlCol="0"/>
            <a:lstStyle/>
            <a:p>
              <a:endParaRPr sz="1588"/>
            </a:p>
          </p:txBody>
        </p:sp>
      </p:grpSp>
      <p:sp>
        <p:nvSpPr>
          <p:cNvPr id="47" name="object 47"/>
          <p:cNvSpPr txBox="1"/>
          <p:nvPr/>
        </p:nvSpPr>
        <p:spPr>
          <a:xfrm>
            <a:off x="3736937" y="2330599"/>
            <a:ext cx="741215" cy="500039"/>
          </a:xfrm>
          <a:prstGeom prst="rect">
            <a:avLst/>
          </a:prstGeom>
          <a:solidFill>
            <a:schemeClr val="bg1"/>
          </a:solidFill>
        </p:spPr>
        <p:txBody>
          <a:bodyPr vert="horz" wrap="square" lIns="0" tIns="11206" rIns="0" bIns="0" rtlCol="0">
            <a:spAutoFit/>
          </a:bodyPr>
          <a:lstStyle/>
          <a:p>
            <a:pPr marL="11206">
              <a:spcBef>
                <a:spcPts val="88"/>
              </a:spcBef>
            </a:pPr>
            <a:r>
              <a:rPr sz="1588" b="1" spc="-4" dirty="0">
                <a:latin typeface="Arial"/>
                <a:cs typeface="Arial"/>
              </a:rPr>
              <a:t>Core</a:t>
            </a:r>
            <a:r>
              <a:rPr lang="en-US" sz="1588" b="1" spc="-4" dirty="0">
                <a:latin typeface="Arial"/>
                <a:cs typeface="Arial"/>
              </a:rPr>
              <a:t> (CN)</a:t>
            </a:r>
            <a:endParaRPr sz="1588" dirty="0">
              <a:latin typeface="Arial"/>
              <a:cs typeface="Arial"/>
            </a:endParaRPr>
          </a:p>
        </p:txBody>
      </p:sp>
      <p:sp>
        <p:nvSpPr>
          <p:cNvPr id="48" name="object 48"/>
          <p:cNvSpPr txBox="1"/>
          <p:nvPr/>
        </p:nvSpPr>
        <p:spPr>
          <a:xfrm>
            <a:off x="8779584" y="2330599"/>
            <a:ext cx="1583616" cy="255678"/>
          </a:xfrm>
          <a:prstGeom prst="rect">
            <a:avLst/>
          </a:prstGeom>
        </p:spPr>
        <p:txBody>
          <a:bodyPr vert="horz" wrap="square" lIns="0" tIns="11206" rIns="0" bIns="0" rtlCol="0">
            <a:spAutoFit/>
          </a:bodyPr>
          <a:lstStyle/>
          <a:p>
            <a:pPr marL="11206">
              <a:spcBef>
                <a:spcPts val="88"/>
              </a:spcBef>
            </a:pPr>
            <a:r>
              <a:rPr lang="en-US" sz="1588" b="1" spc="-4" dirty="0">
                <a:latin typeface="Arial"/>
                <a:cs typeface="Arial"/>
              </a:rPr>
              <a:t>FBB </a:t>
            </a:r>
            <a:r>
              <a:rPr sz="1588" b="1" spc="-4" dirty="0">
                <a:latin typeface="Arial"/>
                <a:cs typeface="Arial"/>
              </a:rPr>
              <a:t>Home</a:t>
            </a:r>
            <a:r>
              <a:rPr sz="1588" b="1" spc="-53" dirty="0">
                <a:latin typeface="Arial"/>
                <a:cs typeface="Arial"/>
              </a:rPr>
              <a:t> </a:t>
            </a:r>
            <a:r>
              <a:rPr sz="1588" b="1" spc="-4" dirty="0">
                <a:latin typeface="Arial"/>
                <a:cs typeface="Arial"/>
              </a:rPr>
              <a:t>Net</a:t>
            </a:r>
            <a:endParaRPr sz="1588" dirty="0">
              <a:latin typeface="Arial"/>
              <a:cs typeface="Arial"/>
            </a:endParaRPr>
          </a:p>
        </p:txBody>
      </p:sp>
      <p:sp>
        <p:nvSpPr>
          <p:cNvPr id="49" name="object 49"/>
          <p:cNvSpPr txBox="1"/>
          <p:nvPr/>
        </p:nvSpPr>
        <p:spPr>
          <a:xfrm>
            <a:off x="7473202" y="2252787"/>
            <a:ext cx="756957" cy="334319"/>
          </a:xfrm>
          <a:prstGeom prst="rect">
            <a:avLst/>
          </a:prstGeom>
          <a:solidFill>
            <a:schemeClr val="bg1"/>
          </a:solidFill>
        </p:spPr>
        <p:txBody>
          <a:bodyPr vert="horz" wrap="square" lIns="0" tIns="89087" rIns="0" bIns="0" rtlCol="0">
            <a:spAutoFit/>
          </a:bodyPr>
          <a:lstStyle/>
          <a:p>
            <a:pPr marL="39783">
              <a:spcBef>
                <a:spcPts val="702"/>
              </a:spcBef>
            </a:pPr>
            <a:r>
              <a:rPr sz="1588" b="1" spc="-9" dirty="0">
                <a:latin typeface="Arial"/>
                <a:cs typeface="Arial"/>
              </a:rPr>
              <a:t>Access</a:t>
            </a:r>
            <a:endParaRPr sz="1588" dirty="0">
              <a:latin typeface="Arial"/>
              <a:cs typeface="Arial"/>
            </a:endParaRPr>
          </a:p>
        </p:txBody>
      </p:sp>
      <p:sp>
        <p:nvSpPr>
          <p:cNvPr id="50" name="object 50"/>
          <p:cNvSpPr txBox="1"/>
          <p:nvPr/>
        </p:nvSpPr>
        <p:spPr>
          <a:xfrm>
            <a:off x="2398282" y="2330600"/>
            <a:ext cx="818590" cy="1071923"/>
          </a:xfrm>
          <a:prstGeom prst="rect">
            <a:avLst/>
          </a:prstGeom>
        </p:spPr>
        <p:txBody>
          <a:bodyPr vert="horz" wrap="square" lIns="0" tIns="33618" rIns="0" bIns="0" rtlCol="0">
            <a:spAutoFit/>
          </a:bodyPr>
          <a:lstStyle/>
          <a:p>
            <a:pPr marL="11206" marR="4483" indent="-560" algn="ctr">
              <a:lnSpc>
                <a:spcPct val="90700"/>
              </a:lnSpc>
              <a:spcBef>
                <a:spcPts val="265"/>
              </a:spcBef>
            </a:pPr>
            <a:r>
              <a:rPr sz="1588" b="1" i="1" spc="-9" dirty="0">
                <a:latin typeface="Arial"/>
                <a:cs typeface="Arial"/>
              </a:rPr>
              <a:t>External </a:t>
            </a:r>
            <a:r>
              <a:rPr sz="1588" b="1" i="1" spc="-4" dirty="0">
                <a:latin typeface="Arial"/>
                <a:cs typeface="Arial"/>
              </a:rPr>
              <a:t> Network  </a:t>
            </a:r>
            <a:r>
              <a:rPr sz="1412" i="1" spc="-4" dirty="0">
                <a:latin typeface="Arial"/>
                <a:cs typeface="Arial"/>
              </a:rPr>
              <a:t>Eg: </a:t>
            </a:r>
            <a:r>
              <a:rPr sz="1412" i="1" dirty="0">
                <a:latin typeface="Arial"/>
                <a:cs typeface="Arial"/>
              </a:rPr>
              <a:t> </a:t>
            </a:r>
            <a:r>
              <a:rPr sz="1412" i="1" spc="-4" dirty="0">
                <a:latin typeface="Arial"/>
                <a:cs typeface="Arial"/>
              </a:rPr>
              <a:t>Content </a:t>
            </a:r>
            <a:r>
              <a:rPr sz="1412" i="1" dirty="0">
                <a:latin typeface="Arial"/>
                <a:cs typeface="Arial"/>
              </a:rPr>
              <a:t> </a:t>
            </a:r>
            <a:r>
              <a:rPr sz="1412" i="1" spc="-4" dirty="0">
                <a:latin typeface="Arial"/>
                <a:cs typeface="Arial"/>
              </a:rPr>
              <a:t>provider</a:t>
            </a:r>
            <a:endParaRPr sz="1412">
              <a:latin typeface="Arial"/>
              <a:cs typeface="Arial"/>
            </a:endParaRPr>
          </a:p>
        </p:txBody>
      </p:sp>
      <p:sp>
        <p:nvSpPr>
          <p:cNvPr id="51" name="object 51"/>
          <p:cNvSpPr txBox="1"/>
          <p:nvPr/>
        </p:nvSpPr>
        <p:spPr>
          <a:xfrm>
            <a:off x="2593938" y="4818304"/>
            <a:ext cx="874059" cy="255678"/>
          </a:xfrm>
          <a:prstGeom prst="rect">
            <a:avLst/>
          </a:prstGeom>
        </p:spPr>
        <p:txBody>
          <a:bodyPr vert="horz" wrap="square" lIns="0" tIns="11206" rIns="0" bIns="0" rtlCol="0">
            <a:spAutoFit/>
          </a:bodyPr>
          <a:lstStyle/>
          <a:p>
            <a:pPr marL="11206">
              <a:spcBef>
                <a:spcPts val="88"/>
              </a:spcBef>
            </a:pPr>
            <a:r>
              <a:rPr sz="1588" b="1" spc="-4" dirty="0">
                <a:latin typeface="Arial"/>
                <a:cs typeface="Arial"/>
              </a:rPr>
              <a:t>Headend</a:t>
            </a:r>
            <a:endParaRPr sz="1588">
              <a:latin typeface="Arial"/>
              <a:cs typeface="Arial"/>
            </a:endParaRPr>
          </a:p>
        </p:txBody>
      </p:sp>
      <p:sp>
        <p:nvSpPr>
          <p:cNvPr id="52" name="object 52"/>
          <p:cNvSpPr txBox="1"/>
          <p:nvPr/>
        </p:nvSpPr>
        <p:spPr>
          <a:xfrm>
            <a:off x="2129342" y="3429223"/>
            <a:ext cx="1075204" cy="366239"/>
          </a:xfrm>
          <a:prstGeom prst="rect">
            <a:avLst/>
          </a:prstGeom>
        </p:spPr>
        <p:txBody>
          <a:bodyPr vert="horz" wrap="square" lIns="0" tIns="32497" rIns="0" bIns="0" rtlCol="0">
            <a:spAutoFit/>
          </a:bodyPr>
          <a:lstStyle/>
          <a:p>
            <a:pPr marL="159692" marR="4483" indent="-149046">
              <a:lnSpc>
                <a:spcPts val="1332"/>
              </a:lnSpc>
              <a:spcBef>
                <a:spcPts val="256"/>
              </a:spcBef>
            </a:pPr>
            <a:r>
              <a:rPr sz="1235" spc="-9" dirty="0">
                <a:latin typeface="Arial"/>
                <a:cs typeface="Arial"/>
              </a:rPr>
              <a:t>Video encoder/ </a:t>
            </a:r>
            <a:r>
              <a:rPr sz="1235" spc="-331" dirty="0">
                <a:latin typeface="Arial"/>
                <a:cs typeface="Arial"/>
              </a:rPr>
              <a:t> </a:t>
            </a:r>
            <a:r>
              <a:rPr sz="1235" spc="-4" dirty="0">
                <a:latin typeface="Arial"/>
                <a:cs typeface="Arial"/>
              </a:rPr>
              <a:t>multiplexer</a:t>
            </a:r>
            <a:endParaRPr sz="1235">
              <a:latin typeface="Arial"/>
              <a:cs typeface="Arial"/>
            </a:endParaRPr>
          </a:p>
        </p:txBody>
      </p:sp>
      <p:sp>
        <p:nvSpPr>
          <p:cNvPr id="53" name="object 53"/>
          <p:cNvSpPr txBox="1"/>
          <p:nvPr/>
        </p:nvSpPr>
        <p:spPr>
          <a:xfrm>
            <a:off x="3125092" y="3810436"/>
            <a:ext cx="630891" cy="366239"/>
          </a:xfrm>
          <a:prstGeom prst="rect">
            <a:avLst/>
          </a:prstGeom>
        </p:spPr>
        <p:txBody>
          <a:bodyPr vert="horz" wrap="square" lIns="0" tIns="32497" rIns="0" bIns="0" rtlCol="0">
            <a:spAutoFit/>
          </a:bodyPr>
          <a:lstStyle/>
          <a:p>
            <a:pPr marL="110384" marR="4483" indent="-99738">
              <a:lnSpc>
                <a:spcPts val="1332"/>
              </a:lnSpc>
              <a:spcBef>
                <a:spcPts val="256"/>
              </a:spcBef>
            </a:pPr>
            <a:r>
              <a:rPr sz="1235" spc="-4" dirty="0">
                <a:latin typeface="Arial"/>
                <a:cs typeface="Arial"/>
              </a:rPr>
              <a:t>First</a:t>
            </a:r>
            <a:r>
              <a:rPr sz="1235" spc="-79" dirty="0">
                <a:latin typeface="Arial"/>
                <a:cs typeface="Arial"/>
              </a:rPr>
              <a:t> </a:t>
            </a:r>
            <a:r>
              <a:rPr sz="1235" spc="-9" dirty="0">
                <a:latin typeface="Arial"/>
                <a:cs typeface="Arial"/>
              </a:rPr>
              <a:t>hop </a:t>
            </a:r>
            <a:r>
              <a:rPr sz="1235" spc="-331" dirty="0">
                <a:latin typeface="Arial"/>
                <a:cs typeface="Arial"/>
              </a:rPr>
              <a:t> </a:t>
            </a:r>
            <a:r>
              <a:rPr sz="1235" spc="-9" dirty="0">
                <a:latin typeface="Arial"/>
                <a:cs typeface="Arial"/>
              </a:rPr>
              <a:t>router</a:t>
            </a:r>
            <a:endParaRPr sz="1235">
              <a:latin typeface="Arial"/>
              <a:cs typeface="Arial"/>
            </a:endParaRPr>
          </a:p>
        </p:txBody>
      </p:sp>
      <p:sp>
        <p:nvSpPr>
          <p:cNvPr id="54" name="object 54"/>
          <p:cNvSpPr txBox="1"/>
          <p:nvPr/>
        </p:nvSpPr>
        <p:spPr>
          <a:xfrm>
            <a:off x="6684525" y="5359535"/>
            <a:ext cx="891428" cy="703247"/>
          </a:xfrm>
          <a:prstGeom prst="rect">
            <a:avLst/>
          </a:prstGeom>
        </p:spPr>
        <p:txBody>
          <a:bodyPr vert="horz" wrap="square" lIns="0" tIns="10646" rIns="0" bIns="0" rtlCol="0">
            <a:spAutoFit/>
          </a:bodyPr>
          <a:lstStyle/>
          <a:p>
            <a:pPr marL="219647">
              <a:lnSpc>
                <a:spcPts val="1407"/>
              </a:lnSpc>
              <a:spcBef>
                <a:spcPts val="84"/>
              </a:spcBef>
            </a:pPr>
            <a:r>
              <a:rPr sz="1235" b="1" spc="-9" dirty="0">
                <a:solidFill>
                  <a:srgbClr val="306774"/>
                </a:solidFill>
                <a:latin typeface="Arial"/>
                <a:cs typeface="Arial"/>
              </a:rPr>
              <a:t>IGMP:</a:t>
            </a:r>
            <a:endParaRPr sz="1235" dirty="0">
              <a:latin typeface="Arial"/>
              <a:cs typeface="Arial"/>
            </a:endParaRPr>
          </a:p>
          <a:p>
            <a:pPr marL="153529">
              <a:lnSpc>
                <a:spcPts val="1332"/>
              </a:lnSpc>
            </a:pPr>
            <a:r>
              <a:rPr sz="1235" b="1" spc="-4" dirty="0">
                <a:solidFill>
                  <a:srgbClr val="306774"/>
                </a:solidFill>
                <a:latin typeface="Arial"/>
                <a:cs typeface="Arial"/>
              </a:rPr>
              <a:t>{Limits}</a:t>
            </a:r>
            <a:endParaRPr sz="1235" dirty="0">
              <a:latin typeface="Arial"/>
              <a:cs typeface="Arial"/>
            </a:endParaRPr>
          </a:p>
          <a:p>
            <a:pPr marL="49869" marR="4483" indent="-39223" algn="just">
              <a:lnSpc>
                <a:spcPts val="1332"/>
              </a:lnSpc>
              <a:spcBef>
                <a:spcPts val="97"/>
              </a:spcBef>
            </a:pPr>
            <a:r>
              <a:rPr sz="1235" b="1" dirty="0">
                <a:solidFill>
                  <a:srgbClr val="306774"/>
                </a:solidFill>
                <a:latin typeface="Arial"/>
                <a:cs typeface="Arial"/>
              </a:rPr>
              <a:t>{</a:t>
            </a:r>
            <a:r>
              <a:rPr sz="1235" b="1" spc="-9" dirty="0">
                <a:solidFill>
                  <a:srgbClr val="306774"/>
                </a:solidFill>
                <a:latin typeface="Arial"/>
                <a:cs typeface="Arial"/>
              </a:rPr>
              <a:t>Static-fwd}  </a:t>
            </a:r>
            <a:r>
              <a:rPr sz="1235" b="1" spc="-331" dirty="0">
                <a:solidFill>
                  <a:srgbClr val="306774"/>
                </a:solidFill>
                <a:latin typeface="Arial"/>
                <a:cs typeface="Arial"/>
              </a:rPr>
              <a:t> </a:t>
            </a:r>
            <a:r>
              <a:rPr sz="1235" b="1" spc="-4" dirty="0">
                <a:latin typeface="Arial"/>
                <a:cs typeface="Arial"/>
              </a:rPr>
              <a:t>PIM-SSM</a:t>
            </a:r>
            <a:endParaRPr sz="1235" dirty="0">
              <a:latin typeface="Arial"/>
              <a:cs typeface="Arial"/>
            </a:endParaRPr>
          </a:p>
        </p:txBody>
      </p:sp>
      <p:sp>
        <p:nvSpPr>
          <p:cNvPr id="55" name="object 55"/>
          <p:cNvSpPr txBox="1"/>
          <p:nvPr/>
        </p:nvSpPr>
        <p:spPr>
          <a:xfrm>
            <a:off x="3623991" y="5933735"/>
            <a:ext cx="2255184" cy="200802"/>
          </a:xfrm>
          <a:prstGeom prst="rect">
            <a:avLst/>
          </a:prstGeom>
        </p:spPr>
        <p:txBody>
          <a:bodyPr vert="horz" wrap="square" lIns="0" tIns="10646" rIns="0" bIns="0" rtlCol="0">
            <a:spAutoFit/>
          </a:bodyPr>
          <a:lstStyle/>
          <a:p>
            <a:pPr marL="11206">
              <a:spcBef>
                <a:spcPts val="84"/>
              </a:spcBef>
              <a:tabLst>
                <a:tab pos="1572829" algn="l"/>
              </a:tabLst>
            </a:pPr>
            <a:r>
              <a:rPr sz="1235" b="1" spc="-4" dirty="0">
                <a:latin typeface="Arial"/>
                <a:cs typeface="Arial"/>
              </a:rPr>
              <a:t>PIM-SSM	PIM-SSM</a:t>
            </a:r>
            <a:endParaRPr sz="1235">
              <a:latin typeface="Arial"/>
              <a:cs typeface="Arial"/>
            </a:endParaRPr>
          </a:p>
        </p:txBody>
      </p:sp>
      <p:sp>
        <p:nvSpPr>
          <p:cNvPr id="56" name="object 56"/>
          <p:cNvSpPr txBox="1"/>
          <p:nvPr/>
        </p:nvSpPr>
        <p:spPr>
          <a:xfrm>
            <a:off x="3160059" y="5231131"/>
            <a:ext cx="3048000" cy="588396"/>
          </a:xfrm>
          <a:prstGeom prst="rect">
            <a:avLst/>
          </a:prstGeom>
        </p:spPr>
        <p:txBody>
          <a:bodyPr vert="horz" wrap="square" lIns="0" tIns="11206" rIns="0" bIns="0" rtlCol="0">
            <a:spAutoFit/>
          </a:bodyPr>
          <a:lstStyle/>
          <a:p>
            <a:pPr algn="ctr">
              <a:lnSpc>
                <a:spcPts val="1835"/>
              </a:lnSpc>
              <a:spcBef>
                <a:spcPts val="88"/>
              </a:spcBef>
            </a:pPr>
            <a:r>
              <a:rPr sz="1588" b="1" i="1" spc="-4" dirty="0">
                <a:solidFill>
                  <a:srgbClr val="B21A1A"/>
                </a:solidFill>
                <a:latin typeface="Arial"/>
                <a:cs typeface="Arial"/>
              </a:rPr>
              <a:t>L3</a:t>
            </a:r>
            <a:r>
              <a:rPr sz="1588" b="1" i="1" spc="-22" dirty="0">
                <a:solidFill>
                  <a:srgbClr val="B21A1A"/>
                </a:solidFill>
                <a:latin typeface="Arial"/>
                <a:cs typeface="Arial"/>
              </a:rPr>
              <a:t> </a:t>
            </a:r>
            <a:r>
              <a:rPr sz="1588" b="1" i="1" spc="-4" dirty="0">
                <a:solidFill>
                  <a:srgbClr val="B21A1A"/>
                </a:solidFill>
                <a:latin typeface="Arial"/>
                <a:cs typeface="Arial"/>
              </a:rPr>
              <a:t>Transport</a:t>
            </a:r>
            <a:r>
              <a:rPr sz="1588" b="1" i="1" spc="-18" dirty="0">
                <a:solidFill>
                  <a:srgbClr val="B21A1A"/>
                </a:solidFill>
                <a:latin typeface="Arial"/>
                <a:cs typeface="Arial"/>
              </a:rPr>
              <a:t> </a:t>
            </a:r>
            <a:r>
              <a:rPr sz="1588" b="1" i="1" spc="-4" dirty="0">
                <a:solidFill>
                  <a:srgbClr val="B21A1A"/>
                </a:solidFill>
                <a:latin typeface="Arial"/>
                <a:cs typeface="Arial"/>
              </a:rPr>
              <a:t>options</a:t>
            </a:r>
            <a:r>
              <a:rPr sz="1588" b="1" i="1" spc="-22" dirty="0">
                <a:solidFill>
                  <a:srgbClr val="B21A1A"/>
                </a:solidFill>
                <a:latin typeface="Arial"/>
                <a:cs typeface="Arial"/>
              </a:rPr>
              <a:t> </a:t>
            </a:r>
            <a:r>
              <a:rPr sz="1588" b="1" i="1" spc="-4" dirty="0">
                <a:solidFill>
                  <a:srgbClr val="B21A1A"/>
                </a:solidFill>
                <a:latin typeface="Arial"/>
                <a:cs typeface="Arial"/>
              </a:rPr>
              <a:t>in</a:t>
            </a:r>
            <a:r>
              <a:rPr sz="1588" b="1" i="1" spc="-18" dirty="0">
                <a:solidFill>
                  <a:srgbClr val="B21A1A"/>
                </a:solidFill>
                <a:latin typeface="Arial"/>
                <a:cs typeface="Arial"/>
              </a:rPr>
              <a:t> </a:t>
            </a:r>
            <a:r>
              <a:rPr sz="1588" b="1" i="1" spc="-4" dirty="0">
                <a:solidFill>
                  <a:srgbClr val="B21A1A"/>
                </a:solidFill>
                <a:latin typeface="Arial"/>
                <a:cs typeface="Arial"/>
              </a:rPr>
              <a:t>clouds:</a:t>
            </a:r>
            <a:endParaRPr sz="1588">
              <a:latin typeface="Arial"/>
              <a:cs typeface="Arial"/>
            </a:endParaRPr>
          </a:p>
          <a:p>
            <a:pPr marL="344599" marR="336194" algn="ctr">
              <a:lnSpc>
                <a:spcPts val="1332"/>
              </a:lnSpc>
              <a:spcBef>
                <a:spcPts val="97"/>
              </a:spcBef>
            </a:pPr>
            <a:r>
              <a:rPr sz="1235" b="1" spc="-4" dirty="0">
                <a:latin typeface="Arial"/>
                <a:cs typeface="Arial"/>
              </a:rPr>
              <a:t>Native: PIM-SSM or</a:t>
            </a:r>
            <a:r>
              <a:rPr sz="1235" b="1" dirty="0">
                <a:latin typeface="Arial"/>
                <a:cs typeface="Arial"/>
              </a:rPr>
              <a:t> </a:t>
            </a:r>
            <a:r>
              <a:rPr sz="1235" b="1" spc="-4" dirty="0">
                <a:latin typeface="Arial"/>
                <a:cs typeface="Arial"/>
              </a:rPr>
              <a:t>MVPN/SSM </a:t>
            </a:r>
            <a:r>
              <a:rPr sz="1235" b="1" spc="-331" dirty="0">
                <a:latin typeface="Arial"/>
                <a:cs typeface="Arial"/>
              </a:rPr>
              <a:t> </a:t>
            </a:r>
            <a:r>
              <a:rPr sz="1235" b="1" spc="-4" dirty="0">
                <a:latin typeface="Arial"/>
                <a:cs typeface="Arial"/>
              </a:rPr>
              <a:t>MPLS: </a:t>
            </a:r>
            <a:r>
              <a:rPr sz="1235" b="1" spc="-9" dirty="0">
                <a:latin typeface="Arial"/>
                <a:cs typeface="Arial"/>
              </a:rPr>
              <a:t>LSM</a:t>
            </a:r>
            <a:r>
              <a:rPr sz="1235" b="1" spc="-4" dirty="0">
                <a:latin typeface="Arial"/>
                <a:cs typeface="Arial"/>
              </a:rPr>
              <a:t> /</a:t>
            </a:r>
            <a:r>
              <a:rPr sz="1235" b="1" dirty="0">
                <a:latin typeface="Arial"/>
                <a:cs typeface="Arial"/>
              </a:rPr>
              <a:t> </a:t>
            </a:r>
            <a:r>
              <a:rPr sz="1235" b="1" spc="-4" dirty="0">
                <a:latin typeface="Arial"/>
                <a:cs typeface="Arial"/>
              </a:rPr>
              <a:t>mLDP</a:t>
            </a:r>
            <a:r>
              <a:rPr sz="1235" b="1" spc="-9" dirty="0">
                <a:latin typeface="Arial"/>
                <a:cs typeface="Arial"/>
              </a:rPr>
              <a:t> </a:t>
            </a:r>
            <a:r>
              <a:rPr sz="1235" b="1" spc="-4" dirty="0">
                <a:latin typeface="Arial"/>
                <a:cs typeface="Arial"/>
              </a:rPr>
              <a:t>RSVP-TE</a:t>
            </a:r>
            <a:endParaRPr sz="1235">
              <a:latin typeface="Arial"/>
              <a:cs typeface="Arial"/>
            </a:endParaRPr>
          </a:p>
        </p:txBody>
      </p:sp>
      <p:grpSp>
        <p:nvGrpSpPr>
          <p:cNvPr id="60" name="object 60"/>
          <p:cNvGrpSpPr/>
          <p:nvPr/>
        </p:nvGrpSpPr>
        <p:grpSpPr>
          <a:xfrm>
            <a:off x="3658720" y="3791398"/>
            <a:ext cx="2706221" cy="1313329"/>
            <a:chOff x="2266950" y="4296917"/>
            <a:chExt cx="3067050" cy="1488440"/>
          </a:xfrm>
        </p:grpSpPr>
        <p:sp>
          <p:nvSpPr>
            <p:cNvPr id="61" name="object 61"/>
            <p:cNvSpPr/>
            <p:nvPr/>
          </p:nvSpPr>
          <p:spPr>
            <a:xfrm>
              <a:off x="2599181" y="4296917"/>
              <a:ext cx="2734945" cy="870585"/>
            </a:xfrm>
            <a:custGeom>
              <a:avLst/>
              <a:gdLst/>
              <a:ahLst/>
              <a:cxnLst/>
              <a:rect l="l" t="t" r="r" b="b"/>
              <a:pathLst>
                <a:path w="2734945" h="870585">
                  <a:moveTo>
                    <a:pt x="2734817" y="21336"/>
                  </a:moveTo>
                  <a:lnTo>
                    <a:pt x="2609088" y="0"/>
                  </a:lnTo>
                  <a:lnTo>
                    <a:pt x="2624435" y="51038"/>
                  </a:lnTo>
                  <a:lnTo>
                    <a:pt x="2624435" y="46660"/>
                  </a:lnTo>
                  <a:lnTo>
                    <a:pt x="2626709" y="39719"/>
                  </a:lnTo>
                  <a:lnTo>
                    <a:pt x="2631412" y="34063"/>
                  </a:lnTo>
                  <a:lnTo>
                    <a:pt x="2638043" y="30480"/>
                  </a:lnTo>
                  <a:lnTo>
                    <a:pt x="2645806" y="29825"/>
                  </a:lnTo>
                  <a:lnTo>
                    <a:pt x="2652712" y="32099"/>
                  </a:lnTo>
                  <a:lnTo>
                    <a:pt x="2658189" y="36802"/>
                  </a:lnTo>
                  <a:lnTo>
                    <a:pt x="2661666" y="43434"/>
                  </a:lnTo>
                  <a:lnTo>
                    <a:pt x="2662439" y="50875"/>
                  </a:lnTo>
                  <a:lnTo>
                    <a:pt x="2662439" y="89561"/>
                  </a:lnTo>
                  <a:lnTo>
                    <a:pt x="2734817" y="21336"/>
                  </a:lnTo>
                  <a:close/>
                </a:path>
                <a:path w="2734945" h="870585">
                  <a:moveTo>
                    <a:pt x="2662439" y="50875"/>
                  </a:moveTo>
                  <a:lnTo>
                    <a:pt x="2661666" y="43434"/>
                  </a:lnTo>
                  <a:lnTo>
                    <a:pt x="2658189" y="36802"/>
                  </a:lnTo>
                  <a:lnTo>
                    <a:pt x="2652712" y="32099"/>
                  </a:lnTo>
                  <a:lnTo>
                    <a:pt x="2645806" y="29825"/>
                  </a:lnTo>
                  <a:lnTo>
                    <a:pt x="2638043" y="30480"/>
                  </a:lnTo>
                  <a:lnTo>
                    <a:pt x="2631412" y="34063"/>
                  </a:lnTo>
                  <a:lnTo>
                    <a:pt x="2626709" y="39719"/>
                  </a:lnTo>
                  <a:lnTo>
                    <a:pt x="2624435" y="46660"/>
                  </a:lnTo>
                  <a:lnTo>
                    <a:pt x="2624979" y="52849"/>
                  </a:lnTo>
                  <a:lnTo>
                    <a:pt x="2625729" y="55342"/>
                  </a:lnTo>
                  <a:lnTo>
                    <a:pt x="2628673" y="61055"/>
                  </a:lnTo>
                  <a:lnTo>
                    <a:pt x="2634329" y="65722"/>
                  </a:lnTo>
                  <a:lnTo>
                    <a:pt x="2641270" y="67818"/>
                  </a:lnTo>
                  <a:lnTo>
                    <a:pt x="2648712" y="67056"/>
                  </a:lnTo>
                  <a:lnTo>
                    <a:pt x="2649473" y="67056"/>
                  </a:lnTo>
                  <a:lnTo>
                    <a:pt x="2655986" y="63472"/>
                  </a:lnTo>
                  <a:lnTo>
                    <a:pt x="2660427" y="57816"/>
                  </a:lnTo>
                  <a:lnTo>
                    <a:pt x="2662439" y="50875"/>
                  </a:lnTo>
                  <a:close/>
                </a:path>
                <a:path w="2734945" h="870585">
                  <a:moveTo>
                    <a:pt x="2624979" y="52849"/>
                  </a:moveTo>
                  <a:lnTo>
                    <a:pt x="2624435" y="46660"/>
                  </a:lnTo>
                  <a:lnTo>
                    <a:pt x="2624435" y="51038"/>
                  </a:lnTo>
                  <a:lnTo>
                    <a:pt x="2624979" y="52849"/>
                  </a:lnTo>
                  <a:close/>
                </a:path>
                <a:path w="2734945" h="870585">
                  <a:moveTo>
                    <a:pt x="2625729" y="55342"/>
                  </a:moveTo>
                  <a:lnTo>
                    <a:pt x="2624979" y="52849"/>
                  </a:lnTo>
                  <a:lnTo>
                    <a:pt x="2625090" y="54102"/>
                  </a:lnTo>
                  <a:lnTo>
                    <a:pt x="2625729" y="55342"/>
                  </a:lnTo>
                  <a:close/>
                </a:path>
                <a:path w="2734945" h="870585">
                  <a:moveTo>
                    <a:pt x="2662439" y="89561"/>
                  </a:moveTo>
                  <a:lnTo>
                    <a:pt x="2662439" y="50875"/>
                  </a:lnTo>
                  <a:lnTo>
                    <a:pt x="2660427" y="57816"/>
                  </a:lnTo>
                  <a:lnTo>
                    <a:pt x="2655986" y="63472"/>
                  </a:lnTo>
                  <a:lnTo>
                    <a:pt x="2649473" y="67056"/>
                  </a:lnTo>
                  <a:lnTo>
                    <a:pt x="2648712" y="67056"/>
                  </a:lnTo>
                  <a:lnTo>
                    <a:pt x="2641270" y="67818"/>
                  </a:lnTo>
                  <a:lnTo>
                    <a:pt x="2634329" y="65722"/>
                  </a:lnTo>
                  <a:lnTo>
                    <a:pt x="2628673" y="61055"/>
                  </a:lnTo>
                  <a:lnTo>
                    <a:pt x="2625729" y="55342"/>
                  </a:lnTo>
                  <a:lnTo>
                    <a:pt x="2641854" y="108966"/>
                  </a:lnTo>
                  <a:lnTo>
                    <a:pt x="2662439" y="89561"/>
                  </a:lnTo>
                  <a:close/>
                </a:path>
                <a:path w="2734945" h="870585">
                  <a:moveTo>
                    <a:pt x="2589930" y="73294"/>
                  </a:moveTo>
                  <a:lnTo>
                    <a:pt x="2589276" y="65532"/>
                  </a:lnTo>
                  <a:lnTo>
                    <a:pt x="2585692" y="59007"/>
                  </a:lnTo>
                  <a:lnTo>
                    <a:pt x="2580036" y="54483"/>
                  </a:lnTo>
                  <a:lnTo>
                    <a:pt x="2573095" y="52244"/>
                  </a:lnTo>
                  <a:lnTo>
                    <a:pt x="2565654" y="52578"/>
                  </a:lnTo>
                  <a:lnTo>
                    <a:pt x="2558700" y="56173"/>
                  </a:lnTo>
                  <a:lnTo>
                    <a:pt x="2554033" y="61912"/>
                  </a:lnTo>
                  <a:lnTo>
                    <a:pt x="2551938" y="69080"/>
                  </a:lnTo>
                  <a:lnTo>
                    <a:pt x="2552700" y="76962"/>
                  </a:lnTo>
                  <a:lnTo>
                    <a:pt x="2556283" y="83474"/>
                  </a:lnTo>
                  <a:lnTo>
                    <a:pt x="2561939" y="87915"/>
                  </a:lnTo>
                  <a:lnTo>
                    <a:pt x="2568880" y="89927"/>
                  </a:lnTo>
                  <a:lnTo>
                    <a:pt x="2576321" y="89154"/>
                  </a:lnTo>
                  <a:lnTo>
                    <a:pt x="2582953" y="85677"/>
                  </a:lnTo>
                  <a:lnTo>
                    <a:pt x="2587656" y="80200"/>
                  </a:lnTo>
                  <a:lnTo>
                    <a:pt x="2589930" y="73294"/>
                  </a:lnTo>
                  <a:close/>
                </a:path>
                <a:path w="2734945" h="870585">
                  <a:moveTo>
                    <a:pt x="2516778" y="95833"/>
                  </a:moveTo>
                  <a:lnTo>
                    <a:pt x="2516123" y="88392"/>
                  </a:lnTo>
                  <a:lnTo>
                    <a:pt x="2512540" y="81438"/>
                  </a:lnTo>
                  <a:lnTo>
                    <a:pt x="2506884" y="76771"/>
                  </a:lnTo>
                  <a:lnTo>
                    <a:pt x="2499943" y="74675"/>
                  </a:lnTo>
                  <a:lnTo>
                    <a:pt x="2492502" y="75437"/>
                  </a:lnTo>
                  <a:lnTo>
                    <a:pt x="2485870" y="79021"/>
                  </a:lnTo>
                  <a:lnTo>
                    <a:pt x="2481167" y="84677"/>
                  </a:lnTo>
                  <a:lnTo>
                    <a:pt x="2478893" y="91618"/>
                  </a:lnTo>
                  <a:lnTo>
                    <a:pt x="2479547" y="99060"/>
                  </a:lnTo>
                  <a:lnTo>
                    <a:pt x="2483131" y="105691"/>
                  </a:lnTo>
                  <a:lnTo>
                    <a:pt x="2488787" y="110394"/>
                  </a:lnTo>
                  <a:lnTo>
                    <a:pt x="2495728" y="112668"/>
                  </a:lnTo>
                  <a:lnTo>
                    <a:pt x="2503169" y="112014"/>
                  </a:lnTo>
                  <a:lnTo>
                    <a:pt x="2509801" y="108430"/>
                  </a:lnTo>
                  <a:lnTo>
                    <a:pt x="2514504" y="102774"/>
                  </a:lnTo>
                  <a:lnTo>
                    <a:pt x="2516778" y="95833"/>
                  </a:lnTo>
                  <a:close/>
                </a:path>
                <a:path w="2734945" h="870585">
                  <a:moveTo>
                    <a:pt x="2443733" y="117931"/>
                  </a:moveTo>
                  <a:lnTo>
                    <a:pt x="2442971" y="110490"/>
                  </a:lnTo>
                  <a:lnTo>
                    <a:pt x="2439495" y="103858"/>
                  </a:lnTo>
                  <a:lnTo>
                    <a:pt x="2434018" y="99155"/>
                  </a:lnTo>
                  <a:lnTo>
                    <a:pt x="2427112" y="96881"/>
                  </a:lnTo>
                  <a:lnTo>
                    <a:pt x="2419350" y="97536"/>
                  </a:lnTo>
                  <a:lnTo>
                    <a:pt x="2412718" y="101119"/>
                  </a:lnTo>
                  <a:lnTo>
                    <a:pt x="2408015" y="106775"/>
                  </a:lnTo>
                  <a:lnTo>
                    <a:pt x="2405741" y="113716"/>
                  </a:lnTo>
                  <a:lnTo>
                    <a:pt x="2406395" y="121158"/>
                  </a:lnTo>
                  <a:lnTo>
                    <a:pt x="2409979" y="127789"/>
                  </a:lnTo>
                  <a:lnTo>
                    <a:pt x="2415635" y="132492"/>
                  </a:lnTo>
                  <a:lnTo>
                    <a:pt x="2422576" y="134766"/>
                  </a:lnTo>
                  <a:lnTo>
                    <a:pt x="2430017" y="134112"/>
                  </a:lnTo>
                  <a:lnTo>
                    <a:pt x="2436971" y="130528"/>
                  </a:lnTo>
                  <a:lnTo>
                    <a:pt x="2441638" y="124872"/>
                  </a:lnTo>
                  <a:lnTo>
                    <a:pt x="2443733" y="117931"/>
                  </a:lnTo>
                  <a:close/>
                </a:path>
                <a:path w="2734945" h="870585">
                  <a:moveTo>
                    <a:pt x="2371236" y="140029"/>
                  </a:moveTo>
                  <a:lnTo>
                    <a:pt x="2370581" y="132587"/>
                  </a:lnTo>
                  <a:lnTo>
                    <a:pt x="2366998" y="125956"/>
                  </a:lnTo>
                  <a:lnTo>
                    <a:pt x="2361342" y="121253"/>
                  </a:lnTo>
                  <a:lnTo>
                    <a:pt x="2354401" y="118979"/>
                  </a:lnTo>
                  <a:lnTo>
                    <a:pt x="2346959" y="119634"/>
                  </a:lnTo>
                  <a:lnTo>
                    <a:pt x="2340006" y="123217"/>
                  </a:lnTo>
                  <a:lnTo>
                    <a:pt x="2335339" y="128873"/>
                  </a:lnTo>
                  <a:lnTo>
                    <a:pt x="2333243" y="135814"/>
                  </a:lnTo>
                  <a:lnTo>
                    <a:pt x="2334005" y="143256"/>
                  </a:lnTo>
                  <a:lnTo>
                    <a:pt x="2337589" y="149887"/>
                  </a:lnTo>
                  <a:lnTo>
                    <a:pt x="2343245" y="154590"/>
                  </a:lnTo>
                  <a:lnTo>
                    <a:pt x="2350186" y="156864"/>
                  </a:lnTo>
                  <a:lnTo>
                    <a:pt x="2357628" y="156210"/>
                  </a:lnTo>
                  <a:lnTo>
                    <a:pt x="2364259" y="152626"/>
                  </a:lnTo>
                  <a:lnTo>
                    <a:pt x="2368962" y="146970"/>
                  </a:lnTo>
                  <a:lnTo>
                    <a:pt x="2371236" y="140029"/>
                  </a:lnTo>
                  <a:close/>
                </a:path>
                <a:path w="2734945" h="870585">
                  <a:moveTo>
                    <a:pt x="2298084" y="162127"/>
                  </a:moveTo>
                  <a:lnTo>
                    <a:pt x="2297429" y="154686"/>
                  </a:lnTo>
                  <a:lnTo>
                    <a:pt x="2293846" y="148054"/>
                  </a:lnTo>
                  <a:lnTo>
                    <a:pt x="2288190" y="143351"/>
                  </a:lnTo>
                  <a:lnTo>
                    <a:pt x="2281249" y="141077"/>
                  </a:lnTo>
                  <a:lnTo>
                    <a:pt x="2273807" y="141732"/>
                  </a:lnTo>
                  <a:lnTo>
                    <a:pt x="2267176" y="145315"/>
                  </a:lnTo>
                  <a:lnTo>
                    <a:pt x="2262473" y="150971"/>
                  </a:lnTo>
                  <a:lnTo>
                    <a:pt x="2260199" y="157912"/>
                  </a:lnTo>
                  <a:lnTo>
                    <a:pt x="2260854" y="165354"/>
                  </a:lnTo>
                  <a:lnTo>
                    <a:pt x="2264437" y="172307"/>
                  </a:lnTo>
                  <a:lnTo>
                    <a:pt x="2270093" y="176974"/>
                  </a:lnTo>
                  <a:lnTo>
                    <a:pt x="2277034" y="179070"/>
                  </a:lnTo>
                  <a:lnTo>
                    <a:pt x="2284476" y="178308"/>
                  </a:lnTo>
                  <a:lnTo>
                    <a:pt x="2291107" y="174724"/>
                  </a:lnTo>
                  <a:lnTo>
                    <a:pt x="2295810" y="169068"/>
                  </a:lnTo>
                  <a:lnTo>
                    <a:pt x="2298084" y="162127"/>
                  </a:lnTo>
                  <a:close/>
                </a:path>
                <a:path w="2734945" h="870585">
                  <a:moveTo>
                    <a:pt x="2225040" y="184665"/>
                  </a:moveTo>
                  <a:lnTo>
                    <a:pt x="2224278" y="176784"/>
                  </a:lnTo>
                  <a:lnTo>
                    <a:pt x="2220694" y="170271"/>
                  </a:lnTo>
                  <a:lnTo>
                    <a:pt x="2215038" y="165830"/>
                  </a:lnTo>
                  <a:lnTo>
                    <a:pt x="2208097" y="163818"/>
                  </a:lnTo>
                  <a:lnTo>
                    <a:pt x="2200655" y="164592"/>
                  </a:lnTo>
                  <a:lnTo>
                    <a:pt x="2194024" y="168068"/>
                  </a:lnTo>
                  <a:lnTo>
                    <a:pt x="2189321" y="173545"/>
                  </a:lnTo>
                  <a:lnTo>
                    <a:pt x="2187047" y="180451"/>
                  </a:lnTo>
                  <a:lnTo>
                    <a:pt x="2187702" y="188214"/>
                  </a:lnTo>
                  <a:lnTo>
                    <a:pt x="2191285" y="194738"/>
                  </a:lnTo>
                  <a:lnTo>
                    <a:pt x="2196941" y="199263"/>
                  </a:lnTo>
                  <a:lnTo>
                    <a:pt x="2203882" y="201501"/>
                  </a:lnTo>
                  <a:lnTo>
                    <a:pt x="2211323" y="201168"/>
                  </a:lnTo>
                  <a:lnTo>
                    <a:pt x="2218277" y="197572"/>
                  </a:lnTo>
                  <a:lnTo>
                    <a:pt x="2222944" y="191833"/>
                  </a:lnTo>
                  <a:lnTo>
                    <a:pt x="2225040" y="184665"/>
                  </a:lnTo>
                  <a:close/>
                </a:path>
                <a:path w="2734945" h="870585">
                  <a:moveTo>
                    <a:pt x="2152542" y="207085"/>
                  </a:moveTo>
                  <a:lnTo>
                    <a:pt x="2151888" y="199644"/>
                  </a:lnTo>
                  <a:lnTo>
                    <a:pt x="2148304" y="192690"/>
                  </a:lnTo>
                  <a:lnTo>
                    <a:pt x="2142648" y="188023"/>
                  </a:lnTo>
                  <a:lnTo>
                    <a:pt x="2135707" y="185928"/>
                  </a:lnTo>
                  <a:lnTo>
                    <a:pt x="2128266" y="186690"/>
                  </a:lnTo>
                  <a:lnTo>
                    <a:pt x="2121312" y="190273"/>
                  </a:lnTo>
                  <a:lnTo>
                    <a:pt x="2116645" y="195929"/>
                  </a:lnTo>
                  <a:lnTo>
                    <a:pt x="2114550" y="202870"/>
                  </a:lnTo>
                  <a:lnTo>
                    <a:pt x="2115312" y="210312"/>
                  </a:lnTo>
                  <a:lnTo>
                    <a:pt x="2118788" y="216943"/>
                  </a:lnTo>
                  <a:lnTo>
                    <a:pt x="2124265" y="221646"/>
                  </a:lnTo>
                  <a:lnTo>
                    <a:pt x="2131171" y="223920"/>
                  </a:lnTo>
                  <a:lnTo>
                    <a:pt x="2138933" y="223266"/>
                  </a:lnTo>
                  <a:lnTo>
                    <a:pt x="2145565" y="219682"/>
                  </a:lnTo>
                  <a:lnTo>
                    <a:pt x="2150268" y="214026"/>
                  </a:lnTo>
                  <a:lnTo>
                    <a:pt x="2152542" y="207085"/>
                  </a:lnTo>
                  <a:close/>
                </a:path>
                <a:path w="2734945" h="870585">
                  <a:moveTo>
                    <a:pt x="2079390" y="229183"/>
                  </a:moveTo>
                  <a:lnTo>
                    <a:pt x="2078735" y="221742"/>
                  </a:lnTo>
                  <a:lnTo>
                    <a:pt x="2075152" y="215110"/>
                  </a:lnTo>
                  <a:lnTo>
                    <a:pt x="2069496" y="210407"/>
                  </a:lnTo>
                  <a:lnTo>
                    <a:pt x="2062555" y="208133"/>
                  </a:lnTo>
                  <a:lnTo>
                    <a:pt x="2055114" y="208787"/>
                  </a:lnTo>
                  <a:lnTo>
                    <a:pt x="2048482" y="212371"/>
                  </a:lnTo>
                  <a:lnTo>
                    <a:pt x="2043779" y="218027"/>
                  </a:lnTo>
                  <a:lnTo>
                    <a:pt x="2041505" y="224968"/>
                  </a:lnTo>
                  <a:lnTo>
                    <a:pt x="2042159" y="232410"/>
                  </a:lnTo>
                  <a:lnTo>
                    <a:pt x="2045743" y="239041"/>
                  </a:lnTo>
                  <a:lnTo>
                    <a:pt x="2051399" y="243744"/>
                  </a:lnTo>
                  <a:lnTo>
                    <a:pt x="2058340" y="246018"/>
                  </a:lnTo>
                  <a:lnTo>
                    <a:pt x="2065781" y="245364"/>
                  </a:lnTo>
                  <a:lnTo>
                    <a:pt x="2072413" y="241780"/>
                  </a:lnTo>
                  <a:lnTo>
                    <a:pt x="2077116" y="236124"/>
                  </a:lnTo>
                  <a:lnTo>
                    <a:pt x="2079390" y="229183"/>
                  </a:lnTo>
                  <a:close/>
                </a:path>
                <a:path w="2734945" h="870585">
                  <a:moveTo>
                    <a:pt x="2006345" y="251281"/>
                  </a:moveTo>
                  <a:lnTo>
                    <a:pt x="2005583" y="243840"/>
                  </a:lnTo>
                  <a:lnTo>
                    <a:pt x="2002000" y="237208"/>
                  </a:lnTo>
                  <a:lnTo>
                    <a:pt x="1996344" y="232505"/>
                  </a:lnTo>
                  <a:lnTo>
                    <a:pt x="1989403" y="230231"/>
                  </a:lnTo>
                  <a:lnTo>
                    <a:pt x="1981962" y="230886"/>
                  </a:lnTo>
                  <a:lnTo>
                    <a:pt x="1975330" y="234469"/>
                  </a:lnTo>
                  <a:lnTo>
                    <a:pt x="1970627" y="240125"/>
                  </a:lnTo>
                  <a:lnTo>
                    <a:pt x="1968353" y="247066"/>
                  </a:lnTo>
                  <a:lnTo>
                    <a:pt x="1969007" y="254508"/>
                  </a:lnTo>
                  <a:lnTo>
                    <a:pt x="1972591" y="261461"/>
                  </a:lnTo>
                  <a:lnTo>
                    <a:pt x="1978247" y="266128"/>
                  </a:lnTo>
                  <a:lnTo>
                    <a:pt x="1985188" y="268224"/>
                  </a:lnTo>
                  <a:lnTo>
                    <a:pt x="1992629" y="267462"/>
                  </a:lnTo>
                  <a:lnTo>
                    <a:pt x="1999583" y="263878"/>
                  </a:lnTo>
                  <a:lnTo>
                    <a:pt x="2004250" y="258222"/>
                  </a:lnTo>
                  <a:lnTo>
                    <a:pt x="2006345" y="251281"/>
                  </a:lnTo>
                  <a:close/>
                </a:path>
                <a:path w="2734945" h="870585">
                  <a:moveTo>
                    <a:pt x="1933527" y="273808"/>
                  </a:moveTo>
                  <a:lnTo>
                    <a:pt x="1933193" y="265938"/>
                  </a:lnTo>
                  <a:lnTo>
                    <a:pt x="1929610" y="259425"/>
                  </a:lnTo>
                  <a:lnTo>
                    <a:pt x="1923954" y="254984"/>
                  </a:lnTo>
                  <a:lnTo>
                    <a:pt x="1917013" y="252972"/>
                  </a:lnTo>
                  <a:lnTo>
                    <a:pt x="1909571" y="253746"/>
                  </a:lnTo>
                  <a:lnTo>
                    <a:pt x="1908809" y="253746"/>
                  </a:lnTo>
                  <a:lnTo>
                    <a:pt x="1902297" y="256901"/>
                  </a:lnTo>
                  <a:lnTo>
                    <a:pt x="1897856" y="262413"/>
                  </a:lnTo>
                  <a:lnTo>
                    <a:pt x="1895844" y="269497"/>
                  </a:lnTo>
                  <a:lnTo>
                    <a:pt x="1896617" y="277368"/>
                  </a:lnTo>
                  <a:lnTo>
                    <a:pt x="1899773" y="283892"/>
                  </a:lnTo>
                  <a:lnTo>
                    <a:pt x="1905285" y="288417"/>
                  </a:lnTo>
                  <a:lnTo>
                    <a:pt x="1912369" y="290655"/>
                  </a:lnTo>
                  <a:lnTo>
                    <a:pt x="1920239" y="290322"/>
                  </a:lnTo>
                  <a:lnTo>
                    <a:pt x="1920239" y="289560"/>
                  </a:lnTo>
                  <a:lnTo>
                    <a:pt x="1926764" y="286404"/>
                  </a:lnTo>
                  <a:lnTo>
                    <a:pt x="1931289" y="280892"/>
                  </a:lnTo>
                  <a:lnTo>
                    <a:pt x="1933527" y="273808"/>
                  </a:lnTo>
                  <a:close/>
                </a:path>
                <a:path w="2734945" h="870585">
                  <a:moveTo>
                    <a:pt x="1860696" y="296239"/>
                  </a:moveTo>
                  <a:lnTo>
                    <a:pt x="1860041" y="288798"/>
                  </a:lnTo>
                  <a:lnTo>
                    <a:pt x="1856458" y="281844"/>
                  </a:lnTo>
                  <a:lnTo>
                    <a:pt x="1850802" y="277177"/>
                  </a:lnTo>
                  <a:lnTo>
                    <a:pt x="1843861" y="275082"/>
                  </a:lnTo>
                  <a:lnTo>
                    <a:pt x="1836419" y="275844"/>
                  </a:lnTo>
                  <a:lnTo>
                    <a:pt x="1829788" y="279427"/>
                  </a:lnTo>
                  <a:lnTo>
                    <a:pt x="1825085" y="285083"/>
                  </a:lnTo>
                  <a:lnTo>
                    <a:pt x="1822811" y="292024"/>
                  </a:lnTo>
                  <a:lnTo>
                    <a:pt x="1823465" y="299466"/>
                  </a:lnTo>
                  <a:lnTo>
                    <a:pt x="1827049" y="306097"/>
                  </a:lnTo>
                  <a:lnTo>
                    <a:pt x="1832705" y="310800"/>
                  </a:lnTo>
                  <a:lnTo>
                    <a:pt x="1839646" y="313074"/>
                  </a:lnTo>
                  <a:lnTo>
                    <a:pt x="1847088" y="312420"/>
                  </a:lnTo>
                  <a:lnTo>
                    <a:pt x="1853719" y="308836"/>
                  </a:lnTo>
                  <a:lnTo>
                    <a:pt x="1858422" y="303180"/>
                  </a:lnTo>
                  <a:lnTo>
                    <a:pt x="1860696" y="296239"/>
                  </a:lnTo>
                  <a:close/>
                </a:path>
                <a:path w="2734945" h="870585">
                  <a:moveTo>
                    <a:pt x="1787652" y="318337"/>
                  </a:moveTo>
                  <a:lnTo>
                    <a:pt x="1786889" y="310896"/>
                  </a:lnTo>
                  <a:lnTo>
                    <a:pt x="1783306" y="304264"/>
                  </a:lnTo>
                  <a:lnTo>
                    <a:pt x="1777650" y="299561"/>
                  </a:lnTo>
                  <a:lnTo>
                    <a:pt x="1770709" y="297287"/>
                  </a:lnTo>
                  <a:lnTo>
                    <a:pt x="1763267" y="297942"/>
                  </a:lnTo>
                  <a:lnTo>
                    <a:pt x="1756636" y="301525"/>
                  </a:lnTo>
                  <a:lnTo>
                    <a:pt x="1751933" y="307181"/>
                  </a:lnTo>
                  <a:lnTo>
                    <a:pt x="1749659" y="314122"/>
                  </a:lnTo>
                  <a:lnTo>
                    <a:pt x="1750314" y="321564"/>
                  </a:lnTo>
                  <a:lnTo>
                    <a:pt x="1753897" y="328195"/>
                  </a:lnTo>
                  <a:lnTo>
                    <a:pt x="1759553" y="332898"/>
                  </a:lnTo>
                  <a:lnTo>
                    <a:pt x="1766494" y="335172"/>
                  </a:lnTo>
                  <a:lnTo>
                    <a:pt x="1773935" y="334518"/>
                  </a:lnTo>
                  <a:lnTo>
                    <a:pt x="1780889" y="330934"/>
                  </a:lnTo>
                  <a:lnTo>
                    <a:pt x="1785556" y="325278"/>
                  </a:lnTo>
                  <a:lnTo>
                    <a:pt x="1787652" y="318337"/>
                  </a:lnTo>
                  <a:close/>
                </a:path>
                <a:path w="2734945" h="870585">
                  <a:moveTo>
                    <a:pt x="1714833" y="340435"/>
                  </a:moveTo>
                  <a:lnTo>
                    <a:pt x="1714500" y="332994"/>
                  </a:lnTo>
                  <a:lnTo>
                    <a:pt x="1710904" y="326362"/>
                  </a:lnTo>
                  <a:lnTo>
                    <a:pt x="1705165" y="321659"/>
                  </a:lnTo>
                  <a:lnTo>
                    <a:pt x="1697997" y="319385"/>
                  </a:lnTo>
                  <a:lnTo>
                    <a:pt x="1690115" y="320040"/>
                  </a:lnTo>
                  <a:lnTo>
                    <a:pt x="1683603" y="323623"/>
                  </a:lnTo>
                  <a:lnTo>
                    <a:pt x="1679162" y="329279"/>
                  </a:lnTo>
                  <a:lnTo>
                    <a:pt x="1677150" y="336220"/>
                  </a:lnTo>
                  <a:lnTo>
                    <a:pt x="1677923" y="343662"/>
                  </a:lnTo>
                  <a:lnTo>
                    <a:pt x="1681079" y="350615"/>
                  </a:lnTo>
                  <a:lnTo>
                    <a:pt x="1686591" y="355282"/>
                  </a:lnTo>
                  <a:lnTo>
                    <a:pt x="1693675" y="357378"/>
                  </a:lnTo>
                  <a:lnTo>
                    <a:pt x="1701545" y="356616"/>
                  </a:lnTo>
                  <a:lnTo>
                    <a:pt x="1708070" y="353032"/>
                  </a:lnTo>
                  <a:lnTo>
                    <a:pt x="1712595" y="347376"/>
                  </a:lnTo>
                  <a:lnTo>
                    <a:pt x="1714833" y="340435"/>
                  </a:lnTo>
                  <a:close/>
                </a:path>
                <a:path w="2734945" h="870585">
                  <a:moveTo>
                    <a:pt x="1642002" y="362962"/>
                  </a:moveTo>
                  <a:lnTo>
                    <a:pt x="1641347" y="355092"/>
                  </a:lnTo>
                  <a:lnTo>
                    <a:pt x="1637764" y="348567"/>
                  </a:lnTo>
                  <a:lnTo>
                    <a:pt x="1632108" y="344042"/>
                  </a:lnTo>
                  <a:lnTo>
                    <a:pt x="1625167" y="341804"/>
                  </a:lnTo>
                  <a:lnTo>
                    <a:pt x="1617726" y="342138"/>
                  </a:lnTo>
                  <a:lnTo>
                    <a:pt x="1617726" y="342900"/>
                  </a:lnTo>
                  <a:lnTo>
                    <a:pt x="1610772" y="346055"/>
                  </a:lnTo>
                  <a:lnTo>
                    <a:pt x="1606105" y="351567"/>
                  </a:lnTo>
                  <a:lnTo>
                    <a:pt x="1604009" y="358651"/>
                  </a:lnTo>
                  <a:lnTo>
                    <a:pt x="1604771" y="366522"/>
                  </a:lnTo>
                  <a:lnTo>
                    <a:pt x="1608355" y="373034"/>
                  </a:lnTo>
                  <a:lnTo>
                    <a:pt x="1614011" y="377475"/>
                  </a:lnTo>
                  <a:lnTo>
                    <a:pt x="1620952" y="379487"/>
                  </a:lnTo>
                  <a:lnTo>
                    <a:pt x="1628393" y="378714"/>
                  </a:lnTo>
                  <a:lnTo>
                    <a:pt x="1635025" y="375558"/>
                  </a:lnTo>
                  <a:lnTo>
                    <a:pt x="1639728" y="370046"/>
                  </a:lnTo>
                  <a:lnTo>
                    <a:pt x="1642002" y="362962"/>
                  </a:lnTo>
                  <a:close/>
                </a:path>
                <a:path w="2734945" h="870585">
                  <a:moveTo>
                    <a:pt x="1568957" y="385393"/>
                  </a:moveTo>
                  <a:lnTo>
                    <a:pt x="1568195" y="377952"/>
                  </a:lnTo>
                  <a:lnTo>
                    <a:pt x="1564612" y="370998"/>
                  </a:lnTo>
                  <a:lnTo>
                    <a:pt x="1558956" y="366331"/>
                  </a:lnTo>
                  <a:lnTo>
                    <a:pt x="1552015" y="364236"/>
                  </a:lnTo>
                  <a:lnTo>
                    <a:pt x="1544573" y="364998"/>
                  </a:lnTo>
                  <a:lnTo>
                    <a:pt x="1537942" y="368581"/>
                  </a:lnTo>
                  <a:lnTo>
                    <a:pt x="1533239" y="374237"/>
                  </a:lnTo>
                  <a:lnTo>
                    <a:pt x="1530965" y="381178"/>
                  </a:lnTo>
                  <a:lnTo>
                    <a:pt x="1531619" y="388620"/>
                  </a:lnTo>
                  <a:lnTo>
                    <a:pt x="1535203" y="395251"/>
                  </a:lnTo>
                  <a:lnTo>
                    <a:pt x="1540859" y="399954"/>
                  </a:lnTo>
                  <a:lnTo>
                    <a:pt x="1547800" y="402228"/>
                  </a:lnTo>
                  <a:lnTo>
                    <a:pt x="1555241" y="401574"/>
                  </a:lnTo>
                  <a:lnTo>
                    <a:pt x="1562195" y="397990"/>
                  </a:lnTo>
                  <a:lnTo>
                    <a:pt x="1566862" y="392334"/>
                  </a:lnTo>
                  <a:lnTo>
                    <a:pt x="1568957" y="385393"/>
                  </a:lnTo>
                  <a:close/>
                </a:path>
                <a:path w="2734945" h="870585">
                  <a:moveTo>
                    <a:pt x="1495817" y="407491"/>
                  </a:moveTo>
                  <a:lnTo>
                    <a:pt x="1495043" y="400050"/>
                  </a:lnTo>
                  <a:lnTo>
                    <a:pt x="1491888" y="393418"/>
                  </a:lnTo>
                  <a:lnTo>
                    <a:pt x="1486376" y="388715"/>
                  </a:lnTo>
                  <a:lnTo>
                    <a:pt x="1479292" y="386441"/>
                  </a:lnTo>
                  <a:lnTo>
                    <a:pt x="1471421" y="387096"/>
                  </a:lnTo>
                  <a:lnTo>
                    <a:pt x="1464897" y="390679"/>
                  </a:lnTo>
                  <a:lnTo>
                    <a:pt x="1460372" y="396335"/>
                  </a:lnTo>
                  <a:lnTo>
                    <a:pt x="1458134" y="403276"/>
                  </a:lnTo>
                  <a:lnTo>
                    <a:pt x="1458467" y="410718"/>
                  </a:lnTo>
                  <a:lnTo>
                    <a:pt x="1462063" y="417349"/>
                  </a:lnTo>
                  <a:lnTo>
                    <a:pt x="1467802" y="422052"/>
                  </a:lnTo>
                  <a:lnTo>
                    <a:pt x="1474970" y="424326"/>
                  </a:lnTo>
                  <a:lnTo>
                    <a:pt x="1482852" y="423672"/>
                  </a:lnTo>
                  <a:lnTo>
                    <a:pt x="1489364" y="420088"/>
                  </a:lnTo>
                  <a:lnTo>
                    <a:pt x="1493805" y="414432"/>
                  </a:lnTo>
                  <a:lnTo>
                    <a:pt x="1495817" y="407491"/>
                  </a:lnTo>
                  <a:close/>
                </a:path>
                <a:path w="2734945" h="870585">
                  <a:moveTo>
                    <a:pt x="1423308" y="429589"/>
                  </a:moveTo>
                  <a:lnTo>
                    <a:pt x="1422653" y="422148"/>
                  </a:lnTo>
                  <a:lnTo>
                    <a:pt x="1419070" y="415516"/>
                  </a:lnTo>
                  <a:lnTo>
                    <a:pt x="1413414" y="410813"/>
                  </a:lnTo>
                  <a:lnTo>
                    <a:pt x="1406473" y="408539"/>
                  </a:lnTo>
                  <a:lnTo>
                    <a:pt x="1399031" y="409194"/>
                  </a:lnTo>
                  <a:lnTo>
                    <a:pt x="1392078" y="412777"/>
                  </a:lnTo>
                  <a:lnTo>
                    <a:pt x="1387411" y="418433"/>
                  </a:lnTo>
                  <a:lnTo>
                    <a:pt x="1385315" y="425374"/>
                  </a:lnTo>
                  <a:lnTo>
                    <a:pt x="1386077" y="432816"/>
                  </a:lnTo>
                  <a:lnTo>
                    <a:pt x="1389661" y="439769"/>
                  </a:lnTo>
                  <a:lnTo>
                    <a:pt x="1395317" y="444436"/>
                  </a:lnTo>
                  <a:lnTo>
                    <a:pt x="1402258" y="446532"/>
                  </a:lnTo>
                  <a:lnTo>
                    <a:pt x="1409700" y="445770"/>
                  </a:lnTo>
                  <a:lnTo>
                    <a:pt x="1416331" y="442186"/>
                  </a:lnTo>
                  <a:lnTo>
                    <a:pt x="1421034" y="436530"/>
                  </a:lnTo>
                  <a:lnTo>
                    <a:pt x="1423308" y="429589"/>
                  </a:lnTo>
                  <a:close/>
                </a:path>
                <a:path w="2734945" h="870585">
                  <a:moveTo>
                    <a:pt x="1350156" y="452008"/>
                  </a:moveTo>
                  <a:lnTo>
                    <a:pt x="1349502" y="444246"/>
                  </a:lnTo>
                  <a:lnTo>
                    <a:pt x="1345918" y="437721"/>
                  </a:lnTo>
                  <a:lnTo>
                    <a:pt x="1340262" y="433197"/>
                  </a:lnTo>
                  <a:lnTo>
                    <a:pt x="1333321" y="430958"/>
                  </a:lnTo>
                  <a:lnTo>
                    <a:pt x="1325879" y="431292"/>
                  </a:lnTo>
                  <a:lnTo>
                    <a:pt x="1319248" y="434887"/>
                  </a:lnTo>
                  <a:lnTo>
                    <a:pt x="1314545" y="440626"/>
                  </a:lnTo>
                  <a:lnTo>
                    <a:pt x="1312271" y="447794"/>
                  </a:lnTo>
                  <a:lnTo>
                    <a:pt x="1312926" y="455676"/>
                  </a:lnTo>
                  <a:lnTo>
                    <a:pt x="1316509" y="462188"/>
                  </a:lnTo>
                  <a:lnTo>
                    <a:pt x="1322165" y="466629"/>
                  </a:lnTo>
                  <a:lnTo>
                    <a:pt x="1329106" y="468641"/>
                  </a:lnTo>
                  <a:lnTo>
                    <a:pt x="1336547" y="467868"/>
                  </a:lnTo>
                  <a:lnTo>
                    <a:pt x="1343179" y="464391"/>
                  </a:lnTo>
                  <a:lnTo>
                    <a:pt x="1347882" y="458914"/>
                  </a:lnTo>
                  <a:lnTo>
                    <a:pt x="1350156" y="452008"/>
                  </a:lnTo>
                  <a:close/>
                </a:path>
                <a:path w="2734945" h="870585">
                  <a:moveTo>
                    <a:pt x="1277123" y="474547"/>
                  </a:moveTo>
                  <a:lnTo>
                    <a:pt x="1276350" y="467106"/>
                  </a:lnTo>
                  <a:lnTo>
                    <a:pt x="1273194" y="460152"/>
                  </a:lnTo>
                  <a:lnTo>
                    <a:pt x="1267682" y="455485"/>
                  </a:lnTo>
                  <a:lnTo>
                    <a:pt x="1260598" y="453390"/>
                  </a:lnTo>
                  <a:lnTo>
                    <a:pt x="1252727" y="454152"/>
                  </a:lnTo>
                  <a:lnTo>
                    <a:pt x="1246203" y="457735"/>
                  </a:lnTo>
                  <a:lnTo>
                    <a:pt x="1241678" y="463391"/>
                  </a:lnTo>
                  <a:lnTo>
                    <a:pt x="1239440" y="470332"/>
                  </a:lnTo>
                  <a:lnTo>
                    <a:pt x="1239773" y="477774"/>
                  </a:lnTo>
                  <a:lnTo>
                    <a:pt x="1243357" y="484405"/>
                  </a:lnTo>
                  <a:lnTo>
                    <a:pt x="1249013" y="489108"/>
                  </a:lnTo>
                  <a:lnTo>
                    <a:pt x="1255954" y="491382"/>
                  </a:lnTo>
                  <a:lnTo>
                    <a:pt x="1263395" y="490728"/>
                  </a:lnTo>
                  <a:lnTo>
                    <a:pt x="1264157" y="490728"/>
                  </a:lnTo>
                  <a:lnTo>
                    <a:pt x="1270670" y="487144"/>
                  </a:lnTo>
                  <a:lnTo>
                    <a:pt x="1275111" y="481488"/>
                  </a:lnTo>
                  <a:lnTo>
                    <a:pt x="1277123" y="474547"/>
                  </a:lnTo>
                  <a:close/>
                </a:path>
                <a:path w="2734945" h="870585">
                  <a:moveTo>
                    <a:pt x="1204614" y="496645"/>
                  </a:moveTo>
                  <a:lnTo>
                    <a:pt x="1203959" y="489204"/>
                  </a:lnTo>
                  <a:lnTo>
                    <a:pt x="1200376" y="482572"/>
                  </a:lnTo>
                  <a:lnTo>
                    <a:pt x="1194720" y="477869"/>
                  </a:lnTo>
                  <a:lnTo>
                    <a:pt x="1187779" y="475595"/>
                  </a:lnTo>
                  <a:lnTo>
                    <a:pt x="1180338" y="476250"/>
                  </a:lnTo>
                  <a:lnTo>
                    <a:pt x="1173384" y="479833"/>
                  </a:lnTo>
                  <a:lnTo>
                    <a:pt x="1168717" y="485489"/>
                  </a:lnTo>
                  <a:lnTo>
                    <a:pt x="1166621" y="492430"/>
                  </a:lnTo>
                  <a:lnTo>
                    <a:pt x="1167383" y="499872"/>
                  </a:lnTo>
                  <a:lnTo>
                    <a:pt x="1170967" y="506503"/>
                  </a:lnTo>
                  <a:lnTo>
                    <a:pt x="1176623" y="511206"/>
                  </a:lnTo>
                  <a:lnTo>
                    <a:pt x="1183564" y="513480"/>
                  </a:lnTo>
                  <a:lnTo>
                    <a:pt x="1191005" y="512826"/>
                  </a:lnTo>
                  <a:lnTo>
                    <a:pt x="1197637" y="509242"/>
                  </a:lnTo>
                  <a:lnTo>
                    <a:pt x="1202340" y="503586"/>
                  </a:lnTo>
                  <a:lnTo>
                    <a:pt x="1204614" y="496645"/>
                  </a:lnTo>
                  <a:close/>
                </a:path>
                <a:path w="2734945" h="870585">
                  <a:moveTo>
                    <a:pt x="1131462" y="518743"/>
                  </a:moveTo>
                  <a:lnTo>
                    <a:pt x="1130807" y="511302"/>
                  </a:lnTo>
                  <a:lnTo>
                    <a:pt x="1127224" y="504670"/>
                  </a:lnTo>
                  <a:lnTo>
                    <a:pt x="1121568" y="499967"/>
                  </a:lnTo>
                  <a:lnTo>
                    <a:pt x="1114627" y="497693"/>
                  </a:lnTo>
                  <a:lnTo>
                    <a:pt x="1107185" y="498348"/>
                  </a:lnTo>
                  <a:lnTo>
                    <a:pt x="1100554" y="501931"/>
                  </a:lnTo>
                  <a:lnTo>
                    <a:pt x="1095851" y="507587"/>
                  </a:lnTo>
                  <a:lnTo>
                    <a:pt x="1093577" y="514528"/>
                  </a:lnTo>
                  <a:lnTo>
                    <a:pt x="1094231" y="521970"/>
                  </a:lnTo>
                  <a:lnTo>
                    <a:pt x="1097815" y="528601"/>
                  </a:lnTo>
                  <a:lnTo>
                    <a:pt x="1103471" y="533304"/>
                  </a:lnTo>
                  <a:lnTo>
                    <a:pt x="1110412" y="535578"/>
                  </a:lnTo>
                  <a:lnTo>
                    <a:pt x="1117853" y="534924"/>
                  </a:lnTo>
                  <a:lnTo>
                    <a:pt x="1124485" y="531340"/>
                  </a:lnTo>
                  <a:lnTo>
                    <a:pt x="1129188" y="525684"/>
                  </a:lnTo>
                  <a:lnTo>
                    <a:pt x="1131462" y="518743"/>
                  </a:lnTo>
                  <a:close/>
                </a:path>
                <a:path w="2734945" h="870585">
                  <a:moveTo>
                    <a:pt x="1058417" y="541162"/>
                  </a:moveTo>
                  <a:lnTo>
                    <a:pt x="1057655" y="533400"/>
                  </a:lnTo>
                  <a:lnTo>
                    <a:pt x="1054179" y="526768"/>
                  </a:lnTo>
                  <a:lnTo>
                    <a:pt x="1048702" y="522065"/>
                  </a:lnTo>
                  <a:lnTo>
                    <a:pt x="1041796" y="519791"/>
                  </a:lnTo>
                  <a:lnTo>
                    <a:pt x="1034033" y="520446"/>
                  </a:lnTo>
                  <a:lnTo>
                    <a:pt x="1027402" y="524029"/>
                  </a:lnTo>
                  <a:lnTo>
                    <a:pt x="1022699" y="529685"/>
                  </a:lnTo>
                  <a:lnTo>
                    <a:pt x="1020425" y="536626"/>
                  </a:lnTo>
                  <a:lnTo>
                    <a:pt x="1021079" y="544068"/>
                  </a:lnTo>
                  <a:lnTo>
                    <a:pt x="1024663" y="551021"/>
                  </a:lnTo>
                  <a:lnTo>
                    <a:pt x="1030319" y="555688"/>
                  </a:lnTo>
                  <a:lnTo>
                    <a:pt x="1037260" y="557784"/>
                  </a:lnTo>
                  <a:lnTo>
                    <a:pt x="1044701" y="557022"/>
                  </a:lnTo>
                  <a:lnTo>
                    <a:pt x="1051655" y="553545"/>
                  </a:lnTo>
                  <a:lnTo>
                    <a:pt x="1056322" y="548068"/>
                  </a:lnTo>
                  <a:lnTo>
                    <a:pt x="1058417" y="541162"/>
                  </a:lnTo>
                  <a:close/>
                </a:path>
                <a:path w="2734945" h="870585">
                  <a:moveTo>
                    <a:pt x="985920" y="563379"/>
                  </a:moveTo>
                  <a:lnTo>
                    <a:pt x="985265" y="555498"/>
                  </a:lnTo>
                  <a:lnTo>
                    <a:pt x="981682" y="548985"/>
                  </a:lnTo>
                  <a:lnTo>
                    <a:pt x="976026" y="544544"/>
                  </a:lnTo>
                  <a:lnTo>
                    <a:pt x="969085" y="542532"/>
                  </a:lnTo>
                  <a:lnTo>
                    <a:pt x="961643" y="543306"/>
                  </a:lnTo>
                  <a:lnTo>
                    <a:pt x="954690" y="546782"/>
                  </a:lnTo>
                  <a:lnTo>
                    <a:pt x="950023" y="552259"/>
                  </a:lnTo>
                  <a:lnTo>
                    <a:pt x="947927" y="559165"/>
                  </a:lnTo>
                  <a:lnTo>
                    <a:pt x="948689" y="566928"/>
                  </a:lnTo>
                  <a:lnTo>
                    <a:pt x="952273" y="573452"/>
                  </a:lnTo>
                  <a:lnTo>
                    <a:pt x="957929" y="577977"/>
                  </a:lnTo>
                  <a:lnTo>
                    <a:pt x="964870" y="580215"/>
                  </a:lnTo>
                  <a:lnTo>
                    <a:pt x="972312" y="579882"/>
                  </a:lnTo>
                  <a:lnTo>
                    <a:pt x="978943" y="576286"/>
                  </a:lnTo>
                  <a:lnTo>
                    <a:pt x="983646" y="570547"/>
                  </a:lnTo>
                  <a:lnTo>
                    <a:pt x="985920" y="563379"/>
                  </a:lnTo>
                  <a:close/>
                </a:path>
                <a:path w="2734945" h="870585">
                  <a:moveTo>
                    <a:pt x="912768" y="585799"/>
                  </a:moveTo>
                  <a:lnTo>
                    <a:pt x="912113" y="578358"/>
                  </a:lnTo>
                  <a:lnTo>
                    <a:pt x="908530" y="571404"/>
                  </a:lnTo>
                  <a:lnTo>
                    <a:pt x="902874" y="566737"/>
                  </a:lnTo>
                  <a:lnTo>
                    <a:pt x="895933" y="564642"/>
                  </a:lnTo>
                  <a:lnTo>
                    <a:pt x="888491" y="565404"/>
                  </a:lnTo>
                  <a:lnTo>
                    <a:pt x="881860" y="568987"/>
                  </a:lnTo>
                  <a:lnTo>
                    <a:pt x="877157" y="574643"/>
                  </a:lnTo>
                  <a:lnTo>
                    <a:pt x="874883" y="581584"/>
                  </a:lnTo>
                  <a:lnTo>
                    <a:pt x="875538" y="589026"/>
                  </a:lnTo>
                  <a:lnTo>
                    <a:pt x="879121" y="595657"/>
                  </a:lnTo>
                  <a:lnTo>
                    <a:pt x="884777" y="600360"/>
                  </a:lnTo>
                  <a:lnTo>
                    <a:pt x="891718" y="602634"/>
                  </a:lnTo>
                  <a:lnTo>
                    <a:pt x="899159" y="601980"/>
                  </a:lnTo>
                  <a:lnTo>
                    <a:pt x="905791" y="598396"/>
                  </a:lnTo>
                  <a:lnTo>
                    <a:pt x="910494" y="592740"/>
                  </a:lnTo>
                  <a:lnTo>
                    <a:pt x="912768" y="585799"/>
                  </a:lnTo>
                  <a:close/>
                </a:path>
                <a:path w="2734945" h="870585">
                  <a:moveTo>
                    <a:pt x="839724" y="607897"/>
                  </a:moveTo>
                  <a:lnTo>
                    <a:pt x="838962" y="600456"/>
                  </a:lnTo>
                  <a:lnTo>
                    <a:pt x="835378" y="593824"/>
                  </a:lnTo>
                  <a:lnTo>
                    <a:pt x="829722" y="589121"/>
                  </a:lnTo>
                  <a:lnTo>
                    <a:pt x="822781" y="586847"/>
                  </a:lnTo>
                  <a:lnTo>
                    <a:pt x="815339" y="587502"/>
                  </a:lnTo>
                  <a:lnTo>
                    <a:pt x="808708" y="591085"/>
                  </a:lnTo>
                  <a:lnTo>
                    <a:pt x="804005" y="596741"/>
                  </a:lnTo>
                  <a:lnTo>
                    <a:pt x="801731" y="603682"/>
                  </a:lnTo>
                  <a:lnTo>
                    <a:pt x="802385" y="611124"/>
                  </a:lnTo>
                  <a:lnTo>
                    <a:pt x="805969" y="617755"/>
                  </a:lnTo>
                  <a:lnTo>
                    <a:pt x="811625" y="622458"/>
                  </a:lnTo>
                  <a:lnTo>
                    <a:pt x="818566" y="624732"/>
                  </a:lnTo>
                  <a:lnTo>
                    <a:pt x="826007" y="624078"/>
                  </a:lnTo>
                  <a:lnTo>
                    <a:pt x="832961" y="620494"/>
                  </a:lnTo>
                  <a:lnTo>
                    <a:pt x="837628" y="614838"/>
                  </a:lnTo>
                  <a:lnTo>
                    <a:pt x="839724" y="607897"/>
                  </a:lnTo>
                  <a:close/>
                </a:path>
                <a:path w="2734945" h="870585">
                  <a:moveTo>
                    <a:pt x="767226" y="629995"/>
                  </a:moveTo>
                  <a:lnTo>
                    <a:pt x="766571" y="622554"/>
                  </a:lnTo>
                  <a:lnTo>
                    <a:pt x="762988" y="615922"/>
                  </a:lnTo>
                  <a:lnTo>
                    <a:pt x="757332" y="611219"/>
                  </a:lnTo>
                  <a:lnTo>
                    <a:pt x="750391" y="608945"/>
                  </a:lnTo>
                  <a:lnTo>
                    <a:pt x="742950" y="609600"/>
                  </a:lnTo>
                  <a:lnTo>
                    <a:pt x="735996" y="613183"/>
                  </a:lnTo>
                  <a:lnTo>
                    <a:pt x="731329" y="618839"/>
                  </a:lnTo>
                  <a:lnTo>
                    <a:pt x="729233" y="625780"/>
                  </a:lnTo>
                  <a:lnTo>
                    <a:pt x="729995" y="633222"/>
                  </a:lnTo>
                  <a:lnTo>
                    <a:pt x="733472" y="640175"/>
                  </a:lnTo>
                  <a:lnTo>
                    <a:pt x="738949" y="644842"/>
                  </a:lnTo>
                  <a:lnTo>
                    <a:pt x="745855" y="646938"/>
                  </a:lnTo>
                  <a:lnTo>
                    <a:pt x="753617" y="646176"/>
                  </a:lnTo>
                  <a:lnTo>
                    <a:pt x="760249" y="642592"/>
                  </a:lnTo>
                  <a:lnTo>
                    <a:pt x="764952" y="636936"/>
                  </a:lnTo>
                  <a:lnTo>
                    <a:pt x="767226" y="629995"/>
                  </a:lnTo>
                  <a:close/>
                </a:path>
                <a:path w="2734945" h="870585">
                  <a:moveTo>
                    <a:pt x="694074" y="652533"/>
                  </a:moveTo>
                  <a:lnTo>
                    <a:pt x="693419" y="644652"/>
                  </a:lnTo>
                  <a:lnTo>
                    <a:pt x="689836" y="638139"/>
                  </a:lnTo>
                  <a:lnTo>
                    <a:pt x="684180" y="633698"/>
                  </a:lnTo>
                  <a:lnTo>
                    <a:pt x="677239" y="631686"/>
                  </a:lnTo>
                  <a:lnTo>
                    <a:pt x="669797" y="632460"/>
                  </a:lnTo>
                  <a:lnTo>
                    <a:pt x="663166" y="635615"/>
                  </a:lnTo>
                  <a:lnTo>
                    <a:pt x="658463" y="641127"/>
                  </a:lnTo>
                  <a:lnTo>
                    <a:pt x="656189" y="648211"/>
                  </a:lnTo>
                  <a:lnTo>
                    <a:pt x="656843" y="656082"/>
                  </a:lnTo>
                  <a:lnTo>
                    <a:pt x="660427" y="662606"/>
                  </a:lnTo>
                  <a:lnTo>
                    <a:pt x="666083" y="667131"/>
                  </a:lnTo>
                  <a:lnTo>
                    <a:pt x="673024" y="669369"/>
                  </a:lnTo>
                  <a:lnTo>
                    <a:pt x="680465" y="669036"/>
                  </a:lnTo>
                  <a:lnTo>
                    <a:pt x="687097" y="665440"/>
                  </a:lnTo>
                  <a:lnTo>
                    <a:pt x="691800" y="659701"/>
                  </a:lnTo>
                  <a:lnTo>
                    <a:pt x="694074" y="652533"/>
                  </a:lnTo>
                  <a:close/>
                </a:path>
                <a:path w="2734945" h="870585">
                  <a:moveTo>
                    <a:pt x="621030" y="674953"/>
                  </a:moveTo>
                  <a:lnTo>
                    <a:pt x="620268" y="667512"/>
                  </a:lnTo>
                  <a:lnTo>
                    <a:pt x="616684" y="660558"/>
                  </a:lnTo>
                  <a:lnTo>
                    <a:pt x="611028" y="655891"/>
                  </a:lnTo>
                  <a:lnTo>
                    <a:pt x="604087" y="653796"/>
                  </a:lnTo>
                  <a:lnTo>
                    <a:pt x="596645" y="654558"/>
                  </a:lnTo>
                  <a:lnTo>
                    <a:pt x="590014" y="658141"/>
                  </a:lnTo>
                  <a:lnTo>
                    <a:pt x="585311" y="663797"/>
                  </a:lnTo>
                  <a:lnTo>
                    <a:pt x="583037" y="670738"/>
                  </a:lnTo>
                  <a:lnTo>
                    <a:pt x="583692" y="678180"/>
                  </a:lnTo>
                  <a:lnTo>
                    <a:pt x="587275" y="684811"/>
                  </a:lnTo>
                  <a:lnTo>
                    <a:pt x="592931" y="689514"/>
                  </a:lnTo>
                  <a:lnTo>
                    <a:pt x="599872" y="691788"/>
                  </a:lnTo>
                  <a:lnTo>
                    <a:pt x="607313" y="691134"/>
                  </a:lnTo>
                  <a:lnTo>
                    <a:pt x="614267" y="687550"/>
                  </a:lnTo>
                  <a:lnTo>
                    <a:pt x="618934" y="681894"/>
                  </a:lnTo>
                  <a:lnTo>
                    <a:pt x="621030" y="674953"/>
                  </a:lnTo>
                  <a:close/>
                </a:path>
                <a:path w="2734945" h="870585">
                  <a:moveTo>
                    <a:pt x="548532" y="697051"/>
                  </a:moveTo>
                  <a:lnTo>
                    <a:pt x="547878" y="689610"/>
                  </a:lnTo>
                  <a:lnTo>
                    <a:pt x="544294" y="682978"/>
                  </a:lnTo>
                  <a:lnTo>
                    <a:pt x="538638" y="678275"/>
                  </a:lnTo>
                  <a:lnTo>
                    <a:pt x="531697" y="676001"/>
                  </a:lnTo>
                  <a:lnTo>
                    <a:pt x="524256" y="676656"/>
                  </a:lnTo>
                  <a:lnTo>
                    <a:pt x="523494" y="676656"/>
                  </a:lnTo>
                  <a:lnTo>
                    <a:pt x="516981" y="680239"/>
                  </a:lnTo>
                  <a:lnTo>
                    <a:pt x="512540" y="685895"/>
                  </a:lnTo>
                  <a:lnTo>
                    <a:pt x="510528" y="692836"/>
                  </a:lnTo>
                  <a:lnTo>
                    <a:pt x="511301" y="700278"/>
                  </a:lnTo>
                  <a:lnTo>
                    <a:pt x="514778" y="706909"/>
                  </a:lnTo>
                  <a:lnTo>
                    <a:pt x="520255" y="711612"/>
                  </a:lnTo>
                  <a:lnTo>
                    <a:pt x="527161" y="713886"/>
                  </a:lnTo>
                  <a:lnTo>
                    <a:pt x="534924" y="713232"/>
                  </a:lnTo>
                  <a:lnTo>
                    <a:pt x="541555" y="709648"/>
                  </a:lnTo>
                  <a:lnTo>
                    <a:pt x="546258" y="703992"/>
                  </a:lnTo>
                  <a:lnTo>
                    <a:pt x="548532" y="697051"/>
                  </a:lnTo>
                  <a:close/>
                </a:path>
                <a:path w="2734945" h="870585">
                  <a:moveTo>
                    <a:pt x="475380" y="719149"/>
                  </a:moveTo>
                  <a:lnTo>
                    <a:pt x="474725" y="711708"/>
                  </a:lnTo>
                  <a:lnTo>
                    <a:pt x="471142" y="705076"/>
                  </a:lnTo>
                  <a:lnTo>
                    <a:pt x="465486" y="700373"/>
                  </a:lnTo>
                  <a:lnTo>
                    <a:pt x="458545" y="698099"/>
                  </a:lnTo>
                  <a:lnTo>
                    <a:pt x="451104" y="698754"/>
                  </a:lnTo>
                  <a:lnTo>
                    <a:pt x="444472" y="702337"/>
                  </a:lnTo>
                  <a:lnTo>
                    <a:pt x="439769" y="707993"/>
                  </a:lnTo>
                  <a:lnTo>
                    <a:pt x="437495" y="714934"/>
                  </a:lnTo>
                  <a:lnTo>
                    <a:pt x="438150" y="722376"/>
                  </a:lnTo>
                  <a:lnTo>
                    <a:pt x="441733" y="729329"/>
                  </a:lnTo>
                  <a:lnTo>
                    <a:pt x="447389" y="733996"/>
                  </a:lnTo>
                  <a:lnTo>
                    <a:pt x="454330" y="736092"/>
                  </a:lnTo>
                  <a:lnTo>
                    <a:pt x="461772" y="735330"/>
                  </a:lnTo>
                  <a:lnTo>
                    <a:pt x="468403" y="731746"/>
                  </a:lnTo>
                  <a:lnTo>
                    <a:pt x="473106" y="726090"/>
                  </a:lnTo>
                  <a:lnTo>
                    <a:pt x="475380" y="719149"/>
                  </a:lnTo>
                  <a:close/>
                </a:path>
                <a:path w="2734945" h="870585">
                  <a:moveTo>
                    <a:pt x="402336" y="741676"/>
                  </a:moveTo>
                  <a:lnTo>
                    <a:pt x="401574" y="733806"/>
                  </a:lnTo>
                  <a:lnTo>
                    <a:pt x="397990" y="727293"/>
                  </a:lnTo>
                  <a:lnTo>
                    <a:pt x="392334" y="722852"/>
                  </a:lnTo>
                  <a:lnTo>
                    <a:pt x="385393" y="720840"/>
                  </a:lnTo>
                  <a:lnTo>
                    <a:pt x="377951" y="721614"/>
                  </a:lnTo>
                  <a:lnTo>
                    <a:pt x="371320" y="724769"/>
                  </a:lnTo>
                  <a:lnTo>
                    <a:pt x="366617" y="730281"/>
                  </a:lnTo>
                  <a:lnTo>
                    <a:pt x="364343" y="737365"/>
                  </a:lnTo>
                  <a:lnTo>
                    <a:pt x="364998" y="745236"/>
                  </a:lnTo>
                  <a:lnTo>
                    <a:pt x="368581" y="751748"/>
                  </a:lnTo>
                  <a:lnTo>
                    <a:pt x="374237" y="756189"/>
                  </a:lnTo>
                  <a:lnTo>
                    <a:pt x="381178" y="758201"/>
                  </a:lnTo>
                  <a:lnTo>
                    <a:pt x="388619" y="757428"/>
                  </a:lnTo>
                  <a:lnTo>
                    <a:pt x="395573" y="754272"/>
                  </a:lnTo>
                  <a:lnTo>
                    <a:pt x="400240" y="748760"/>
                  </a:lnTo>
                  <a:lnTo>
                    <a:pt x="402336" y="741676"/>
                  </a:lnTo>
                  <a:close/>
                </a:path>
                <a:path w="2734945" h="870585">
                  <a:moveTo>
                    <a:pt x="329517" y="764107"/>
                  </a:moveTo>
                  <a:lnTo>
                    <a:pt x="329184" y="756666"/>
                  </a:lnTo>
                  <a:lnTo>
                    <a:pt x="325588" y="749712"/>
                  </a:lnTo>
                  <a:lnTo>
                    <a:pt x="319849" y="745045"/>
                  </a:lnTo>
                  <a:lnTo>
                    <a:pt x="312681" y="742950"/>
                  </a:lnTo>
                  <a:lnTo>
                    <a:pt x="304800" y="743712"/>
                  </a:lnTo>
                  <a:lnTo>
                    <a:pt x="298287" y="747295"/>
                  </a:lnTo>
                  <a:lnTo>
                    <a:pt x="293846" y="752951"/>
                  </a:lnTo>
                  <a:lnTo>
                    <a:pt x="291834" y="759892"/>
                  </a:lnTo>
                  <a:lnTo>
                    <a:pt x="292607" y="767334"/>
                  </a:lnTo>
                  <a:lnTo>
                    <a:pt x="295763" y="773965"/>
                  </a:lnTo>
                  <a:lnTo>
                    <a:pt x="301275" y="778668"/>
                  </a:lnTo>
                  <a:lnTo>
                    <a:pt x="308359" y="780942"/>
                  </a:lnTo>
                  <a:lnTo>
                    <a:pt x="316230" y="780288"/>
                  </a:lnTo>
                  <a:lnTo>
                    <a:pt x="322754" y="776704"/>
                  </a:lnTo>
                  <a:lnTo>
                    <a:pt x="327278" y="771048"/>
                  </a:lnTo>
                  <a:lnTo>
                    <a:pt x="329517" y="764107"/>
                  </a:lnTo>
                  <a:close/>
                </a:path>
                <a:path w="2734945" h="870585">
                  <a:moveTo>
                    <a:pt x="256686" y="786205"/>
                  </a:moveTo>
                  <a:lnTo>
                    <a:pt x="256031" y="778764"/>
                  </a:lnTo>
                  <a:lnTo>
                    <a:pt x="252448" y="772132"/>
                  </a:lnTo>
                  <a:lnTo>
                    <a:pt x="246792" y="767429"/>
                  </a:lnTo>
                  <a:lnTo>
                    <a:pt x="239851" y="765155"/>
                  </a:lnTo>
                  <a:lnTo>
                    <a:pt x="232410" y="765810"/>
                  </a:lnTo>
                  <a:lnTo>
                    <a:pt x="225778" y="769393"/>
                  </a:lnTo>
                  <a:lnTo>
                    <a:pt x="221075" y="775049"/>
                  </a:lnTo>
                  <a:lnTo>
                    <a:pt x="218801" y="781990"/>
                  </a:lnTo>
                  <a:lnTo>
                    <a:pt x="219456" y="789432"/>
                  </a:lnTo>
                  <a:lnTo>
                    <a:pt x="223039" y="796063"/>
                  </a:lnTo>
                  <a:lnTo>
                    <a:pt x="228695" y="800766"/>
                  </a:lnTo>
                  <a:lnTo>
                    <a:pt x="235636" y="803040"/>
                  </a:lnTo>
                  <a:lnTo>
                    <a:pt x="243078" y="802386"/>
                  </a:lnTo>
                  <a:lnTo>
                    <a:pt x="249709" y="798802"/>
                  </a:lnTo>
                  <a:lnTo>
                    <a:pt x="254412" y="793146"/>
                  </a:lnTo>
                  <a:lnTo>
                    <a:pt x="256686" y="786205"/>
                  </a:lnTo>
                  <a:close/>
                </a:path>
                <a:path w="2734945" h="870585">
                  <a:moveTo>
                    <a:pt x="183642" y="808303"/>
                  </a:moveTo>
                  <a:lnTo>
                    <a:pt x="182880" y="800862"/>
                  </a:lnTo>
                  <a:lnTo>
                    <a:pt x="179296" y="794230"/>
                  </a:lnTo>
                  <a:lnTo>
                    <a:pt x="173640" y="789527"/>
                  </a:lnTo>
                  <a:lnTo>
                    <a:pt x="166699" y="787253"/>
                  </a:lnTo>
                  <a:lnTo>
                    <a:pt x="159257" y="787908"/>
                  </a:lnTo>
                  <a:lnTo>
                    <a:pt x="152626" y="791491"/>
                  </a:lnTo>
                  <a:lnTo>
                    <a:pt x="147923" y="797147"/>
                  </a:lnTo>
                  <a:lnTo>
                    <a:pt x="145649" y="804088"/>
                  </a:lnTo>
                  <a:lnTo>
                    <a:pt x="146304" y="811530"/>
                  </a:lnTo>
                  <a:lnTo>
                    <a:pt x="149887" y="818483"/>
                  </a:lnTo>
                  <a:lnTo>
                    <a:pt x="155543" y="823150"/>
                  </a:lnTo>
                  <a:lnTo>
                    <a:pt x="162484" y="825246"/>
                  </a:lnTo>
                  <a:lnTo>
                    <a:pt x="169925" y="824484"/>
                  </a:lnTo>
                  <a:lnTo>
                    <a:pt x="176879" y="820900"/>
                  </a:lnTo>
                  <a:lnTo>
                    <a:pt x="181546" y="815244"/>
                  </a:lnTo>
                  <a:lnTo>
                    <a:pt x="183642" y="808303"/>
                  </a:lnTo>
                  <a:close/>
                </a:path>
                <a:path w="2734945" h="870585">
                  <a:moveTo>
                    <a:pt x="110501" y="830722"/>
                  </a:moveTo>
                  <a:lnTo>
                    <a:pt x="109728" y="822960"/>
                  </a:lnTo>
                  <a:lnTo>
                    <a:pt x="106572" y="816435"/>
                  </a:lnTo>
                  <a:lnTo>
                    <a:pt x="101060" y="811911"/>
                  </a:lnTo>
                  <a:lnTo>
                    <a:pt x="93976" y="809672"/>
                  </a:lnTo>
                  <a:lnTo>
                    <a:pt x="86106" y="810006"/>
                  </a:lnTo>
                  <a:lnTo>
                    <a:pt x="79593" y="813601"/>
                  </a:lnTo>
                  <a:lnTo>
                    <a:pt x="75152" y="819340"/>
                  </a:lnTo>
                  <a:lnTo>
                    <a:pt x="73140" y="826508"/>
                  </a:lnTo>
                  <a:lnTo>
                    <a:pt x="73913" y="834390"/>
                  </a:lnTo>
                  <a:lnTo>
                    <a:pt x="77069" y="840902"/>
                  </a:lnTo>
                  <a:lnTo>
                    <a:pt x="82581" y="845343"/>
                  </a:lnTo>
                  <a:lnTo>
                    <a:pt x="89665" y="847355"/>
                  </a:lnTo>
                  <a:lnTo>
                    <a:pt x="97536" y="846582"/>
                  </a:lnTo>
                  <a:lnTo>
                    <a:pt x="104048" y="843105"/>
                  </a:lnTo>
                  <a:lnTo>
                    <a:pt x="108489" y="837628"/>
                  </a:lnTo>
                  <a:lnTo>
                    <a:pt x="110501" y="830722"/>
                  </a:lnTo>
                  <a:close/>
                </a:path>
                <a:path w="2734945" h="870585">
                  <a:moveTo>
                    <a:pt x="37992" y="853261"/>
                  </a:moveTo>
                  <a:lnTo>
                    <a:pt x="37337" y="845820"/>
                  </a:lnTo>
                  <a:lnTo>
                    <a:pt x="33754" y="838866"/>
                  </a:lnTo>
                  <a:lnTo>
                    <a:pt x="28098" y="834199"/>
                  </a:lnTo>
                  <a:lnTo>
                    <a:pt x="21157" y="832104"/>
                  </a:lnTo>
                  <a:lnTo>
                    <a:pt x="13716" y="832866"/>
                  </a:lnTo>
                  <a:lnTo>
                    <a:pt x="6762" y="836449"/>
                  </a:lnTo>
                  <a:lnTo>
                    <a:pt x="2095" y="842105"/>
                  </a:lnTo>
                  <a:lnTo>
                    <a:pt x="0" y="849046"/>
                  </a:lnTo>
                  <a:lnTo>
                    <a:pt x="762" y="856488"/>
                  </a:lnTo>
                  <a:lnTo>
                    <a:pt x="4345" y="863119"/>
                  </a:lnTo>
                  <a:lnTo>
                    <a:pt x="10001" y="867822"/>
                  </a:lnTo>
                  <a:lnTo>
                    <a:pt x="16942" y="870096"/>
                  </a:lnTo>
                  <a:lnTo>
                    <a:pt x="24384" y="869442"/>
                  </a:lnTo>
                  <a:lnTo>
                    <a:pt x="31015" y="865858"/>
                  </a:lnTo>
                  <a:lnTo>
                    <a:pt x="35718" y="860202"/>
                  </a:lnTo>
                  <a:lnTo>
                    <a:pt x="37992" y="853261"/>
                  </a:lnTo>
                  <a:close/>
                </a:path>
              </a:pathLst>
            </a:custGeom>
            <a:solidFill>
              <a:srgbClr val="000000"/>
            </a:solidFill>
          </p:spPr>
          <p:txBody>
            <a:bodyPr wrap="square" lIns="0" tIns="0" rIns="0" bIns="0" rtlCol="0"/>
            <a:lstStyle/>
            <a:p>
              <a:endParaRPr sz="1588"/>
            </a:p>
          </p:txBody>
        </p:sp>
        <p:sp>
          <p:nvSpPr>
            <p:cNvPr id="62" name="object 62"/>
            <p:cNvSpPr/>
            <p:nvPr/>
          </p:nvSpPr>
          <p:spPr>
            <a:xfrm>
              <a:off x="2286000" y="5004053"/>
              <a:ext cx="0" cy="762000"/>
            </a:xfrm>
            <a:custGeom>
              <a:avLst/>
              <a:gdLst/>
              <a:ahLst/>
              <a:cxnLst/>
              <a:rect l="l" t="t" r="r" b="b"/>
              <a:pathLst>
                <a:path h="762000">
                  <a:moveTo>
                    <a:pt x="0" y="762000"/>
                  </a:moveTo>
                  <a:lnTo>
                    <a:pt x="0" y="0"/>
                  </a:lnTo>
                </a:path>
              </a:pathLst>
            </a:custGeom>
            <a:grpFill/>
            <a:ln w="38100">
              <a:solidFill>
                <a:srgbClr val="000000"/>
              </a:solidFill>
              <a:prstDash val="dot"/>
            </a:ln>
          </p:spPr>
          <p:txBody>
            <a:bodyPr wrap="square" lIns="0" tIns="0" rIns="0" bIns="0" rtlCol="0"/>
            <a:lstStyle/>
            <a:p>
              <a:endParaRPr sz="1588"/>
            </a:p>
          </p:txBody>
        </p:sp>
      </p:grpSp>
      <p:sp>
        <p:nvSpPr>
          <p:cNvPr id="63" name="object 63"/>
          <p:cNvSpPr txBox="1"/>
          <p:nvPr/>
        </p:nvSpPr>
        <p:spPr>
          <a:xfrm>
            <a:off x="5559687" y="4053841"/>
            <a:ext cx="3378013" cy="728756"/>
          </a:xfrm>
          <a:prstGeom prst="rect">
            <a:avLst/>
          </a:prstGeom>
        </p:spPr>
        <p:txBody>
          <a:bodyPr vert="horz" wrap="square" lIns="0" tIns="11206" rIns="0" bIns="0" rtlCol="0">
            <a:spAutoFit/>
          </a:bodyPr>
          <a:lstStyle/>
          <a:p>
            <a:pPr marR="820875" algn="ctr">
              <a:lnSpc>
                <a:spcPts val="1610"/>
              </a:lnSpc>
              <a:spcBef>
                <a:spcPts val="88"/>
              </a:spcBef>
            </a:pPr>
            <a:r>
              <a:rPr sz="1412" b="1" spc="-4" dirty="0">
                <a:latin typeface="Arial"/>
                <a:cs typeface="Arial"/>
              </a:rPr>
              <a:t>Content</a:t>
            </a:r>
            <a:r>
              <a:rPr sz="1412" b="1" spc="-35" dirty="0">
                <a:latin typeface="Arial"/>
                <a:cs typeface="Arial"/>
              </a:rPr>
              <a:t> </a:t>
            </a:r>
            <a:r>
              <a:rPr sz="1412" b="1" spc="-4" dirty="0">
                <a:latin typeface="Arial"/>
                <a:cs typeface="Arial"/>
              </a:rPr>
              <a:t>injection:</a:t>
            </a:r>
            <a:endParaRPr sz="1412" dirty="0">
              <a:latin typeface="Arial"/>
              <a:cs typeface="Arial"/>
            </a:endParaRPr>
          </a:p>
          <a:p>
            <a:pPr marR="817513" algn="ctr">
              <a:lnSpc>
                <a:spcPts val="1610"/>
              </a:lnSpc>
            </a:pPr>
            <a:r>
              <a:rPr sz="1235" b="1" spc="-9" dirty="0">
                <a:latin typeface="Arial"/>
                <a:cs typeface="Arial"/>
              </a:rPr>
              <a:t>External,</a:t>
            </a:r>
            <a:r>
              <a:rPr sz="1235" b="1" spc="4" dirty="0">
                <a:latin typeface="Arial"/>
                <a:cs typeface="Arial"/>
              </a:rPr>
              <a:t> </a:t>
            </a:r>
            <a:r>
              <a:rPr sz="1412" b="1" spc="-4" dirty="0">
                <a:latin typeface="Arial"/>
                <a:cs typeface="Arial"/>
              </a:rPr>
              <a:t>national</a:t>
            </a:r>
            <a:r>
              <a:rPr sz="1235" b="1" spc="-4" dirty="0">
                <a:latin typeface="Arial"/>
                <a:cs typeface="Arial"/>
              </a:rPr>
              <a:t>,</a:t>
            </a:r>
            <a:r>
              <a:rPr sz="1235" b="1" spc="4" dirty="0">
                <a:latin typeface="Arial"/>
                <a:cs typeface="Arial"/>
              </a:rPr>
              <a:t> </a:t>
            </a:r>
            <a:r>
              <a:rPr sz="1235" b="1" spc="-9" dirty="0">
                <a:latin typeface="Arial"/>
                <a:cs typeface="Arial"/>
              </a:rPr>
              <a:t>regional,</a:t>
            </a:r>
            <a:r>
              <a:rPr sz="1235" b="1" spc="4" dirty="0">
                <a:latin typeface="Arial"/>
                <a:cs typeface="Arial"/>
              </a:rPr>
              <a:t> </a:t>
            </a:r>
            <a:r>
              <a:rPr sz="1235" b="1" spc="-9" dirty="0">
                <a:latin typeface="Arial"/>
                <a:cs typeface="Arial"/>
              </a:rPr>
              <a:t>local</a:t>
            </a:r>
            <a:endParaRPr sz="1235" dirty="0">
              <a:latin typeface="Arial"/>
              <a:cs typeface="Arial"/>
            </a:endParaRPr>
          </a:p>
          <a:p>
            <a:pPr marL="2227288">
              <a:spcBef>
                <a:spcPts val="657"/>
              </a:spcBef>
            </a:pPr>
            <a:r>
              <a:rPr sz="1412" b="1" spc="-4" dirty="0">
                <a:solidFill>
                  <a:srgbClr val="306774"/>
                </a:solidFill>
                <a:latin typeface="Arial"/>
                <a:cs typeface="Arial"/>
              </a:rPr>
              <a:t>IGMPv3</a:t>
            </a:r>
            <a:r>
              <a:rPr sz="1412" b="1" spc="-35" dirty="0">
                <a:solidFill>
                  <a:srgbClr val="306774"/>
                </a:solidFill>
                <a:latin typeface="Arial"/>
                <a:cs typeface="Arial"/>
              </a:rPr>
              <a:t> </a:t>
            </a:r>
            <a:r>
              <a:rPr sz="1412" b="1" spc="-4" dirty="0">
                <a:solidFill>
                  <a:srgbClr val="306774"/>
                </a:solidFill>
                <a:latin typeface="Arial"/>
                <a:cs typeface="Arial"/>
              </a:rPr>
              <a:t>(S,G)</a:t>
            </a:r>
            <a:endParaRPr sz="1412" dirty="0">
              <a:latin typeface="Arial"/>
              <a:cs typeface="Arial"/>
            </a:endParaRPr>
          </a:p>
        </p:txBody>
      </p:sp>
      <p:pic>
        <p:nvPicPr>
          <p:cNvPr id="64" name="object 64"/>
          <p:cNvPicPr/>
          <p:nvPr/>
        </p:nvPicPr>
        <p:blipFill>
          <a:blip r:embed="rId10"/>
          <a:stretch/>
        </p:blipFill>
        <p:spPr>
          <a:xfrm>
            <a:off x="4347250" y="2398283"/>
            <a:ext cx="1943981" cy="1472910"/>
          </a:xfrm>
          <a:prstGeom prst="rect">
            <a:avLst/>
          </a:prstGeom>
        </p:spPr>
      </p:pic>
      <p:sp>
        <p:nvSpPr>
          <p:cNvPr id="65" name="object 65"/>
          <p:cNvSpPr txBox="1"/>
          <p:nvPr/>
        </p:nvSpPr>
        <p:spPr>
          <a:xfrm>
            <a:off x="4723276" y="2330600"/>
            <a:ext cx="1176057" cy="844877"/>
          </a:xfrm>
          <a:prstGeom prst="rect">
            <a:avLst/>
          </a:prstGeom>
        </p:spPr>
        <p:txBody>
          <a:bodyPr vert="horz" wrap="square" lIns="0" tIns="11206" rIns="0" bIns="0" rtlCol="0">
            <a:spAutoFit/>
          </a:bodyPr>
          <a:lstStyle/>
          <a:p>
            <a:pPr marL="21853" algn="ctr">
              <a:lnSpc>
                <a:spcPts val="1813"/>
              </a:lnSpc>
              <a:spcBef>
                <a:spcPts val="88"/>
              </a:spcBef>
            </a:pPr>
            <a:r>
              <a:rPr sz="1588" b="1" spc="-4" dirty="0">
                <a:latin typeface="Arial"/>
                <a:cs typeface="Arial"/>
              </a:rPr>
              <a:t>Distribution</a:t>
            </a:r>
            <a:endParaRPr sz="1588" dirty="0">
              <a:latin typeface="Arial"/>
              <a:cs typeface="Arial"/>
            </a:endParaRPr>
          </a:p>
          <a:p>
            <a:pPr marL="22972" algn="ctr">
              <a:lnSpc>
                <a:spcPts val="1813"/>
              </a:lnSpc>
            </a:pPr>
            <a:r>
              <a:rPr sz="1588" b="1" dirty="0">
                <a:latin typeface="Arial"/>
                <a:cs typeface="Arial"/>
              </a:rPr>
              <a:t>/</a:t>
            </a:r>
            <a:r>
              <a:rPr sz="1588" b="1" spc="-49" dirty="0">
                <a:latin typeface="Arial"/>
                <a:cs typeface="Arial"/>
              </a:rPr>
              <a:t> </a:t>
            </a:r>
            <a:r>
              <a:rPr sz="1588" b="1" dirty="0">
                <a:latin typeface="Arial"/>
                <a:cs typeface="Arial"/>
              </a:rPr>
              <a:t>regional</a:t>
            </a:r>
            <a:endParaRPr sz="1588" dirty="0">
              <a:latin typeface="Arial"/>
              <a:cs typeface="Arial"/>
            </a:endParaRPr>
          </a:p>
          <a:p>
            <a:pPr marR="491404" algn="ctr">
              <a:lnSpc>
                <a:spcPts val="1407"/>
              </a:lnSpc>
              <a:spcBef>
                <a:spcPts val="84"/>
              </a:spcBef>
            </a:pPr>
            <a:r>
              <a:rPr sz="1235" b="1" spc="-4" dirty="0">
                <a:latin typeface="Arial"/>
                <a:cs typeface="Arial"/>
              </a:rPr>
              <a:t>Dis.</a:t>
            </a:r>
            <a:endParaRPr sz="1235" dirty="0">
              <a:latin typeface="Arial"/>
              <a:cs typeface="Arial"/>
            </a:endParaRPr>
          </a:p>
          <a:p>
            <a:pPr marR="493645" algn="ctr">
              <a:lnSpc>
                <a:spcPts val="1407"/>
              </a:lnSpc>
            </a:pPr>
            <a:r>
              <a:rPr sz="1235" b="1" spc="-4" dirty="0">
                <a:latin typeface="Arial"/>
                <a:cs typeface="Arial"/>
              </a:rPr>
              <a:t>Edge</a:t>
            </a:r>
            <a:r>
              <a:rPr sz="1235" b="1" spc="-49" dirty="0">
                <a:latin typeface="Arial"/>
                <a:cs typeface="Arial"/>
              </a:rPr>
              <a:t> </a:t>
            </a:r>
            <a:r>
              <a:rPr sz="1235" b="1" spc="-9" dirty="0">
                <a:latin typeface="Arial"/>
                <a:cs typeface="Arial"/>
              </a:rPr>
              <a:t>Rtr</a:t>
            </a:r>
            <a:endParaRPr sz="1235" dirty="0">
              <a:latin typeface="Arial"/>
              <a:cs typeface="Arial"/>
            </a:endParaRPr>
          </a:p>
        </p:txBody>
      </p:sp>
      <p:sp>
        <p:nvSpPr>
          <p:cNvPr id="66" name="object 66"/>
          <p:cNvSpPr txBox="1"/>
          <p:nvPr/>
        </p:nvSpPr>
        <p:spPr>
          <a:xfrm>
            <a:off x="8863628" y="5580752"/>
            <a:ext cx="597834" cy="366239"/>
          </a:xfrm>
          <a:prstGeom prst="rect">
            <a:avLst/>
          </a:prstGeom>
        </p:spPr>
        <p:txBody>
          <a:bodyPr vert="horz" wrap="square" lIns="0" tIns="32497" rIns="0" bIns="0" rtlCol="0">
            <a:spAutoFit/>
          </a:bodyPr>
          <a:lstStyle/>
          <a:p>
            <a:pPr marL="128875" marR="4483" indent="-117668">
              <a:lnSpc>
                <a:spcPts val="1332"/>
              </a:lnSpc>
              <a:spcBef>
                <a:spcPts val="256"/>
              </a:spcBef>
            </a:pPr>
            <a:r>
              <a:rPr sz="1235" b="1" spc="-4" dirty="0">
                <a:solidFill>
                  <a:srgbClr val="306774"/>
                </a:solidFill>
                <a:latin typeface="Arial"/>
                <a:cs typeface="Arial"/>
              </a:rPr>
              <a:t>IGMPv3  SSM</a:t>
            </a:r>
            <a:endParaRPr sz="1235">
              <a:latin typeface="Arial"/>
              <a:cs typeface="Arial"/>
            </a:endParaRPr>
          </a:p>
        </p:txBody>
      </p:sp>
      <p:sp>
        <p:nvSpPr>
          <p:cNvPr id="67" name="object 67"/>
          <p:cNvSpPr/>
          <p:nvPr/>
        </p:nvSpPr>
        <p:spPr>
          <a:xfrm>
            <a:off x="2330823" y="1848970"/>
            <a:ext cx="7463118" cy="201706"/>
          </a:xfrm>
          <a:custGeom>
            <a:avLst/>
            <a:gdLst/>
            <a:ahLst/>
            <a:cxnLst/>
            <a:rect l="l" t="t" r="r" b="b"/>
            <a:pathLst>
              <a:path w="8458200" h="228600">
                <a:moveTo>
                  <a:pt x="8458200" y="114300"/>
                </a:moveTo>
                <a:lnTo>
                  <a:pt x="8229600" y="0"/>
                </a:lnTo>
                <a:lnTo>
                  <a:pt x="8229600" y="76200"/>
                </a:lnTo>
                <a:lnTo>
                  <a:pt x="5486400" y="76200"/>
                </a:lnTo>
                <a:lnTo>
                  <a:pt x="5486400" y="0"/>
                </a:lnTo>
                <a:lnTo>
                  <a:pt x="5295900" y="95250"/>
                </a:lnTo>
                <a:lnTo>
                  <a:pt x="5105400" y="0"/>
                </a:lnTo>
                <a:lnTo>
                  <a:pt x="5105400" y="76200"/>
                </a:lnTo>
                <a:lnTo>
                  <a:pt x="228600" y="76200"/>
                </a:lnTo>
                <a:lnTo>
                  <a:pt x="228600" y="0"/>
                </a:lnTo>
                <a:lnTo>
                  <a:pt x="0" y="114300"/>
                </a:lnTo>
                <a:lnTo>
                  <a:pt x="190500" y="209550"/>
                </a:lnTo>
                <a:lnTo>
                  <a:pt x="228600" y="228600"/>
                </a:lnTo>
                <a:lnTo>
                  <a:pt x="228600" y="152400"/>
                </a:lnTo>
                <a:lnTo>
                  <a:pt x="5105400" y="152400"/>
                </a:lnTo>
                <a:lnTo>
                  <a:pt x="5105400" y="228600"/>
                </a:lnTo>
                <a:lnTo>
                  <a:pt x="5143500" y="209550"/>
                </a:lnTo>
                <a:lnTo>
                  <a:pt x="5295900" y="133350"/>
                </a:lnTo>
                <a:lnTo>
                  <a:pt x="5448300" y="209550"/>
                </a:lnTo>
                <a:lnTo>
                  <a:pt x="5486400" y="228600"/>
                </a:lnTo>
                <a:lnTo>
                  <a:pt x="5486400" y="152400"/>
                </a:lnTo>
                <a:lnTo>
                  <a:pt x="8229600" y="152400"/>
                </a:lnTo>
                <a:lnTo>
                  <a:pt x="8229600" y="228600"/>
                </a:lnTo>
                <a:lnTo>
                  <a:pt x="8267700" y="209550"/>
                </a:lnTo>
                <a:lnTo>
                  <a:pt x="8458200" y="114300"/>
                </a:lnTo>
                <a:close/>
              </a:path>
            </a:pathLst>
          </a:custGeom>
          <a:solidFill>
            <a:srgbClr val="B21A1A"/>
          </a:solidFill>
        </p:spPr>
        <p:txBody>
          <a:bodyPr wrap="square" lIns="0" tIns="0" rIns="0" bIns="0" rtlCol="0"/>
          <a:lstStyle/>
          <a:p>
            <a:endParaRPr sz="1588"/>
          </a:p>
        </p:txBody>
      </p:sp>
      <p:sp>
        <p:nvSpPr>
          <p:cNvPr id="68" name="object 68"/>
          <p:cNvSpPr txBox="1"/>
          <p:nvPr/>
        </p:nvSpPr>
        <p:spPr>
          <a:xfrm>
            <a:off x="7046101" y="1585632"/>
            <a:ext cx="2673163" cy="228619"/>
          </a:xfrm>
          <a:prstGeom prst="rect">
            <a:avLst/>
          </a:prstGeom>
        </p:spPr>
        <p:txBody>
          <a:bodyPr vert="horz" wrap="square" lIns="0" tIns="11206" rIns="0" bIns="0" rtlCol="0">
            <a:spAutoFit/>
          </a:bodyPr>
          <a:lstStyle/>
          <a:p>
            <a:pPr marL="11206">
              <a:spcBef>
                <a:spcPts val="88"/>
              </a:spcBef>
            </a:pPr>
            <a:r>
              <a:rPr lang="en-US" sz="1412" b="1" i="1" spc="-4" dirty="0">
                <a:solidFill>
                  <a:srgbClr val="B21A1A"/>
                </a:solidFill>
                <a:latin typeface="Arial"/>
                <a:cs typeface="Arial"/>
              </a:rPr>
              <a:t>Fixed Broadband all flavors</a:t>
            </a:r>
            <a:endParaRPr sz="1412" dirty="0">
              <a:latin typeface="Arial"/>
              <a:cs typeface="Arial"/>
            </a:endParaRPr>
          </a:p>
        </p:txBody>
      </p:sp>
      <p:grpSp>
        <p:nvGrpSpPr>
          <p:cNvPr id="69" name="object 69"/>
          <p:cNvGrpSpPr/>
          <p:nvPr/>
        </p:nvGrpSpPr>
        <p:grpSpPr>
          <a:xfrm>
            <a:off x="6970059" y="3163619"/>
            <a:ext cx="2017059" cy="463924"/>
            <a:chOff x="6019800" y="3585435"/>
            <a:chExt cx="2286000" cy="525780"/>
          </a:xfrm>
        </p:grpSpPr>
        <p:pic>
          <p:nvPicPr>
            <p:cNvPr id="70" name="object 70"/>
            <p:cNvPicPr/>
            <p:nvPr/>
          </p:nvPicPr>
          <p:blipFill>
            <a:blip r:embed="rId11"/>
            <a:stretch/>
          </p:blipFill>
          <p:spPr>
            <a:xfrm>
              <a:off x="6860286" y="3773424"/>
              <a:ext cx="275082" cy="266700"/>
            </a:xfrm>
            <a:prstGeom prst="rect">
              <a:avLst/>
            </a:prstGeom>
          </p:spPr>
        </p:pic>
        <p:sp>
          <p:nvSpPr>
            <p:cNvPr id="71" name="object 71"/>
            <p:cNvSpPr/>
            <p:nvPr/>
          </p:nvSpPr>
          <p:spPr>
            <a:xfrm>
              <a:off x="7069074" y="3881628"/>
              <a:ext cx="342265" cy="226060"/>
            </a:xfrm>
            <a:custGeom>
              <a:avLst/>
              <a:gdLst/>
              <a:ahLst/>
              <a:cxnLst/>
              <a:rect l="l" t="t" r="r" b="b"/>
              <a:pathLst>
                <a:path w="342265" h="226060">
                  <a:moveTo>
                    <a:pt x="342137" y="112775"/>
                  </a:moveTo>
                  <a:lnTo>
                    <a:pt x="309048" y="46085"/>
                  </a:lnTo>
                  <a:lnTo>
                    <a:pt x="272021" y="21701"/>
                  </a:lnTo>
                  <a:lnTo>
                    <a:pt x="225192" y="5730"/>
                  </a:lnTo>
                  <a:lnTo>
                    <a:pt x="171450" y="0"/>
                  </a:lnTo>
                  <a:lnTo>
                    <a:pt x="117335" y="5730"/>
                  </a:lnTo>
                  <a:lnTo>
                    <a:pt x="70280" y="21701"/>
                  </a:lnTo>
                  <a:lnTo>
                    <a:pt x="33137" y="46085"/>
                  </a:lnTo>
                  <a:lnTo>
                    <a:pt x="8759" y="77053"/>
                  </a:lnTo>
                  <a:lnTo>
                    <a:pt x="0" y="112775"/>
                  </a:lnTo>
                  <a:lnTo>
                    <a:pt x="8759" y="148498"/>
                  </a:lnTo>
                  <a:lnTo>
                    <a:pt x="33137" y="179466"/>
                  </a:lnTo>
                  <a:lnTo>
                    <a:pt x="70280" y="203850"/>
                  </a:lnTo>
                  <a:lnTo>
                    <a:pt x="117335" y="219821"/>
                  </a:lnTo>
                  <a:lnTo>
                    <a:pt x="171450" y="225551"/>
                  </a:lnTo>
                  <a:lnTo>
                    <a:pt x="225192" y="219821"/>
                  </a:lnTo>
                  <a:lnTo>
                    <a:pt x="272021" y="203850"/>
                  </a:lnTo>
                  <a:lnTo>
                    <a:pt x="309048" y="179466"/>
                  </a:lnTo>
                  <a:lnTo>
                    <a:pt x="333384" y="148498"/>
                  </a:lnTo>
                  <a:lnTo>
                    <a:pt x="342137" y="112775"/>
                  </a:lnTo>
                  <a:close/>
                </a:path>
              </a:pathLst>
            </a:custGeom>
            <a:solidFill>
              <a:srgbClr val="FFFFFF"/>
            </a:solidFill>
          </p:spPr>
          <p:txBody>
            <a:bodyPr wrap="square" lIns="0" tIns="0" rIns="0" bIns="0" rtlCol="0"/>
            <a:lstStyle/>
            <a:p>
              <a:endParaRPr sz="1588"/>
            </a:p>
          </p:txBody>
        </p:sp>
        <p:pic>
          <p:nvPicPr>
            <p:cNvPr id="72" name="object 72"/>
            <p:cNvPicPr/>
            <p:nvPr/>
          </p:nvPicPr>
          <p:blipFill>
            <a:blip r:embed="rId12"/>
            <a:stretch/>
          </p:blipFill>
          <p:spPr>
            <a:xfrm>
              <a:off x="7319772" y="3758184"/>
              <a:ext cx="217931" cy="169163"/>
            </a:xfrm>
            <a:prstGeom prst="rect">
              <a:avLst/>
            </a:prstGeom>
          </p:spPr>
        </p:pic>
        <p:sp>
          <p:nvSpPr>
            <p:cNvPr id="73" name="object 73"/>
            <p:cNvSpPr/>
            <p:nvPr/>
          </p:nvSpPr>
          <p:spPr>
            <a:xfrm>
              <a:off x="6983730" y="3710177"/>
              <a:ext cx="532765" cy="361315"/>
            </a:xfrm>
            <a:custGeom>
              <a:avLst/>
              <a:gdLst/>
              <a:ahLst/>
              <a:cxnLst/>
              <a:rect l="l" t="t" r="r" b="b"/>
              <a:pathLst>
                <a:path w="532765" h="361314">
                  <a:moveTo>
                    <a:pt x="532638" y="222504"/>
                  </a:moveTo>
                  <a:lnTo>
                    <a:pt x="524078" y="168694"/>
                  </a:lnTo>
                  <a:lnTo>
                    <a:pt x="500824" y="124587"/>
                  </a:lnTo>
                  <a:lnTo>
                    <a:pt x="466407" y="94780"/>
                  </a:lnTo>
                  <a:lnTo>
                    <a:pt x="424434" y="83820"/>
                  </a:lnTo>
                  <a:lnTo>
                    <a:pt x="419747" y="85051"/>
                  </a:lnTo>
                  <a:lnTo>
                    <a:pt x="408940" y="68872"/>
                  </a:lnTo>
                  <a:lnTo>
                    <a:pt x="374611" y="40767"/>
                  </a:lnTo>
                  <a:lnTo>
                    <a:pt x="330200" y="19024"/>
                  </a:lnTo>
                  <a:lnTo>
                    <a:pt x="277774" y="4991"/>
                  </a:lnTo>
                  <a:lnTo>
                    <a:pt x="219456" y="0"/>
                  </a:lnTo>
                  <a:lnTo>
                    <a:pt x="161124" y="4991"/>
                  </a:lnTo>
                  <a:lnTo>
                    <a:pt x="108712" y="19024"/>
                  </a:lnTo>
                  <a:lnTo>
                    <a:pt x="64287" y="40767"/>
                  </a:lnTo>
                  <a:lnTo>
                    <a:pt x="29972" y="68872"/>
                  </a:lnTo>
                  <a:lnTo>
                    <a:pt x="7835" y="101955"/>
                  </a:lnTo>
                  <a:lnTo>
                    <a:pt x="0" y="138684"/>
                  </a:lnTo>
                  <a:lnTo>
                    <a:pt x="7835" y="175425"/>
                  </a:lnTo>
                  <a:lnTo>
                    <a:pt x="29959" y="208508"/>
                  </a:lnTo>
                  <a:lnTo>
                    <a:pt x="64287" y="236601"/>
                  </a:lnTo>
                  <a:lnTo>
                    <a:pt x="108699" y="258356"/>
                  </a:lnTo>
                  <a:lnTo>
                    <a:pt x="161124" y="272389"/>
                  </a:lnTo>
                  <a:lnTo>
                    <a:pt x="219456" y="277368"/>
                  </a:lnTo>
                  <a:lnTo>
                    <a:pt x="277774" y="272389"/>
                  </a:lnTo>
                  <a:lnTo>
                    <a:pt x="322249" y="260489"/>
                  </a:lnTo>
                  <a:lnTo>
                    <a:pt x="324777" y="276326"/>
                  </a:lnTo>
                  <a:lnTo>
                    <a:pt x="348043" y="320421"/>
                  </a:lnTo>
                  <a:lnTo>
                    <a:pt x="382447" y="350240"/>
                  </a:lnTo>
                  <a:lnTo>
                    <a:pt x="424434" y="361188"/>
                  </a:lnTo>
                  <a:lnTo>
                    <a:pt x="466407" y="350240"/>
                  </a:lnTo>
                  <a:lnTo>
                    <a:pt x="500824" y="320421"/>
                  </a:lnTo>
                  <a:lnTo>
                    <a:pt x="524078" y="276326"/>
                  </a:lnTo>
                  <a:lnTo>
                    <a:pt x="532638" y="222504"/>
                  </a:lnTo>
                  <a:close/>
                </a:path>
              </a:pathLst>
            </a:custGeom>
            <a:solidFill>
              <a:srgbClr val="FFFFFF"/>
            </a:solidFill>
          </p:spPr>
          <p:txBody>
            <a:bodyPr wrap="square" lIns="0" tIns="0" rIns="0" bIns="0" rtlCol="0"/>
            <a:lstStyle/>
            <a:p>
              <a:endParaRPr sz="1588"/>
            </a:p>
          </p:txBody>
        </p:sp>
        <p:sp>
          <p:nvSpPr>
            <p:cNvPr id="74" name="object 74"/>
            <p:cNvSpPr/>
            <p:nvPr/>
          </p:nvSpPr>
          <p:spPr>
            <a:xfrm>
              <a:off x="7101848" y="3587503"/>
              <a:ext cx="277495" cy="73660"/>
            </a:xfrm>
            <a:custGeom>
              <a:avLst/>
              <a:gdLst/>
              <a:ahLst/>
              <a:cxnLst/>
              <a:rect l="l" t="t" r="r" b="b"/>
              <a:pathLst>
                <a:path w="277495" h="73660">
                  <a:moveTo>
                    <a:pt x="277359" y="67047"/>
                  </a:moveTo>
                  <a:lnTo>
                    <a:pt x="254749" y="39534"/>
                  </a:lnTo>
                  <a:lnTo>
                    <a:pt x="222782" y="18380"/>
                  </a:lnTo>
                  <a:lnTo>
                    <a:pt x="183813" y="4797"/>
                  </a:lnTo>
                  <a:lnTo>
                    <a:pt x="140198" y="0"/>
                  </a:lnTo>
                  <a:lnTo>
                    <a:pt x="94074" y="5321"/>
                  </a:lnTo>
                  <a:lnTo>
                    <a:pt x="53522" y="20286"/>
                  </a:lnTo>
                  <a:lnTo>
                    <a:pt x="21258" y="43393"/>
                  </a:lnTo>
                  <a:lnTo>
                    <a:pt x="0" y="73140"/>
                  </a:lnTo>
                </a:path>
              </a:pathLst>
            </a:custGeom>
            <a:grpFill/>
            <a:ln w="4113">
              <a:solidFill>
                <a:srgbClr val="6C9093"/>
              </a:solidFill>
            </a:ln>
          </p:spPr>
          <p:txBody>
            <a:bodyPr wrap="square" lIns="0" tIns="0" rIns="0" bIns="0" rtlCol="0"/>
            <a:lstStyle/>
            <a:p>
              <a:endParaRPr sz="1588"/>
            </a:p>
          </p:txBody>
        </p:sp>
        <p:sp>
          <p:nvSpPr>
            <p:cNvPr id="75" name="object 75"/>
            <p:cNvSpPr/>
            <p:nvPr/>
          </p:nvSpPr>
          <p:spPr>
            <a:xfrm>
              <a:off x="6929627" y="3641598"/>
              <a:ext cx="173990" cy="131445"/>
            </a:xfrm>
            <a:custGeom>
              <a:avLst/>
              <a:gdLst/>
              <a:ahLst/>
              <a:cxnLst/>
              <a:rect l="l" t="t" r="r" b="b"/>
              <a:pathLst>
                <a:path w="173990" h="131445">
                  <a:moveTo>
                    <a:pt x="173736" y="16763"/>
                  </a:moveTo>
                  <a:lnTo>
                    <a:pt x="159615" y="9644"/>
                  </a:lnTo>
                  <a:lnTo>
                    <a:pt x="144779" y="4381"/>
                  </a:lnTo>
                  <a:lnTo>
                    <a:pt x="129373" y="1119"/>
                  </a:lnTo>
                  <a:lnTo>
                    <a:pt x="113538" y="0"/>
                  </a:lnTo>
                  <a:lnTo>
                    <a:pt x="69437" y="8548"/>
                  </a:lnTo>
                  <a:lnTo>
                    <a:pt x="33337" y="31813"/>
                  </a:lnTo>
                  <a:lnTo>
                    <a:pt x="8953" y="66222"/>
                  </a:lnTo>
                  <a:lnTo>
                    <a:pt x="0" y="108203"/>
                  </a:lnTo>
                  <a:lnTo>
                    <a:pt x="0" y="115824"/>
                  </a:lnTo>
                  <a:lnTo>
                    <a:pt x="762" y="124205"/>
                  </a:lnTo>
                  <a:lnTo>
                    <a:pt x="3048" y="131063"/>
                  </a:lnTo>
                  <a:lnTo>
                    <a:pt x="113538" y="108203"/>
                  </a:lnTo>
                  <a:lnTo>
                    <a:pt x="173736" y="16763"/>
                  </a:lnTo>
                  <a:close/>
                </a:path>
              </a:pathLst>
            </a:custGeom>
            <a:solidFill>
              <a:srgbClr val="FFFFFF"/>
            </a:solidFill>
          </p:spPr>
          <p:txBody>
            <a:bodyPr wrap="square" lIns="0" tIns="0" rIns="0" bIns="0" rtlCol="0"/>
            <a:lstStyle/>
            <a:p>
              <a:endParaRPr sz="1588"/>
            </a:p>
          </p:txBody>
        </p:sp>
        <p:sp>
          <p:nvSpPr>
            <p:cNvPr id="76" name="object 76"/>
            <p:cNvSpPr/>
            <p:nvPr/>
          </p:nvSpPr>
          <p:spPr>
            <a:xfrm>
              <a:off x="6931913" y="3643885"/>
              <a:ext cx="171450" cy="129539"/>
            </a:xfrm>
            <a:custGeom>
              <a:avLst/>
              <a:gdLst/>
              <a:ahLst/>
              <a:cxnLst/>
              <a:rect l="l" t="t" r="r" b="b"/>
              <a:pathLst>
                <a:path w="171450" h="129539">
                  <a:moveTo>
                    <a:pt x="171454" y="15998"/>
                  </a:moveTo>
                  <a:lnTo>
                    <a:pt x="157773" y="9319"/>
                  </a:lnTo>
                  <a:lnTo>
                    <a:pt x="143164" y="4284"/>
                  </a:lnTo>
                  <a:lnTo>
                    <a:pt x="127841" y="1106"/>
                  </a:lnTo>
                  <a:lnTo>
                    <a:pt x="112015" y="0"/>
                  </a:lnTo>
                  <a:lnTo>
                    <a:pt x="68473" y="8418"/>
                  </a:lnTo>
                  <a:lnTo>
                    <a:pt x="32861" y="31339"/>
                  </a:lnTo>
                  <a:lnTo>
                    <a:pt x="8822" y="65262"/>
                  </a:lnTo>
                  <a:lnTo>
                    <a:pt x="0" y="106685"/>
                  </a:lnTo>
                  <a:lnTo>
                    <a:pt x="0" y="114297"/>
                  </a:lnTo>
                  <a:lnTo>
                    <a:pt x="765" y="121924"/>
                  </a:lnTo>
                  <a:lnTo>
                    <a:pt x="2295" y="129536"/>
                  </a:lnTo>
                </a:path>
              </a:pathLst>
            </a:custGeom>
            <a:grpFill/>
            <a:ln w="3845">
              <a:solidFill>
                <a:srgbClr val="6C9093"/>
              </a:solidFill>
            </a:ln>
          </p:spPr>
          <p:txBody>
            <a:bodyPr wrap="square" lIns="0" tIns="0" rIns="0" bIns="0" rtlCol="0"/>
            <a:lstStyle/>
            <a:p>
              <a:endParaRPr sz="1588"/>
            </a:p>
          </p:txBody>
        </p:sp>
        <p:sp>
          <p:nvSpPr>
            <p:cNvPr id="77" name="object 77"/>
            <p:cNvSpPr/>
            <p:nvPr/>
          </p:nvSpPr>
          <p:spPr>
            <a:xfrm>
              <a:off x="6904482" y="3940302"/>
              <a:ext cx="176530" cy="102235"/>
            </a:xfrm>
            <a:custGeom>
              <a:avLst/>
              <a:gdLst/>
              <a:ahLst/>
              <a:cxnLst/>
              <a:rect l="l" t="t" r="r" b="b"/>
              <a:pathLst>
                <a:path w="176529" h="102235">
                  <a:moveTo>
                    <a:pt x="176022" y="89153"/>
                  </a:moveTo>
                  <a:lnTo>
                    <a:pt x="118110" y="4572"/>
                  </a:lnTo>
                  <a:lnTo>
                    <a:pt x="0" y="0"/>
                  </a:lnTo>
                  <a:lnTo>
                    <a:pt x="0" y="4572"/>
                  </a:lnTo>
                  <a:lnTo>
                    <a:pt x="9346" y="42314"/>
                  </a:lnTo>
                  <a:lnTo>
                    <a:pt x="34766" y="73342"/>
                  </a:lnTo>
                  <a:lnTo>
                    <a:pt x="72330" y="94368"/>
                  </a:lnTo>
                  <a:lnTo>
                    <a:pt x="118110" y="102108"/>
                  </a:lnTo>
                  <a:lnTo>
                    <a:pt x="133373" y="101262"/>
                  </a:lnTo>
                  <a:lnTo>
                    <a:pt x="148209" y="98774"/>
                  </a:lnTo>
                  <a:lnTo>
                    <a:pt x="162472" y="94714"/>
                  </a:lnTo>
                  <a:lnTo>
                    <a:pt x="176022" y="89153"/>
                  </a:lnTo>
                  <a:close/>
                </a:path>
              </a:pathLst>
            </a:custGeom>
            <a:solidFill>
              <a:srgbClr val="FFFFFF"/>
            </a:solidFill>
          </p:spPr>
          <p:txBody>
            <a:bodyPr wrap="square" lIns="0" tIns="0" rIns="0" bIns="0" rtlCol="0"/>
            <a:lstStyle/>
            <a:p>
              <a:endParaRPr sz="1588"/>
            </a:p>
          </p:txBody>
        </p:sp>
        <p:sp>
          <p:nvSpPr>
            <p:cNvPr id="78" name="object 78"/>
            <p:cNvSpPr/>
            <p:nvPr/>
          </p:nvSpPr>
          <p:spPr>
            <a:xfrm>
              <a:off x="6906767" y="3941062"/>
              <a:ext cx="173990" cy="100965"/>
            </a:xfrm>
            <a:custGeom>
              <a:avLst/>
              <a:gdLst/>
              <a:ahLst/>
              <a:cxnLst/>
              <a:rect l="l" t="t" r="r" b="b"/>
              <a:pathLst>
                <a:path w="173990" h="100964">
                  <a:moveTo>
                    <a:pt x="0" y="0"/>
                  </a:moveTo>
                  <a:lnTo>
                    <a:pt x="0" y="1519"/>
                  </a:lnTo>
                  <a:lnTo>
                    <a:pt x="0" y="2293"/>
                  </a:lnTo>
                  <a:lnTo>
                    <a:pt x="0" y="4573"/>
                  </a:lnTo>
                  <a:lnTo>
                    <a:pt x="9109" y="41759"/>
                  </a:lnTo>
                  <a:lnTo>
                    <a:pt x="34007" y="72301"/>
                  </a:lnTo>
                  <a:lnTo>
                    <a:pt x="71050" y="92984"/>
                  </a:lnTo>
                  <a:lnTo>
                    <a:pt x="116594" y="100593"/>
                  </a:lnTo>
                  <a:lnTo>
                    <a:pt x="131416" y="99759"/>
                  </a:lnTo>
                  <a:lnTo>
                    <a:pt x="146022" y="97353"/>
                  </a:lnTo>
                  <a:lnTo>
                    <a:pt x="160200" y="93517"/>
                  </a:lnTo>
                  <a:lnTo>
                    <a:pt x="173738" y="88393"/>
                  </a:lnTo>
                </a:path>
              </a:pathLst>
            </a:custGeom>
            <a:grpFill/>
            <a:ln w="3946">
              <a:solidFill>
                <a:srgbClr val="6C9093"/>
              </a:solidFill>
            </a:ln>
          </p:spPr>
          <p:txBody>
            <a:bodyPr wrap="square" lIns="0" tIns="0" rIns="0" bIns="0" rtlCol="0"/>
            <a:lstStyle/>
            <a:p>
              <a:endParaRPr sz="1588"/>
            </a:p>
          </p:txBody>
        </p:sp>
        <p:pic>
          <p:nvPicPr>
            <p:cNvPr id="79" name="object 79"/>
            <p:cNvPicPr/>
            <p:nvPr/>
          </p:nvPicPr>
          <p:blipFill>
            <a:blip r:embed="rId13"/>
            <a:stretch/>
          </p:blipFill>
          <p:spPr>
            <a:xfrm>
              <a:off x="7371239" y="3647694"/>
              <a:ext cx="168948" cy="429349"/>
            </a:xfrm>
            <a:prstGeom prst="rect">
              <a:avLst/>
            </a:prstGeom>
          </p:spPr>
        </p:pic>
        <p:sp>
          <p:nvSpPr>
            <p:cNvPr id="80" name="object 80"/>
            <p:cNvSpPr/>
            <p:nvPr/>
          </p:nvSpPr>
          <p:spPr>
            <a:xfrm>
              <a:off x="6860286" y="3771900"/>
              <a:ext cx="80010" cy="170815"/>
            </a:xfrm>
            <a:custGeom>
              <a:avLst/>
              <a:gdLst/>
              <a:ahLst/>
              <a:cxnLst/>
              <a:rect l="l" t="t" r="r" b="b"/>
              <a:pathLst>
                <a:path w="80009" h="170814">
                  <a:moveTo>
                    <a:pt x="80010" y="89153"/>
                  </a:moveTo>
                  <a:lnTo>
                    <a:pt x="75438" y="0"/>
                  </a:lnTo>
                  <a:lnTo>
                    <a:pt x="45648" y="8251"/>
                  </a:lnTo>
                  <a:lnTo>
                    <a:pt x="21717" y="27717"/>
                  </a:lnTo>
                  <a:lnTo>
                    <a:pt x="5786" y="55614"/>
                  </a:lnTo>
                  <a:lnTo>
                    <a:pt x="0" y="89153"/>
                  </a:lnTo>
                  <a:lnTo>
                    <a:pt x="3428" y="114645"/>
                  </a:lnTo>
                  <a:lnTo>
                    <a:pt x="13144" y="137636"/>
                  </a:lnTo>
                  <a:lnTo>
                    <a:pt x="28289" y="156769"/>
                  </a:lnTo>
                  <a:lnTo>
                    <a:pt x="48006" y="170687"/>
                  </a:lnTo>
                  <a:lnTo>
                    <a:pt x="80010" y="89153"/>
                  </a:lnTo>
                  <a:close/>
                </a:path>
              </a:pathLst>
            </a:custGeom>
            <a:solidFill>
              <a:srgbClr val="FFFFFF"/>
            </a:solidFill>
          </p:spPr>
          <p:txBody>
            <a:bodyPr wrap="square" lIns="0" tIns="0" rIns="0" bIns="0" rtlCol="0"/>
            <a:lstStyle/>
            <a:p>
              <a:endParaRPr sz="1588"/>
            </a:p>
          </p:txBody>
        </p:sp>
        <p:sp>
          <p:nvSpPr>
            <p:cNvPr id="81" name="object 81"/>
            <p:cNvSpPr/>
            <p:nvPr/>
          </p:nvSpPr>
          <p:spPr>
            <a:xfrm>
              <a:off x="6862573" y="3774181"/>
              <a:ext cx="74295" cy="167640"/>
            </a:xfrm>
            <a:custGeom>
              <a:avLst/>
              <a:gdLst/>
              <a:ahLst/>
              <a:cxnLst/>
              <a:rect l="l" t="t" r="r" b="b"/>
              <a:pathLst>
                <a:path w="74295" h="167639">
                  <a:moveTo>
                    <a:pt x="73919" y="0"/>
                  </a:moveTo>
                  <a:lnTo>
                    <a:pt x="44688" y="8124"/>
                  </a:lnTo>
                  <a:lnTo>
                    <a:pt x="21243" y="27248"/>
                  </a:lnTo>
                  <a:lnTo>
                    <a:pt x="5656" y="54656"/>
                  </a:lnTo>
                  <a:lnTo>
                    <a:pt x="0" y="87633"/>
                  </a:lnTo>
                  <a:lnTo>
                    <a:pt x="3299" y="112565"/>
                  </a:lnTo>
                  <a:lnTo>
                    <a:pt x="12671" y="135066"/>
                  </a:lnTo>
                  <a:lnTo>
                    <a:pt x="27330" y="153853"/>
                  </a:lnTo>
                  <a:lnTo>
                    <a:pt x="46489" y="167640"/>
                  </a:lnTo>
                </a:path>
              </a:pathLst>
            </a:custGeom>
            <a:grpFill/>
            <a:ln w="3420">
              <a:solidFill>
                <a:srgbClr val="6C9093"/>
              </a:solidFill>
            </a:ln>
          </p:spPr>
          <p:txBody>
            <a:bodyPr wrap="square" lIns="0" tIns="0" rIns="0" bIns="0" rtlCol="0"/>
            <a:lstStyle/>
            <a:p>
              <a:endParaRPr sz="1588"/>
            </a:p>
          </p:txBody>
        </p:sp>
        <p:sp>
          <p:nvSpPr>
            <p:cNvPr id="82" name="object 82"/>
            <p:cNvSpPr/>
            <p:nvPr/>
          </p:nvSpPr>
          <p:spPr>
            <a:xfrm>
              <a:off x="7074408" y="4005072"/>
              <a:ext cx="300990" cy="104775"/>
            </a:xfrm>
            <a:custGeom>
              <a:avLst/>
              <a:gdLst/>
              <a:ahLst/>
              <a:cxnLst/>
              <a:rect l="l" t="t" r="r" b="b"/>
              <a:pathLst>
                <a:path w="300990" h="104775">
                  <a:moveTo>
                    <a:pt x="300990" y="59436"/>
                  </a:moveTo>
                  <a:lnTo>
                    <a:pt x="163830" y="0"/>
                  </a:lnTo>
                  <a:lnTo>
                    <a:pt x="0" y="21336"/>
                  </a:lnTo>
                  <a:lnTo>
                    <a:pt x="21205" y="54566"/>
                  </a:lnTo>
                  <a:lnTo>
                    <a:pt x="58197" y="80867"/>
                  </a:lnTo>
                  <a:lnTo>
                    <a:pt x="107049" y="98167"/>
                  </a:lnTo>
                  <a:lnTo>
                    <a:pt x="163830" y="104393"/>
                  </a:lnTo>
                  <a:lnTo>
                    <a:pt x="204013" y="101334"/>
                  </a:lnTo>
                  <a:lnTo>
                    <a:pt x="241268" y="92487"/>
                  </a:lnTo>
                  <a:lnTo>
                    <a:pt x="274093" y="78355"/>
                  </a:lnTo>
                  <a:lnTo>
                    <a:pt x="300990" y="59436"/>
                  </a:lnTo>
                  <a:close/>
                </a:path>
              </a:pathLst>
            </a:custGeom>
            <a:solidFill>
              <a:srgbClr val="FFFFFF"/>
            </a:solidFill>
          </p:spPr>
          <p:txBody>
            <a:bodyPr wrap="square" lIns="0" tIns="0" rIns="0" bIns="0" rtlCol="0"/>
            <a:lstStyle/>
            <a:p>
              <a:endParaRPr sz="1588"/>
            </a:p>
          </p:txBody>
        </p:sp>
        <p:sp>
          <p:nvSpPr>
            <p:cNvPr id="83" name="object 83"/>
            <p:cNvSpPr/>
            <p:nvPr/>
          </p:nvSpPr>
          <p:spPr>
            <a:xfrm>
              <a:off x="7075937" y="4026402"/>
              <a:ext cx="299720" cy="82550"/>
            </a:xfrm>
            <a:custGeom>
              <a:avLst/>
              <a:gdLst/>
              <a:ahLst/>
              <a:cxnLst/>
              <a:rect l="l" t="t" r="r" b="b"/>
              <a:pathLst>
                <a:path w="299720" h="82550">
                  <a:moveTo>
                    <a:pt x="0" y="0"/>
                  </a:moveTo>
                  <a:lnTo>
                    <a:pt x="21084" y="33113"/>
                  </a:lnTo>
                  <a:lnTo>
                    <a:pt x="57814" y="59154"/>
                  </a:lnTo>
                  <a:lnTo>
                    <a:pt x="106402" y="76192"/>
                  </a:lnTo>
                  <a:lnTo>
                    <a:pt x="163060" y="82300"/>
                  </a:lnTo>
                  <a:lnTo>
                    <a:pt x="203237" y="79253"/>
                  </a:lnTo>
                  <a:lnTo>
                    <a:pt x="240411" y="70491"/>
                  </a:lnTo>
                  <a:lnTo>
                    <a:pt x="273012" y="56585"/>
                  </a:lnTo>
                  <a:lnTo>
                    <a:pt x="299468" y="38104"/>
                  </a:lnTo>
                </a:path>
              </a:pathLst>
            </a:custGeom>
            <a:grpFill/>
            <a:ln w="4108">
              <a:solidFill>
                <a:srgbClr val="6C9093"/>
              </a:solidFill>
            </a:ln>
          </p:spPr>
          <p:txBody>
            <a:bodyPr wrap="square" lIns="0" tIns="0" rIns="0" bIns="0" rtlCol="0"/>
            <a:lstStyle/>
            <a:p>
              <a:endParaRPr sz="1588"/>
            </a:p>
          </p:txBody>
        </p:sp>
        <p:sp>
          <p:nvSpPr>
            <p:cNvPr id="84" name="object 84"/>
            <p:cNvSpPr/>
            <p:nvPr/>
          </p:nvSpPr>
          <p:spPr>
            <a:xfrm>
              <a:off x="7650479" y="3822954"/>
              <a:ext cx="653415" cy="213360"/>
            </a:xfrm>
            <a:custGeom>
              <a:avLst/>
              <a:gdLst/>
              <a:ahLst/>
              <a:cxnLst/>
              <a:rect l="l" t="t" r="r" b="b"/>
              <a:pathLst>
                <a:path w="653415" h="213360">
                  <a:moveTo>
                    <a:pt x="653034" y="106680"/>
                  </a:moveTo>
                  <a:lnTo>
                    <a:pt x="627364" y="65258"/>
                  </a:lnTo>
                  <a:lnTo>
                    <a:pt x="557403" y="31337"/>
                  </a:lnTo>
                  <a:lnTo>
                    <a:pt x="509117" y="18283"/>
                  </a:lnTo>
                  <a:lnTo>
                    <a:pt x="453723" y="8417"/>
                  </a:lnTo>
                  <a:lnTo>
                    <a:pt x="392543" y="2177"/>
                  </a:lnTo>
                  <a:lnTo>
                    <a:pt x="326898" y="0"/>
                  </a:lnTo>
                  <a:lnTo>
                    <a:pt x="261001" y="2177"/>
                  </a:lnTo>
                  <a:lnTo>
                    <a:pt x="199632" y="8417"/>
                  </a:lnTo>
                  <a:lnTo>
                    <a:pt x="144102" y="18283"/>
                  </a:lnTo>
                  <a:lnTo>
                    <a:pt x="95726" y="31337"/>
                  </a:lnTo>
                  <a:lnTo>
                    <a:pt x="55815" y="47141"/>
                  </a:lnTo>
                  <a:lnTo>
                    <a:pt x="6639" y="85250"/>
                  </a:lnTo>
                  <a:lnTo>
                    <a:pt x="0" y="106680"/>
                  </a:lnTo>
                  <a:lnTo>
                    <a:pt x="6639" y="128109"/>
                  </a:lnTo>
                  <a:lnTo>
                    <a:pt x="55815" y="166218"/>
                  </a:lnTo>
                  <a:lnTo>
                    <a:pt x="95726" y="182022"/>
                  </a:lnTo>
                  <a:lnTo>
                    <a:pt x="144102" y="195076"/>
                  </a:lnTo>
                  <a:lnTo>
                    <a:pt x="199632" y="204942"/>
                  </a:lnTo>
                  <a:lnTo>
                    <a:pt x="261001" y="211182"/>
                  </a:lnTo>
                  <a:lnTo>
                    <a:pt x="326898" y="213360"/>
                  </a:lnTo>
                  <a:lnTo>
                    <a:pt x="392543" y="211182"/>
                  </a:lnTo>
                  <a:lnTo>
                    <a:pt x="453723" y="204942"/>
                  </a:lnTo>
                  <a:lnTo>
                    <a:pt x="509117" y="195076"/>
                  </a:lnTo>
                  <a:lnTo>
                    <a:pt x="557402" y="182022"/>
                  </a:lnTo>
                  <a:lnTo>
                    <a:pt x="597259" y="166218"/>
                  </a:lnTo>
                  <a:lnTo>
                    <a:pt x="646396" y="128109"/>
                  </a:lnTo>
                  <a:lnTo>
                    <a:pt x="653034" y="106680"/>
                  </a:lnTo>
                  <a:close/>
                </a:path>
              </a:pathLst>
            </a:custGeom>
            <a:solidFill>
              <a:srgbClr val="0078AA"/>
            </a:solidFill>
          </p:spPr>
          <p:txBody>
            <a:bodyPr wrap="square" lIns="0" tIns="0" rIns="0" bIns="0" rtlCol="0"/>
            <a:lstStyle/>
            <a:p>
              <a:endParaRPr sz="1588"/>
            </a:p>
          </p:txBody>
        </p:sp>
        <p:sp>
          <p:nvSpPr>
            <p:cNvPr id="85" name="object 85"/>
            <p:cNvSpPr/>
            <p:nvPr/>
          </p:nvSpPr>
          <p:spPr>
            <a:xfrm>
              <a:off x="7650485" y="3822959"/>
              <a:ext cx="653415" cy="213360"/>
            </a:xfrm>
            <a:custGeom>
              <a:avLst/>
              <a:gdLst/>
              <a:ahLst/>
              <a:cxnLst/>
              <a:rect l="l" t="t" r="r" b="b"/>
              <a:pathLst>
                <a:path w="653415" h="213360">
                  <a:moveTo>
                    <a:pt x="653030" y="106676"/>
                  </a:moveTo>
                  <a:lnTo>
                    <a:pt x="627360" y="65254"/>
                  </a:lnTo>
                  <a:lnTo>
                    <a:pt x="557400" y="31335"/>
                  </a:lnTo>
                  <a:lnTo>
                    <a:pt x="509114" y="18282"/>
                  </a:lnTo>
                  <a:lnTo>
                    <a:pt x="453720" y="8417"/>
                  </a:lnTo>
                  <a:lnTo>
                    <a:pt x="392538" y="2177"/>
                  </a:lnTo>
                  <a:lnTo>
                    <a:pt x="326891" y="0"/>
                  </a:lnTo>
                  <a:lnTo>
                    <a:pt x="260995" y="2177"/>
                  </a:lnTo>
                  <a:lnTo>
                    <a:pt x="199627" y="8417"/>
                  </a:lnTo>
                  <a:lnTo>
                    <a:pt x="144099" y="18282"/>
                  </a:lnTo>
                  <a:lnTo>
                    <a:pt x="95723" y="31335"/>
                  </a:lnTo>
                  <a:lnTo>
                    <a:pt x="55813" y="47138"/>
                  </a:lnTo>
                  <a:lnTo>
                    <a:pt x="6639" y="85246"/>
                  </a:lnTo>
                  <a:lnTo>
                    <a:pt x="0" y="106676"/>
                  </a:lnTo>
                  <a:lnTo>
                    <a:pt x="6639" y="128106"/>
                  </a:lnTo>
                  <a:lnTo>
                    <a:pt x="55813" y="166214"/>
                  </a:lnTo>
                  <a:lnTo>
                    <a:pt x="95723" y="182018"/>
                  </a:lnTo>
                  <a:lnTo>
                    <a:pt x="144099" y="195070"/>
                  </a:lnTo>
                  <a:lnTo>
                    <a:pt x="199627" y="204936"/>
                  </a:lnTo>
                  <a:lnTo>
                    <a:pt x="260995" y="211175"/>
                  </a:lnTo>
                  <a:lnTo>
                    <a:pt x="326891" y="213353"/>
                  </a:lnTo>
                  <a:lnTo>
                    <a:pt x="392538" y="211175"/>
                  </a:lnTo>
                  <a:lnTo>
                    <a:pt x="453720" y="204936"/>
                  </a:lnTo>
                  <a:lnTo>
                    <a:pt x="509114" y="195070"/>
                  </a:lnTo>
                  <a:lnTo>
                    <a:pt x="557400" y="182018"/>
                  </a:lnTo>
                  <a:lnTo>
                    <a:pt x="597256" y="166214"/>
                  </a:lnTo>
                  <a:lnTo>
                    <a:pt x="646392" y="128106"/>
                  </a:lnTo>
                  <a:lnTo>
                    <a:pt x="653030" y="106676"/>
                  </a:lnTo>
                  <a:close/>
                </a:path>
              </a:pathLst>
            </a:custGeom>
            <a:grpFill/>
            <a:ln w="3831">
              <a:solidFill>
                <a:srgbClr val="AAE6FF"/>
              </a:solidFill>
            </a:ln>
          </p:spPr>
          <p:txBody>
            <a:bodyPr wrap="square" lIns="0" tIns="0" rIns="0" bIns="0" rtlCol="0"/>
            <a:lstStyle/>
            <a:p>
              <a:endParaRPr sz="1588"/>
            </a:p>
          </p:txBody>
        </p:sp>
        <p:sp>
          <p:nvSpPr>
            <p:cNvPr id="86" name="object 86"/>
            <p:cNvSpPr/>
            <p:nvPr/>
          </p:nvSpPr>
          <p:spPr>
            <a:xfrm>
              <a:off x="7648955" y="3779520"/>
              <a:ext cx="653415" cy="152400"/>
            </a:xfrm>
            <a:custGeom>
              <a:avLst/>
              <a:gdLst/>
              <a:ahLst/>
              <a:cxnLst/>
              <a:rect l="l" t="t" r="r" b="b"/>
              <a:pathLst>
                <a:path w="653415" h="152400">
                  <a:moveTo>
                    <a:pt x="653033" y="152400"/>
                  </a:moveTo>
                  <a:lnTo>
                    <a:pt x="653033" y="0"/>
                  </a:lnTo>
                  <a:lnTo>
                    <a:pt x="0" y="0"/>
                  </a:lnTo>
                  <a:lnTo>
                    <a:pt x="0" y="152400"/>
                  </a:lnTo>
                  <a:lnTo>
                    <a:pt x="653033" y="152400"/>
                  </a:lnTo>
                  <a:close/>
                </a:path>
              </a:pathLst>
            </a:custGeom>
            <a:solidFill>
              <a:srgbClr val="0078AA"/>
            </a:solidFill>
          </p:spPr>
          <p:txBody>
            <a:bodyPr wrap="square" lIns="0" tIns="0" rIns="0" bIns="0" rtlCol="0"/>
            <a:lstStyle/>
            <a:p>
              <a:endParaRPr sz="1588"/>
            </a:p>
          </p:txBody>
        </p:sp>
        <p:sp>
          <p:nvSpPr>
            <p:cNvPr id="87" name="object 87"/>
            <p:cNvSpPr/>
            <p:nvPr/>
          </p:nvSpPr>
          <p:spPr>
            <a:xfrm>
              <a:off x="7650479" y="3670554"/>
              <a:ext cx="653415" cy="213360"/>
            </a:xfrm>
            <a:custGeom>
              <a:avLst/>
              <a:gdLst/>
              <a:ahLst/>
              <a:cxnLst/>
              <a:rect l="l" t="t" r="r" b="b"/>
              <a:pathLst>
                <a:path w="653415" h="213360">
                  <a:moveTo>
                    <a:pt x="653034" y="106680"/>
                  </a:moveTo>
                  <a:lnTo>
                    <a:pt x="627364" y="65258"/>
                  </a:lnTo>
                  <a:lnTo>
                    <a:pt x="557403" y="31337"/>
                  </a:lnTo>
                  <a:lnTo>
                    <a:pt x="509117" y="18283"/>
                  </a:lnTo>
                  <a:lnTo>
                    <a:pt x="453723" y="8417"/>
                  </a:lnTo>
                  <a:lnTo>
                    <a:pt x="392543" y="2177"/>
                  </a:lnTo>
                  <a:lnTo>
                    <a:pt x="326898" y="0"/>
                  </a:lnTo>
                  <a:lnTo>
                    <a:pt x="261001" y="2177"/>
                  </a:lnTo>
                  <a:lnTo>
                    <a:pt x="199632" y="8417"/>
                  </a:lnTo>
                  <a:lnTo>
                    <a:pt x="144102" y="18283"/>
                  </a:lnTo>
                  <a:lnTo>
                    <a:pt x="95726" y="31337"/>
                  </a:lnTo>
                  <a:lnTo>
                    <a:pt x="55815" y="47141"/>
                  </a:lnTo>
                  <a:lnTo>
                    <a:pt x="6639" y="85250"/>
                  </a:lnTo>
                  <a:lnTo>
                    <a:pt x="0" y="106680"/>
                  </a:lnTo>
                  <a:lnTo>
                    <a:pt x="6639" y="128109"/>
                  </a:lnTo>
                  <a:lnTo>
                    <a:pt x="55815" y="166218"/>
                  </a:lnTo>
                  <a:lnTo>
                    <a:pt x="95726" y="182022"/>
                  </a:lnTo>
                  <a:lnTo>
                    <a:pt x="144102" y="195076"/>
                  </a:lnTo>
                  <a:lnTo>
                    <a:pt x="199632" y="204942"/>
                  </a:lnTo>
                  <a:lnTo>
                    <a:pt x="261001" y="211182"/>
                  </a:lnTo>
                  <a:lnTo>
                    <a:pt x="326898" y="213360"/>
                  </a:lnTo>
                  <a:lnTo>
                    <a:pt x="392543" y="211182"/>
                  </a:lnTo>
                  <a:lnTo>
                    <a:pt x="453723" y="204942"/>
                  </a:lnTo>
                  <a:lnTo>
                    <a:pt x="509117" y="195076"/>
                  </a:lnTo>
                  <a:lnTo>
                    <a:pt x="557402" y="182022"/>
                  </a:lnTo>
                  <a:lnTo>
                    <a:pt x="597259" y="166218"/>
                  </a:lnTo>
                  <a:lnTo>
                    <a:pt x="646396" y="128109"/>
                  </a:lnTo>
                  <a:lnTo>
                    <a:pt x="653034" y="106680"/>
                  </a:lnTo>
                  <a:close/>
                </a:path>
              </a:pathLst>
            </a:custGeom>
            <a:solidFill>
              <a:srgbClr val="00B4FF"/>
            </a:solidFill>
          </p:spPr>
          <p:txBody>
            <a:bodyPr wrap="square" lIns="0" tIns="0" rIns="0" bIns="0" rtlCol="0"/>
            <a:lstStyle/>
            <a:p>
              <a:endParaRPr sz="1588"/>
            </a:p>
          </p:txBody>
        </p:sp>
        <p:sp>
          <p:nvSpPr>
            <p:cNvPr id="88" name="object 88"/>
            <p:cNvSpPr/>
            <p:nvPr/>
          </p:nvSpPr>
          <p:spPr>
            <a:xfrm>
              <a:off x="7650485" y="3670555"/>
              <a:ext cx="653415" cy="213360"/>
            </a:xfrm>
            <a:custGeom>
              <a:avLst/>
              <a:gdLst/>
              <a:ahLst/>
              <a:cxnLst/>
              <a:rect l="l" t="t" r="r" b="b"/>
              <a:pathLst>
                <a:path w="653415" h="213360">
                  <a:moveTo>
                    <a:pt x="653030" y="106676"/>
                  </a:moveTo>
                  <a:lnTo>
                    <a:pt x="627360" y="65254"/>
                  </a:lnTo>
                  <a:lnTo>
                    <a:pt x="557400" y="31335"/>
                  </a:lnTo>
                  <a:lnTo>
                    <a:pt x="509114" y="18282"/>
                  </a:lnTo>
                  <a:lnTo>
                    <a:pt x="453720" y="8417"/>
                  </a:lnTo>
                  <a:lnTo>
                    <a:pt x="392538" y="2177"/>
                  </a:lnTo>
                  <a:lnTo>
                    <a:pt x="326891" y="0"/>
                  </a:lnTo>
                  <a:lnTo>
                    <a:pt x="260995" y="2177"/>
                  </a:lnTo>
                  <a:lnTo>
                    <a:pt x="199627" y="8417"/>
                  </a:lnTo>
                  <a:lnTo>
                    <a:pt x="144099" y="18282"/>
                  </a:lnTo>
                  <a:lnTo>
                    <a:pt x="95723" y="31335"/>
                  </a:lnTo>
                  <a:lnTo>
                    <a:pt x="55813" y="47138"/>
                  </a:lnTo>
                  <a:lnTo>
                    <a:pt x="6639" y="85246"/>
                  </a:lnTo>
                  <a:lnTo>
                    <a:pt x="0" y="106676"/>
                  </a:lnTo>
                  <a:lnTo>
                    <a:pt x="6639" y="128106"/>
                  </a:lnTo>
                  <a:lnTo>
                    <a:pt x="55813" y="166214"/>
                  </a:lnTo>
                  <a:lnTo>
                    <a:pt x="95723" y="182018"/>
                  </a:lnTo>
                  <a:lnTo>
                    <a:pt x="144099" y="195070"/>
                  </a:lnTo>
                  <a:lnTo>
                    <a:pt x="199627" y="204936"/>
                  </a:lnTo>
                  <a:lnTo>
                    <a:pt x="260995" y="211175"/>
                  </a:lnTo>
                  <a:lnTo>
                    <a:pt x="326891" y="213353"/>
                  </a:lnTo>
                  <a:lnTo>
                    <a:pt x="392538" y="211175"/>
                  </a:lnTo>
                  <a:lnTo>
                    <a:pt x="453720" y="204936"/>
                  </a:lnTo>
                  <a:lnTo>
                    <a:pt x="509114" y="195070"/>
                  </a:lnTo>
                  <a:lnTo>
                    <a:pt x="557400" y="182018"/>
                  </a:lnTo>
                  <a:lnTo>
                    <a:pt x="597256" y="166214"/>
                  </a:lnTo>
                  <a:lnTo>
                    <a:pt x="646392" y="128106"/>
                  </a:lnTo>
                  <a:lnTo>
                    <a:pt x="653030" y="106676"/>
                  </a:lnTo>
                  <a:close/>
                </a:path>
              </a:pathLst>
            </a:custGeom>
            <a:grpFill/>
            <a:ln w="3831">
              <a:solidFill>
                <a:srgbClr val="AAE6FF"/>
              </a:solidFill>
            </a:ln>
          </p:spPr>
          <p:txBody>
            <a:bodyPr wrap="square" lIns="0" tIns="0" rIns="0" bIns="0" rtlCol="0"/>
            <a:lstStyle/>
            <a:p>
              <a:endParaRPr sz="1588"/>
            </a:p>
          </p:txBody>
        </p:sp>
        <p:pic>
          <p:nvPicPr>
            <p:cNvPr id="89" name="object 89"/>
            <p:cNvPicPr/>
            <p:nvPr/>
          </p:nvPicPr>
          <p:blipFill>
            <a:blip r:embed="rId14"/>
            <a:stretch/>
          </p:blipFill>
          <p:spPr>
            <a:xfrm>
              <a:off x="7748777" y="3695700"/>
              <a:ext cx="453390" cy="163829"/>
            </a:xfrm>
            <a:prstGeom prst="rect">
              <a:avLst/>
            </a:prstGeom>
          </p:spPr>
        </p:pic>
        <p:sp>
          <p:nvSpPr>
            <p:cNvPr id="90" name="object 90"/>
            <p:cNvSpPr/>
            <p:nvPr/>
          </p:nvSpPr>
          <p:spPr>
            <a:xfrm>
              <a:off x="7648943" y="3775722"/>
              <a:ext cx="655320" cy="152400"/>
            </a:xfrm>
            <a:custGeom>
              <a:avLst/>
              <a:gdLst/>
              <a:ahLst/>
              <a:cxnLst/>
              <a:rect l="l" t="t" r="r" b="b"/>
              <a:pathLst>
                <a:path w="655320" h="152400">
                  <a:moveTo>
                    <a:pt x="1993" y="0"/>
                  </a:moveTo>
                  <a:lnTo>
                    <a:pt x="0" y="0"/>
                  </a:lnTo>
                  <a:lnTo>
                    <a:pt x="0" y="152400"/>
                  </a:lnTo>
                  <a:lnTo>
                    <a:pt x="1993" y="152400"/>
                  </a:lnTo>
                  <a:lnTo>
                    <a:pt x="1993" y="0"/>
                  </a:lnTo>
                  <a:close/>
                </a:path>
                <a:path w="655320" h="152400">
                  <a:moveTo>
                    <a:pt x="655040" y="0"/>
                  </a:moveTo>
                  <a:lnTo>
                    <a:pt x="651052" y="0"/>
                  </a:lnTo>
                  <a:lnTo>
                    <a:pt x="651052" y="152400"/>
                  </a:lnTo>
                  <a:lnTo>
                    <a:pt x="655040" y="152400"/>
                  </a:lnTo>
                  <a:lnTo>
                    <a:pt x="655040" y="0"/>
                  </a:lnTo>
                  <a:close/>
                </a:path>
              </a:pathLst>
            </a:custGeom>
            <a:solidFill>
              <a:srgbClr val="AAE6FF"/>
            </a:solidFill>
          </p:spPr>
          <p:txBody>
            <a:bodyPr wrap="square" lIns="0" tIns="0" rIns="0" bIns="0" rtlCol="0"/>
            <a:lstStyle/>
            <a:p>
              <a:endParaRPr sz="1588"/>
            </a:p>
          </p:txBody>
        </p:sp>
        <p:sp>
          <p:nvSpPr>
            <p:cNvPr id="91" name="object 91"/>
            <p:cNvSpPr/>
            <p:nvPr/>
          </p:nvSpPr>
          <p:spPr>
            <a:xfrm>
              <a:off x="7808214" y="3893819"/>
              <a:ext cx="322580" cy="118110"/>
            </a:xfrm>
            <a:custGeom>
              <a:avLst/>
              <a:gdLst/>
              <a:ahLst/>
              <a:cxnLst/>
              <a:rect l="l" t="t" r="r" b="b"/>
              <a:pathLst>
                <a:path w="322579" h="118110">
                  <a:moveTo>
                    <a:pt x="322326" y="22860"/>
                  </a:moveTo>
                  <a:lnTo>
                    <a:pt x="274320" y="0"/>
                  </a:lnTo>
                  <a:lnTo>
                    <a:pt x="274320" y="15240"/>
                  </a:lnTo>
                  <a:lnTo>
                    <a:pt x="207264" y="15240"/>
                  </a:lnTo>
                  <a:lnTo>
                    <a:pt x="163068" y="49530"/>
                  </a:lnTo>
                  <a:lnTo>
                    <a:pt x="119634" y="15240"/>
                  </a:lnTo>
                  <a:lnTo>
                    <a:pt x="48006" y="15240"/>
                  </a:lnTo>
                  <a:lnTo>
                    <a:pt x="48006" y="0"/>
                  </a:lnTo>
                  <a:lnTo>
                    <a:pt x="0" y="22860"/>
                  </a:lnTo>
                  <a:lnTo>
                    <a:pt x="48006" y="45720"/>
                  </a:lnTo>
                  <a:lnTo>
                    <a:pt x="48006" y="30480"/>
                  </a:lnTo>
                  <a:lnTo>
                    <a:pt x="111252" y="30480"/>
                  </a:lnTo>
                  <a:lnTo>
                    <a:pt x="151638" y="60960"/>
                  </a:lnTo>
                  <a:lnTo>
                    <a:pt x="111252" y="87630"/>
                  </a:lnTo>
                  <a:lnTo>
                    <a:pt x="48006" y="87630"/>
                  </a:lnTo>
                  <a:lnTo>
                    <a:pt x="48006" y="68580"/>
                  </a:lnTo>
                  <a:lnTo>
                    <a:pt x="0" y="95250"/>
                  </a:lnTo>
                  <a:lnTo>
                    <a:pt x="48006" y="118110"/>
                  </a:lnTo>
                  <a:lnTo>
                    <a:pt x="48006" y="102870"/>
                  </a:lnTo>
                  <a:lnTo>
                    <a:pt x="119634" y="102870"/>
                  </a:lnTo>
                  <a:lnTo>
                    <a:pt x="163068" y="68580"/>
                  </a:lnTo>
                  <a:lnTo>
                    <a:pt x="207264" y="102870"/>
                  </a:lnTo>
                  <a:lnTo>
                    <a:pt x="274320" y="102870"/>
                  </a:lnTo>
                  <a:lnTo>
                    <a:pt x="274320" y="118110"/>
                  </a:lnTo>
                  <a:lnTo>
                    <a:pt x="322326" y="95250"/>
                  </a:lnTo>
                  <a:lnTo>
                    <a:pt x="274320" y="68580"/>
                  </a:lnTo>
                  <a:lnTo>
                    <a:pt x="274320" y="87630"/>
                  </a:lnTo>
                  <a:lnTo>
                    <a:pt x="214884" y="87630"/>
                  </a:lnTo>
                  <a:lnTo>
                    <a:pt x="175260" y="57150"/>
                  </a:lnTo>
                  <a:lnTo>
                    <a:pt x="214884" y="30480"/>
                  </a:lnTo>
                  <a:lnTo>
                    <a:pt x="274320" y="30480"/>
                  </a:lnTo>
                  <a:lnTo>
                    <a:pt x="274320" y="45720"/>
                  </a:lnTo>
                  <a:lnTo>
                    <a:pt x="322326" y="22860"/>
                  </a:lnTo>
                  <a:close/>
                </a:path>
              </a:pathLst>
            </a:custGeom>
            <a:solidFill>
              <a:srgbClr val="000000"/>
            </a:solidFill>
          </p:spPr>
          <p:txBody>
            <a:bodyPr wrap="square" lIns="0" tIns="0" rIns="0" bIns="0" rtlCol="0"/>
            <a:lstStyle/>
            <a:p>
              <a:endParaRPr sz="1588"/>
            </a:p>
          </p:txBody>
        </p:sp>
        <p:sp>
          <p:nvSpPr>
            <p:cNvPr id="92" name="object 92"/>
            <p:cNvSpPr/>
            <p:nvPr/>
          </p:nvSpPr>
          <p:spPr>
            <a:xfrm>
              <a:off x="7812024" y="3897629"/>
              <a:ext cx="322580" cy="118110"/>
            </a:xfrm>
            <a:custGeom>
              <a:avLst/>
              <a:gdLst/>
              <a:ahLst/>
              <a:cxnLst/>
              <a:rect l="l" t="t" r="r" b="b"/>
              <a:pathLst>
                <a:path w="322579" h="118110">
                  <a:moveTo>
                    <a:pt x="322326" y="22860"/>
                  </a:moveTo>
                  <a:lnTo>
                    <a:pt x="275082" y="0"/>
                  </a:lnTo>
                  <a:lnTo>
                    <a:pt x="275082" y="15240"/>
                  </a:lnTo>
                  <a:lnTo>
                    <a:pt x="207264" y="15240"/>
                  </a:lnTo>
                  <a:lnTo>
                    <a:pt x="163068" y="49530"/>
                  </a:lnTo>
                  <a:lnTo>
                    <a:pt x="119634" y="15240"/>
                  </a:lnTo>
                  <a:lnTo>
                    <a:pt x="48006" y="15240"/>
                  </a:lnTo>
                  <a:lnTo>
                    <a:pt x="48006" y="0"/>
                  </a:lnTo>
                  <a:lnTo>
                    <a:pt x="0" y="22860"/>
                  </a:lnTo>
                  <a:lnTo>
                    <a:pt x="48006" y="45720"/>
                  </a:lnTo>
                  <a:lnTo>
                    <a:pt x="48006" y="30480"/>
                  </a:lnTo>
                  <a:lnTo>
                    <a:pt x="111252" y="30480"/>
                  </a:lnTo>
                  <a:lnTo>
                    <a:pt x="151638" y="60960"/>
                  </a:lnTo>
                  <a:lnTo>
                    <a:pt x="111252" y="87630"/>
                  </a:lnTo>
                  <a:lnTo>
                    <a:pt x="48006" y="87630"/>
                  </a:lnTo>
                  <a:lnTo>
                    <a:pt x="48006" y="68580"/>
                  </a:lnTo>
                  <a:lnTo>
                    <a:pt x="0" y="95250"/>
                  </a:lnTo>
                  <a:lnTo>
                    <a:pt x="48006" y="118110"/>
                  </a:lnTo>
                  <a:lnTo>
                    <a:pt x="48006" y="102870"/>
                  </a:lnTo>
                  <a:lnTo>
                    <a:pt x="119634" y="102870"/>
                  </a:lnTo>
                  <a:lnTo>
                    <a:pt x="163068" y="68580"/>
                  </a:lnTo>
                  <a:lnTo>
                    <a:pt x="207264" y="102870"/>
                  </a:lnTo>
                  <a:lnTo>
                    <a:pt x="275082" y="102870"/>
                  </a:lnTo>
                  <a:lnTo>
                    <a:pt x="275082" y="118110"/>
                  </a:lnTo>
                  <a:lnTo>
                    <a:pt x="322326" y="95250"/>
                  </a:lnTo>
                  <a:lnTo>
                    <a:pt x="275082" y="68580"/>
                  </a:lnTo>
                  <a:lnTo>
                    <a:pt x="275082" y="87630"/>
                  </a:lnTo>
                  <a:lnTo>
                    <a:pt x="214884" y="87630"/>
                  </a:lnTo>
                  <a:lnTo>
                    <a:pt x="175260" y="57150"/>
                  </a:lnTo>
                  <a:lnTo>
                    <a:pt x="214884" y="30480"/>
                  </a:lnTo>
                  <a:lnTo>
                    <a:pt x="275082" y="30480"/>
                  </a:lnTo>
                  <a:lnTo>
                    <a:pt x="275082" y="45720"/>
                  </a:lnTo>
                  <a:lnTo>
                    <a:pt x="322326" y="22860"/>
                  </a:lnTo>
                  <a:close/>
                </a:path>
              </a:pathLst>
            </a:custGeom>
            <a:solidFill>
              <a:srgbClr val="FFFFFF"/>
            </a:solidFill>
          </p:spPr>
          <p:txBody>
            <a:bodyPr wrap="square" lIns="0" tIns="0" rIns="0" bIns="0" rtlCol="0"/>
            <a:lstStyle/>
            <a:p>
              <a:endParaRPr sz="1588"/>
            </a:p>
          </p:txBody>
        </p:sp>
        <p:sp>
          <p:nvSpPr>
            <p:cNvPr id="93" name="object 93"/>
            <p:cNvSpPr/>
            <p:nvPr/>
          </p:nvSpPr>
          <p:spPr>
            <a:xfrm>
              <a:off x="6025895" y="3726180"/>
              <a:ext cx="680085" cy="330200"/>
            </a:xfrm>
            <a:custGeom>
              <a:avLst/>
              <a:gdLst/>
              <a:ahLst/>
              <a:cxnLst/>
              <a:rect l="l" t="t" r="r" b="b"/>
              <a:pathLst>
                <a:path w="680084" h="330200">
                  <a:moveTo>
                    <a:pt x="679703" y="329946"/>
                  </a:moveTo>
                  <a:lnTo>
                    <a:pt x="679703" y="0"/>
                  </a:lnTo>
                  <a:lnTo>
                    <a:pt x="0" y="0"/>
                  </a:lnTo>
                  <a:lnTo>
                    <a:pt x="0" y="329946"/>
                  </a:lnTo>
                  <a:lnTo>
                    <a:pt x="679703" y="329946"/>
                  </a:lnTo>
                  <a:close/>
                </a:path>
              </a:pathLst>
            </a:custGeom>
            <a:solidFill>
              <a:srgbClr val="1C97CD"/>
            </a:solidFill>
          </p:spPr>
          <p:txBody>
            <a:bodyPr wrap="square" lIns="0" tIns="0" rIns="0" bIns="0" rtlCol="0"/>
            <a:lstStyle/>
            <a:p>
              <a:endParaRPr sz="1588"/>
            </a:p>
          </p:txBody>
        </p:sp>
        <p:sp>
          <p:nvSpPr>
            <p:cNvPr id="94" name="object 94"/>
            <p:cNvSpPr/>
            <p:nvPr/>
          </p:nvSpPr>
          <p:spPr>
            <a:xfrm>
              <a:off x="6022340" y="3723893"/>
              <a:ext cx="686435" cy="335280"/>
            </a:xfrm>
            <a:custGeom>
              <a:avLst/>
              <a:gdLst/>
              <a:ahLst/>
              <a:cxnLst/>
              <a:rect l="l" t="t" r="r" b="b"/>
              <a:pathLst>
                <a:path w="686434" h="335279">
                  <a:moveTo>
                    <a:pt x="686308" y="0"/>
                  </a:moveTo>
                  <a:lnTo>
                    <a:pt x="684784" y="0"/>
                  </a:lnTo>
                  <a:lnTo>
                    <a:pt x="685177" y="393"/>
                  </a:lnTo>
                  <a:lnTo>
                    <a:pt x="684530" y="393"/>
                  </a:lnTo>
                  <a:lnTo>
                    <a:pt x="684530" y="762"/>
                  </a:lnTo>
                  <a:lnTo>
                    <a:pt x="683260" y="762"/>
                  </a:lnTo>
                  <a:lnTo>
                    <a:pt x="683260" y="0"/>
                  </a:lnTo>
                  <a:lnTo>
                    <a:pt x="681990" y="0"/>
                  </a:lnTo>
                  <a:lnTo>
                    <a:pt x="681990" y="5334"/>
                  </a:lnTo>
                  <a:lnTo>
                    <a:pt x="681990" y="330708"/>
                  </a:lnTo>
                  <a:lnTo>
                    <a:pt x="5080" y="330708"/>
                  </a:lnTo>
                  <a:lnTo>
                    <a:pt x="5080" y="5334"/>
                  </a:lnTo>
                  <a:lnTo>
                    <a:pt x="681990" y="5334"/>
                  </a:lnTo>
                  <a:lnTo>
                    <a:pt x="681990" y="0"/>
                  </a:lnTo>
                  <a:lnTo>
                    <a:pt x="3810" y="0"/>
                  </a:lnTo>
                  <a:lnTo>
                    <a:pt x="3810" y="1244"/>
                  </a:lnTo>
                  <a:lnTo>
                    <a:pt x="1892" y="1244"/>
                  </a:lnTo>
                  <a:lnTo>
                    <a:pt x="3556" y="0"/>
                  </a:lnTo>
                  <a:lnTo>
                    <a:pt x="508" y="0"/>
                  </a:lnTo>
                  <a:lnTo>
                    <a:pt x="508" y="1244"/>
                  </a:lnTo>
                  <a:lnTo>
                    <a:pt x="0" y="1244"/>
                  </a:lnTo>
                  <a:lnTo>
                    <a:pt x="0" y="2286"/>
                  </a:lnTo>
                  <a:lnTo>
                    <a:pt x="0" y="3683"/>
                  </a:lnTo>
                  <a:lnTo>
                    <a:pt x="0" y="333629"/>
                  </a:lnTo>
                  <a:lnTo>
                    <a:pt x="508" y="333629"/>
                  </a:lnTo>
                  <a:lnTo>
                    <a:pt x="508" y="335280"/>
                  </a:lnTo>
                  <a:lnTo>
                    <a:pt x="3556" y="335280"/>
                  </a:lnTo>
                  <a:lnTo>
                    <a:pt x="1905" y="333629"/>
                  </a:lnTo>
                  <a:lnTo>
                    <a:pt x="3556" y="333629"/>
                  </a:lnTo>
                  <a:lnTo>
                    <a:pt x="3556" y="335280"/>
                  </a:lnTo>
                  <a:lnTo>
                    <a:pt x="684784" y="335280"/>
                  </a:lnTo>
                  <a:lnTo>
                    <a:pt x="686308" y="335280"/>
                  </a:lnTo>
                  <a:lnTo>
                    <a:pt x="686308" y="332232"/>
                  </a:lnTo>
                  <a:lnTo>
                    <a:pt x="685800" y="331724"/>
                  </a:lnTo>
                  <a:lnTo>
                    <a:pt x="685800" y="1016"/>
                  </a:lnTo>
                  <a:lnTo>
                    <a:pt x="686308" y="1524"/>
                  </a:lnTo>
                  <a:lnTo>
                    <a:pt x="686308" y="0"/>
                  </a:lnTo>
                  <a:close/>
                </a:path>
              </a:pathLst>
            </a:custGeom>
            <a:solidFill>
              <a:srgbClr val="ADD7E7"/>
            </a:solidFill>
          </p:spPr>
          <p:txBody>
            <a:bodyPr wrap="square" lIns="0" tIns="0" rIns="0" bIns="0" rtlCol="0"/>
            <a:lstStyle/>
            <a:p>
              <a:endParaRPr sz="1588"/>
            </a:p>
          </p:txBody>
        </p:sp>
        <p:sp>
          <p:nvSpPr>
            <p:cNvPr id="95" name="object 95"/>
            <p:cNvSpPr/>
            <p:nvPr/>
          </p:nvSpPr>
          <p:spPr>
            <a:xfrm>
              <a:off x="6705600" y="3663696"/>
              <a:ext cx="66675" cy="392430"/>
            </a:xfrm>
            <a:custGeom>
              <a:avLst/>
              <a:gdLst/>
              <a:ahLst/>
              <a:cxnLst/>
              <a:rect l="l" t="t" r="r" b="b"/>
              <a:pathLst>
                <a:path w="66675" h="392429">
                  <a:moveTo>
                    <a:pt x="66294" y="330707"/>
                  </a:moveTo>
                  <a:lnTo>
                    <a:pt x="66294" y="0"/>
                  </a:lnTo>
                  <a:lnTo>
                    <a:pt x="0" y="61721"/>
                  </a:lnTo>
                  <a:lnTo>
                    <a:pt x="0" y="392429"/>
                  </a:lnTo>
                  <a:lnTo>
                    <a:pt x="66294" y="330707"/>
                  </a:lnTo>
                  <a:close/>
                </a:path>
              </a:pathLst>
            </a:custGeom>
            <a:solidFill>
              <a:srgbClr val="076086"/>
            </a:solidFill>
          </p:spPr>
          <p:txBody>
            <a:bodyPr wrap="square" lIns="0" tIns="0" rIns="0" bIns="0" rtlCol="0"/>
            <a:lstStyle/>
            <a:p>
              <a:endParaRPr sz="1588"/>
            </a:p>
          </p:txBody>
        </p:sp>
        <p:pic>
          <p:nvPicPr>
            <p:cNvPr id="96" name="object 96"/>
            <p:cNvPicPr/>
            <p:nvPr/>
          </p:nvPicPr>
          <p:blipFill>
            <a:blip r:embed="rId15"/>
            <a:stretch/>
          </p:blipFill>
          <p:spPr>
            <a:xfrm>
              <a:off x="6705600" y="3657600"/>
              <a:ext cx="70103" cy="70103"/>
            </a:xfrm>
            <a:prstGeom prst="rect">
              <a:avLst/>
            </a:prstGeom>
          </p:spPr>
        </p:pic>
        <p:sp>
          <p:nvSpPr>
            <p:cNvPr id="97" name="object 97"/>
            <p:cNvSpPr/>
            <p:nvPr/>
          </p:nvSpPr>
          <p:spPr>
            <a:xfrm>
              <a:off x="6704076" y="3663695"/>
              <a:ext cx="71755" cy="398780"/>
            </a:xfrm>
            <a:custGeom>
              <a:avLst/>
              <a:gdLst/>
              <a:ahLst/>
              <a:cxnLst/>
              <a:rect l="l" t="t" r="r" b="b"/>
              <a:pathLst>
                <a:path w="71754" h="398779">
                  <a:moveTo>
                    <a:pt x="71628" y="330708"/>
                  </a:moveTo>
                  <a:lnTo>
                    <a:pt x="71374" y="330962"/>
                  </a:lnTo>
                  <a:lnTo>
                    <a:pt x="71374" y="0"/>
                  </a:lnTo>
                  <a:lnTo>
                    <a:pt x="70104" y="0"/>
                  </a:lnTo>
                  <a:lnTo>
                    <a:pt x="66294" y="0"/>
                  </a:lnTo>
                  <a:lnTo>
                    <a:pt x="66294" y="329184"/>
                  </a:lnTo>
                  <a:lnTo>
                    <a:pt x="4064" y="388493"/>
                  </a:lnTo>
                  <a:lnTo>
                    <a:pt x="4064" y="60833"/>
                  </a:lnTo>
                  <a:lnTo>
                    <a:pt x="1524" y="60833"/>
                  </a:lnTo>
                  <a:lnTo>
                    <a:pt x="254" y="60833"/>
                  </a:lnTo>
                  <a:lnTo>
                    <a:pt x="254" y="392176"/>
                  </a:lnTo>
                  <a:lnTo>
                    <a:pt x="0" y="392430"/>
                  </a:lnTo>
                  <a:lnTo>
                    <a:pt x="0" y="398526"/>
                  </a:lnTo>
                  <a:lnTo>
                    <a:pt x="4572" y="395478"/>
                  </a:lnTo>
                  <a:lnTo>
                    <a:pt x="70104" y="332232"/>
                  </a:lnTo>
                  <a:lnTo>
                    <a:pt x="69151" y="331470"/>
                  </a:lnTo>
                  <a:lnTo>
                    <a:pt x="70104" y="331470"/>
                  </a:lnTo>
                  <a:lnTo>
                    <a:pt x="70104" y="331597"/>
                  </a:lnTo>
                  <a:lnTo>
                    <a:pt x="70739" y="331597"/>
                  </a:lnTo>
                  <a:lnTo>
                    <a:pt x="70104" y="332232"/>
                  </a:lnTo>
                  <a:lnTo>
                    <a:pt x="71628" y="332232"/>
                  </a:lnTo>
                  <a:lnTo>
                    <a:pt x="71628" y="330708"/>
                  </a:lnTo>
                  <a:close/>
                </a:path>
              </a:pathLst>
            </a:custGeom>
            <a:solidFill>
              <a:srgbClr val="ADD7E7"/>
            </a:solidFill>
          </p:spPr>
          <p:txBody>
            <a:bodyPr wrap="square" lIns="0" tIns="0" rIns="0" bIns="0" rtlCol="0"/>
            <a:lstStyle/>
            <a:p>
              <a:endParaRPr sz="1588"/>
            </a:p>
          </p:txBody>
        </p:sp>
        <p:sp>
          <p:nvSpPr>
            <p:cNvPr id="98" name="object 98"/>
            <p:cNvSpPr/>
            <p:nvPr/>
          </p:nvSpPr>
          <p:spPr>
            <a:xfrm>
              <a:off x="6025895" y="3663696"/>
              <a:ext cx="746125" cy="62865"/>
            </a:xfrm>
            <a:custGeom>
              <a:avLst/>
              <a:gdLst/>
              <a:ahLst/>
              <a:cxnLst/>
              <a:rect l="l" t="t" r="r" b="b"/>
              <a:pathLst>
                <a:path w="746125" h="62864">
                  <a:moveTo>
                    <a:pt x="745998" y="0"/>
                  </a:moveTo>
                  <a:lnTo>
                    <a:pt x="70103" y="0"/>
                  </a:lnTo>
                  <a:lnTo>
                    <a:pt x="0" y="62483"/>
                  </a:lnTo>
                  <a:lnTo>
                    <a:pt x="681227" y="62483"/>
                  </a:lnTo>
                  <a:lnTo>
                    <a:pt x="745998" y="0"/>
                  </a:lnTo>
                  <a:close/>
                </a:path>
              </a:pathLst>
            </a:custGeom>
            <a:solidFill>
              <a:srgbClr val="3CAFE5"/>
            </a:solidFill>
          </p:spPr>
          <p:txBody>
            <a:bodyPr wrap="square" lIns="0" tIns="0" rIns="0" bIns="0" rtlCol="0"/>
            <a:lstStyle/>
            <a:p>
              <a:endParaRPr sz="1588"/>
            </a:p>
          </p:txBody>
        </p:sp>
        <p:sp>
          <p:nvSpPr>
            <p:cNvPr id="99" name="object 99"/>
            <p:cNvSpPr/>
            <p:nvPr/>
          </p:nvSpPr>
          <p:spPr>
            <a:xfrm>
              <a:off x="6019800" y="3660647"/>
              <a:ext cx="759460" cy="68580"/>
            </a:xfrm>
            <a:custGeom>
              <a:avLst/>
              <a:gdLst/>
              <a:ahLst/>
              <a:cxnLst/>
              <a:rect l="l" t="t" r="r" b="b"/>
              <a:pathLst>
                <a:path w="759459" h="68579">
                  <a:moveTo>
                    <a:pt x="758952" y="0"/>
                  </a:moveTo>
                  <a:lnTo>
                    <a:pt x="752094" y="0"/>
                  </a:lnTo>
                  <a:lnTo>
                    <a:pt x="77724" y="0"/>
                  </a:lnTo>
                  <a:lnTo>
                    <a:pt x="76200" y="0"/>
                  </a:lnTo>
                  <a:lnTo>
                    <a:pt x="76200" y="1524"/>
                  </a:lnTo>
                  <a:lnTo>
                    <a:pt x="5448" y="63246"/>
                  </a:lnTo>
                  <a:lnTo>
                    <a:pt x="4572" y="63246"/>
                  </a:lnTo>
                  <a:lnTo>
                    <a:pt x="0" y="68580"/>
                  </a:lnTo>
                  <a:lnTo>
                    <a:pt x="6096" y="68580"/>
                  </a:lnTo>
                  <a:lnTo>
                    <a:pt x="685800" y="68580"/>
                  </a:lnTo>
                  <a:lnTo>
                    <a:pt x="685800" y="64008"/>
                  </a:lnTo>
                  <a:lnTo>
                    <a:pt x="685800" y="63246"/>
                  </a:lnTo>
                  <a:lnTo>
                    <a:pt x="11976" y="63246"/>
                  </a:lnTo>
                  <a:lnTo>
                    <a:pt x="77495" y="6096"/>
                  </a:lnTo>
                  <a:lnTo>
                    <a:pt x="745820" y="6096"/>
                  </a:lnTo>
                  <a:lnTo>
                    <a:pt x="685800" y="64008"/>
                  </a:lnTo>
                  <a:lnTo>
                    <a:pt x="687324" y="68580"/>
                  </a:lnTo>
                  <a:lnTo>
                    <a:pt x="688848" y="67056"/>
                  </a:lnTo>
                  <a:lnTo>
                    <a:pt x="754380" y="4572"/>
                  </a:lnTo>
                  <a:lnTo>
                    <a:pt x="758952" y="0"/>
                  </a:lnTo>
                  <a:close/>
                </a:path>
              </a:pathLst>
            </a:custGeom>
            <a:solidFill>
              <a:srgbClr val="ADD7E7"/>
            </a:solidFill>
          </p:spPr>
          <p:txBody>
            <a:bodyPr wrap="square" lIns="0" tIns="0" rIns="0" bIns="0" rtlCol="0"/>
            <a:lstStyle/>
            <a:p>
              <a:endParaRPr sz="1588"/>
            </a:p>
          </p:txBody>
        </p:sp>
        <p:pic>
          <p:nvPicPr>
            <p:cNvPr id="100" name="object 100"/>
            <p:cNvPicPr/>
            <p:nvPr/>
          </p:nvPicPr>
          <p:blipFill>
            <a:blip r:embed="rId16"/>
            <a:stretch/>
          </p:blipFill>
          <p:spPr>
            <a:xfrm>
              <a:off x="6505194" y="3861054"/>
              <a:ext cx="166877" cy="67818"/>
            </a:xfrm>
            <a:prstGeom prst="rect">
              <a:avLst/>
            </a:prstGeom>
          </p:spPr>
        </p:pic>
      </p:grpSp>
      <p:sp>
        <p:nvSpPr>
          <p:cNvPr id="101" name="object 101"/>
          <p:cNvSpPr txBox="1"/>
          <p:nvPr/>
        </p:nvSpPr>
        <p:spPr>
          <a:xfrm>
            <a:off x="6931623" y="3298788"/>
            <a:ext cx="1292328" cy="228619"/>
          </a:xfrm>
          <a:prstGeom prst="rect">
            <a:avLst/>
          </a:prstGeom>
        </p:spPr>
        <p:txBody>
          <a:bodyPr vert="horz" wrap="square" lIns="0" tIns="11206" rIns="0" bIns="0" rtlCol="0">
            <a:spAutoFit/>
          </a:bodyPr>
          <a:lstStyle/>
          <a:p>
            <a:pPr marL="101979">
              <a:spcBef>
                <a:spcPts val="88"/>
              </a:spcBef>
              <a:tabLst>
                <a:tab pos="844407" algn="l"/>
              </a:tabLst>
            </a:pPr>
            <a:r>
              <a:rPr lang="en-US" sz="1412" b="1" dirty="0">
                <a:latin typeface="Arial"/>
                <a:cs typeface="Arial"/>
              </a:rPr>
              <a:t>  AN</a:t>
            </a:r>
            <a:r>
              <a:rPr sz="1412" b="1" dirty="0">
                <a:latin typeface="Arial"/>
                <a:cs typeface="Arial"/>
              </a:rPr>
              <a:t>	</a:t>
            </a:r>
            <a:r>
              <a:rPr lang="en-US" sz="1412" b="1" spc="-9" dirty="0">
                <a:latin typeface="Arial"/>
                <a:cs typeface="Arial"/>
              </a:rPr>
              <a:t> EAN</a:t>
            </a:r>
            <a:endParaRPr sz="1412" dirty="0">
              <a:latin typeface="Arial"/>
              <a:cs typeface="Arial"/>
            </a:endParaRPr>
          </a:p>
        </p:txBody>
      </p:sp>
      <p:sp>
        <p:nvSpPr>
          <p:cNvPr id="102" name="object 102"/>
          <p:cNvSpPr txBox="1"/>
          <p:nvPr/>
        </p:nvSpPr>
        <p:spPr>
          <a:xfrm>
            <a:off x="8443408" y="2693668"/>
            <a:ext cx="717737" cy="396036"/>
          </a:xfrm>
          <a:prstGeom prst="rect">
            <a:avLst/>
          </a:prstGeom>
        </p:spPr>
        <p:txBody>
          <a:bodyPr vert="horz" wrap="square" lIns="0" tIns="11206" rIns="0" bIns="0" rtlCol="0">
            <a:spAutoFit/>
          </a:bodyPr>
          <a:lstStyle/>
          <a:p>
            <a:pPr algn="ctr">
              <a:lnSpc>
                <a:spcPts val="1615"/>
              </a:lnSpc>
              <a:spcBef>
                <a:spcPts val="88"/>
              </a:spcBef>
            </a:pPr>
            <a:r>
              <a:rPr lang="en-US" sz="1412" b="1" spc="-4" dirty="0">
                <a:latin typeface="Arial"/>
                <a:cs typeface="Arial"/>
              </a:rPr>
              <a:t>CPE</a:t>
            </a:r>
            <a:r>
              <a:rPr sz="1412" b="1" spc="-4" dirty="0">
                <a:latin typeface="Arial"/>
                <a:cs typeface="Arial"/>
              </a:rPr>
              <a:t>/</a:t>
            </a:r>
            <a:endParaRPr sz="1412" dirty="0">
              <a:latin typeface="Arial"/>
              <a:cs typeface="Arial"/>
            </a:endParaRPr>
          </a:p>
          <a:p>
            <a:pPr algn="ctr">
              <a:lnSpc>
                <a:spcPts val="1403"/>
              </a:lnSpc>
            </a:pPr>
            <a:r>
              <a:rPr sz="1235" b="1" spc="-9" dirty="0">
                <a:latin typeface="Arial"/>
                <a:cs typeface="Arial"/>
              </a:rPr>
              <a:t>(</a:t>
            </a:r>
            <a:r>
              <a:rPr lang="en-US" sz="1235" b="1" spc="-9" dirty="0">
                <a:latin typeface="Arial"/>
                <a:cs typeface="Arial"/>
              </a:rPr>
              <a:t>RG</a:t>
            </a:r>
            <a:r>
              <a:rPr sz="1235" b="1" spc="-9" dirty="0">
                <a:latin typeface="Arial"/>
                <a:cs typeface="Arial"/>
              </a:rPr>
              <a:t>)</a:t>
            </a:r>
            <a:endParaRPr sz="1235" dirty="0">
              <a:latin typeface="Arial"/>
              <a:cs typeface="Arial"/>
            </a:endParaRPr>
          </a:p>
        </p:txBody>
      </p:sp>
      <p:sp>
        <p:nvSpPr>
          <p:cNvPr id="103" name="object 103"/>
          <p:cNvSpPr/>
          <p:nvPr/>
        </p:nvSpPr>
        <p:spPr>
          <a:xfrm>
            <a:off x="7323099" y="5142305"/>
            <a:ext cx="2127941" cy="151279"/>
          </a:xfrm>
          <a:custGeom>
            <a:avLst/>
            <a:gdLst/>
            <a:ahLst/>
            <a:cxnLst/>
            <a:rect l="l" t="t" r="r" b="b"/>
            <a:pathLst>
              <a:path w="1676400" h="171450">
                <a:moveTo>
                  <a:pt x="171449" y="57150"/>
                </a:moveTo>
                <a:lnTo>
                  <a:pt x="171449" y="0"/>
                </a:lnTo>
                <a:lnTo>
                  <a:pt x="0" y="86105"/>
                </a:lnTo>
                <a:lnTo>
                  <a:pt x="142493" y="157036"/>
                </a:lnTo>
                <a:lnTo>
                  <a:pt x="142493" y="57150"/>
                </a:lnTo>
                <a:lnTo>
                  <a:pt x="171449" y="57150"/>
                </a:lnTo>
                <a:close/>
              </a:path>
              <a:path w="1676400" h="171450">
                <a:moveTo>
                  <a:pt x="1533143" y="114300"/>
                </a:moveTo>
                <a:lnTo>
                  <a:pt x="1533143" y="57150"/>
                </a:lnTo>
                <a:lnTo>
                  <a:pt x="142493" y="57150"/>
                </a:lnTo>
                <a:lnTo>
                  <a:pt x="142493" y="114300"/>
                </a:lnTo>
                <a:lnTo>
                  <a:pt x="1533143" y="114300"/>
                </a:lnTo>
                <a:close/>
              </a:path>
              <a:path w="1676400" h="171450">
                <a:moveTo>
                  <a:pt x="171449" y="171450"/>
                </a:moveTo>
                <a:lnTo>
                  <a:pt x="171449" y="114300"/>
                </a:lnTo>
                <a:lnTo>
                  <a:pt x="142493" y="114300"/>
                </a:lnTo>
                <a:lnTo>
                  <a:pt x="142493" y="157036"/>
                </a:lnTo>
                <a:lnTo>
                  <a:pt x="171449" y="171450"/>
                </a:lnTo>
                <a:close/>
              </a:path>
              <a:path w="1676400" h="171450">
                <a:moveTo>
                  <a:pt x="1676399" y="86105"/>
                </a:moveTo>
                <a:lnTo>
                  <a:pt x="1504949" y="0"/>
                </a:lnTo>
                <a:lnTo>
                  <a:pt x="1504949" y="57150"/>
                </a:lnTo>
                <a:lnTo>
                  <a:pt x="1533143" y="57150"/>
                </a:lnTo>
                <a:lnTo>
                  <a:pt x="1533143" y="157415"/>
                </a:lnTo>
                <a:lnTo>
                  <a:pt x="1676399" y="86105"/>
                </a:lnTo>
                <a:close/>
              </a:path>
              <a:path w="1676400" h="171450">
                <a:moveTo>
                  <a:pt x="1533143" y="157415"/>
                </a:moveTo>
                <a:lnTo>
                  <a:pt x="1533143" y="114300"/>
                </a:lnTo>
                <a:lnTo>
                  <a:pt x="1504949" y="114300"/>
                </a:lnTo>
                <a:lnTo>
                  <a:pt x="1504949" y="171450"/>
                </a:lnTo>
                <a:lnTo>
                  <a:pt x="1533143" y="157415"/>
                </a:lnTo>
                <a:close/>
              </a:path>
            </a:pathLst>
          </a:custGeom>
          <a:solidFill>
            <a:srgbClr val="EFB525"/>
          </a:solidFill>
        </p:spPr>
        <p:txBody>
          <a:bodyPr wrap="square" lIns="0" tIns="0" rIns="0" bIns="0" rtlCol="0"/>
          <a:lstStyle/>
          <a:p>
            <a:endParaRPr sz="1588"/>
          </a:p>
        </p:txBody>
      </p:sp>
      <p:sp>
        <p:nvSpPr>
          <p:cNvPr id="104" name="object 104"/>
          <p:cNvSpPr txBox="1"/>
          <p:nvPr/>
        </p:nvSpPr>
        <p:spPr>
          <a:xfrm>
            <a:off x="7697097" y="5276849"/>
            <a:ext cx="1676624" cy="190286"/>
          </a:xfrm>
          <a:prstGeom prst="rect">
            <a:avLst/>
          </a:prstGeom>
        </p:spPr>
        <p:txBody>
          <a:bodyPr vert="horz" wrap="square" lIns="0" tIns="10646" rIns="0" bIns="0" rtlCol="0">
            <a:spAutoFit/>
          </a:bodyPr>
          <a:lstStyle/>
          <a:p>
            <a:pPr marL="11206">
              <a:lnSpc>
                <a:spcPts val="1407"/>
              </a:lnSpc>
              <a:spcBef>
                <a:spcPts val="84"/>
              </a:spcBef>
            </a:pPr>
            <a:r>
              <a:rPr lang="en-US" sz="1235" b="1" dirty="0">
                <a:latin typeface="Arial"/>
                <a:cs typeface="Arial"/>
              </a:rPr>
              <a:t>FIBER / DOSCIS  </a:t>
            </a:r>
            <a:endParaRPr sz="1235" b="1" dirty="0">
              <a:latin typeface="Arial"/>
              <a:cs typeface="Arial"/>
            </a:endParaRPr>
          </a:p>
        </p:txBody>
      </p:sp>
      <p:sp>
        <p:nvSpPr>
          <p:cNvPr id="105" name="object 105"/>
          <p:cNvSpPr txBox="1">
            <a:spLocks noGrp="1"/>
          </p:cNvSpPr>
          <p:nvPr>
            <p:ph type="sldNum" sz="quarter" idx="7"/>
          </p:nvPr>
        </p:nvSpPr>
        <p:spPr>
          <a:xfrm>
            <a:off x="9113519" y="7120244"/>
            <a:ext cx="229234" cy="167640"/>
          </a:xfrm>
          <a:prstGeom prst="rect">
            <a:avLst/>
          </a:prstGeom>
        </p:spPr>
        <p:txBody>
          <a:bodyPr vert="horz" wrap="square" lIns="0" tIns="0" rIns="0" bIns="0" rtlCol="0">
            <a:spAutoFit/>
          </a:bodyPr>
          <a:lstStyle>
            <a:defPPr>
              <a:defRPr lang="en-US"/>
            </a:defPPr>
            <a:lvl1pPr marL="0" algn="l" defTabSz="914400" rtl="0" eaLnBrk="1" latinLnBrk="0" hangingPunct="1">
              <a:defRPr sz="1000" b="0" i="0" kern="1200">
                <a:solidFill>
                  <a:srgbClr val="D2D2D2"/>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5"/>
              </a:spcBef>
            </a:pPr>
            <a:fld id="{81D60167-4931-47E6-BA6A-407CBD079E47}" type="slidenum">
              <a:rPr lang="en-US" smtClean="0"/>
              <a:pPr marL="38100">
                <a:spcBef>
                  <a:spcPts val="5"/>
                </a:spcBef>
              </a:pPr>
              <a:t>13</a:t>
            </a:fld>
            <a:endParaRPr dirty="0"/>
          </a:p>
        </p:txBody>
      </p:sp>
      <p:sp>
        <p:nvSpPr>
          <p:cNvPr id="107" name="TextBox 106"/>
          <p:cNvSpPr txBox="1"/>
          <p:nvPr/>
        </p:nvSpPr>
        <p:spPr>
          <a:xfrm>
            <a:off x="4421266" y="3738631"/>
            <a:ext cx="1111523" cy="646331"/>
          </a:xfrm>
          <a:prstGeom prst="rect">
            <a:avLst/>
          </a:prstGeom>
          <a:noFill/>
        </p:spPr>
        <p:txBody>
          <a:bodyPr wrap="none" rtlCol="0">
            <a:spAutoFit/>
          </a:bodyPr>
          <a:lstStyle/>
          <a:p>
            <a:r>
              <a:rPr lang="en-US" b="1" dirty="0"/>
              <a:t>Agg Node</a:t>
            </a:r>
          </a:p>
          <a:p>
            <a:r>
              <a:rPr lang="en-US" b="1" dirty="0"/>
              <a:t> / BNG</a:t>
            </a:r>
          </a:p>
        </p:txBody>
      </p:sp>
      <p:sp>
        <p:nvSpPr>
          <p:cNvPr id="108" name="TextBox 107"/>
          <p:cNvSpPr txBox="1"/>
          <p:nvPr/>
        </p:nvSpPr>
        <p:spPr>
          <a:xfrm>
            <a:off x="3522763" y="3242317"/>
            <a:ext cx="920008" cy="523220"/>
          </a:xfrm>
          <a:prstGeom prst="rect">
            <a:avLst/>
          </a:prstGeom>
          <a:noFill/>
        </p:spPr>
        <p:txBody>
          <a:bodyPr wrap="square" rtlCol="0">
            <a:spAutoFit/>
          </a:bodyPr>
          <a:lstStyle/>
          <a:p>
            <a:r>
              <a:rPr lang="en-US" sz="1400" b="1" dirty="0"/>
              <a:t>RSVP-TE</a:t>
            </a:r>
          </a:p>
          <a:p>
            <a:r>
              <a:rPr lang="en-US" sz="1400" b="1" dirty="0"/>
              <a:t>P2MP</a:t>
            </a:r>
          </a:p>
        </p:txBody>
      </p:sp>
      <p:sp>
        <p:nvSpPr>
          <p:cNvPr id="110" name="TextBox 109"/>
          <p:cNvSpPr txBox="1"/>
          <p:nvPr/>
        </p:nvSpPr>
        <p:spPr>
          <a:xfrm>
            <a:off x="5133836" y="3263322"/>
            <a:ext cx="1223476" cy="369332"/>
          </a:xfrm>
          <a:prstGeom prst="rect">
            <a:avLst/>
          </a:prstGeom>
          <a:noFill/>
        </p:spPr>
        <p:txBody>
          <a:bodyPr wrap="none" rtlCol="0">
            <a:spAutoFit/>
          </a:bodyPr>
          <a:lstStyle/>
          <a:p>
            <a:r>
              <a:rPr lang="en-US" b="1" dirty="0"/>
              <a:t>Agg/Distro</a:t>
            </a:r>
          </a:p>
        </p:txBody>
      </p:sp>
      <p:sp>
        <p:nvSpPr>
          <p:cNvPr id="112" name="TextBox 111"/>
          <p:cNvSpPr txBox="1"/>
          <p:nvPr/>
        </p:nvSpPr>
        <p:spPr>
          <a:xfrm>
            <a:off x="8152858" y="3862357"/>
            <a:ext cx="1140697" cy="646331"/>
          </a:xfrm>
          <a:prstGeom prst="rect">
            <a:avLst/>
          </a:prstGeom>
          <a:noFill/>
        </p:spPr>
        <p:txBody>
          <a:bodyPr wrap="none" rtlCol="0">
            <a:spAutoFit/>
          </a:bodyPr>
          <a:lstStyle/>
          <a:p>
            <a:r>
              <a:rPr lang="en-US" dirty="0">
                <a:solidFill>
                  <a:srgbClr val="FF0000"/>
                </a:solidFill>
              </a:rPr>
              <a:t>Triple Play</a:t>
            </a:r>
          </a:p>
          <a:p>
            <a:r>
              <a:rPr lang="en-US" dirty="0">
                <a:solidFill>
                  <a:srgbClr val="FF0000"/>
                </a:solidFill>
              </a:rPr>
              <a:t>Services</a:t>
            </a:r>
          </a:p>
        </p:txBody>
      </p:sp>
      <p:sp>
        <p:nvSpPr>
          <p:cNvPr id="111" name="TextBox 110"/>
          <p:cNvSpPr txBox="1"/>
          <p:nvPr/>
        </p:nvSpPr>
        <p:spPr>
          <a:xfrm>
            <a:off x="6903157" y="3656276"/>
            <a:ext cx="1668561" cy="369332"/>
          </a:xfrm>
          <a:prstGeom prst="rect">
            <a:avLst/>
          </a:prstGeom>
          <a:noFill/>
        </p:spPr>
        <p:txBody>
          <a:bodyPr wrap="square" rtlCol="0">
            <a:spAutoFit/>
          </a:bodyPr>
          <a:lstStyle/>
          <a:p>
            <a:r>
              <a:rPr lang="en-US" b="1" dirty="0"/>
              <a:t>Access Node</a:t>
            </a:r>
          </a:p>
        </p:txBody>
      </p:sp>
      <p:sp>
        <p:nvSpPr>
          <p:cNvPr id="114" name="object 47"/>
          <p:cNvSpPr txBox="1"/>
          <p:nvPr/>
        </p:nvSpPr>
        <p:spPr>
          <a:xfrm>
            <a:off x="2299007" y="2074242"/>
            <a:ext cx="1354658" cy="255678"/>
          </a:xfrm>
          <a:prstGeom prst="rect">
            <a:avLst/>
          </a:prstGeom>
        </p:spPr>
        <p:txBody>
          <a:bodyPr vert="horz" wrap="square" lIns="0" tIns="11206" rIns="0" bIns="0" rtlCol="0">
            <a:spAutoFit/>
          </a:bodyPr>
          <a:lstStyle/>
          <a:p>
            <a:pPr marL="11206">
              <a:spcBef>
                <a:spcPts val="88"/>
              </a:spcBef>
            </a:pPr>
            <a:r>
              <a:rPr sz="1588" b="1" spc="-4" dirty="0">
                <a:solidFill>
                  <a:srgbClr val="FF0000"/>
                </a:solidFill>
                <a:latin typeface="Arial"/>
                <a:cs typeface="Arial"/>
              </a:rPr>
              <a:t>C</a:t>
            </a:r>
            <a:r>
              <a:rPr lang="en-US" sz="1588" b="1" spc="-4" dirty="0">
                <a:solidFill>
                  <a:srgbClr val="FF0000"/>
                </a:solidFill>
                <a:latin typeface="Arial"/>
                <a:cs typeface="Arial"/>
              </a:rPr>
              <a:t>ontribution</a:t>
            </a:r>
            <a:endParaRPr sz="1588" dirty="0">
              <a:solidFill>
                <a:srgbClr val="FF0000"/>
              </a:solidFill>
              <a:latin typeface="Arial"/>
              <a:cs typeface="Arial"/>
            </a:endParaRPr>
          </a:p>
        </p:txBody>
      </p:sp>
      <p:sp>
        <p:nvSpPr>
          <p:cNvPr id="115" name="object 47"/>
          <p:cNvSpPr txBox="1"/>
          <p:nvPr/>
        </p:nvSpPr>
        <p:spPr>
          <a:xfrm>
            <a:off x="3889337" y="2482999"/>
            <a:ext cx="482413" cy="255678"/>
          </a:xfrm>
          <a:prstGeom prst="rect">
            <a:avLst/>
          </a:prstGeom>
        </p:spPr>
        <p:txBody>
          <a:bodyPr vert="horz" wrap="square" lIns="0" tIns="11206" rIns="0" bIns="0" rtlCol="0">
            <a:spAutoFit/>
          </a:bodyPr>
          <a:lstStyle/>
          <a:p>
            <a:pPr marL="11206">
              <a:spcBef>
                <a:spcPts val="88"/>
              </a:spcBef>
            </a:pPr>
            <a:endParaRPr sz="1588" dirty="0">
              <a:latin typeface="Arial"/>
              <a:cs typeface="Arial"/>
            </a:endParaRPr>
          </a:p>
        </p:txBody>
      </p:sp>
      <p:sp>
        <p:nvSpPr>
          <p:cNvPr id="116" name="TextBox 115"/>
          <p:cNvSpPr txBox="1"/>
          <p:nvPr/>
        </p:nvSpPr>
        <p:spPr>
          <a:xfrm>
            <a:off x="5430256" y="3494405"/>
            <a:ext cx="920008" cy="307777"/>
          </a:xfrm>
          <a:prstGeom prst="rect">
            <a:avLst/>
          </a:prstGeom>
          <a:noFill/>
        </p:spPr>
        <p:txBody>
          <a:bodyPr wrap="square" rtlCol="0">
            <a:spAutoFit/>
          </a:bodyPr>
          <a:lstStyle/>
          <a:p>
            <a:r>
              <a:rPr lang="en-US" sz="1400" b="1" dirty="0" err="1"/>
              <a:t>mLDP</a:t>
            </a:r>
            <a:r>
              <a:rPr lang="en-US" sz="1400" b="1" dirty="0"/>
              <a:t>/TE</a:t>
            </a:r>
          </a:p>
        </p:txBody>
      </p:sp>
      <p:grpSp>
        <p:nvGrpSpPr>
          <p:cNvPr id="117" name="object 8"/>
          <p:cNvGrpSpPr/>
          <p:nvPr/>
        </p:nvGrpSpPr>
        <p:grpSpPr>
          <a:xfrm>
            <a:off x="10025839" y="3134738"/>
            <a:ext cx="666874" cy="1171558"/>
            <a:chOff x="1590291" y="1789177"/>
            <a:chExt cx="537210" cy="1290320"/>
          </a:xfrm>
        </p:grpSpPr>
        <p:sp>
          <p:nvSpPr>
            <p:cNvPr id="118" name="object 9"/>
            <p:cNvSpPr/>
            <p:nvPr/>
          </p:nvSpPr>
          <p:spPr>
            <a:xfrm>
              <a:off x="1674108" y="1917956"/>
              <a:ext cx="323850" cy="325120"/>
            </a:xfrm>
            <a:custGeom>
              <a:avLst/>
              <a:gdLst/>
              <a:ahLst/>
              <a:cxnLst/>
              <a:rect l="l" t="t" r="r" b="b"/>
              <a:pathLst>
                <a:path w="323850" h="325119">
                  <a:moveTo>
                    <a:pt x="130071" y="291490"/>
                  </a:moveTo>
                  <a:lnTo>
                    <a:pt x="80556" y="291490"/>
                  </a:lnTo>
                  <a:lnTo>
                    <a:pt x="111455" y="322948"/>
                  </a:lnTo>
                  <a:lnTo>
                    <a:pt x="113652" y="324611"/>
                  </a:lnTo>
                  <a:lnTo>
                    <a:pt x="116408" y="324611"/>
                  </a:lnTo>
                  <a:lnTo>
                    <a:pt x="130213" y="292595"/>
                  </a:lnTo>
                  <a:lnTo>
                    <a:pt x="130071" y="291490"/>
                  </a:lnTo>
                  <a:close/>
                </a:path>
                <a:path w="323850" h="325119">
                  <a:moveTo>
                    <a:pt x="32004" y="194322"/>
                  </a:moveTo>
                  <a:lnTo>
                    <a:pt x="23462" y="194970"/>
                  </a:lnTo>
                  <a:lnTo>
                    <a:pt x="15386" y="197015"/>
                  </a:lnTo>
                  <a:lnTo>
                    <a:pt x="8033" y="200612"/>
                  </a:lnTo>
                  <a:lnTo>
                    <a:pt x="1663" y="205917"/>
                  </a:lnTo>
                  <a:lnTo>
                    <a:pt x="558" y="206463"/>
                  </a:lnTo>
                  <a:lnTo>
                    <a:pt x="0" y="208127"/>
                  </a:lnTo>
                  <a:lnTo>
                    <a:pt x="0" y="210337"/>
                  </a:lnTo>
                  <a:lnTo>
                    <a:pt x="558" y="211988"/>
                  </a:lnTo>
                  <a:lnTo>
                    <a:pt x="1663" y="212534"/>
                  </a:lnTo>
                  <a:lnTo>
                    <a:pt x="32550" y="244005"/>
                  </a:lnTo>
                  <a:lnTo>
                    <a:pt x="31457" y="245109"/>
                  </a:lnTo>
                  <a:lnTo>
                    <a:pt x="28143" y="247878"/>
                  </a:lnTo>
                  <a:lnTo>
                    <a:pt x="25933" y="251739"/>
                  </a:lnTo>
                  <a:lnTo>
                    <a:pt x="24282" y="255600"/>
                  </a:lnTo>
                  <a:lnTo>
                    <a:pt x="21676" y="265118"/>
                  </a:lnTo>
                  <a:lnTo>
                    <a:pt x="22074" y="274989"/>
                  </a:lnTo>
                  <a:lnTo>
                    <a:pt x="49382" y="302247"/>
                  </a:lnTo>
                  <a:lnTo>
                    <a:pt x="59384" y="302456"/>
                  </a:lnTo>
                  <a:lnTo>
                    <a:pt x="68973" y="299770"/>
                  </a:lnTo>
                  <a:lnTo>
                    <a:pt x="72834" y="298107"/>
                  </a:lnTo>
                  <a:lnTo>
                    <a:pt x="76136" y="295897"/>
                  </a:lnTo>
                  <a:lnTo>
                    <a:pt x="79451" y="293141"/>
                  </a:lnTo>
                  <a:lnTo>
                    <a:pt x="80556" y="291490"/>
                  </a:lnTo>
                  <a:lnTo>
                    <a:pt x="130071" y="291490"/>
                  </a:lnTo>
                  <a:lnTo>
                    <a:pt x="111819" y="241817"/>
                  </a:lnTo>
                  <a:lnTo>
                    <a:pt x="82279" y="212491"/>
                  </a:lnTo>
                  <a:lnTo>
                    <a:pt x="48554" y="196444"/>
                  </a:lnTo>
                  <a:lnTo>
                    <a:pt x="32004" y="194322"/>
                  </a:lnTo>
                  <a:close/>
                </a:path>
                <a:path w="323850" h="325119">
                  <a:moveTo>
                    <a:pt x="224002" y="0"/>
                  </a:moveTo>
                  <a:lnTo>
                    <a:pt x="217373" y="0"/>
                  </a:lnTo>
                  <a:lnTo>
                    <a:pt x="210756" y="1104"/>
                  </a:lnTo>
                  <a:lnTo>
                    <a:pt x="205244" y="3860"/>
                  </a:lnTo>
                  <a:lnTo>
                    <a:pt x="199174" y="6616"/>
                  </a:lnTo>
                  <a:lnTo>
                    <a:pt x="193649" y="10490"/>
                  </a:lnTo>
                  <a:lnTo>
                    <a:pt x="60693" y="143535"/>
                  </a:lnTo>
                  <a:lnTo>
                    <a:pt x="59042" y="147396"/>
                  </a:lnTo>
                  <a:lnTo>
                    <a:pt x="59042" y="156235"/>
                  </a:lnTo>
                  <a:lnTo>
                    <a:pt x="60693" y="160096"/>
                  </a:lnTo>
                  <a:lnTo>
                    <a:pt x="161099" y="260565"/>
                  </a:lnTo>
                  <a:lnTo>
                    <a:pt x="166341" y="263980"/>
                  </a:lnTo>
                  <a:lnTo>
                    <a:pt x="172440" y="265112"/>
                  </a:lnTo>
                  <a:lnTo>
                    <a:pt x="178476" y="263980"/>
                  </a:lnTo>
                  <a:lnTo>
                    <a:pt x="183718" y="260565"/>
                  </a:lnTo>
                  <a:lnTo>
                    <a:pt x="313918" y="130289"/>
                  </a:lnTo>
                  <a:lnTo>
                    <a:pt x="317792" y="125310"/>
                  </a:lnTo>
                  <a:lnTo>
                    <a:pt x="319989" y="119240"/>
                  </a:lnTo>
                  <a:lnTo>
                    <a:pt x="322757" y="113169"/>
                  </a:lnTo>
                  <a:lnTo>
                    <a:pt x="323850" y="106540"/>
                  </a:lnTo>
                  <a:lnTo>
                    <a:pt x="323850" y="100469"/>
                  </a:lnTo>
                  <a:lnTo>
                    <a:pt x="308864" y="59156"/>
                  </a:lnTo>
                  <a:lnTo>
                    <a:pt x="279816" y="27003"/>
                  </a:lnTo>
                  <a:lnTo>
                    <a:pt x="248125" y="5357"/>
                  </a:lnTo>
                  <a:lnTo>
                    <a:pt x="232178" y="612"/>
                  </a:lnTo>
                  <a:lnTo>
                    <a:pt x="224002" y="0"/>
                  </a:lnTo>
                  <a:close/>
                </a:path>
              </a:pathLst>
            </a:custGeom>
            <a:solidFill>
              <a:srgbClr val="00BBEB"/>
            </a:solidFill>
          </p:spPr>
          <p:txBody>
            <a:bodyPr wrap="square" lIns="0" tIns="0" rIns="0" bIns="0" rtlCol="0"/>
            <a:lstStyle/>
            <a:p>
              <a:endParaRPr sz="2400"/>
            </a:p>
          </p:txBody>
        </p:sp>
        <p:pic>
          <p:nvPicPr>
            <p:cNvPr id="119" name="object 10"/>
            <p:cNvPicPr/>
            <p:nvPr/>
          </p:nvPicPr>
          <p:blipFill>
            <a:blip r:embed="rId17"/>
            <a:stretch/>
          </p:blipFill>
          <p:spPr>
            <a:xfrm>
              <a:off x="1590291" y="1789177"/>
              <a:ext cx="252855" cy="252221"/>
            </a:xfrm>
            <a:prstGeom prst="rect">
              <a:avLst/>
            </a:prstGeom>
          </p:spPr>
        </p:pic>
        <p:pic>
          <p:nvPicPr>
            <p:cNvPr id="120" name="object 11"/>
            <p:cNvPicPr/>
            <p:nvPr/>
          </p:nvPicPr>
          <p:blipFill>
            <a:blip r:embed="rId18"/>
            <a:stretch/>
          </p:blipFill>
          <p:spPr>
            <a:xfrm>
              <a:off x="1874517" y="2072637"/>
              <a:ext cx="252856" cy="252990"/>
            </a:xfrm>
            <a:prstGeom prst="rect">
              <a:avLst/>
            </a:prstGeom>
          </p:spPr>
        </p:pic>
        <p:sp>
          <p:nvSpPr>
            <p:cNvPr id="121" name="object 12"/>
            <p:cNvSpPr/>
            <p:nvPr/>
          </p:nvSpPr>
          <p:spPr>
            <a:xfrm>
              <a:off x="1655061" y="2630198"/>
              <a:ext cx="361950" cy="449580"/>
            </a:xfrm>
            <a:custGeom>
              <a:avLst/>
              <a:gdLst/>
              <a:ahLst/>
              <a:cxnLst/>
              <a:rect l="l" t="t" r="r" b="b"/>
              <a:pathLst>
                <a:path w="361950" h="449580">
                  <a:moveTo>
                    <a:pt x="98717" y="367861"/>
                  </a:moveTo>
                  <a:lnTo>
                    <a:pt x="61555" y="392521"/>
                  </a:lnTo>
                  <a:lnTo>
                    <a:pt x="40322" y="441609"/>
                  </a:lnTo>
                  <a:lnTo>
                    <a:pt x="40322" y="443540"/>
                  </a:lnTo>
                  <a:lnTo>
                    <a:pt x="40970" y="445483"/>
                  </a:lnTo>
                  <a:lnTo>
                    <a:pt x="42265" y="446778"/>
                  </a:lnTo>
                  <a:lnTo>
                    <a:pt x="43878" y="448074"/>
                  </a:lnTo>
                  <a:lnTo>
                    <a:pt x="45808" y="449039"/>
                  </a:lnTo>
                  <a:lnTo>
                    <a:pt x="274523" y="449039"/>
                  </a:lnTo>
                  <a:lnTo>
                    <a:pt x="276466" y="448074"/>
                  </a:lnTo>
                  <a:lnTo>
                    <a:pt x="277748" y="446778"/>
                  </a:lnTo>
                  <a:lnTo>
                    <a:pt x="279361" y="445483"/>
                  </a:lnTo>
                  <a:lnTo>
                    <a:pt x="280009" y="443540"/>
                  </a:lnTo>
                  <a:lnTo>
                    <a:pt x="280009" y="441609"/>
                  </a:lnTo>
                  <a:lnTo>
                    <a:pt x="278371" y="427249"/>
                  </a:lnTo>
                  <a:lnTo>
                    <a:pt x="273680" y="413830"/>
                  </a:lnTo>
                  <a:lnTo>
                    <a:pt x="266266" y="401442"/>
                  </a:lnTo>
                  <a:lnTo>
                    <a:pt x="260971" y="395356"/>
                  </a:lnTo>
                  <a:lnTo>
                    <a:pt x="208724" y="395356"/>
                  </a:lnTo>
                  <a:lnTo>
                    <a:pt x="185714" y="394204"/>
                  </a:lnTo>
                  <a:lnTo>
                    <a:pt x="140174" y="384983"/>
                  </a:lnTo>
                  <a:lnTo>
                    <a:pt x="107746" y="372382"/>
                  </a:lnTo>
                  <a:lnTo>
                    <a:pt x="104838" y="371086"/>
                  </a:lnTo>
                  <a:lnTo>
                    <a:pt x="101612" y="369473"/>
                  </a:lnTo>
                  <a:lnTo>
                    <a:pt x="98717" y="367861"/>
                  </a:lnTo>
                  <a:close/>
                </a:path>
                <a:path w="361950" h="449580">
                  <a:moveTo>
                    <a:pt x="256463" y="390174"/>
                  </a:moveTo>
                  <a:lnTo>
                    <a:pt x="253237" y="390822"/>
                  </a:lnTo>
                  <a:lnTo>
                    <a:pt x="250329" y="391470"/>
                  </a:lnTo>
                  <a:lnTo>
                    <a:pt x="247103" y="392118"/>
                  </a:lnTo>
                  <a:lnTo>
                    <a:pt x="243560" y="392765"/>
                  </a:lnTo>
                  <a:lnTo>
                    <a:pt x="240334" y="393083"/>
                  </a:lnTo>
                  <a:lnTo>
                    <a:pt x="236791" y="393730"/>
                  </a:lnTo>
                  <a:lnTo>
                    <a:pt x="229771" y="394397"/>
                  </a:lnTo>
                  <a:lnTo>
                    <a:pt x="222753" y="394910"/>
                  </a:lnTo>
                  <a:lnTo>
                    <a:pt x="215737" y="395240"/>
                  </a:lnTo>
                  <a:lnTo>
                    <a:pt x="208724" y="395356"/>
                  </a:lnTo>
                  <a:lnTo>
                    <a:pt x="260971" y="395356"/>
                  </a:lnTo>
                  <a:lnTo>
                    <a:pt x="256463" y="390174"/>
                  </a:lnTo>
                  <a:close/>
                </a:path>
                <a:path w="361950" h="449580">
                  <a:moveTo>
                    <a:pt x="110419" y="0"/>
                  </a:moveTo>
                  <a:lnTo>
                    <a:pt x="69470" y="8447"/>
                  </a:lnTo>
                  <a:lnTo>
                    <a:pt x="29398" y="49525"/>
                  </a:lnTo>
                  <a:lnTo>
                    <a:pt x="3266" y="117173"/>
                  </a:lnTo>
                  <a:lnTo>
                    <a:pt x="0" y="153726"/>
                  </a:lnTo>
                  <a:lnTo>
                    <a:pt x="3765" y="193153"/>
                  </a:lnTo>
                  <a:lnTo>
                    <a:pt x="15122" y="231883"/>
                  </a:lnTo>
                  <a:lnTo>
                    <a:pt x="34161" y="268492"/>
                  </a:lnTo>
                  <a:lnTo>
                    <a:pt x="60972" y="301554"/>
                  </a:lnTo>
                  <a:lnTo>
                    <a:pt x="99442" y="332156"/>
                  </a:lnTo>
                  <a:lnTo>
                    <a:pt x="142265" y="352328"/>
                  </a:lnTo>
                  <a:lnTo>
                    <a:pt x="181298" y="361511"/>
                  </a:lnTo>
                  <a:lnTo>
                    <a:pt x="195173" y="362679"/>
                  </a:lnTo>
                  <a:lnTo>
                    <a:pt x="204203" y="363327"/>
                  </a:lnTo>
                  <a:lnTo>
                    <a:pt x="212585" y="363327"/>
                  </a:lnTo>
                  <a:lnTo>
                    <a:pt x="216458" y="363009"/>
                  </a:lnTo>
                  <a:lnTo>
                    <a:pt x="220649" y="363009"/>
                  </a:lnTo>
                  <a:lnTo>
                    <a:pt x="285297" y="347926"/>
                  </a:lnTo>
                  <a:lnTo>
                    <a:pt x="340982" y="310279"/>
                  </a:lnTo>
                  <a:lnTo>
                    <a:pt x="356959" y="284409"/>
                  </a:lnTo>
                  <a:lnTo>
                    <a:pt x="285495" y="284409"/>
                  </a:lnTo>
                  <a:lnTo>
                    <a:pt x="279100" y="284099"/>
                  </a:lnTo>
                  <a:lnTo>
                    <a:pt x="233794" y="270408"/>
                  </a:lnTo>
                  <a:lnTo>
                    <a:pt x="191957" y="245250"/>
                  </a:lnTo>
                  <a:lnTo>
                    <a:pt x="162302" y="220606"/>
                  </a:lnTo>
                  <a:lnTo>
                    <a:pt x="121577" y="176048"/>
                  </a:lnTo>
                  <a:lnTo>
                    <a:pt x="96773" y="137559"/>
                  </a:lnTo>
                  <a:lnTo>
                    <a:pt x="81206" y="97807"/>
                  </a:lnTo>
                  <a:lnTo>
                    <a:pt x="78397" y="76751"/>
                  </a:lnTo>
                  <a:lnTo>
                    <a:pt x="78397" y="70922"/>
                  </a:lnTo>
                  <a:lnTo>
                    <a:pt x="79032" y="66070"/>
                  </a:lnTo>
                  <a:lnTo>
                    <a:pt x="80327" y="62514"/>
                  </a:lnTo>
                  <a:lnTo>
                    <a:pt x="81622" y="58628"/>
                  </a:lnTo>
                  <a:lnTo>
                    <a:pt x="112909" y="46385"/>
                  </a:lnTo>
                  <a:lnTo>
                    <a:pt x="215289" y="46385"/>
                  </a:lnTo>
                  <a:lnTo>
                    <a:pt x="215493" y="46017"/>
                  </a:lnTo>
                  <a:lnTo>
                    <a:pt x="175531" y="16451"/>
                  </a:lnTo>
                  <a:lnTo>
                    <a:pt x="131622" y="2024"/>
                  </a:lnTo>
                  <a:lnTo>
                    <a:pt x="110419" y="0"/>
                  </a:lnTo>
                  <a:close/>
                </a:path>
                <a:path w="361950" h="449580">
                  <a:moveTo>
                    <a:pt x="318401" y="139502"/>
                  </a:moveTo>
                  <a:lnTo>
                    <a:pt x="310019" y="145318"/>
                  </a:lnTo>
                  <a:lnTo>
                    <a:pt x="305180" y="147579"/>
                  </a:lnTo>
                  <a:lnTo>
                    <a:pt x="303237" y="158907"/>
                  </a:lnTo>
                  <a:lnTo>
                    <a:pt x="297751" y="195776"/>
                  </a:lnTo>
                  <a:lnTo>
                    <a:pt x="302859" y="206193"/>
                  </a:lnTo>
                  <a:lnTo>
                    <a:pt x="307392" y="217004"/>
                  </a:lnTo>
                  <a:lnTo>
                    <a:pt x="311137" y="228119"/>
                  </a:lnTo>
                  <a:lnTo>
                    <a:pt x="313880" y="239451"/>
                  </a:lnTo>
                  <a:lnTo>
                    <a:pt x="315251" y="251803"/>
                  </a:lnTo>
                  <a:lnTo>
                    <a:pt x="314412" y="264308"/>
                  </a:lnTo>
                  <a:lnTo>
                    <a:pt x="309760" y="275055"/>
                  </a:lnTo>
                  <a:lnTo>
                    <a:pt x="299694" y="282136"/>
                  </a:lnTo>
                  <a:lnTo>
                    <a:pt x="296138" y="283431"/>
                  </a:lnTo>
                  <a:lnTo>
                    <a:pt x="291299" y="284409"/>
                  </a:lnTo>
                  <a:lnTo>
                    <a:pt x="356959" y="284409"/>
                  </a:lnTo>
                  <a:lnTo>
                    <a:pt x="361949" y="254323"/>
                  </a:lnTo>
                  <a:lnTo>
                    <a:pt x="360307" y="234385"/>
                  </a:lnTo>
                  <a:lnTo>
                    <a:pt x="348067" y="193058"/>
                  </a:lnTo>
                  <a:lnTo>
                    <a:pt x="328551" y="155104"/>
                  </a:lnTo>
                  <a:lnTo>
                    <a:pt x="322922" y="145966"/>
                  </a:lnTo>
                  <a:lnTo>
                    <a:pt x="318401" y="139502"/>
                  </a:lnTo>
                  <a:close/>
                </a:path>
                <a:path w="361950" h="449580">
                  <a:moveTo>
                    <a:pt x="290049" y="123652"/>
                  </a:moveTo>
                  <a:lnTo>
                    <a:pt x="238721" y="123652"/>
                  </a:lnTo>
                  <a:lnTo>
                    <a:pt x="224994" y="213933"/>
                  </a:lnTo>
                  <a:lnTo>
                    <a:pt x="224935" y="217004"/>
                  </a:lnTo>
                  <a:lnTo>
                    <a:pt x="225140" y="222337"/>
                  </a:lnTo>
                  <a:lnTo>
                    <a:pt x="228117" y="228810"/>
                  </a:lnTo>
                  <a:lnTo>
                    <a:pt x="233333" y="233646"/>
                  </a:lnTo>
                  <a:lnTo>
                    <a:pt x="240334" y="236212"/>
                  </a:lnTo>
                  <a:lnTo>
                    <a:pt x="251942" y="236212"/>
                  </a:lnTo>
                  <a:lnTo>
                    <a:pt x="260007" y="229735"/>
                  </a:lnTo>
                  <a:lnTo>
                    <a:pt x="261313" y="220606"/>
                  </a:lnTo>
                  <a:lnTo>
                    <a:pt x="275501" y="127856"/>
                  </a:lnTo>
                  <a:lnTo>
                    <a:pt x="289952" y="123725"/>
                  </a:lnTo>
                  <a:close/>
                </a:path>
                <a:path w="361950" h="449580">
                  <a:moveTo>
                    <a:pt x="272275" y="47313"/>
                  </a:moveTo>
                  <a:lnTo>
                    <a:pt x="256810" y="50431"/>
                  </a:lnTo>
                  <a:lnTo>
                    <a:pt x="244162" y="58917"/>
                  </a:lnTo>
                  <a:lnTo>
                    <a:pt x="235568" y="71466"/>
                  </a:lnTo>
                  <a:lnTo>
                    <a:pt x="232270" y="86771"/>
                  </a:lnTo>
                  <a:lnTo>
                    <a:pt x="141947" y="100678"/>
                  </a:lnTo>
                  <a:lnTo>
                    <a:pt x="134944" y="103244"/>
                  </a:lnTo>
                  <a:lnTo>
                    <a:pt x="129724" y="108080"/>
                  </a:lnTo>
                  <a:lnTo>
                    <a:pt x="126742" y="114553"/>
                  </a:lnTo>
                  <a:lnTo>
                    <a:pt x="126453" y="122027"/>
                  </a:lnTo>
                  <a:lnTo>
                    <a:pt x="128871" y="128913"/>
                  </a:lnTo>
                  <a:lnTo>
                    <a:pt x="133675" y="134160"/>
                  </a:lnTo>
                  <a:lnTo>
                    <a:pt x="140110" y="137223"/>
                  </a:lnTo>
                  <a:lnTo>
                    <a:pt x="147421" y="137559"/>
                  </a:lnTo>
                  <a:lnTo>
                    <a:pt x="238721" y="123652"/>
                  </a:lnTo>
                  <a:lnTo>
                    <a:pt x="290049" y="123652"/>
                  </a:lnTo>
                  <a:lnTo>
                    <a:pt x="301623" y="114956"/>
                  </a:lnTo>
                  <a:lnTo>
                    <a:pt x="309424" y="102610"/>
                  </a:lnTo>
                  <a:lnTo>
                    <a:pt x="312267" y="87749"/>
                  </a:lnTo>
                  <a:lnTo>
                    <a:pt x="309103" y="72012"/>
                  </a:lnTo>
                  <a:lnTo>
                    <a:pt x="300496" y="59158"/>
                  </a:lnTo>
                  <a:lnTo>
                    <a:pt x="287777" y="50491"/>
                  </a:lnTo>
                  <a:lnTo>
                    <a:pt x="272275" y="47313"/>
                  </a:lnTo>
                  <a:close/>
                </a:path>
                <a:path w="361950" h="449580">
                  <a:moveTo>
                    <a:pt x="215289" y="46385"/>
                  </a:moveTo>
                  <a:lnTo>
                    <a:pt x="112909" y="46385"/>
                  </a:lnTo>
                  <a:lnTo>
                    <a:pt x="122546" y="47615"/>
                  </a:lnTo>
                  <a:lnTo>
                    <a:pt x="131940" y="49903"/>
                  </a:lnTo>
                  <a:lnTo>
                    <a:pt x="138074" y="51516"/>
                  </a:lnTo>
                  <a:lnTo>
                    <a:pt x="144195" y="54107"/>
                  </a:lnTo>
                  <a:lnTo>
                    <a:pt x="150329" y="56368"/>
                  </a:lnTo>
                  <a:lnTo>
                    <a:pt x="152590" y="57663"/>
                  </a:lnTo>
                  <a:lnTo>
                    <a:pt x="155168" y="58628"/>
                  </a:lnTo>
                  <a:lnTo>
                    <a:pt x="157746" y="59924"/>
                  </a:lnTo>
                  <a:lnTo>
                    <a:pt x="159689" y="60571"/>
                  </a:lnTo>
                  <a:lnTo>
                    <a:pt x="164845" y="64458"/>
                  </a:lnTo>
                  <a:lnTo>
                    <a:pt x="166789" y="64127"/>
                  </a:lnTo>
                  <a:lnTo>
                    <a:pt x="210007" y="57663"/>
                  </a:lnTo>
                  <a:lnTo>
                    <a:pt x="212267" y="51846"/>
                  </a:lnTo>
                  <a:lnTo>
                    <a:pt x="215289" y="46385"/>
                  </a:lnTo>
                  <a:close/>
                </a:path>
              </a:pathLst>
            </a:custGeom>
            <a:solidFill>
              <a:srgbClr val="00BBEB"/>
            </a:solidFill>
          </p:spPr>
          <p:txBody>
            <a:bodyPr wrap="square" lIns="0" tIns="0" rIns="0" bIns="0" rtlCol="0"/>
            <a:lstStyle/>
            <a:p>
              <a:endParaRPr sz="2400"/>
            </a:p>
          </p:txBody>
        </p:sp>
      </p:grpSp>
      <p:sp>
        <p:nvSpPr>
          <p:cNvPr id="122" name="object 47"/>
          <p:cNvSpPr txBox="1"/>
          <p:nvPr/>
        </p:nvSpPr>
        <p:spPr>
          <a:xfrm>
            <a:off x="4623679" y="2034725"/>
            <a:ext cx="2307943" cy="255678"/>
          </a:xfrm>
          <a:prstGeom prst="rect">
            <a:avLst/>
          </a:prstGeom>
        </p:spPr>
        <p:txBody>
          <a:bodyPr vert="horz" wrap="square" lIns="0" tIns="11206" rIns="0" bIns="0" rtlCol="0">
            <a:spAutoFit/>
          </a:bodyPr>
          <a:lstStyle/>
          <a:p>
            <a:pPr marL="11206">
              <a:spcBef>
                <a:spcPts val="88"/>
              </a:spcBef>
            </a:pPr>
            <a:r>
              <a:rPr lang="en-US" sz="1588" b="1" spc="-4" dirty="0">
                <a:solidFill>
                  <a:srgbClr val="FF0000"/>
                </a:solidFill>
                <a:latin typeface="Arial"/>
                <a:cs typeface="Arial"/>
              </a:rPr>
              <a:t>Primary Distribution</a:t>
            </a:r>
            <a:endParaRPr sz="1588" dirty="0">
              <a:solidFill>
                <a:srgbClr val="FF0000"/>
              </a:solidFill>
              <a:latin typeface="Arial"/>
              <a:cs typeface="Arial"/>
            </a:endParaRPr>
          </a:p>
        </p:txBody>
      </p:sp>
      <p:sp>
        <p:nvSpPr>
          <p:cNvPr id="123" name="TextBox 122"/>
          <p:cNvSpPr txBox="1"/>
          <p:nvPr/>
        </p:nvSpPr>
        <p:spPr>
          <a:xfrm>
            <a:off x="9729131" y="4701894"/>
            <a:ext cx="1462915" cy="646331"/>
          </a:xfrm>
          <a:prstGeom prst="rect">
            <a:avLst/>
          </a:prstGeom>
          <a:noFill/>
        </p:spPr>
        <p:txBody>
          <a:bodyPr wrap="square" rtlCol="0">
            <a:spAutoFit/>
          </a:bodyPr>
          <a:lstStyle/>
          <a:p>
            <a:r>
              <a:rPr lang="en-US" dirty="0">
                <a:solidFill>
                  <a:srgbClr val="FF0000"/>
                </a:solidFill>
              </a:rPr>
              <a:t>Voice, Video,</a:t>
            </a:r>
          </a:p>
          <a:p>
            <a:r>
              <a:rPr lang="en-US" dirty="0">
                <a:solidFill>
                  <a:srgbClr val="FF0000"/>
                </a:solidFill>
              </a:rPr>
              <a:t>Internet</a:t>
            </a:r>
          </a:p>
        </p:txBody>
      </p:sp>
      <p:sp>
        <p:nvSpPr>
          <p:cNvPr id="124" name="object 103"/>
          <p:cNvSpPr/>
          <p:nvPr/>
        </p:nvSpPr>
        <p:spPr>
          <a:xfrm rot="1973226">
            <a:off x="8936149" y="4538079"/>
            <a:ext cx="880078" cy="177660"/>
          </a:xfrm>
          <a:custGeom>
            <a:avLst/>
            <a:gdLst/>
            <a:ahLst/>
            <a:cxnLst/>
            <a:rect l="l" t="t" r="r" b="b"/>
            <a:pathLst>
              <a:path w="1676400" h="171450">
                <a:moveTo>
                  <a:pt x="171449" y="57150"/>
                </a:moveTo>
                <a:lnTo>
                  <a:pt x="171449" y="0"/>
                </a:lnTo>
                <a:lnTo>
                  <a:pt x="0" y="86105"/>
                </a:lnTo>
                <a:lnTo>
                  <a:pt x="142493" y="157036"/>
                </a:lnTo>
                <a:lnTo>
                  <a:pt x="142493" y="57150"/>
                </a:lnTo>
                <a:lnTo>
                  <a:pt x="171449" y="57150"/>
                </a:lnTo>
                <a:close/>
              </a:path>
              <a:path w="1676400" h="171450">
                <a:moveTo>
                  <a:pt x="1533143" y="114300"/>
                </a:moveTo>
                <a:lnTo>
                  <a:pt x="1533143" y="57150"/>
                </a:lnTo>
                <a:lnTo>
                  <a:pt x="142493" y="57150"/>
                </a:lnTo>
                <a:lnTo>
                  <a:pt x="142493" y="114300"/>
                </a:lnTo>
                <a:lnTo>
                  <a:pt x="1533143" y="114300"/>
                </a:lnTo>
                <a:close/>
              </a:path>
              <a:path w="1676400" h="171450">
                <a:moveTo>
                  <a:pt x="171449" y="171450"/>
                </a:moveTo>
                <a:lnTo>
                  <a:pt x="171449" y="114300"/>
                </a:lnTo>
                <a:lnTo>
                  <a:pt x="142493" y="114300"/>
                </a:lnTo>
                <a:lnTo>
                  <a:pt x="142493" y="157036"/>
                </a:lnTo>
                <a:lnTo>
                  <a:pt x="171449" y="171450"/>
                </a:lnTo>
                <a:close/>
              </a:path>
              <a:path w="1676400" h="171450">
                <a:moveTo>
                  <a:pt x="1676399" y="86105"/>
                </a:moveTo>
                <a:lnTo>
                  <a:pt x="1504949" y="0"/>
                </a:lnTo>
                <a:lnTo>
                  <a:pt x="1504949" y="57150"/>
                </a:lnTo>
                <a:lnTo>
                  <a:pt x="1533143" y="57150"/>
                </a:lnTo>
                <a:lnTo>
                  <a:pt x="1533143" y="157415"/>
                </a:lnTo>
                <a:lnTo>
                  <a:pt x="1676399" y="86105"/>
                </a:lnTo>
                <a:close/>
              </a:path>
              <a:path w="1676400" h="171450">
                <a:moveTo>
                  <a:pt x="1533143" y="157415"/>
                </a:moveTo>
                <a:lnTo>
                  <a:pt x="1533143" y="114300"/>
                </a:lnTo>
                <a:lnTo>
                  <a:pt x="1504949" y="114300"/>
                </a:lnTo>
                <a:lnTo>
                  <a:pt x="1504949" y="171450"/>
                </a:lnTo>
                <a:lnTo>
                  <a:pt x="1533143" y="157415"/>
                </a:lnTo>
                <a:close/>
              </a:path>
            </a:pathLst>
          </a:custGeom>
          <a:solidFill>
            <a:srgbClr val="EFB525"/>
          </a:solidFill>
        </p:spPr>
        <p:txBody>
          <a:bodyPr wrap="square" lIns="0" tIns="0" rIns="0" bIns="0" rtlCol="0"/>
          <a:lstStyle/>
          <a:p>
            <a:endParaRPr sz="1588"/>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49219" y="487389"/>
            <a:ext cx="9126993" cy="690574"/>
          </a:xfrm>
          <a:prstGeom prst="rect">
            <a:avLst/>
          </a:prstGeom>
        </p:spPr>
        <p:txBody>
          <a:bodyPr vert="horz" wrap="square" lIns="0" tIns="13335" rIns="0" bIns="0" rtlCol="0" anchor="ctr">
            <a:spAutoFit/>
          </a:bodyPr>
          <a:lstStyle/>
          <a:p>
            <a:pPr marL="12700">
              <a:lnSpc>
                <a:spcPct val="100000"/>
              </a:lnSpc>
              <a:spcBef>
                <a:spcPts val="105"/>
              </a:spcBef>
            </a:pPr>
            <a:r>
              <a:rPr lang="en-US" spc="27" dirty="0">
                <a:solidFill>
                  <a:srgbClr val="005073"/>
                </a:solidFill>
              </a:rPr>
              <a:t>MSR6 Requirements Summary </a:t>
            </a:r>
            <a:endParaRPr dirty="0"/>
          </a:p>
        </p:txBody>
      </p:sp>
      <p:sp>
        <p:nvSpPr>
          <p:cNvPr id="4" name="TextBox 3"/>
          <p:cNvSpPr txBox="1"/>
          <p:nvPr/>
        </p:nvSpPr>
        <p:spPr>
          <a:xfrm>
            <a:off x="932329" y="1699544"/>
            <a:ext cx="10421471" cy="2698111"/>
          </a:xfrm>
          <a:prstGeom prst="rect">
            <a:avLst/>
          </a:prstGeom>
          <a:noFill/>
        </p:spPr>
        <p:txBody>
          <a:bodyPr wrap="square" rtlCol="0">
            <a:spAutoFit/>
          </a:bodyPr>
          <a:lstStyle/>
          <a:p>
            <a:pPr marL="245527" indent="-228594">
              <a:spcBef>
                <a:spcPts val="1467"/>
              </a:spcBef>
              <a:buSzPct val="78125"/>
              <a:buChar char="•"/>
              <a:tabLst>
                <a:tab pos="245527" algn="l"/>
              </a:tabLst>
            </a:pPr>
            <a:r>
              <a:rPr lang="en-US" sz="2133" spc="13" dirty="0">
                <a:solidFill>
                  <a:srgbClr val="282828"/>
                </a:solidFill>
                <a:latin typeface="Arial"/>
                <a:cs typeface="Arial"/>
              </a:rPr>
              <a:t>Fast Reroute (FRR) Protection ~50ms</a:t>
            </a:r>
            <a:r>
              <a:rPr lang="en-US" sz="2133" spc="-67" dirty="0">
                <a:solidFill>
                  <a:srgbClr val="282828"/>
                </a:solidFill>
                <a:latin typeface="Arial"/>
                <a:cs typeface="Arial"/>
              </a:rPr>
              <a:t>.</a:t>
            </a:r>
            <a:endParaRPr lang="en-US" sz="2133" dirty="0">
              <a:latin typeface="Arial"/>
              <a:cs typeface="Arial"/>
            </a:endParaRPr>
          </a:p>
          <a:p>
            <a:pPr marL="245527" marR="6773" indent="-228594">
              <a:lnSpc>
                <a:spcPts val="2427"/>
              </a:lnSpc>
              <a:spcBef>
                <a:spcPts val="1527"/>
              </a:spcBef>
              <a:buSzPct val="78125"/>
              <a:buChar char="•"/>
              <a:tabLst>
                <a:tab pos="245527" algn="l"/>
              </a:tabLst>
            </a:pPr>
            <a:r>
              <a:rPr lang="en-US" sz="2133" spc="27" dirty="0">
                <a:solidFill>
                  <a:srgbClr val="282828"/>
                </a:solidFill>
                <a:latin typeface="Arial"/>
                <a:cs typeface="Arial"/>
              </a:rPr>
              <a:t>Engineer separate diverse protected paths   </a:t>
            </a:r>
          </a:p>
          <a:p>
            <a:pPr marL="245527" marR="6773" indent="-228594">
              <a:lnSpc>
                <a:spcPts val="2427"/>
              </a:lnSpc>
              <a:spcBef>
                <a:spcPts val="1527"/>
              </a:spcBef>
              <a:buSzPct val="78125"/>
              <a:buChar char="•"/>
              <a:tabLst>
                <a:tab pos="245527" algn="l"/>
              </a:tabLst>
            </a:pPr>
            <a:r>
              <a:rPr lang="en-US" sz="2133" spc="27" dirty="0">
                <a:solidFill>
                  <a:srgbClr val="282828"/>
                </a:solidFill>
                <a:latin typeface="Arial"/>
                <a:cs typeface="Arial"/>
              </a:rPr>
              <a:t>Scalability of multicast distribution trees</a:t>
            </a:r>
            <a:endParaRPr lang="en-US" sz="2133" spc="53" dirty="0">
              <a:solidFill>
                <a:srgbClr val="282828"/>
              </a:solidFill>
              <a:latin typeface="Arial"/>
              <a:cs typeface="Arial"/>
            </a:endParaRPr>
          </a:p>
          <a:p>
            <a:pPr marL="245527" marR="6773" indent="-228594">
              <a:lnSpc>
                <a:spcPts val="2427"/>
              </a:lnSpc>
              <a:spcBef>
                <a:spcPts val="1527"/>
              </a:spcBef>
              <a:buSzPct val="78125"/>
              <a:buChar char="•"/>
              <a:tabLst>
                <a:tab pos="245527" algn="l"/>
              </a:tabLst>
            </a:pPr>
            <a:r>
              <a:rPr lang="en-US" sz="2133" spc="53" dirty="0">
                <a:solidFill>
                  <a:srgbClr val="282828"/>
                </a:solidFill>
                <a:latin typeface="Arial"/>
                <a:cs typeface="Arial"/>
              </a:rPr>
              <a:t>Live-Live Protection = Lossless, Zero Delay </a:t>
            </a:r>
          </a:p>
          <a:p>
            <a:pPr marL="245527" marR="6773" indent="-228594">
              <a:lnSpc>
                <a:spcPts val="2427"/>
              </a:lnSpc>
              <a:spcBef>
                <a:spcPts val="1527"/>
              </a:spcBef>
              <a:buSzPct val="78125"/>
              <a:buChar char="•"/>
              <a:tabLst>
                <a:tab pos="245527" algn="l"/>
              </a:tabLst>
            </a:pPr>
            <a:r>
              <a:rPr lang="en-US" sz="2133" spc="53" dirty="0">
                <a:solidFill>
                  <a:srgbClr val="282828"/>
                </a:solidFill>
                <a:latin typeface="Arial"/>
                <a:cs typeface="Arial"/>
              </a:rPr>
              <a:t>Triple Play services </a:t>
            </a:r>
            <a:endParaRPr lang="en-US" sz="2133" dirty="0">
              <a:latin typeface="Arial"/>
              <a:cs typeface="Arial"/>
            </a:endParaRPr>
          </a:p>
          <a:p>
            <a:endParaRPr lang="en-US" dirty="0"/>
          </a:p>
        </p:txBody>
      </p:sp>
      <p:sp>
        <p:nvSpPr>
          <p:cNvPr id="5" name="Slide Number Placeholder 4"/>
          <p:cNvSpPr>
            <a:spLocks noGrp="1"/>
          </p:cNvSpPr>
          <p:nvPr>
            <p:ph type="sldNum" sz="quarter" idx="12"/>
          </p:nvPr>
        </p:nvSpPr>
        <p:spPr/>
        <p:txBody>
          <a:bodyPr/>
          <a:lstStyle/>
          <a:p>
            <a:fld id="{F9DF7261-5047-4E6B-ABEA-1B8FE298CF34}" type="slidenum">
              <a:rPr lang="en-US" smtClean="0"/>
              <a:t>14</a:t>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8539" y="487389"/>
            <a:ext cx="10937673" cy="690574"/>
          </a:xfrm>
          <a:prstGeom prst="rect">
            <a:avLst/>
          </a:prstGeom>
        </p:spPr>
        <p:txBody>
          <a:bodyPr vert="horz" wrap="square" lIns="0" tIns="13335" rIns="0" bIns="0" rtlCol="0" anchor="ctr">
            <a:spAutoFit/>
          </a:bodyPr>
          <a:lstStyle/>
          <a:p>
            <a:pPr marL="12700">
              <a:lnSpc>
                <a:spcPct val="100000"/>
              </a:lnSpc>
              <a:spcBef>
                <a:spcPts val="105"/>
              </a:spcBef>
            </a:pPr>
            <a:r>
              <a:rPr lang="en-US" spc="27" dirty="0">
                <a:solidFill>
                  <a:srgbClr val="005073"/>
                </a:solidFill>
              </a:rPr>
              <a:t>USA Domestic Operators &amp; SRv6 deployment </a:t>
            </a:r>
            <a:endParaRPr dirty="0"/>
          </a:p>
        </p:txBody>
      </p:sp>
      <p:sp>
        <p:nvSpPr>
          <p:cNvPr id="4" name="TextBox 3"/>
          <p:cNvSpPr txBox="1"/>
          <p:nvPr/>
        </p:nvSpPr>
        <p:spPr>
          <a:xfrm>
            <a:off x="696639" y="1292184"/>
            <a:ext cx="10421471" cy="5450082"/>
          </a:xfrm>
          <a:prstGeom prst="rect">
            <a:avLst/>
          </a:prstGeom>
          <a:noFill/>
        </p:spPr>
        <p:txBody>
          <a:bodyPr wrap="square" rtlCol="0">
            <a:spAutoFit/>
          </a:bodyPr>
          <a:lstStyle/>
          <a:p>
            <a:pPr marL="245527" indent="-228594">
              <a:spcBef>
                <a:spcPts val="1467"/>
              </a:spcBef>
              <a:buSzPct val="78125"/>
              <a:buChar char="•"/>
              <a:tabLst>
                <a:tab pos="245527" algn="l"/>
              </a:tabLst>
            </a:pPr>
            <a:r>
              <a:rPr lang="en-US" sz="2133" spc="13" dirty="0">
                <a:solidFill>
                  <a:srgbClr val="282828"/>
                </a:solidFill>
                <a:latin typeface="Arial"/>
                <a:cs typeface="Arial"/>
              </a:rPr>
              <a:t>Operators understand the benefits of Segment Routing over IPv6 data plane (SRv6), however thus far the deployments have been limited.</a:t>
            </a:r>
            <a:endParaRPr lang="en-US" sz="2133" dirty="0">
              <a:latin typeface="Arial"/>
              <a:cs typeface="Arial"/>
            </a:endParaRPr>
          </a:p>
          <a:p>
            <a:pPr marL="16933" marR="6773">
              <a:lnSpc>
                <a:spcPts val="2427"/>
              </a:lnSpc>
              <a:spcBef>
                <a:spcPts val="1527"/>
              </a:spcBef>
              <a:buSzPct val="78125"/>
              <a:tabLst>
                <a:tab pos="245527" algn="l"/>
              </a:tabLst>
            </a:pPr>
            <a:endParaRPr lang="en-US" sz="2133" spc="27" dirty="0">
              <a:solidFill>
                <a:srgbClr val="282828"/>
              </a:solidFill>
              <a:latin typeface="Arial"/>
              <a:cs typeface="Arial"/>
            </a:endParaRPr>
          </a:p>
          <a:p>
            <a:pPr marL="16933" marR="6773">
              <a:lnSpc>
                <a:spcPts val="2427"/>
              </a:lnSpc>
              <a:spcBef>
                <a:spcPts val="1527"/>
              </a:spcBef>
              <a:buSzPct val="78125"/>
              <a:tabLst>
                <a:tab pos="245527" algn="l"/>
              </a:tabLst>
            </a:pPr>
            <a:r>
              <a:rPr lang="en-US" sz="2133" spc="27" dirty="0">
                <a:solidFill>
                  <a:srgbClr val="282828"/>
                </a:solidFill>
                <a:latin typeface="Arial"/>
                <a:cs typeface="Arial"/>
              </a:rPr>
              <a:t>Major benefits of SRv6 over SR-MPLS and reasons why USA operators are planning for SRv6 deployments in the future.</a:t>
            </a:r>
          </a:p>
          <a:p>
            <a:pPr marL="359833" marR="6773" indent="-342900">
              <a:lnSpc>
                <a:spcPts val="2427"/>
              </a:lnSpc>
              <a:spcBef>
                <a:spcPts val="1527"/>
              </a:spcBef>
              <a:buSzPct val="78125"/>
              <a:buFont typeface="Arial" pitchFamily="34" charset="0" panose="020B0604020202020204"/>
              <a:buChar char="•"/>
              <a:tabLst>
                <a:tab pos="245527" algn="l"/>
              </a:tabLst>
            </a:pPr>
            <a:r>
              <a:rPr lang="en-US" sz="2133" spc="27" dirty="0">
                <a:solidFill>
                  <a:srgbClr val="282828"/>
                </a:solidFill>
                <a:latin typeface="Arial"/>
                <a:cs typeface="Arial"/>
              </a:rPr>
              <a:t>Native SRv6 steering capabilities with SRv6 SRH.</a:t>
            </a:r>
          </a:p>
          <a:p>
            <a:pPr marL="359833" marR="6773" indent="-342900">
              <a:lnSpc>
                <a:spcPts val="2427"/>
              </a:lnSpc>
              <a:spcBef>
                <a:spcPts val="1527"/>
              </a:spcBef>
              <a:buSzPct val="78125"/>
              <a:buFont typeface="Arial" pitchFamily="34" charset="0" panose="020B0604020202020204"/>
              <a:buChar char="•"/>
              <a:tabLst>
                <a:tab pos="245527" algn="l"/>
              </a:tabLst>
            </a:pPr>
            <a:r>
              <a:rPr lang="en-US" sz="2133" spc="27" dirty="0">
                <a:solidFill>
                  <a:srgbClr val="282828"/>
                </a:solidFill>
                <a:latin typeface="Arial"/>
                <a:cs typeface="Arial"/>
              </a:rPr>
              <a:t>IPv6 flow label support RFC 6437 for native ECMP load balancing.</a:t>
            </a:r>
          </a:p>
          <a:p>
            <a:pPr marL="359833" marR="6773" indent="-342900">
              <a:lnSpc>
                <a:spcPts val="2427"/>
              </a:lnSpc>
              <a:spcBef>
                <a:spcPts val="1527"/>
              </a:spcBef>
              <a:buSzPct val="78125"/>
              <a:buFont typeface="Arial" pitchFamily="34" charset="0" panose="020B0604020202020204"/>
              <a:buChar char="•"/>
              <a:tabLst>
                <a:tab pos="245527" algn="l"/>
              </a:tabLst>
            </a:pPr>
            <a:r>
              <a:rPr lang="en-US" sz="2133" spc="27" dirty="0">
                <a:solidFill>
                  <a:srgbClr val="282828"/>
                </a:solidFill>
                <a:latin typeface="Arial"/>
                <a:cs typeface="Arial"/>
              </a:rPr>
              <a:t>Data Center underlays for NVO overlay is typically “Non MPLS” and most Data Centers are moving quickly towards SRv6 underlay for steering to fabric attached host endpoints for NFV and SFC service chaining.</a:t>
            </a:r>
          </a:p>
          <a:p>
            <a:pPr marL="359833" marR="6773" indent="-342900">
              <a:lnSpc>
                <a:spcPts val="2427"/>
              </a:lnSpc>
              <a:spcBef>
                <a:spcPts val="1527"/>
              </a:spcBef>
              <a:buSzPct val="78125"/>
              <a:buFont typeface="Arial" pitchFamily="34" charset="0" panose="020B0604020202020204"/>
              <a:buChar char="•"/>
              <a:tabLst>
                <a:tab pos="245527" algn="l"/>
              </a:tabLst>
            </a:pPr>
            <a:r>
              <a:rPr lang="en-US" sz="2133" spc="27" dirty="0">
                <a:solidFill>
                  <a:srgbClr val="282828"/>
                </a:solidFill>
                <a:latin typeface="Arial"/>
                <a:cs typeface="Arial"/>
              </a:rPr>
              <a:t>IPv6 data plane opens up QOS to use DSCP over MPLS EXP classes.  </a:t>
            </a:r>
          </a:p>
          <a:p>
            <a:pPr marL="359833" marR="6773" indent="-342900">
              <a:lnSpc>
                <a:spcPts val="2427"/>
              </a:lnSpc>
              <a:spcBef>
                <a:spcPts val="1527"/>
              </a:spcBef>
              <a:buSzPct val="78125"/>
              <a:buFont typeface="Arial" pitchFamily="34" charset="0" panose="020B0604020202020204"/>
              <a:buChar char="•"/>
              <a:tabLst>
                <a:tab pos="245527" algn="l"/>
              </a:tabLst>
            </a:pPr>
            <a:r>
              <a:rPr lang="en-US" sz="2133" spc="27" dirty="0">
                <a:solidFill>
                  <a:srgbClr val="282828"/>
                </a:solidFill>
                <a:latin typeface="Arial"/>
                <a:cs typeface="Arial"/>
              </a:rPr>
              <a:t>MPLS elimination allows for ubiquitous use cases for SRv6.  </a:t>
            </a:r>
          </a:p>
          <a:p>
            <a:endParaRPr lang="en-US" dirty="0"/>
          </a:p>
        </p:txBody>
      </p:sp>
      <p:sp>
        <p:nvSpPr>
          <p:cNvPr id="5" name="Slide Number Placeholder 4"/>
          <p:cNvSpPr>
            <a:spLocks noGrp="1"/>
          </p:cNvSpPr>
          <p:nvPr>
            <p:ph type="sldNum" sz="quarter" idx="12"/>
          </p:nvPr>
        </p:nvSpPr>
        <p:spPr/>
        <p:txBody>
          <a:bodyPr/>
          <a:lstStyle/>
          <a:p>
            <a:fld id="{F9DF7261-5047-4E6B-ABEA-1B8FE298CF34}" type="slidenum">
              <a:rPr lang="en-US" smtClean="0"/>
              <a:t>15</a:t>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49219" y="487389"/>
            <a:ext cx="9126993" cy="690574"/>
          </a:xfrm>
          <a:prstGeom prst="rect">
            <a:avLst/>
          </a:prstGeom>
        </p:spPr>
        <p:txBody>
          <a:bodyPr vert="horz" wrap="square" lIns="0" tIns="13335" rIns="0" bIns="0" rtlCol="0" anchor="ctr">
            <a:spAutoFit/>
          </a:bodyPr>
          <a:lstStyle/>
          <a:p>
            <a:pPr marL="12700">
              <a:lnSpc>
                <a:spcPct val="100000"/>
              </a:lnSpc>
              <a:spcBef>
                <a:spcPts val="105"/>
              </a:spcBef>
            </a:pPr>
            <a:r>
              <a:rPr lang="en-US" sz="4400" spc="27" dirty="0">
                <a:solidFill>
                  <a:srgbClr val="005073"/>
                </a:solidFill>
              </a:rPr>
              <a:t>SRv6 Solutions</a:t>
            </a:r>
            <a:r>
              <a:rPr lang="en-US" sz="4400" spc="20" dirty="0">
                <a:solidFill>
                  <a:srgbClr val="005073"/>
                </a:solidFill>
              </a:rPr>
              <a:t> </a:t>
            </a:r>
            <a:r>
              <a:rPr lang="en-US" sz="4400" spc="87" dirty="0">
                <a:solidFill>
                  <a:srgbClr val="005073"/>
                </a:solidFill>
              </a:rPr>
              <a:t>for</a:t>
            </a:r>
            <a:r>
              <a:rPr lang="en-US" sz="4400" spc="40" dirty="0">
                <a:solidFill>
                  <a:srgbClr val="005073"/>
                </a:solidFill>
              </a:rPr>
              <a:t> </a:t>
            </a:r>
            <a:r>
              <a:rPr lang="en-US" sz="4400" spc="47" dirty="0">
                <a:solidFill>
                  <a:srgbClr val="005073"/>
                </a:solidFill>
              </a:rPr>
              <a:t>Multicast</a:t>
            </a:r>
            <a:endParaRPr dirty="0"/>
          </a:p>
        </p:txBody>
      </p:sp>
      <p:sp>
        <p:nvSpPr>
          <p:cNvPr id="4" name="TextBox 3"/>
          <p:cNvSpPr txBox="1"/>
          <p:nvPr/>
        </p:nvSpPr>
        <p:spPr>
          <a:xfrm>
            <a:off x="954741" y="1680882"/>
            <a:ext cx="11248913" cy="5180777"/>
          </a:xfrm>
          <a:prstGeom prst="rect">
            <a:avLst/>
          </a:prstGeom>
          <a:noFill/>
        </p:spPr>
        <p:txBody>
          <a:bodyPr wrap="none" rtlCol="0">
            <a:spAutoFit/>
          </a:bodyPr>
          <a:lstStyle/>
          <a:p>
            <a:pPr marL="245527" indent="-228594">
              <a:spcBef>
                <a:spcPts val="1467"/>
              </a:spcBef>
              <a:buSzPct val="78125"/>
              <a:buChar char="•"/>
              <a:tabLst>
                <a:tab pos="245527" algn="l"/>
              </a:tabLst>
            </a:pPr>
            <a:r>
              <a:rPr lang="en-US" sz="2133" spc="13" dirty="0">
                <a:solidFill>
                  <a:srgbClr val="282828"/>
                </a:solidFill>
                <a:latin typeface="Arial"/>
                <a:cs typeface="Arial"/>
              </a:rPr>
              <a:t>There</a:t>
            </a:r>
            <a:r>
              <a:rPr lang="en-US" sz="2133" spc="47" dirty="0">
                <a:solidFill>
                  <a:srgbClr val="282828"/>
                </a:solidFill>
                <a:latin typeface="Arial"/>
                <a:cs typeface="Arial"/>
              </a:rPr>
              <a:t> </a:t>
            </a:r>
            <a:r>
              <a:rPr lang="en-US" sz="2133" spc="-7" dirty="0">
                <a:solidFill>
                  <a:srgbClr val="282828"/>
                </a:solidFill>
                <a:latin typeface="Arial"/>
                <a:cs typeface="Arial"/>
              </a:rPr>
              <a:t>is</a:t>
            </a:r>
            <a:r>
              <a:rPr lang="en-US" sz="2133" spc="40" dirty="0">
                <a:solidFill>
                  <a:srgbClr val="282828"/>
                </a:solidFill>
                <a:latin typeface="Arial"/>
                <a:cs typeface="Arial"/>
              </a:rPr>
              <a:t> </a:t>
            </a:r>
            <a:r>
              <a:rPr lang="en-US" sz="2133" spc="33" dirty="0">
                <a:solidFill>
                  <a:srgbClr val="282828"/>
                </a:solidFill>
                <a:latin typeface="Arial"/>
                <a:cs typeface="Arial"/>
              </a:rPr>
              <a:t>no</a:t>
            </a:r>
            <a:r>
              <a:rPr lang="en-US" sz="2133" spc="47" dirty="0">
                <a:solidFill>
                  <a:srgbClr val="282828"/>
                </a:solidFill>
                <a:latin typeface="Arial"/>
                <a:cs typeface="Arial"/>
              </a:rPr>
              <a:t> </a:t>
            </a:r>
            <a:r>
              <a:rPr lang="en-US" sz="2133" spc="40" dirty="0">
                <a:solidFill>
                  <a:srgbClr val="282828"/>
                </a:solidFill>
                <a:latin typeface="Arial"/>
                <a:cs typeface="Arial"/>
              </a:rPr>
              <a:t>exact</a:t>
            </a:r>
            <a:r>
              <a:rPr lang="en-US" sz="2133" spc="47" dirty="0">
                <a:solidFill>
                  <a:srgbClr val="282828"/>
                </a:solidFill>
                <a:latin typeface="Arial"/>
                <a:cs typeface="Arial"/>
              </a:rPr>
              <a:t> </a:t>
            </a:r>
            <a:r>
              <a:rPr lang="en-US" sz="2133" spc="20" dirty="0">
                <a:solidFill>
                  <a:srgbClr val="282828"/>
                </a:solidFill>
                <a:latin typeface="Arial"/>
                <a:cs typeface="Arial"/>
              </a:rPr>
              <a:t>solution</a:t>
            </a:r>
            <a:r>
              <a:rPr lang="en-US" sz="2133" spc="47" dirty="0">
                <a:solidFill>
                  <a:srgbClr val="282828"/>
                </a:solidFill>
                <a:latin typeface="Arial"/>
                <a:cs typeface="Arial"/>
              </a:rPr>
              <a:t> </a:t>
            </a:r>
            <a:r>
              <a:rPr lang="en-US" sz="2133" spc="53" dirty="0">
                <a:solidFill>
                  <a:srgbClr val="282828"/>
                </a:solidFill>
                <a:latin typeface="Arial"/>
                <a:cs typeface="Arial"/>
              </a:rPr>
              <a:t>for</a:t>
            </a:r>
            <a:r>
              <a:rPr lang="en-US" sz="2133" spc="47" dirty="0">
                <a:solidFill>
                  <a:srgbClr val="282828"/>
                </a:solidFill>
                <a:latin typeface="Arial"/>
                <a:cs typeface="Arial"/>
              </a:rPr>
              <a:t> </a:t>
            </a:r>
            <a:r>
              <a:rPr lang="en-US" sz="2133" spc="27" dirty="0">
                <a:solidFill>
                  <a:srgbClr val="282828"/>
                </a:solidFill>
                <a:latin typeface="Arial"/>
                <a:cs typeface="Arial"/>
              </a:rPr>
              <a:t>Multicast</a:t>
            </a:r>
            <a:r>
              <a:rPr lang="en-US" sz="2133" spc="47" dirty="0">
                <a:solidFill>
                  <a:srgbClr val="282828"/>
                </a:solidFill>
                <a:latin typeface="Arial"/>
                <a:cs typeface="Arial"/>
              </a:rPr>
              <a:t> </a:t>
            </a:r>
            <a:r>
              <a:rPr lang="en-US" sz="2133" spc="27" dirty="0">
                <a:solidFill>
                  <a:srgbClr val="282828"/>
                </a:solidFill>
                <a:latin typeface="Arial"/>
                <a:cs typeface="Arial"/>
              </a:rPr>
              <a:t>for Segment Routing SRv6 </a:t>
            </a:r>
            <a:endParaRPr lang="en-US" sz="2133" dirty="0">
              <a:latin typeface="Arial"/>
              <a:cs typeface="Arial"/>
            </a:endParaRPr>
          </a:p>
          <a:p>
            <a:pPr marL="245527" marR="6773" indent="-228594">
              <a:lnSpc>
                <a:spcPts val="2427"/>
              </a:lnSpc>
              <a:spcBef>
                <a:spcPts val="1527"/>
              </a:spcBef>
              <a:buSzPct val="78125"/>
              <a:buChar char="•"/>
              <a:tabLst>
                <a:tab pos="245527" algn="l"/>
              </a:tabLst>
            </a:pPr>
            <a:r>
              <a:rPr lang="en-US" sz="2133" spc="27" dirty="0">
                <a:solidFill>
                  <a:srgbClr val="282828"/>
                </a:solidFill>
                <a:latin typeface="Arial"/>
                <a:cs typeface="Arial"/>
              </a:rPr>
              <a:t>Depending</a:t>
            </a:r>
            <a:r>
              <a:rPr lang="en-US" sz="2133" spc="33" dirty="0">
                <a:solidFill>
                  <a:srgbClr val="282828"/>
                </a:solidFill>
                <a:latin typeface="Arial"/>
                <a:cs typeface="Arial"/>
              </a:rPr>
              <a:t> on</a:t>
            </a:r>
            <a:r>
              <a:rPr lang="en-US" sz="2133" spc="60" dirty="0">
                <a:solidFill>
                  <a:srgbClr val="282828"/>
                </a:solidFill>
                <a:latin typeface="Arial"/>
                <a:cs typeface="Arial"/>
              </a:rPr>
              <a:t> </a:t>
            </a:r>
            <a:r>
              <a:rPr lang="en-US" sz="2133" spc="33" dirty="0">
                <a:solidFill>
                  <a:srgbClr val="282828"/>
                </a:solidFill>
                <a:latin typeface="Arial"/>
                <a:cs typeface="Arial"/>
              </a:rPr>
              <a:t>the</a:t>
            </a:r>
            <a:r>
              <a:rPr lang="en-US" sz="2133" spc="53" dirty="0">
                <a:solidFill>
                  <a:srgbClr val="282828"/>
                </a:solidFill>
                <a:latin typeface="Arial"/>
                <a:cs typeface="Arial"/>
              </a:rPr>
              <a:t> </a:t>
            </a:r>
            <a:r>
              <a:rPr lang="en-US" sz="2133" spc="27" dirty="0">
                <a:solidFill>
                  <a:srgbClr val="282828"/>
                </a:solidFill>
                <a:latin typeface="Arial"/>
                <a:cs typeface="Arial"/>
              </a:rPr>
              <a:t>requirements,</a:t>
            </a:r>
            <a:r>
              <a:rPr lang="en-US" sz="2133" spc="67" dirty="0">
                <a:solidFill>
                  <a:srgbClr val="282828"/>
                </a:solidFill>
                <a:latin typeface="Arial"/>
                <a:cs typeface="Arial"/>
              </a:rPr>
              <a:t> </a:t>
            </a:r>
            <a:r>
              <a:rPr lang="en-US" sz="2133" spc="87" dirty="0">
                <a:solidFill>
                  <a:srgbClr val="282828"/>
                </a:solidFill>
                <a:latin typeface="Arial"/>
                <a:cs typeface="Arial"/>
              </a:rPr>
              <a:t>we</a:t>
            </a:r>
            <a:r>
              <a:rPr lang="en-US" sz="2133" spc="53" dirty="0">
                <a:solidFill>
                  <a:srgbClr val="282828"/>
                </a:solidFill>
                <a:latin typeface="Arial"/>
                <a:cs typeface="Arial"/>
              </a:rPr>
              <a:t> </a:t>
            </a:r>
            <a:r>
              <a:rPr lang="en-US" sz="2133" spc="20" dirty="0">
                <a:solidFill>
                  <a:srgbClr val="282828"/>
                </a:solidFill>
                <a:latin typeface="Arial"/>
                <a:cs typeface="Arial"/>
              </a:rPr>
              <a:t>can</a:t>
            </a:r>
            <a:r>
              <a:rPr lang="en-US" sz="2133" spc="60" dirty="0">
                <a:solidFill>
                  <a:srgbClr val="282828"/>
                </a:solidFill>
                <a:latin typeface="Arial"/>
                <a:cs typeface="Arial"/>
              </a:rPr>
              <a:t> </a:t>
            </a:r>
            <a:r>
              <a:rPr lang="en-US" sz="2133" spc="40" dirty="0">
                <a:solidFill>
                  <a:srgbClr val="282828"/>
                </a:solidFill>
                <a:latin typeface="Arial"/>
                <a:cs typeface="Arial"/>
              </a:rPr>
              <a:t>choose</a:t>
            </a:r>
            <a:r>
              <a:rPr lang="en-US" sz="2133" spc="60" dirty="0">
                <a:solidFill>
                  <a:srgbClr val="282828"/>
                </a:solidFill>
                <a:latin typeface="Arial"/>
                <a:cs typeface="Arial"/>
              </a:rPr>
              <a:t> </a:t>
            </a:r>
            <a:r>
              <a:rPr lang="en-US" sz="2133" spc="33" dirty="0">
                <a:solidFill>
                  <a:srgbClr val="282828"/>
                </a:solidFill>
                <a:latin typeface="Arial"/>
                <a:cs typeface="Arial"/>
              </a:rPr>
              <a:t>the</a:t>
            </a:r>
            <a:r>
              <a:rPr lang="en-US" sz="2133" spc="53" dirty="0">
                <a:solidFill>
                  <a:srgbClr val="282828"/>
                </a:solidFill>
                <a:latin typeface="Arial"/>
                <a:cs typeface="Arial"/>
              </a:rPr>
              <a:t> </a:t>
            </a:r>
            <a:r>
              <a:rPr lang="en-US" sz="2133" spc="47" dirty="0">
                <a:solidFill>
                  <a:srgbClr val="282828"/>
                </a:solidFill>
                <a:latin typeface="Arial"/>
                <a:cs typeface="Arial"/>
              </a:rPr>
              <a:t>best</a:t>
            </a:r>
            <a:r>
              <a:rPr lang="en-US" sz="2133" spc="53" dirty="0">
                <a:solidFill>
                  <a:srgbClr val="282828"/>
                </a:solidFill>
                <a:latin typeface="Arial"/>
                <a:cs typeface="Arial"/>
              </a:rPr>
              <a:t> </a:t>
            </a:r>
            <a:r>
              <a:rPr lang="en-US" sz="2133" spc="40" dirty="0">
                <a:solidFill>
                  <a:srgbClr val="282828"/>
                </a:solidFill>
                <a:latin typeface="Arial"/>
                <a:cs typeface="Arial"/>
              </a:rPr>
              <a:t>fit</a:t>
            </a:r>
            <a:r>
              <a:rPr lang="en-US" sz="2133" spc="53" dirty="0">
                <a:solidFill>
                  <a:srgbClr val="282828"/>
                </a:solidFill>
                <a:latin typeface="Arial"/>
                <a:cs typeface="Arial"/>
              </a:rPr>
              <a:t> from</a:t>
            </a:r>
            <a:r>
              <a:rPr lang="en-US" sz="2133" spc="60" dirty="0">
                <a:solidFill>
                  <a:srgbClr val="282828"/>
                </a:solidFill>
                <a:latin typeface="Arial"/>
                <a:cs typeface="Arial"/>
              </a:rPr>
              <a:t> </a:t>
            </a:r>
            <a:r>
              <a:rPr lang="en-US" sz="2133" spc="33" dirty="0">
                <a:solidFill>
                  <a:srgbClr val="282828"/>
                </a:solidFill>
                <a:latin typeface="Arial"/>
                <a:cs typeface="Arial"/>
              </a:rPr>
              <a:t>the</a:t>
            </a:r>
            <a:r>
              <a:rPr lang="en-US" sz="2133" spc="53" dirty="0">
                <a:solidFill>
                  <a:srgbClr val="282828"/>
                </a:solidFill>
                <a:latin typeface="Arial"/>
                <a:cs typeface="Arial"/>
              </a:rPr>
              <a:t> </a:t>
            </a:r>
            <a:r>
              <a:rPr lang="en-US" sz="2133" spc="40" dirty="0">
                <a:solidFill>
                  <a:srgbClr val="282828"/>
                </a:solidFill>
                <a:latin typeface="Arial"/>
                <a:cs typeface="Arial"/>
              </a:rPr>
              <a:t>following </a:t>
            </a:r>
            <a:r>
              <a:rPr lang="en-US" sz="2133" spc="-573" dirty="0">
                <a:solidFill>
                  <a:srgbClr val="282828"/>
                </a:solidFill>
                <a:latin typeface="Arial"/>
                <a:cs typeface="Arial"/>
              </a:rPr>
              <a:t> </a:t>
            </a:r>
            <a:r>
              <a:rPr lang="en-US" sz="2133" spc="33" dirty="0">
                <a:solidFill>
                  <a:srgbClr val="282828"/>
                </a:solidFill>
                <a:latin typeface="Arial"/>
                <a:cs typeface="Arial"/>
              </a:rPr>
              <a:t>options:</a:t>
            </a:r>
            <a:endParaRPr lang="en-US" sz="2133" dirty="0">
              <a:latin typeface="Arial"/>
              <a:cs typeface="Arial"/>
            </a:endParaRPr>
          </a:p>
          <a:p>
            <a:pPr marL="629058" indent="-610430">
              <a:spcBef>
                <a:spcPts val="1287"/>
              </a:spcBef>
              <a:buSzPct val="78125"/>
              <a:buAutoNum type="arabicPeriod"/>
              <a:tabLst>
                <a:tab pos="629058" algn="l"/>
                <a:tab pos="629904" algn="l"/>
              </a:tabLst>
            </a:pPr>
            <a:r>
              <a:rPr lang="en-US" sz="2133" spc="20" dirty="0">
                <a:solidFill>
                  <a:srgbClr val="282828"/>
                </a:solidFill>
                <a:latin typeface="Arial"/>
                <a:cs typeface="Arial"/>
              </a:rPr>
              <a:t>Deploy</a:t>
            </a:r>
            <a:r>
              <a:rPr lang="en-US" sz="2133" spc="13" dirty="0">
                <a:solidFill>
                  <a:srgbClr val="282828"/>
                </a:solidFill>
                <a:latin typeface="Arial"/>
                <a:cs typeface="Arial"/>
              </a:rPr>
              <a:t> </a:t>
            </a:r>
            <a:r>
              <a:rPr lang="en-US" sz="2133" spc="20" dirty="0">
                <a:solidFill>
                  <a:srgbClr val="282828"/>
                </a:solidFill>
                <a:latin typeface="Arial"/>
                <a:cs typeface="Arial"/>
              </a:rPr>
              <a:t>traditional</a:t>
            </a:r>
            <a:r>
              <a:rPr lang="en-US" sz="2133" spc="33" dirty="0">
                <a:solidFill>
                  <a:srgbClr val="282828"/>
                </a:solidFill>
                <a:latin typeface="Arial"/>
                <a:cs typeface="Arial"/>
              </a:rPr>
              <a:t> </a:t>
            </a:r>
            <a:r>
              <a:rPr lang="en-US" sz="2133" spc="20" dirty="0">
                <a:solidFill>
                  <a:srgbClr val="282828"/>
                </a:solidFill>
                <a:latin typeface="Arial"/>
                <a:cs typeface="Arial"/>
              </a:rPr>
              <a:t>Multicast </a:t>
            </a:r>
            <a:r>
              <a:rPr lang="en-US" sz="2133" spc="13" dirty="0">
                <a:solidFill>
                  <a:srgbClr val="282828"/>
                </a:solidFill>
                <a:latin typeface="Arial"/>
                <a:cs typeface="Arial"/>
              </a:rPr>
              <a:t>Solutions</a:t>
            </a:r>
            <a:endParaRPr lang="en-US" sz="2133" dirty="0">
              <a:latin typeface="Arial"/>
              <a:cs typeface="Arial"/>
            </a:endParaRPr>
          </a:p>
          <a:p>
            <a:pPr marL="893211" lvl="1" indent="-610430">
              <a:spcBef>
                <a:spcPts val="687"/>
              </a:spcBef>
              <a:buSzPct val="78571"/>
              <a:buChar char="•"/>
              <a:tabLst>
                <a:tab pos="893211" algn="l"/>
                <a:tab pos="894058" algn="l"/>
              </a:tabLst>
            </a:pPr>
            <a:r>
              <a:rPr lang="en-US" sz="1867" spc="-40" dirty="0">
                <a:solidFill>
                  <a:srgbClr val="282828"/>
                </a:solidFill>
                <a:latin typeface="Arial"/>
                <a:cs typeface="Arial"/>
              </a:rPr>
              <a:t>PIM</a:t>
            </a:r>
            <a:endParaRPr lang="en-US" sz="1867" dirty="0">
              <a:latin typeface="Arial"/>
              <a:cs typeface="Arial"/>
            </a:endParaRPr>
          </a:p>
          <a:p>
            <a:pPr marL="893211" lvl="1" indent="-610430">
              <a:spcBef>
                <a:spcPts val="687"/>
              </a:spcBef>
              <a:buSzPct val="78571"/>
              <a:buChar char="•"/>
              <a:tabLst>
                <a:tab pos="893211" algn="l"/>
                <a:tab pos="894058" algn="l"/>
              </a:tabLst>
            </a:pPr>
            <a:r>
              <a:rPr lang="en-US" sz="1867" spc="-33" dirty="0" err="1">
                <a:solidFill>
                  <a:srgbClr val="282828"/>
                </a:solidFill>
                <a:latin typeface="Arial"/>
                <a:cs typeface="Arial"/>
              </a:rPr>
              <a:t>mLDP</a:t>
            </a:r>
            <a:endParaRPr lang="en-US" sz="1867" dirty="0">
              <a:latin typeface="Arial"/>
              <a:cs typeface="Arial"/>
            </a:endParaRPr>
          </a:p>
          <a:p>
            <a:pPr marL="893211" lvl="1" indent="-610430">
              <a:spcBef>
                <a:spcPts val="693"/>
              </a:spcBef>
              <a:buSzPct val="78571"/>
              <a:buChar char="•"/>
              <a:tabLst>
                <a:tab pos="893211" algn="l"/>
                <a:tab pos="894058" algn="l"/>
              </a:tabLst>
            </a:pPr>
            <a:r>
              <a:rPr lang="en-US" sz="1867" spc="-33" dirty="0">
                <a:solidFill>
                  <a:srgbClr val="282828"/>
                </a:solidFill>
                <a:latin typeface="Arial"/>
                <a:cs typeface="Arial"/>
              </a:rPr>
              <a:t>RSVP-TE</a:t>
            </a:r>
            <a:endParaRPr lang="en-US" sz="1867" dirty="0">
              <a:latin typeface="Arial"/>
              <a:cs typeface="Arial"/>
            </a:endParaRPr>
          </a:p>
          <a:p>
            <a:pPr marL="893211" lvl="1" indent="-610430">
              <a:spcBef>
                <a:spcPts val="687"/>
              </a:spcBef>
              <a:buSzPct val="78571"/>
              <a:buChar char="•"/>
              <a:tabLst>
                <a:tab pos="893211" algn="l"/>
                <a:tab pos="894058" algn="l"/>
              </a:tabLst>
            </a:pPr>
            <a:r>
              <a:rPr lang="en-US" sz="1867" dirty="0">
                <a:solidFill>
                  <a:srgbClr val="282828"/>
                </a:solidFill>
                <a:latin typeface="Arial"/>
                <a:cs typeface="Arial"/>
              </a:rPr>
              <a:t>Ingress</a:t>
            </a:r>
            <a:r>
              <a:rPr lang="en-US" sz="1867" spc="27" dirty="0">
                <a:solidFill>
                  <a:srgbClr val="282828"/>
                </a:solidFill>
                <a:latin typeface="Arial"/>
                <a:cs typeface="Arial"/>
              </a:rPr>
              <a:t> </a:t>
            </a:r>
            <a:r>
              <a:rPr lang="en-US" sz="1867" spc="7" dirty="0">
                <a:solidFill>
                  <a:srgbClr val="282828"/>
                </a:solidFill>
                <a:latin typeface="Arial"/>
                <a:cs typeface="Arial"/>
              </a:rPr>
              <a:t>Replication</a:t>
            </a:r>
            <a:r>
              <a:rPr lang="en-US" sz="1867" spc="13" dirty="0">
                <a:solidFill>
                  <a:srgbClr val="282828"/>
                </a:solidFill>
                <a:latin typeface="Arial"/>
                <a:cs typeface="Arial"/>
              </a:rPr>
              <a:t> </a:t>
            </a:r>
            <a:r>
              <a:rPr lang="en-US" sz="1867" spc="-60" dirty="0">
                <a:solidFill>
                  <a:srgbClr val="282828"/>
                </a:solidFill>
                <a:latin typeface="Arial"/>
                <a:cs typeface="Arial"/>
              </a:rPr>
              <a:t>(IR)</a:t>
            </a:r>
            <a:endParaRPr lang="en-US" sz="1867" dirty="0">
              <a:latin typeface="Arial"/>
              <a:cs typeface="Arial"/>
            </a:endParaRPr>
          </a:p>
          <a:p>
            <a:pPr marL="629058" indent="-610430">
              <a:spcBef>
                <a:spcPts val="1340"/>
              </a:spcBef>
              <a:buSzPct val="78125"/>
              <a:buAutoNum type="arabicPeriod"/>
              <a:tabLst>
                <a:tab pos="629058" algn="l"/>
                <a:tab pos="629904" algn="l"/>
              </a:tabLst>
            </a:pPr>
            <a:r>
              <a:rPr lang="en-US" sz="2133" spc="-20" dirty="0" err="1">
                <a:solidFill>
                  <a:srgbClr val="282828"/>
                </a:solidFill>
                <a:latin typeface="Arial"/>
                <a:cs typeface="Arial"/>
              </a:rPr>
              <a:t>TreeSID</a:t>
            </a:r>
            <a:r>
              <a:rPr lang="en-US" sz="2133" spc="27" dirty="0">
                <a:solidFill>
                  <a:srgbClr val="282828"/>
                </a:solidFill>
                <a:latin typeface="Arial"/>
                <a:cs typeface="Arial"/>
              </a:rPr>
              <a:t> </a:t>
            </a:r>
            <a:r>
              <a:rPr lang="en-US" sz="2133" spc="47" dirty="0">
                <a:solidFill>
                  <a:srgbClr val="282828"/>
                </a:solidFill>
                <a:latin typeface="Arial"/>
                <a:cs typeface="Arial"/>
              </a:rPr>
              <a:t>–</a:t>
            </a:r>
            <a:r>
              <a:rPr lang="en-US" sz="2133" spc="40" dirty="0">
                <a:solidFill>
                  <a:srgbClr val="282828"/>
                </a:solidFill>
                <a:latin typeface="Arial"/>
                <a:cs typeface="Arial"/>
              </a:rPr>
              <a:t> </a:t>
            </a:r>
            <a:r>
              <a:rPr lang="en-US" sz="2133" spc="-40" dirty="0">
                <a:solidFill>
                  <a:srgbClr val="282828"/>
                </a:solidFill>
                <a:latin typeface="Arial"/>
                <a:cs typeface="Arial"/>
              </a:rPr>
              <a:t>a</a:t>
            </a:r>
            <a:r>
              <a:rPr lang="en-US" sz="2133" spc="40" dirty="0">
                <a:solidFill>
                  <a:srgbClr val="282828"/>
                </a:solidFill>
                <a:latin typeface="Arial"/>
                <a:cs typeface="Arial"/>
              </a:rPr>
              <a:t> </a:t>
            </a:r>
            <a:r>
              <a:rPr lang="en-US" sz="2133" spc="33" dirty="0">
                <a:solidFill>
                  <a:srgbClr val="282828"/>
                </a:solidFill>
                <a:latin typeface="Arial"/>
                <a:cs typeface="Arial"/>
              </a:rPr>
              <a:t>controller</a:t>
            </a:r>
            <a:r>
              <a:rPr lang="en-US" sz="2133" spc="47" dirty="0">
                <a:solidFill>
                  <a:srgbClr val="282828"/>
                </a:solidFill>
                <a:latin typeface="Arial"/>
                <a:cs typeface="Arial"/>
              </a:rPr>
              <a:t> </a:t>
            </a:r>
            <a:r>
              <a:rPr lang="en-US" sz="2133" spc="33" dirty="0">
                <a:solidFill>
                  <a:srgbClr val="282828"/>
                </a:solidFill>
                <a:latin typeface="Arial"/>
                <a:cs typeface="Arial"/>
              </a:rPr>
              <a:t>based</a:t>
            </a:r>
            <a:r>
              <a:rPr lang="en-US" sz="2133" spc="27" dirty="0">
                <a:solidFill>
                  <a:srgbClr val="282828"/>
                </a:solidFill>
                <a:latin typeface="Arial"/>
                <a:cs typeface="Arial"/>
              </a:rPr>
              <a:t> </a:t>
            </a:r>
            <a:r>
              <a:rPr lang="en-US" sz="2133" spc="20" dirty="0">
                <a:solidFill>
                  <a:srgbClr val="282828"/>
                </a:solidFill>
                <a:latin typeface="Arial"/>
                <a:cs typeface="Arial"/>
              </a:rPr>
              <a:t>solution</a:t>
            </a:r>
            <a:r>
              <a:rPr lang="en-US" sz="2133" spc="47" dirty="0">
                <a:solidFill>
                  <a:srgbClr val="282828"/>
                </a:solidFill>
                <a:latin typeface="Arial"/>
                <a:cs typeface="Arial"/>
              </a:rPr>
              <a:t> –</a:t>
            </a:r>
            <a:r>
              <a:rPr lang="en-US" sz="2133" spc="33" dirty="0">
                <a:solidFill>
                  <a:srgbClr val="282828"/>
                </a:solidFill>
                <a:latin typeface="Arial"/>
                <a:cs typeface="Arial"/>
              </a:rPr>
              <a:t> </a:t>
            </a:r>
            <a:r>
              <a:rPr lang="en-US" sz="2133" spc="60" dirty="0">
                <a:solidFill>
                  <a:srgbClr val="282828"/>
                </a:solidFill>
                <a:latin typeface="Arial"/>
                <a:cs typeface="Arial"/>
              </a:rPr>
              <a:t>uses Replication SID</a:t>
            </a:r>
          </a:p>
          <a:p>
            <a:pPr marL="629058" indent="-610430">
              <a:spcBef>
                <a:spcPts val="1340"/>
              </a:spcBef>
              <a:buSzPct val="78125"/>
              <a:buAutoNum type="arabicPeriod"/>
              <a:tabLst>
                <a:tab pos="629058" algn="l"/>
                <a:tab pos="629904" algn="l"/>
              </a:tabLst>
            </a:pPr>
            <a:r>
              <a:rPr lang="en-US" sz="2133" spc="60" dirty="0">
                <a:solidFill>
                  <a:srgbClr val="282828"/>
                </a:solidFill>
                <a:latin typeface="Arial"/>
                <a:cs typeface="Arial"/>
              </a:rPr>
              <a:t>BGP Multicast &amp; BGP Multicast Controller</a:t>
            </a:r>
            <a:endParaRPr lang="en-US" sz="2133" dirty="0">
              <a:latin typeface="Arial"/>
              <a:cs typeface="Arial"/>
            </a:endParaRPr>
          </a:p>
          <a:p>
            <a:pPr marL="629058" indent="-610430">
              <a:spcBef>
                <a:spcPts val="1347"/>
              </a:spcBef>
              <a:buSzPct val="78125"/>
              <a:buAutoNum type="arabicPeriod" startAt="3"/>
              <a:tabLst>
                <a:tab pos="629058" algn="l"/>
                <a:tab pos="629904" algn="l"/>
              </a:tabLst>
            </a:pPr>
            <a:r>
              <a:rPr lang="en-US" sz="2133" dirty="0">
                <a:solidFill>
                  <a:srgbClr val="282828"/>
                </a:solidFill>
                <a:latin typeface="Arial"/>
                <a:cs typeface="Arial"/>
              </a:rPr>
              <a:t>Bit</a:t>
            </a:r>
            <a:r>
              <a:rPr lang="en-US" sz="2133" spc="47" dirty="0">
                <a:solidFill>
                  <a:srgbClr val="282828"/>
                </a:solidFill>
                <a:latin typeface="Arial"/>
                <a:cs typeface="Arial"/>
              </a:rPr>
              <a:t> </a:t>
            </a:r>
            <a:r>
              <a:rPr lang="en-US" sz="2133" spc="13" dirty="0">
                <a:solidFill>
                  <a:srgbClr val="282828"/>
                </a:solidFill>
                <a:latin typeface="Arial"/>
                <a:cs typeface="Arial"/>
              </a:rPr>
              <a:t>Index</a:t>
            </a:r>
            <a:r>
              <a:rPr lang="en-US" sz="2133" spc="40" dirty="0">
                <a:solidFill>
                  <a:srgbClr val="282828"/>
                </a:solidFill>
                <a:latin typeface="Arial"/>
                <a:cs typeface="Arial"/>
              </a:rPr>
              <a:t> </a:t>
            </a:r>
            <a:r>
              <a:rPr lang="en-US" sz="2133" spc="7" dirty="0">
                <a:solidFill>
                  <a:srgbClr val="282828"/>
                </a:solidFill>
                <a:latin typeface="Arial"/>
                <a:cs typeface="Arial"/>
              </a:rPr>
              <a:t>Explicit</a:t>
            </a:r>
            <a:r>
              <a:rPr lang="en-US" sz="2133" spc="33" dirty="0">
                <a:solidFill>
                  <a:srgbClr val="282828"/>
                </a:solidFill>
                <a:latin typeface="Arial"/>
                <a:cs typeface="Arial"/>
              </a:rPr>
              <a:t> </a:t>
            </a:r>
            <a:r>
              <a:rPr lang="en-US" sz="2133" spc="27" dirty="0">
                <a:solidFill>
                  <a:srgbClr val="282828"/>
                </a:solidFill>
                <a:latin typeface="Arial"/>
                <a:cs typeface="Arial"/>
              </a:rPr>
              <a:t>replication</a:t>
            </a:r>
            <a:r>
              <a:rPr lang="en-US" sz="2133" spc="40" dirty="0">
                <a:solidFill>
                  <a:srgbClr val="282828"/>
                </a:solidFill>
                <a:latin typeface="Arial"/>
                <a:cs typeface="Arial"/>
              </a:rPr>
              <a:t> </a:t>
            </a:r>
            <a:r>
              <a:rPr lang="en-US" sz="2133" spc="-87" dirty="0">
                <a:solidFill>
                  <a:srgbClr val="282828"/>
                </a:solidFill>
                <a:latin typeface="Arial"/>
                <a:cs typeface="Arial"/>
              </a:rPr>
              <a:t>(BIER)</a:t>
            </a:r>
          </a:p>
          <a:p>
            <a:pPr marL="629058" indent="-610430">
              <a:spcBef>
                <a:spcPts val="1347"/>
              </a:spcBef>
              <a:buSzPct val="78125"/>
              <a:buAutoNum type="arabicPeriod" startAt="3"/>
              <a:tabLst>
                <a:tab pos="629058" algn="l"/>
                <a:tab pos="629904" algn="l"/>
              </a:tabLst>
            </a:pPr>
            <a:r>
              <a:rPr lang="en-US" sz="2133" spc="-87" dirty="0">
                <a:solidFill>
                  <a:srgbClr val="FF0000"/>
                </a:solidFill>
                <a:latin typeface="Arial"/>
                <a:cs typeface="Arial"/>
              </a:rPr>
              <a:t>MSR6 (New)</a:t>
            </a:r>
            <a:endParaRPr lang="en-US" sz="2133" dirty="0">
              <a:solidFill>
                <a:srgbClr val="FF0000"/>
              </a:solidFill>
              <a:latin typeface="Arial"/>
              <a:cs typeface="Arial"/>
            </a:endParaRPr>
          </a:p>
          <a:p>
            <a:endParaRPr lang="en-US" dirty="0"/>
          </a:p>
        </p:txBody>
      </p:sp>
      <p:sp>
        <p:nvSpPr>
          <p:cNvPr id="5" name="Slide Number Placeholder 4"/>
          <p:cNvSpPr>
            <a:spLocks noGrp="1"/>
          </p:cNvSpPr>
          <p:nvPr>
            <p:ph type="sldNum" sz="quarter" idx="12"/>
          </p:nvPr>
        </p:nvSpPr>
        <p:spPr/>
        <p:txBody>
          <a:bodyPr/>
          <a:lstStyle/>
          <a:p>
            <a:fld id="{F9DF7261-5047-4E6B-ABEA-1B8FE298CF34}" type="slidenum">
              <a:rPr lang="en-US" smtClean="0"/>
              <a:t>16</a:t>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p:spTree>
      <p:nvGrpSpPr>
        <p:cNvPr id="1" name=""/>
        <p:cNvGrpSpPr/>
        <p:nvPr/>
      </p:nvGrpSpPr>
      <p:grpSpPr>
        <a:xfrm>
          <a:off x="0" y="0"/>
          <a:ext cx="0" cy="0"/>
          <a:chOff x="0" y="0"/>
          <a:chExt cx="0" cy="0"/>
        </a:xfrm>
      </p:grpSpPr>
      <p:sp>
        <p:nvSpPr>
          <p:cNvPr id="2" name="object 2"/>
          <p:cNvSpPr/>
          <p:nvPr/>
        </p:nvSpPr>
        <p:spPr>
          <a:xfrm>
            <a:off x="0" y="5773928"/>
            <a:ext cx="12192000" cy="492760"/>
          </a:xfrm>
          <a:custGeom>
            <a:avLst/>
            <a:gdLst/>
            <a:ahLst/>
            <a:cxnLst/>
            <a:rect l="l" t="t" r="r" b="b"/>
            <a:pathLst>
              <a:path w="9144000" h="369570">
                <a:moveTo>
                  <a:pt x="9144000" y="0"/>
                </a:moveTo>
                <a:lnTo>
                  <a:pt x="0" y="0"/>
                </a:lnTo>
                <a:lnTo>
                  <a:pt x="0" y="369569"/>
                </a:lnTo>
                <a:lnTo>
                  <a:pt x="9144000" y="369569"/>
                </a:lnTo>
                <a:lnTo>
                  <a:pt x="9144000" y="0"/>
                </a:lnTo>
                <a:close/>
              </a:path>
            </a:pathLst>
          </a:custGeom>
          <a:solidFill>
            <a:srgbClr val="74BE4A"/>
          </a:solidFill>
        </p:spPr>
        <p:txBody>
          <a:bodyPr wrap="square" lIns="0" tIns="0" rIns="0" bIns="0" rtlCol="0"/>
          <a:lstStyle/>
          <a:p>
            <a:endParaRPr sz="2400"/>
          </a:p>
        </p:txBody>
      </p:sp>
      <p:sp>
        <p:nvSpPr>
          <p:cNvPr id="4" name="object 4"/>
          <p:cNvSpPr/>
          <p:nvPr/>
        </p:nvSpPr>
        <p:spPr>
          <a:xfrm>
            <a:off x="1727301" y="1476233"/>
            <a:ext cx="7332980" cy="3102186"/>
          </a:xfrm>
          <a:custGeom>
            <a:avLst/>
            <a:gdLst/>
            <a:ahLst/>
            <a:cxnLst/>
            <a:rect l="l" t="t" r="r" b="b"/>
            <a:pathLst>
              <a:path w="5499734" h="2326640">
                <a:moveTo>
                  <a:pt x="5499353" y="0"/>
                </a:moveTo>
                <a:lnTo>
                  <a:pt x="0" y="0"/>
                </a:lnTo>
                <a:lnTo>
                  <a:pt x="0" y="2326386"/>
                </a:lnTo>
                <a:lnTo>
                  <a:pt x="5499353" y="2326386"/>
                </a:lnTo>
                <a:lnTo>
                  <a:pt x="5499353" y="0"/>
                </a:lnTo>
                <a:close/>
              </a:path>
            </a:pathLst>
          </a:custGeom>
          <a:solidFill>
            <a:srgbClr val="E9E9E9">
              <a:alpha val="25097"/>
            </a:srgbClr>
          </a:solidFill>
        </p:spPr>
        <p:txBody>
          <a:bodyPr wrap="square" lIns="0" tIns="0" rIns="0" bIns="0" rtlCol="0"/>
          <a:lstStyle/>
          <a:p>
            <a:endParaRPr sz="2400" dirty="0"/>
          </a:p>
        </p:txBody>
      </p:sp>
      <p:sp>
        <p:nvSpPr>
          <p:cNvPr id="6" name="object 6"/>
          <p:cNvSpPr txBox="1">
            <a:spLocks noGrp="1"/>
          </p:cNvSpPr>
          <p:nvPr>
            <p:ph type="title"/>
          </p:nvPr>
        </p:nvSpPr>
        <p:spPr>
          <a:xfrm>
            <a:off x="425915" y="408786"/>
            <a:ext cx="14020800" cy="694207"/>
          </a:xfrm>
          <a:prstGeom prst="rect">
            <a:avLst/>
          </a:prstGeom>
        </p:spPr>
        <p:txBody>
          <a:bodyPr vert="horz" wrap="square" lIns="0" tIns="16933" rIns="0" bIns="0" rtlCol="0" anchor="ctr">
            <a:spAutoFit/>
          </a:bodyPr>
          <a:lstStyle/>
          <a:p>
            <a:pPr marL="16933">
              <a:lnSpc>
                <a:spcPct val="100000"/>
              </a:lnSpc>
              <a:spcBef>
                <a:spcPts val="133"/>
              </a:spcBef>
            </a:pPr>
            <a:r>
              <a:rPr b="1" spc="33" dirty="0"/>
              <a:t>Video</a:t>
            </a:r>
            <a:r>
              <a:rPr b="1" spc="87" dirty="0"/>
              <a:t> </a:t>
            </a:r>
            <a:r>
              <a:rPr b="1" spc="33" dirty="0"/>
              <a:t>Transport</a:t>
            </a:r>
            <a:r>
              <a:rPr b="1" spc="67" dirty="0"/>
              <a:t> </a:t>
            </a:r>
            <a:r>
              <a:rPr b="1" dirty="0"/>
              <a:t>Use</a:t>
            </a:r>
            <a:r>
              <a:rPr b="1" spc="73" dirty="0"/>
              <a:t> </a:t>
            </a:r>
            <a:r>
              <a:rPr b="1" spc="7" dirty="0"/>
              <a:t>Cases</a:t>
            </a:r>
            <a:r>
              <a:rPr b="1" spc="67" dirty="0"/>
              <a:t> </a:t>
            </a:r>
            <a:r>
              <a:rPr b="1" spc="80" dirty="0"/>
              <a:t>–</a:t>
            </a:r>
            <a:r>
              <a:rPr b="1" spc="60" dirty="0"/>
              <a:t> Bandwidth/Format</a:t>
            </a:r>
          </a:p>
        </p:txBody>
      </p:sp>
      <p:sp>
        <p:nvSpPr>
          <p:cNvPr id="45" name="object 45"/>
          <p:cNvSpPr txBox="1">
            <a:spLocks noGrp="1"/>
          </p:cNvSpPr>
          <p:nvPr>
            <p:ph type="sldNum" sz="quarter" idx="7"/>
          </p:nvPr>
        </p:nvSpPr>
        <p:spPr>
          <a:xfrm>
            <a:off x="8508065" y="4959784"/>
            <a:ext cx="180340" cy="129539"/>
          </a:xfrm>
          <a:prstGeom prst="rect">
            <a:avLst/>
          </a:prstGeom>
        </p:spPr>
        <p:txBody>
          <a:bodyPr vert="horz" wrap="square" lIns="0" tIns="0" rIns="0" bIns="0" rtlCol="0">
            <a:spAutoFit/>
          </a:bodyPr>
          <a:lstStyle>
            <a:defPPr>
              <a:defRPr lang="en-US"/>
            </a:defPPr>
            <a:lvl1pPr marL="0" algn="l" defTabSz="914400" rtl="0" eaLnBrk="1" latinLnBrk="0" hangingPunct="1">
              <a:defRPr sz="600" b="0" i="0" kern="1200">
                <a:solidFill>
                  <a:srgbClr val="282828"/>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83820">
              <a:spcBef>
                <a:spcPts val="100"/>
              </a:spcBef>
            </a:pPr>
            <a:fld id="{81D60167-4931-47E6-BA6A-407CBD079E47}" type="slidenum">
              <a:rPr lang="en-US" spc="25" smtClean="0">
                <a:solidFill>
                  <a:srgbClr val="FFFFFF"/>
                </a:solidFill>
              </a:rPr>
              <a:pPr marL="83820">
                <a:spcBef>
                  <a:spcPts val="100"/>
                </a:spcBef>
              </a:pPr>
              <a:t>2</a:t>
            </a:fld>
            <a:endParaRPr spc="33" dirty="0"/>
          </a:p>
        </p:txBody>
      </p:sp>
      <p:sp>
        <p:nvSpPr>
          <p:cNvPr id="7" name="object 7"/>
          <p:cNvSpPr txBox="1"/>
          <p:nvPr/>
        </p:nvSpPr>
        <p:spPr>
          <a:xfrm>
            <a:off x="1755396" y="1821366"/>
            <a:ext cx="1453727" cy="603713"/>
          </a:xfrm>
          <a:prstGeom prst="rect">
            <a:avLst/>
          </a:prstGeom>
        </p:spPr>
        <p:txBody>
          <a:bodyPr vert="horz" wrap="square" lIns="0" tIns="16087" rIns="0" bIns="0" rtlCol="0">
            <a:spAutoFit/>
          </a:bodyPr>
          <a:lstStyle/>
          <a:p>
            <a:pPr marL="16933">
              <a:spcBef>
                <a:spcPts val="127"/>
              </a:spcBef>
            </a:pPr>
            <a:r>
              <a:rPr sz="1867" b="1" spc="-7" dirty="0">
                <a:solidFill>
                  <a:srgbClr val="282828"/>
                </a:solidFill>
                <a:latin typeface="Arial"/>
                <a:cs typeface="Arial"/>
              </a:rPr>
              <a:t>Contribution</a:t>
            </a:r>
            <a:endParaRPr lang="en-US" sz="1867" b="1" spc="-7" dirty="0">
              <a:solidFill>
                <a:srgbClr val="282828"/>
              </a:solidFill>
              <a:latin typeface="Arial"/>
              <a:cs typeface="Arial"/>
            </a:endParaRPr>
          </a:p>
          <a:p>
            <a:pPr marL="16933">
              <a:spcBef>
                <a:spcPts val="127"/>
              </a:spcBef>
            </a:pPr>
            <a:r>
              <a:rPr lang="en-US" sz="1867" b="1" spc="-7" dirty="0">
                <a:solidFill>
                  <a:srgbClr val="282828"/>
                </a:solidFill>
                <a:latin typeface="Arial"/>
                <a:cs typeface="Arial"/>
              </a:rPr>
              <a:t>(External)</a:t>
            </a:r>
            <a:endParaRPr sz="1867" dirty="0">
              <a:latin typeface="Arial"/>
              <a:cs typeface="Arial"/>
            </a:endParaRPr>
          </a:p>
        </p:txBody>
      </p:sp>
      <p:sp>
        <p:nvSpPr>
          <p:cNvPr id="13" name="object 13"/>
          <p:cNvSpPr txBox="1"/>
          <p:nvPr/>
        </p:nvSpPr>
        <p:spPr>
          <a:xfrm>
            <a:off x="7387494" y="1696166"/>
            <a:ext cx="1363133" cy="590889"/>
          </a:xfrm>
          <a:prstGeom prst="rect">
            <a:avLst/>
          </a:prstGeom>
        </p:spPr>
        <p:txBody>
          <a:bodyPr vert="horz" wrap="square" lIns="0" tIns="16087" rIns="0" bIns="0" rtlCol="0">
            <a:spAutoFit/>
          </a:bodyPr>
          <a:lstStyle/>
          <a:p>
            <a:pPr marL="16933" marR="6773" indent="59265">
              <a:spcBef>
                <a:spcPts val="127"/>
              </a:spcBef>
            </a:pPr>
            <a:r>
              <a:rPr sz="1867" b="1" spc="-7" dirty="0">
                <a:solidFill>
                  <a:srgbClr val="282828"/>
                </a:solidFill>
                <a:latin typeface="Arial"/>
                <a:cs typeface="Arial"/>
              </a:rPr>
              <a:t>Secondary </a:t>
            </a:r>
            <a:r>
              <a:rPr sz="1867" b="1" spc="-500" dirty="0">
                <a:solidFill>
                  <a:srgbClr val="282828"/>
                </a:solidFill>
                <a:latin typeface="Arial"/>
                <a:cs typeface="Arial"/>
              </a:rPr>
              <a:t> </a:t>
            </a:r>
            <a:r>
              <a:rPr sz="1867" b="1" spc="-13" dirty="0">
                <a:solidFill>
                  <a:srgbClr val="282828"/>
                </a:solidFill>
                <a:latin typeface="Arial"/>
                <a:cs typeface="Arial"/>
              </a:rPr>
              <a:t>D</a:t>
            </a:r>
            <a:r>
              <a:rPr sz="1867" b="1" spc="-7" dirty="0">
                <a:solidFill>
                  <a:srgbClr val="282828"/>
                </a:solidFill>
                <a:latin typeface="Arial"/>
                <a:cs typeface="Arial"/>
              </a:rPr>
              <a:t>istri</a:t>
            </a:r>
            <a:r>
              <a:rPr sz="1867" b="1" spc="-13" dirty="0">
                <a:solidFill>
                  <a:srgbClr val="282828"/>
                </a:solidFill>
                <a:latin typeface="Arial"/>
                <a:cs typeface="Arial"/>
              </a:rPr>
              <a:t>bu</a:t>
            </a:r>
            <a:r>
              <a:rPr sz="1867" b="1" spc="-7" dirty="0">
                <a:solidFill>
                  <a:srgbClr val="282828"/>
                </a:solidFill>
                <a:latin typeface="Arial"/>
                <a:cs typeface="Arial"/>
              </a:rPr>
              <a:t>ti</a:t>
            </a:r>
            <a:r>
              <a:rPr sz="1867" b="1" spc="-13" dirty="0">
                <a:solidFill>
                  <a:srgbClr val="282828"/>
                </a:solidFill>
                <a:latin typeface="Arial"/>
                <a:cs typeface="Arial"/>
              </a:rPr>
              <a:t>o</a:t>
            </a:r>
            <a:r>
              <a:rPr sz="1867" b="1" spc="-7" dirty="0">
                <a:solidFill>
                  <a:srgbClr val="282828"/>
                </a:solidFill>
                <a:latin typeface="Arial"/>
                <a:cs typeface="Arial"/>
              </a:rPr>
              <a:t>n</a:t>
            </a:r>
            <a:endParaRPr sz="1867">
              <a:latin typeface="Arial"/>
              <a:cs typeface="Arial"/>
            </a:endParaRPr>
          </a:p>
        </p:txBody>
      </p:sp>
      <p:pic>
        <p:nvPicPr>
          <p:cNvPr id="14" name="object 14"/>
          <p:cNvPicPr/>
          <p:nvPr/>
        </p:nvPicPr>
        <p:blipFill>
          <a:blip r:embed="rId2"/>
          <a:stretch/>
        </p:blipFill>
        <p:spPr>
          <a:xfrm>
            <a:off x="4770068" y="2554186"/>
            <a:ext cx="5987292" cy="2621076"/>
          </a:xfrm>
          <a:prstGeom prst="rect">
            <a:avLst/>
          </a:prstGeom>
        </p:spPr>
      </p:pic>
      <p:sp>
        <p:nvSpPr>
          <p:cNvPr id="15" name="object 15"/>
          <p:cNvSpPr txBox="1"/>
          <p:nvPr/>
        </p:nvSpPr>
        <p:spPr>
          <a:xfrm>
            <a:off x="4467866" y="1762848"/>
            <a:ext cx="1363133" cy="590889"/>
          </a:xfrm>
          <a:prstGeom prst="rect">
            <a:avLst/>
          </a:prstGeom>
        </p:spPr>
        <p:txBody>
          <a:bodyPr vert="horz" wrap="square" lIns="0" tIns="16087" rIns="0" bIns="0" rtlCol="0">
            <a:spAutoFit/>
          </a:bodyPr>
          <a:lstStyle/>
          <a:p>
            <a:pPr marL="16933" marR="6773" indent="222668">
              <a:spcBef>
                <a:spcPts val="127"/>
              </a:spcBef>
            </a:pPr>
            <a:r>
              <a:rPr sz="1867" b="1" spc="-7" dirty="0">
                <a:solidFill>
                  <a:srgbClr val="282828"/>
                </a:solidFill>
                <a:latin typeface="Arial"/>
                <a:cs typeface="Arial"/>
              </a:rPr>
              <a:t>Primary </a:t>
            </a:r>
            <a:r>
              <a:rPr sz="1867" b="1" dirty="0">
                <a:solidFill>
                  <a:srgbClr val="282828"/>
                </a:solidFill>
                <a:latin typeface="Arial"/>
                <a:cs typeface="Arial"/>
              </a:rPr>
              <a:t> </a:t>
            </a:r>
            <a:r>
              <a:rPr sz="1867" b="1" spc="-13" dirty="0">
                <a:solidFill>
                  <a:srgbClr val="282828"/>
                </a:solidFill>
                <a:latin typeface="Arial"/>
                <a:cs typeface="Arial"/>
              </a:rPr>
              <a:t>D</a:t>
            </a:r>
            <a:r>
              <a:rPr sz="1867" b="1" spc="-7" dirty="0">
                <a:solidFill>
                  <a:srgbClr val="282828"/>
                </a:solidFill>
                <a:latin typeface="Arial"/>
                <a:cs typeface="Arial"/>
              </a:rPr>
              <a:t>istri</a:t>
            </a:r>
            <a:r>
              <a:rPr sz="1867" b="1" spc="-13" dirty="0">
                <a:solidFill>
                  <a:srgbClr val="282828"/>
                </a:solidFill>
                <a:latin typeface="Arial"/>
                <a:cs typeface="Arial"/>
              </a:rPr>
              <a:t>bu</a:t>
            </a:r>
            <a:r>
              <a:rPr sz="1867" b="1" spc="-7" dirty="0">
                <a:solidFill>
                  <a:srgbClr val="282828"/>
                </a:solidFill>
                <a:latin typeface="Arial"/>
                <a:cs typeface="Arial"/>
              </a:rPr>
              <a:t>ti</a:t>
            </a:r>
            <a:r>
              <a:rPr sz="1867" b="1" spc="-13" dirty="0">
                <a:solidFill>
                  <a:srgbClr val="282828"/>
                </a:solidFill>
                <a:latin typeface="Arial"/>
                <a:cs typeface="Arial"/>
              </a:rPr>
              <a:t>o</a:t>
            </a:r>
            <a:r>
              <a:rPr sz="1867" b="1" spc="-7" dirty="0">
                <a:solidFill>
                  <a:srgbClr val="282828"/>
                </a:solidFill>
                <a:latin typeface="Arial"/>
                <a:cs typeface="Arial"/>
              </a:rPr>
              <a:t>n</a:t>
            </a:r>
            <a:endParaRPr sz="1867">
              <a:latin typeface="Arial"/>
              <a:cs typeface="Arial"/>
            </a:endParaRPr>
          </a:p>
        </p:txBody>
      </p:sp>
      <p:grpSp>
        <p:nvGrpSpPr>
          <p:cNvPr id="16" name="object 16"/>
          <p:cNvGrpSpPr/>
          <p:nvPr/>
        </p:nvGrpSpPr>
        <p:grpSpPr>
          <a:xfrm>
            <a:off x="6406792" y="1575388"/>
            <a:ext cx="962660" cy="353060"/>
            <a:chOff x="4595453" y="1161384"/>
            <a:chExt cx="721995" cy="264795"/>
          </a:xfrm>
        </p:grpSpPr>
        <p:sp>
          <p:nvSpPr>
            <p:cNvPr id="17" name="object 17"/>
            <p:cNvSpPr/>
            <p:nvPr/>
          </p:nvSpPr>
          <p:spPr>
            <a:xfrm>
              <a:off x="4608153" y="1174084"/>
              <a:ext cx="667385" cy="221615"/>
            </a:xfrm>
            <a:custGeom>
              <a:avLst/>
              <a:gdLst/>
              <a:ahLst/>
              <a:cxnLst/>
              <a:rect l="l" t="t" r="r" b="b"/>
              <a:pathLst>
                <a:path w="667385" h="221615">
                  <a:moveTo>
                    <a:pt x="0" y="221500"/>
                  </a:moveTo>
                  <a:lnTo>
                    <a:pt x="43256" y="183901"/>
                  </a:lnTo>
                  <a:lnTo>
                    <a:pt x="86417" y="147276"/>
                  </a:lnTo>
                  <a:lnTo>
                    <a:pt x="129385" y="112600"/>
                  </a:lnTo>
                  <a:lnTo>
                    <a:pt x="172067" y="80845"/>
                  </a:lnTo>
                  <a:lnTo>
                    <a:pt x="214365" y="52987"/>
                  </a:lnTo>
                  <a:lnTo>
                    <a:pt x="256186" y="29999"/>
                  </a:lnTo>
                  <a:lnTo>
                    <a:pt x="297433" y="12856"/>
                  </a:lnTo>
                  <a:lnTo>
                    <a:pt x="338011" y="2531"/>
                  </a:lnTo>
                  <a:lnTo>
                    <a:pt x="377825" y="0"/>
                  </a:lnTo>
                  <a:lnTo>
                    <a:pt x="421332" y="7123"/>
                  </a:lnTo>
                  <a:lnTo>
                    <a:pt x="463899" y="23833"/>
                  </a:lnTo>
                  <a:lnTo>
                    <a:pt x="505659" y="48769"/>
                  </a:lnTo>
                  <a:lnTo>
                    <a:pt x="546745" y="80574"/>
                  </a:lnTo>
                  <a:lnTo>
                    <a:pt x="587289" y="117887"/>
                  </a:lnTo>
                  <a:lnTo>
                    <a:pt x="627424" y="159351"/>
                  </a:lnTo>
                  <a:lnTo>
                    <a:pt x="667283" y="203606"/>
                  </a:lnTo>
                </a:path>
              </a:pathLst>
            </a:custGeom>
            <a:grpFill/>
            <a:ln w="25399">
              <a:solidFill>
                <a:srgbClr val="92D050"/>
              </a:solidFill>
            </a:ln>
          </p:spPr>
          <p:txBody>
            <a:bodyPr wrap="square" lIns="0" tIns="0" rIns="0" bIns="0" rtlCol="0"/>
            <a:lstStyle/>
            <a:p>
              <a:endParaRPr sz="2400"/>
            </a:p>
          </p:txBody>
        </p:sp>
        <p:sp>
          <p:nvSpPr>
            <p:cNvPr id="18" name="object 18"/>
            <p:cNvSpPr/>
            <p:nvPr/>
          </p:nvSpPr>
          <p:spPr>
            <a:xfrm>
              <a:off x="5238618" y="1343411"/>
              <a:ext cx="78740" cy="82550"/>
            </a:xfrm>
            <a:custGeom>
              <a:avLst/>
              <a:gdLst/>
              <a:ahLst/>
              <a:cxnLst/>
              <a:rect l="l" t="t" r="r" b="b"/>
              <a:pathLst>
                <a:path w="78739" h="82550">
                  <a:moveTo>
                    <a:pt x="57505" y="0"/>
                  </a:moveTo>
                  <a:lnTo>
                    <a:pt x="0" y="49987"/>
                  </a:lnTo>
                  <a:lnTo>
                    <a:pt x="78740" y="82511"/>
                  </a:lnTo>
                  <a:lnTo>
                    <a:pt x="57505" y="0"/>
                  </a:lnTo>
                  <a:close/>
                </a:path>
              </a:pathLst>
            </a:custGeom>
            <a:solidFill>
              <a:srgbClr val="92D050"/>
            </a:solidFill>
          </p:spPr>
          <p:txBody>
            <a:bodyPr wrap="square" lIns="0" tIns="0" rIns="0" bIns="0" rtlCol="0"/>
            <a:lstStyle/>
            <a:p>
              <a:endParaRPr sz="2400"/>
            </a:p>
          </p:txBody>
        </p:sp>
      </p:grpSp>
      <p:grpSp>
        <p:nvGrpSpPr>
          <p:cNvPr id="21" name="object 21"/>
          <p:cNvGrpSpPr/>
          <p:nvPr/>
        </p:nvGrpSpPr>
        <p:grpSpPr>
          <a:xfrm>
            <a:off x="487252" y="2513879"/>
            <a:ext cx="4024207" cy="2634827"/>
            <a:chOff x="445579" y="1724740"/>
            <a:chExt cx="3018155" cy="1976120"/>
          </a:xfrm>
        </p:grpSpPr>
        <p:sp>
          <p:nvSpPr>
            <p:cNvPr id="22" name="object 22"/>
            <p:cNvSpPr/>
            <p:nvPr/>
          </p:nvSpPr>
          <p:spPr>
            <a:xfrm>
              <a:off x="452246" y="1731407"/>
              <a:ext cx="3004820" cy="1962785"/>
            </a:xfrm>
            <a:custGeom>
              <a:avLst/>
              <a:gdLst/>
              <a:ahLst/>
              <a:cxnLst/>
              <a:rect l="l" t="t" r="r" b="b"/>
              <a:pathLst>
                <a:path w="3004820" h="1962785">
                  <a:moveTo>
                    <a:pt x="2787015" y="657085"/>
                  </a:moveTo>
                  <a:lnTo>
                    <a:pt x="217551" y="657085"/>
                  </a:lnTo>
                  <a:lnTo>
                    <a:pt x="167671" y="662830"/>
                  </a:lnTo>
                  <a:lnTo>
                    <a:pt x="121881" y="679196"/>
                  </a:lnTo>
                  <a:lnTo>
                    <a:pt x="81487" y="704877"/>
                  </a:lnTo>
                  <a:lnTo>
                    <a:pt x="47796" y="738567"/>
                  </a:lnTo>
                  <a:lnTo>
                    <a:pt x="22113" y="778960"/>
                  </a:lnTo>
                  <a:lnTo>
                    <a:pt x="5746" y="824752"/>
                  </a:lnTo>
                  <a:lnTo>
                    <a:pt x="0" y="874636"/>
                  </a:lnTo>
                  <a:lnTo>
                    <a:pt x="0" y="1744827"/>
                  </a:lnTo>
                  <a:lnTo>
                    <a:pt x="5746" y="1794712"/>
                  </a:lnTo>
                  <a:lnTo>
                    <a:pt x="22113" y="1840505"/>
                  </a:lnTo>
                  <a:lnTo>
                    <a:pt x="47796" y="1880901"/>
                  </a:lnTo>
                  <a:lnTo>
                    <a:pt x="81487" y="1914594"/>
                  </a:lnTo>
                  <a:lnTo>
                    <a:pt x="121881" y="1940277"/>
                  </a:lnTo>
                  <a:lnTo>
                    <a:pt x="167671" y="1956645"/>
                  </a:lnTo>
                  <a:lnTo>
                    <a:pt x="217551" y="1962391"/>
                  </a:lnTo>
                  <a:lnTo>
                    <a:pt x="2787015" y="1962391"/>
                  </a:lnTo>
                  <a:lnTo>
                    <a:pt x="2836898" y="1956645"/>
                  </a:lnTo>
                  <a:lnTo>
                    <a:pt x="2882690" y="1940277"/>
                  </a:lnTo>
                  <a:lnTo>
                    <a:pt x="2923083" y="1914594"/>
                  </a:lnTo>
                  <a:lnTo>
                    <a:pt x="2956773" y="1880901"/>
                  </a:lnTo>
                  <a:lnTo>
                    <a:pt x="2982454" y="1840505"/>
                  </a:lnTo>
                  <a:lnTo>
                    <a:pt x="2998820" y="1794712"/>
                  </a:lnTo>
                  <a:lnTo>
                    <a:pt x="3004566" y="1744827"/>
                  </a:lnTo>
                  <a:lnTo>
                    <a:pt x="3004566" y="874636"/>
                  </a:lnTo>
                  <a:lnTo>
                    <a:pt x="2998820" y="824752"/>
                  </a:lnTo>
                  <a:lnTo>
                    <a:pt x="2982454" y="778960"/>
                  </a:lnTo>
                  <a:lnTo>
                    <a:pt x="2956773" y="738567"/>
                  </a:lnTo>
                  <a:lnTo>
                    <a:pt x="2923083" y="704877"/>
                  </a:lnTo>
                  <a:lnTo>
                    <a:pt x="2882690" y="679196"/>
                  </a:lnTo>
                  <a:lnTo>
                    <a:pt x="2836898" y="662830"/>
                  </a:lnTo>
                  <a:lnTo>
                    <a:pt x="2787015" y="657085"/>
                  </a:lnTo>
                  <a:close/>
                </a:path>
                <a:path w="3004820" h="1962785">
                  <a:moveTo>
                    <a:pt x="1200899" y="0"/>
                  </a:moveTo>
                  <a:lnTo>
                    <a:pt x="500761" y="657085"/>
                  </a:lnTo>
                  <a:lnTo>
                    <a:pt x="1251902" y="657085"/>
                  </a:lnTo>
                  <a:lnTo>
                    <a:pt x="1200899" y="0"/>
                  </a:lnTo>
                  <a:close/>
                </a:path>
              </a:pathLst>
            </a:custGeom>
            <a:solidFill>
              <a:srgbClr val="000000"/>
            </a:solidFill>
          </p:spPr>
          <p:txBody>
            <a:bodyPr wrap="square" lIns="0" tIns="0" rIns="0" bIns="0" rtlCol="0"/>
            <a:lstStyle/>
            <a:p>
              <a:endParaRPr sz="2400"/>
            </a:p>
          </p:txBody>
        </p:sp>
        <p:sp>
          <p:nvSpPr>
            <p:cNvPr id="23" name="object 23"/>
            <p:cNvSpPr/>
            <p:nvPr/>
          </p:nvSpPr>
          <p:spPr>
            <a:xfrm>
              <a:off x="452246" y="1731407"/>
              <a:ext cx="3004820" cy="1962785"/>
            </a:xfrm>
            <a:custGeom>
              <a:avLst/>
              <a:gdLst/>
              <a:ahLst/>
              <a:cxnLst/>
              <a:rect l="l" t="t" r="r" b="b"/>
              <a:pathLst>
                <a:path w="3004820" h="1962785">
                  <a:moveTo>
                    <a:pt x="0" y="874636"/>
                  </a:moveTo>
                  <a:lnTo>
                    <a:pt x="5746" y="824752"/>
                  </a:lnTo>
                  <a:lnTo>
                    <a:pt x="22113" y="778960"/>
                  </a:lnTo>
                  <a:lnTo>
                    <a:pt x="47796" y="738567"/>
                  </a:lnTo>
                  <a:lnTo>
                    <a:pt x="81487" y="704877"/>
                  </a:lnTo>
                  <a:lnTo>
                    <a:pt x="121881" y="679196"/>
                  </a:lnTo>
                  <a:lnTo>
                    <a:pt x="167671" y="662830"/>
                  </a:lnTo>
                  <a:lnTo>
                    <a:pt x="217551" y="657085"/>
                  </a:lnTo>
                  <a:lnTo>
                    <a:pt x="500761" y="657085"/>
                  </a:lnTo>
                  <a:lnTo>
                    <a:pt x="1200899" y="0"/>
                  </a:lnTo>
                  <a:lnTo>
                    <a:pt x="1251902" y="657085"/>
                  </a:lnTo>
                  <a:lnTo>
                    <a:pt x="2787015" y="657085"/>
                  </a:lnTo>
                  <a:lnTo>
                    <a:pt x="2836898" y="662830"/>
                  </a:lnTo>
                  <a:lnTo>
                    <a:pt x="2882690" y="679196"/>
                  </a:lnTo>
                  <a:lnTo>
                    <a:pt x="2923083" y="704877"/>
                  </a:lnTo>
                  <a:lnTo>
                    <a:pt x="2956773" y="738567"/>
                  </a:lnTo>
                  <a:lnTo>
                    <a:pt x="2982454" y="778960"/>
                  </a:lnTo>
                  <a:lnTo>
                    <a:pt x="2998820" y="824752"/>
                  </a:lnTo>
                  <a:lnTo>
                    <a:pt x="3004566" y="874636"/>
                  </a:lnTo>
                  <a:lnTo>
                    <a:pt x="3004566" y="1200962"/>
                  </a:lnTo>
                  <a:lnTo>
                    <a:pt x="3004566" y="1744827"/>
                  </a:lnTo>
                  <a:lnTo>
                    <a:pt x="2998820" y="1794712"/>
                  </a:lnTo>
                  <a:lnTo>
                    <a:pt x="2982454" y="1840505"/>
                  </a:lnTo>
                  <a:lnTo>
                    <a:pt x="2956773" y="1880901"/>
                  </a:lnTo>
                  <a:lnTo>
                    <a:pt x="2923083" y="1914594"/>
                  </a:lnTo>
                  <a:lnTo>
                    <a:pt x="2882690" y="1940277"/>
                  </a:lnTo>
                  <a:lnTo>
                    <a:pt x="2836898" y="1956645"/>
                  </a:lnTo>
                  <a:lnTo>
                    <a:pt x="2787015" y="1962391"/>
                  </a:lnTo>
                  <a:lnTo>
                    <a:pt x="1251902" y="1962391"/>
                  </a:lnTo>
                  <a:lnTo>
                    <a:pt x="500761" y="1962391"/>
                  </a:lnTo>
                  <a:lnTo>
                    <a:pt x="217551" y="1962391"/>
                  </a:lnTo>
                  <a:lnTo>
                    <a:pt x="167671" y="1956645"/>
                  </a:lnTo>
                  <a:lnTo>
                    <a:pt x="121881" y="1940277"/>
                  </a:lnTo>
                  <a:lnTo>
                    <a:pt x="81487" y="1914594"/>
                  </a:lnTo>
                  <a:lnTo>
                    <a:pt x="47796" y="1880901"/>
                  </a:lnTo>
                  <a:lnTo>
                    <a:pt x="22113" y="1840505"/>
                  </a:lnTo>
                  <a:lnTo>
                    <a:pt x="5746" y="1794712"/>
                  </a:lnTo>
                  <a:lnTo>
                    <a:pt x="0" y="1744827"/>
                  </a:lnTo>
                  <a:lnTo>
                    <a:pt x="0" y="1200962"/>
                  </a:lnTo>
                  <a:lnTo>
                    <a:pt x="0" y="874636"/>
                  </a:lnTo>
                  <a:close/>
                </a:path>
              </a:pathLst>
            </a:custGeom>
            <a:grpFill/>
            <a:ln w="12954">
              <a:solidFill>
                <a:srgbClr val="0000FF"/>
              </a:solidFill>
              <a:prstDash val="sysDot"/>
            </a:ln>
          </p:spPr>
          <p:txBody>
            <a:bodyPr wrap="square" lIns="0" tIns="0" rIns="0" bIns="0" rtlCol="0"/>
            <a:lstStyle/>
            <a:p>
              <a:endParaRPr sz="2400"/>
            </a:p>
          </p:txBody>
        </p:sp>
      </p:grpSp>
      <p:sp>
        <p:nvSpPr>
          <p:cNvPr id="24" name="object 24"/>
          <p:cNvSpPr txBox="1"/>
          <p:nvPr/>
        </p:nvSpPr>
        <p:spPr>
          <a:xfrm>
            <a:off x="691098" y="3435523"/>
            <a:ext cx="1705187" cy="303567"/>
          </a:xfrm>
          <a:prstGeom prst="rect">
            <a:avLst/>
          </a:prstGeom>
        </p:spPr>
        <p:txBody>
          <a:bodyPr vert="horz" wrap="square" lIns="0" tIns="16087" rIns="0" bIns="0" rtlCol="0">
            <a:spAutoFit/>
          </a:bodyPr>
          <a:lstStyle/>
          <a:p>
            <a:pPr marL="16933">
              <a:spcBef>
                <a:spcPts val="127"/>
              </a:spcBef>
            </a:pPr>
            <a:r>
              <a:rPr sz="1867" spc="-7" dirty="0">
                <a:solidFill>
                  <a:srgbClr val="FFFFFF"/>
                </a:solidFill>
                <a:latin typeface="Arial"/>
                <a:cs typeface="Arial"/>
              </a:rPr>
              <a:t>Studio</a:t>
            </a:r>
            <a:r>
              <a:rPr sz="1867" spc="-47" dirty="0">
                <a:solidFill>
                  <a:srgbClr val="FFFFFF"/>
                </a:solidFill>
                <a:latin typeface="Arial"/>
                <a:cs typeface="Arial"/>
              </a:rPr>
              <a:t> </a:t>
            </a:r>
            <a:r>
              <a:rPr sz="1867" spc="-7" dirty="0">
                <a:solidFill>
                  <a:srgbClr val="FFFFFF"/>
                </a:solidFill>
                <a:latin typeface="Arial"/>
                <a:cs typeface="Arial"/>
              </a:rPr>
              <a:t>to</a:t>
            </a:r>
            <a:r>
              <a:rPr sz="1867" spc="-47" dirty="0">
                <a:solidFill>
                  <a:srgbClr val="FFFFFF"/>
                </a:solidFill>
                <a:latin typeface="Arial"/>
                <a:cs typeface="Arial"/>
              </a:rPr>
              <a:t> </a:t>
            </a:r>
            <a:r>
              <a:rPr sz="1867" spc="-7" dirty="0">
                <a:solidFill>
                  <a:srgbClr val="FFFFFF"/>
                </a:solidFill>
                <a:latin typeface="Arial"/>
                <a:cs typeface="Arial"/>
              </a:rPr>
              <a:t>Studio</a:t>
            </a:r>
            <a:endParaRPr sz="1867" dirty="0">
              <a:latin typeface="Arial"/>
              <a:cs typeface="Arial"/>
            </a:endParaRPr>
          </a:p>
        </p:txBody>
      </p:sp>
      <p:sp>
        <p:nvSpPr>
          <p:cNvPr id="25" name="object 25"/>
          <p:cNvSpPr/>
          <p:nvPr/>
        </p:nvSpPr>
        <p:spPr>
          <a:xfrm>
            <a:off x="724118" y="3762049"/>
            <a:ext cx="1672167" cy="12700"/>
          </a:xfrm>
          <a:custGeom>
            <a:avLst/>
            <a:gdLst/>
            <a:ahLst/>
            <a:cxnLst/>
            <a:rect l="l" t="t" r="r" b="b"/>
            <a:pathLst>
              <a:path w="1254125" h="9525">
                <a:moveTo>
                  <a:pt x="1253502" y="0"/>
                </a:moveTo>
                <a:lnTo>
                  <a:pt x="626757" y="0"/>
                </a:lnTo>
                <a:lnTo>
                  <a:pt x="0" y="0"/>
                </a:lnTo>
                <a:lnTo>
                  <a:pt x="0" y="9144"/>
                </a:lnTo>
                <a:lnTo>
                  <a:pt x="1253502" y="9144"/>
                </a:lnTo>
                <a:lnTo>
                  <a:pt x="1253502" y="0"/>
                </a:lnTo>
                <a:close/>
              </a:path>
            </a:pathLst>
          </a:custGeom>
          <a:solidFill>
            <a:srgbClr val="FFFFFF"/>
          </a:solidFill>
        </p:spPr>
        <p:txBody>
          <a:bodyPr wrap="square" lIns="0" tIns="0" rIns="0" bIns="0" rtlCol="0"/>
          <a:lstStyle/>
          <a:p>
            <a:endParaRPr sz="2400"/>
          </a:p>
        </p:txBody>
      </p:sp>
      <p:sp>
        <p:nvSpPr>
          <p:cNvPr id="26" name="object 26"/>
          <p:cNvSpPr txBox="1"/>
          <p:nvPr/>
        </p:nvSpPr>
        <p:spPr>
          <a:xfrm>
            <a:off x="724118" y="3926273"/>
            <a:ext cx="3962332" cy="594179"/>
          </a:xfrm>
          <a:prstGeom prst="rect">
            <a:avLst/>
          </a:prstGeom>
        </p:spPr>
        <p:txBody>
          <a:bodyPr vert="horz" wrap="square" lIns="0" tIns="16933" rIns="0" bIns="0" rtlCol="0">
            <a:spAutoFit/>
          </a:bodyPr>
          <a:lstStyle/>
          <a:p>
            <a:pPr marL="120224" indent="-104137">
              <a:lnSpc>
                <a:spcPts val="1600"/>
              </a:lnSpc>
              <a:spcBef>
                <a:spcPts val="133"/>
              </a:spcBef>
              <a:buSzPct val="95238"/>
              <a:buChar char="-"/>
              <a:tabLst>
                <a:tab pos="121070" algn="l"/>
              </a:tabLst>
            </a:pPr>
            <a:r>
              <a:rPr sz="1400" spc="-7" dirty="0">
                <a:solidFill>
                  <a:srgbClr val="FFFFFF"/>
                </a:solidFill>
                <a:latin typeface="Arial"/>
                <a:cs typeface="Arial"/>
              </a:rPr>
              <a:t>Uncompressed/Lossless</a:t>
            </a:r>
            <a:r>
              <a:rPr sz="1400" spc="13" dirty="0">
                <a:solidFill>
                  <a:srgbClr val="FFFFFF"/>
                </a:solidFill>
                <a:latin typeface="Arial"/>
                <a:cs typeface="Arial"/>
              </a:rPr>
              <a:t> </a:t>
            </a:r>
            <a:r>
              <a:rPr sz="1400" spc="-7" dirty="0">
                <a:solidFill>
                  <a:srgbClr val="FFFFFF"/>
                </a:solidFill>
                <a:latin typeface="Arial"/>
                <a:cs typeface="Arial"/>
              </a:rPr>
              <a:t>Compression</a:t>
            </a:r>
            <a:endParaRPr sz="1400" dirty="0">
              <a:latin typeface="Arial"/>
              <a:cs typeface="Arial"/>
            </a:endParaRPr>
          </a:p>
          <a:p>
            <a:pPr marL="244681" indent="-228594">
              <a:lnSpc>
                <a:spcPts val="1440"/>
              </a:lnSpc>
              <a:buChar char="-"/>
              <a:tabLst>
                <a:tab pos="244681" algn="l"/>
                <a:tab pos="245527" algn="l"/>
              </a:tabLst>
            </a:pPr>
            <a:r>
              <a:rPr sz="1333" spc="-7" dirty="0">
                <a:solidFill>
                  <a:srgbClr val="FFFFFF"/>
                </a:solidFill>
                <a:latin typeface="Arial"/>
                <a:cs typeface="Arial"/>
              </a:rPr>
              <a:t>SD:</a:t>
            </a:r>
            <a:r>
              <a:rPr sz="1333" spc="-33" dirty="0">
                <a:solidFill>
                  <a:srgbClr val="FFFFFF"/>
                </a:solidFill>
                <a:latin typeface="Arial"/>
                <a:cs typeface="Arial"/>
              </a:rPr>
              <a:t> </a:t>
            </a:r>
            <a:r>
              <a:rPr sz="1333" dirty="0">
                <a:solidFill>
                  <a:srgbClr val="FFFFFF"/>
                </a:solidFill>
                <a:latin typeface="Arial"/>
                <a:cs typeface="Arial"/>
              </a:rPr>
              <a:t>270</a:t>
            </a:r>
            <a:r>
              <a:rPr sz="1333" spc="-47" dirty="0">
                <a:solidFill>
                  <a:srgbClr val="FFFFFF"/>
                </a:solidFill>
                <a:latin typeface="Arial"/>
                <a:cs typeface="Arial"/>
              </a:rPr>
              <a:t> </a:t>
            </a:r>
            <a:r>
              <a:rPr sz="1333" dirty="0">
                <a:solidFill>
                  <a:srgbClr val="FFFFFF"/>
                </a:solidFill>
                <a:latin typeface="Arial"/>
                <a:cs typeface="Arial"/>
              </a:rPr>
              <a:t>Mbps</a:t>
            </a:r>
            <a:r>
              <a:rPr sz="1333" spc="-40" dirty="0">
                <a:solidFill>
                  <a:srgbClr val="FFFFFF"/>
                </a:solidFill>
                <a:latin typeface="Arial"/>
                <a:cs typeface="Arial"/>
              </a:rPr>
              <a:t> </a:t>
            </a:r>
            <a:endParaRPr sz="1333" dirty="0">
              <a:latin typeface="Arial"/>
              <a:cs typeface="Arial"/>
            </a:endParaRPr>
          </a:p>
          <a:p>
            <a:pPr marL="244681" indent="-228594">
              <a:lnSpc>
                <a:spcPts val="1520"/>
              </a:lnSpc>
              <a:buChar char="-"/>
              <a:tabLst>
                <a:tab pos="244681" algn="l"/>
                <a:tab pos="245527" algn="l"/>
              </a:tabLst>
            </a:pPr>
            <a:r>
              <a:rPr sz="1333" dirty="0">
                <a:solidFill>
                  <a:srgbClr val="FFFFFF"/>
                </a:solidFill>
                <a:latin typeface="Arial"/>
                <a:cs typeface="Arial"/>
              </a:rPr>
              <a:t>HD:</a:t>
            </a:r>
            <a:r>
              <a:rPr sz="1333" spc="-27" dirty="0">
                <a:solidFill>
                  <a:srgbClr val="FFFFFF"/>
                </a:solidFill>
                <a:latin typeface="Arial"/>
                <a:cs typeface="Arial"/>
              </a:rPr>
              <a:t> </a:t>
            </a:r>
            <a:r>
              <a:rPr sz="1333" spc="-7" dirty="0">
                <a:solidFill>
                  <a:srgbClr val="FFFFFF"/>
                </a:solidFill>
                <a:latin typeface="Arial"/>
                <a:cs typeface="Arial"/>
              </a:rPr>
              <a:t>1.5</a:t>
            </a:r>
            <a:r>
              <a:rPr sz="1333" spc="-27" dirty="0">
                <a:solidFill>
                  <a:srgbClr val="FFFFFF"/>
                </a:solidFill>
                <a:latin typeface="Arial"/>
                <a:cs typeface="Arial"/>
              </a:rPr>
              <a:t> </a:t>
            </a:r>
            <a:r>
              <a:rPr sz="1333" dirty="0">
                <a:solidFill>
                  <a:srgbClr val="FFFFFF"/>
                </a:solidFill>
                <a:latin typeface="Arial"/>
                <a:cs typeface="Arial"/>
              </a:rPr>
              <a:t>–</a:t>
            </a:r>
            <a:r>
              <a:rPr sz="1333" spc="-13" dirty="0">
                <a:solidFill>
                  <a:srgbClr val="FFFFFF"/>
                </a:solidFill>
                <a:latin typeface="Arial"/>
                <a:cs typeface="Arial"/>
              </a:rPr>
              <a:t> </a:t>
            </a:r>
            <a:r>
              <a:rPr sz="1333" dirty="0">
                <a:solidFill>
                  <a:srgbClr val="FFFFFF"/>
                </a:solidFill>
                <a:latin typeface="Arial"/>
                <a:cs typeface="Arial"/>
              </a:rPr>
              <a:t>3</a:t>
            </a:r>
            <a:r>
              <a:rPr sz="1333" spc="-20" dirty="0">
                <a:solidFill>
                  <a:srgbClr val="FFFFFF"/>
                </a:solidFill>
                <a:latin typeface="Arial"/>
                <a:cs typeface="Arial"/>
              </a:rPr>
              <a:t> </a:t>
            </a:r>
            <a:r>
              <a:rPr sz="1333" dirty="0">
                <a:solidFill>
                  <a:srgbClr val="FFFFFF"/>
                </a:solidFill>
                <a:latin typeface="Arial"/>
                <a:cs typeface="Arial"/>
              </a:rPr>
              <a:t>Gbps</a:t>
            </a:r>
            <a:r>
              <a:rPr sz="1333" spc="333" dirty="0">
                <a:solidFill>
                  <a:srgbClr val="FFFFFF"/>
                </a:solidFill>
                <a:latin typeface="Arial"/>
                <a:cs typeface="Arial"/>
              </a:rPr>
              <a:t> </a:t>
            </a:r>
            <a:endParaRPr sz="1333" dirty="0">
              <a:latin typeface="Arial"/>
              <a:cs typeface="Arial"/>
            </a:endParaRPr>
          </a:p>
        </p:txBody>
      </p:sp>
      <p:sp>
        <p:nvSpPr>
          <p:cNvPr id="28" name="object 28"/>
          <p:cNvSpPr txBox="1"/>
          <p:nvPr/>
        </p:nvSpPr>
        <p:spPr>
          <a:xfrm>
            <a:off x="701378" y="4493656"/>
            <a:ext cx="2786380" cy="401819"/>
          </a:xfrm>
          <a:prstGeom prst="rect">
            <a:avLst/>
          </a:prstGeom>
        </p:spPr>
        <p:txBody>
          <a:bodyPr vert="horz" wrap="square" lIns="0" tIns="16933" rIns="0" bIns="0" rtlCol="0">
            <a:spAutoFit/>
          </a:bodyPr>
          <a:lstStyle/>
          <a:p>
            <a:pPr marL="244681" indent="-228594">
              <a:lnSpc>
                <a:spcPts val="1520"/>
              </a:lnSpc>
              <a:spcBef>
                <a:spcPts val="133"/>
              </a:spcBef>
              <a:buChar char="-"/>
              <a:tabLst>
                <a:tab pos="244681" algn="l"/>
                <a:tab pos="245527" algn="l"/>
              </a:tabLst>
            </a:pPr>
            <a:r>
              <a:rPr sz="1333" dirty="0">
                <a:solidFill>
                  <a:srgbClr val="FFFFFF"/>
                </a:solidFill>
                <a:latin typeface="Arial"/>
                <a:cs typeface="Arial"/>
              </a:rPr>
              <a:t>UHD:</a:t>
            </a:r>
            <a:r>
              <a:rPr sz="1333" spc="-33" dirty="0">
                <a:solidFill>
                  <a:srgbClr val="FFFFFF"/>
                </a:solidFill>
                <a:latin typeface="Arial"/>
                <a:cs typeface="Arial"/>
              </a:rPr>
              <a:t> </a:t>
            </a:r>
            <a:r>
              <a:rPr sz="1333" dirty="0">
                <a:solidFill>
                  <a:srgbClr val="FFFFFF"/>
                </a:solidFill>
                <a:latin typeface="Arial"/>
                <a:cs typeface="Arial"/>
              </a:rPr>
              <a:t>12</a:t>
            </a:r>
            <a:r>
              <a:rPr sz="1333" spc="-40" dirty="0">
                <a:solidFill>
                  <a:srgbClr val="FFFFFF"/>
                </a:solidFill>
                <a:latin typeface="Arial"/>
                <a:cs typeface="Arial"/>
              </a:rPr>
              <a:t> </a:t>
            </a:r>
            <a:r>
              <a:rPr sz="1333" dirty="0">
                <a:solidFill>
                  <a:srgbClr val="FFFFFF"/>
                </a:solidFill>
                <a:latin typeface="Arial"/>
                <a:cs typeface="Arial"/>
              </a:rPr>
              <a:t>Gbps</a:t>
            </a:r>
            <a:r>
              <a:rPr sz="1333" spc="-47" dirty="0">
                <a:solidFill>
                  <a:srgbClr val="FFFFFF"/>
                </a:solidFill>
                <a:latin typeface="Arial"/>
                <a:cs typeface="Arial"/>
              </a:rPr>
              <a:t> </a:t>
            </a:r>
            <a:endParaRPr sz="1333" dirty="0">
              <a:latin typeface="Arial"/>
              <a:cs typeface="Arial"/>
            </a:endParaRPr>
          </a:p>
          <a:p>
            <a:pPr marL="120224" indent="-104137">
              <a:lnSpc>
                <a:spcPts val="1520"/>
              </a:lnSpc>
              <a:buChar char="-"/>
              <a:tabLst>
                <a:tab pos="121070" algn="l"/>
              </a:tabLst>
            </a:pPr>
            <a:r>
              <a:rPr sz="1333" spc="-7" dirty="0">
                <a:solidFill>
                  <a:srgbClr val="FFFFFF"/>
                </a:solidFill>
                <a:latin typeface="Arial"/>
                <a:cs typeface="Arial"/>
              </a:rPr>
              <a:t>P-to-P,</a:t>
            </a:r>
            <a:r>
              <a:rPr sz="1333" spc="-40" dirty="0">
                <a:solidFill>
                  <a:srgbClr val="FFFFFF"/>
                </a:solidFill>
                <a:latin typeface="Arial"/>
                <a:cs typeface="Arial"/>
              </a:rPr>
              <a:t> </a:t>
            </a:r>
            <a:r>
              <a:rPr sz="1333" spc="-7" dirty="0">
                <a:solidFill>
                  <a:srgbClr val="FFFFFF"/>
                </a:solidFill>
                <a:latin typeface="Arial"/>
                <a:cs typeface="Arial"/>
              </a:rPr>
              <a:t>MP-to-P,</a:t>
            </a:r>
            <a:r>
              <a:rPr sz="1333" spc="-33" dirty="0">
                <a:solidFill>
                  <a:srgbClr val="FFFFFF"/>
                </a:solidFill>
                <a:latin typeface="Arial"/>
                <a:cs typeface="Arial"/>
              </a:rPr>
              <a:t> </a:t>
            </a:r>
            <a:r>
              <a:rPr sz="1333" spc="-7" dirty="0">
                <a:solidFill>
                  <a:srgbClr val="FFFFFF"/>
                </a:solidFill>
                <a:latin typeface="Arial"/>
                <a:cs typeface="Arial"/>
              </a:rPr>
              <a:t>P-to-MP</a:t>
            </a:r>
            <a:endParaRPr sz="1333" dirty="0">
              <a:latin typeface="Arial"/>
              <a:cs typeface="Arial"/>
            </a:endParaRPr>
          </a:p>
        </p:txBody>
      </p:sp>
      <p:sp>
        <p:nvSpPr>
          <p:cNvPr id="30" name="object 30"/>
          <p:cNvSpPr txBox="1"/>
          <p:nvPr/>
        </p:nvSpPr>
        <p:spPr>
          <a:xfrm>
            <a:off x="4991827" y="3417515"/>
            <a:ext cx="2665307" cy="503557"/>
          </a:xfrm>
          <a:prstGeom prst="rect">
            <a:avLst/>
          </a:prstGeom>
        </p:spPr>
        <p:txBody>
          <a:bodyPr vert="horz" wrap="square" lIns="0" tIns="16087" rIns="0" bIns="0" rtlCol="0">
            <a:spAutoFit/>
          </a:bodyPr>
          <a:lstStyle/>
          <a:p>
            <a:pPr marL="16933">
              <a:lnSpc>
                <a:spcPts val="2160"/>
              </a:lnSpc>
              <a:spcBef>
                <a:spcPts val="127"/>
              </a:spcBef>
            </a:pPr>
            <a:r>
              <a:rPr sz="1867" spc="-7" dirty="0">
                <a:solidFill>
                  <a:srgbClr val="FFFFFF"/>
                </a:solidFill>
                <a:latin typeface="Arial"/>
                <a:cs typeface="Arial"/>
              </a:rPr>
              <a:t>Owner</a:t>
            </a:r>
            <a:r>
              <a:rPr sz="1867" spc="-40" dirty="0">
                <a:solidFill>
                  <a:srgbClr val="FFFFFF"/>
                </a:solidFill>
                <a:latin typeface="Arial"/>
                <a:cs typeface="Arial"/>
              </a:rPr>
              <a:t> </a:t>
            </a:r>
            <a:r>
              <a:rPr sz="1867" spc="-7" dirty="0">
                <a:solidFill>
                  <a:srgbClr val="FFFFFF"/>
                </a:solidFill>
                <a:latin typeface="Arial"/>
                <a:cs typeface="Arial"/>
              </a:rPr>
              <a:t>to</a:t>
            </a:r>
            <a:r>
              <a:rPr sz="1867" spc="-33" dirty="0">
                <a:solidFill>
                  <a:srgbClr val="FFFFFF"/>
                </a:solidFill>
                <a:latin typeface="Arial"/>
                <a:cs typeface="Arial"/>
              </a:rPr>
              <a:t> </a:t>
            </a:r>
            <a:r>
              <a:rPr sz="1867" spc="-7" dirty="0">
                <a:solidFill>
                  <a:srgbClr val="FFFFFF"/>
                </a:solidFill>
                <a:latin typeface="Arial"/>
                <a:cs typeface="Arial"/>
              </a:rPr>
              <a:t>Provider</a:t>
            </a:r>
            <a:endParaRPr sz="1867" dirty="0">
              <a:latin typeface="Arial"/>
              <a:cs typeface="Arial"/>
            </a:endParaRPr>
          </a:p>
          <a:p>
            <a:pPr marL="16933">
              <a:lnSpc>
                <a:spcPts val="1600"/>
              </a:lnSpc>
            </a:pPr>
            <a:r>
              <a:rPr sz="1400" dirty="0">
                <a:solidFill>
                  <a:srgbClr val="FFFFFF"/>
                </a:solidFill>
                <a:latin typeface="Arial"/>
                <a:cs typeface="Arial"/>
              </a:rPr>
              <a:t>-</a:t>
            </a:r>
            <a:r>
              <a:rPr sz="1400" spc="-27" dirty="0">
                <a:solidFill>
                  <a:srgbClr val="FFFFFF"/>
                </a:solidFill>
                <a:latin typeface="Arial"/>
                <a:cs typeface="Arial"/>
              </a:rPr>
              <a:t> </a:t>
            </a:r>
            <a:r>
              <a:rPr sz="1400" spc="-7" dirty="0">
                <a:solidFill>
                  <a:srgbClr val="FFFFFF"/>
                </a:solidFill>
                <a:latin typeface="Arial"/>
                <a:cs typeface="Arial"/>
              </a:rPr>
              <a:t>Compressed</a:t>
            </a:r>
            <a:r>
              <a:rPr sz="1400" spc="13" dirty="0">
                <a:solidFill>
                  <a:srgbClr val="FFFFFF"/>
                </a:solidFill>
                <a:latin typeface="Arial"/>
                <a:cs typeface="Arial"/>
              </a:rPr>
              <a:t> </a:t>
            </a:r>
            <a:r>
              <a:rPr sz="1400" spc="-7" dirty="0">
                <a:solidFill>
                  <a:srgbClr val="FFFFFF"/>
                </a:solidFill>
                <a:latin typeface="Arial"/>
                <a:cs typeface="Arial"/>
              </a:rPr>
              <a:t>(Very High</a:t>
            </a:r>
            <a:r>
              <a:rPr sz="1400" dirty="0">
                <a:solidFill>
                  <a:srgbClr val="FFFFFF"/>
                </a:solidFill>
                <a:latin typeface="Arial"/>
                <a:cs typeface="Arial"/>
              </a:rPr>
              <a:t> </a:t>
            </a:r>
            <a:r>
              <a:rPr sz="1400" spc="-7" dirty="0">
                <a:solidFill>
                  <a:srgbClr val="FFFFFF"/>
                </a:solidFill>
                <a:latin typeface="Arial"/>
                <a:cs typeface="Arial"/>
              </a:rPr>
              <a:t>quality)</a:t>
            </a:r>
            <a:endParaRPr sz="1400" dirty="0">
              <a:latin typeface="Arial"/>
              <a:cs typeface="Arial"/>
            </a:endParaRPr>
          </a:p>
        </p:txBody>
      </p:sp>
      <p:sp>
        <p:nvSpPr>
          <p:cNvPr id="31" name="object 31"/>
          <p:cNvSpPr txBox="1"/>
          <p:nvPr/>
        </p:nvSpPr>
        <p:spPr>
          <a:xfrm>
            <a:off x="4991827" y="3917441"/>
            <a:ext cx="2036809" cy="1009868"/>
          </a:xfrm>
          <a:prstGeom prst="rect">
            <a:avLst/>
          </a:prstGeom>
        </p:spPr>
        <p:txBody>
          <a:bodyPr vert="horz" wrap="square" lIns="0" tIns="16933" rIns="0" bIns="0" rtlCol="0">
            <a:spAutoFit/>
          </a:bodyPr>
          <a:lstStyle/>
          <a:p>
            <a:pPr marL="245527" indent="-229441">
              <a:lnSpc>
                <a:spcPts val="1593"/>
              </a:lnSpc>
              <a:spcBef>
                <a:spcPts val="133"/>
              </a:spcBef>
              <a:buChar char="-"/>
              <a:tabLst>
                <a:tab pos="244681" algn="l"/>
                <a:tab pos="246374" algn="l"/>
              </a:tabLst>
            </a:pPr>
            <a:r>
              <a:rPr sz="1400" spc="-7" dirty="0">
                <a:solidFill>
                  <a:srgbClr val="FFFFFF"/>
                </a:solidFill>
                <a:latin typeface="Arial"/>
                <a:cs typeface="Arial"/>
              </a:rPr>
              <a:t>SD:</a:t>
            </a:r>
            <a:r>
              <a:rPr sz="1400" spc="-40" dirty="0">
                <a:solidFill>
                  <a:srgbClr val="FFFFFF"/>
                </a:solidFill>
                <a:latin typeface="Arial"/>
                <a:cs typeface="Arial"/>
              </a:rPr>
              <a:t> </a:t>
            </a:r>
            <a:r>
              <a:rPr sz="1400" spc="-7" dirty="0">
                <a:solidFill>
                  <a:srgbClr val="FFFFFF"/>
                </a:solidFill>
                <a:latin typeface="Arial"/>
                <a:cs typeface="Arial"/>
              </a:rPr>
              <a:t>10-50</a:t>
            </a:r>
            <a:r>
              <a:rPr sz="1400" spc="-20" dirty="0">
                <a:solidFill>
                  <a:srgbClr val="FFFFFF"/>
                </a:solidFill>
                <a:latin typeface="Arial"/>
                <a:cs typeface="Arial"/>
              </a:rPr>
              <a:t> </a:t>
            </a:r>
            <a:r>
              <a:rPr sz="1400" spc="-7" dirty="0">
                <a:solidFill>
                  <a:srgbClr val="FFFFFF"/>
                </a:solidFill>
                <a:latin typeface="Arial"/>
                <a:cs typeface="Arial"/>
              </a:rPr>
              <a:t>Mbps</a:t>
            </a:r>
            <a:endParaRPr sz="1400" dirty="0">
              <a:latin typeface="Arial"/>
              <a:cs typeface="Arial"/>
            </a:endParaRPr>
          </a:p>
          <a:p>
            <a:pPr marL="16933">
              <a:lnSpc>
                <a:spcPts val="1513"/>
              </a:lnSpc>
              <a:tabLst>
                <a:tab pos="245527" algn="l"/>
              </a:tabLst>
            </a:pPr>
            <a:r>
              <a:rPr sz="1400" dirty="0">
                <a:solidFill>
                  <a:srgbClr val="FFFFFF"/>
                </a:solidFill>
                <a:latin typeface="Arial"/>
                <a:cs typeface="Arial"/>
              </a:rPr>
              <a:t>-	</a:t>
            </a:r>
            <a:r>
              <a:rPr sz="1400" spc="-7" dirty="0">
                <a:solidFill>
                  <a:srgbClr val="FFFFFF"/>
                </a:solidFill>
                <a:latin typeface="Arial"/>
                <a:cs typeface="Arial"/>
              </a:rPr>
              <a:t>HD:</a:t>
            </a:r>
            <a:r>
              <a:rPr sz="1400" spc="-40" dirty="0">
                <a:solidFill>
                  <a:srgbClr val="FFFFFF"/>
                </a:solidFill>
                <a:latin typeface="Arial"/>
                <a:cs typeface="Arial"/>
              </a:rPr>
              <a:t> </a:t>
            </a:r>
            <a:r>
              <a:rPr sz="1400" spc="-7" dirty="0">
                <a:solidFill>
                  <a:srgbClr val="FFFFFF"/>
                </a:solidFill>
                <a:latin typeface="Arial"/>
                <a:cs typeface="Arial"/>
              </a:rPr>
              <a:t>50-100</a:t>
            </a:r>
            <a:r>
              <a:rPr sz="1400" dirty="0">
                <a:solidFill>
                  <a:srgbClr val="FFFFFF"/>
                </a:solidFill>
                <a:latin typeface="Arial"/>
                <a:cs typeface="Arial"/>
              </a:rPr>
              <a:t> </a:t>
            </a:r>
            <a:r>
              <a:rPr sz="1400" spc="-7" dirty="0">
                <a:solidFill>
                  <a:srgbClr val="FFFFFF"/>
                </a:solidFill>
                <a:latin typeface="Arial"/>
                <a:cs typeface="Arial"/>
              </a:rPr>
              <a:t>Mbps</a:t>
            </a:r>
            <a:endParaRPr sz="1400" dirty="0">
              <a:latin typeface="Arial"/>
              <a:cs typeface="Arial"/>
            </a:endParaRPr>
          </a:p>
          <a:p>
            <a:pPr marL="124457" indent="-108371">
              <a:lnSpc>
                <a:spcPts val="1513"/>
              </a:lnSpc>
              <a:buChar char="-"/>
              <a:tabLst>
                <a:tab pos="125304" algn="l"/>
              </a:tabLst>
            </a:pPr>
            <a:r>
              <a:rPr sz="1400" spc="-7" dirty="0">
                <a:solidFill>
                  <a:srgbClr val="FFFFFF"/>
                </a:solidFill>
                <a:latin typeface="Arial"/>
                <a:cs typeface="Arial"/>
              </a:rPr>
              <a:t>P-to-P</a:t>
            </a:r>
            <a:r>
              <a:rPr sz="1400" spc="-33" dirty="0">
                <a:solidFill>
                  <a:srgbClr val="FFFFFF"/>
                </a:solidFill>
                <a:latin typeface="Arial"/>
                <a:cs typeface="Arial"/>
              </a:rPr>
              <a:t> </a:t>
            </a:r>
            <a:r>
              <a:rPr sz="1400" spc="-7" dirty="0">
                <a:solidFill>
                  <a:srgbClr val="FFFFFF"/>
                </a:solidFill>
                <a:latin typeface="Arial"/>
                <a:cs typeface="Arial"/>
              </a:rPr>
              <a:t>and</a:t>
            </a:r>
            <a:r>
              <a:rPr sz="1400" spc="-13" dirty="0">
                <a:solidFill>
                  <a:srgbClr val="FFFFFF"/>
                </a:solidFill>
                <a:latin typeface="Arial"/>
                <a:cs typeface="Arial"/>
              </a:rPr>
              <a:t> </a:t>
            </a:r>
            <a:r>
              <a:rPr sz="1400" spc="-7" dirty="0">
                <a:solidFill>
                  <a:srgbClr val="FFFFFF"/>
                </a:solidFill>
                <a:latin typeface="Arial"/>
                <a:cs typeface="Arial"/>
              </a:rPr>
              <a:t>P-to-MP</a:t>
            </a:r>
            <a:endParaRPr sz="1400" dirty="0">
              <a:latin typeface="Arial"/>
              <a:cs typeface="Arial"/>
            </a:endParaRPr>
          </a:p>
          <a:p>
            <a:pPr marL="124457" indent="-108371">
              <a:lnSpc>
                <a:spcPts val="1513"/>
              </a:lnSpc>
              <a:buChar char="-"/>
              <a:tabLst>
                <a:tab pos="125304" algn="l"/>
              </a:tabLst>
            </a:pPr>
            <a:r>
              <a:rPr sz="1400" spc="-7" dirty="0">
                <a:solidFill>
                  <a:srgbClr val="FFFFFF"/>
                </a:solidFill>
                <a:latin typeface="Arial"/>
                <a:cs typeface="Arial"/>
              </a:rPr>
              <a:t>P-to-MP</a:t>
            </a:r>
            <a:r>
              <a:rPr sz="1400" spc="-33" dirty="0">
                <a:solidFill>
                  <a:srgbClr val="FFFFFF"/>
                </a:solidFill>
                <a:latin typeface="Arial"/>
                <a:cs typeface="Arial"/>
              </a:rPr>
              <a:t> </a:t>
            </a:r>
            <a:r>
              <a:rPr sz="1400" spc="-7" dirty="0">
                <a:solidFill>
                  <a:srgbClr val="FFFFFF"/>
                </a:solidFill>
                <a:latin typeface="Arial"/>
                <a:cs typeface="Arial"/>
              </a:rPr>
              <a:t>for</a:t>
            </a:r>
            <a:r>
              <a:rPr sz="1400" spc="-33" dirty="0">
                <a:solidFill>
                  <a:srgbClr val="FFFFFF"/>
                </a:solidFill>
                <a:latin typeface="Arial"/>
                <a:cs typeface="Arial"/>
              </a:rPr>
              <a:t> </a:t>
            </a:r>
            <a:r>
              <a:rPr sz="1400" spc="-7" dirty="0">
                <a:solidFill>
                  <a:srgbClr val="FFFFFF"/>
                </a:solidFill>
                <a:latin typeface="Arial"/>
                <a:cs typeface="Arial"/>
              </a:rPr>
              <a:t>DTT/DVB-T</a:t>
            </a:r>
            <a:endParaRPr sz="1400" dirty="0">
              <a:latin typeface="Arial"/>
              <a:cs typeface="Arial"/>
            </a:endParaRPr>
          </a:p>
          <a:p>
            <a:pPr marL="124457" indent="-108371">
              <a:lnSpc>
                <a:spcPts val="1593"/>
              </a:lnSpc>
              <a:buChar char="-"/>
              <a:tabLst>
                <a:tab pos="125304" algn="l"/>
              </a:tabLst>
            </a:pPr>
            <a:r>
              <a:rPr lang="en-US" sz="1400" spc="-7" dirty="0">
                <a:solidFill>
                  <a:srgbClr val="FFFFFF"/>
                </a:solidFill>
                <a:latin typeface="Arial"/>
                <a:cs typeface="Arial"/>
              </a:rPr>
              <a:t>Static</a:t>
            </a:r>
            <a:r>
              <a:rPr lang="en-US" sz="1400" spc="-53" dirty="0">
                <a:solidFill>
                  <a:srgbClr val="FFFFFF"/>
                </a:solidFill>
                <a:latin typeface="Arial"/>
                <a:cs typeface="Arial"/>
              </a:rPr>
              <a:t> </a:t>
            </a:r>
            <a:r>
              <a:rPr lang="en-US" sz="1400" spc="-7" dirty="0">
                <a:solidFill>
                  <a:srgbClr val="FFFFFF"/>
                </a:solidFill>
                <a:latin typeface="Arial"/>
                <a:cs typeface="Arial"/>
              </a:rPr>
              <a:t>Receivers</a:t>
            </a:r>
            <a:endParaRPr sz="1400" dirty="0">
              <a:latin typeface="Arial"/>
              <a:cs typeface="Arial"/>
            </a:endParaRPr>
          </a:p>
        </p:txBody>
      </p:sp>
      <p:sp>
        <p:nvSpPr>
          <p:cNvPr id="32" name="object 32"/>
          <p:cNvSpPr txBox="1"/>
          <p:nvPr/>
        </p:nvSpPr>
        <p:spPr>
          <a:xfrm>
            <a:off x="8254427" y="3383983"/>
            <a:ext cx="2376593" cy="503557"/>
          </a:xfrm>
          <a:prstGeom prst="rect">
            <a:avLst/>
          </a:prstGeom>
        </p:spPr>
        <p:txBody>
          <a:bodyPr vert="horz" wrap="square" lIns="0" tIns="16087" rIns="0" bIns="0" rtlCol="0">
            <a:spAutoFit/>
          </a:bodyPr>
          <a:lstStyle/>
          <a:p>
            <a:pPr marL="16933">
              <a:lnSpc>
                <a:spcPts val="2160"/>
              </a:lnSpc>
              <a:spcBef>
                <a:spcPts val="127"/>
              </a:spcBef>
            </a:pPr>
            <a:r>
              <a:rPr sz="1867" spc="-7" dirty="0">
                <a:solidFill>
                  <a:srgbClr val="FFFFFF"/>
                </a:solidFill>
                <a:latin typeface="Arial"/>
                <a:cs typeface="Arial"/>
              </a:rPr>
              <a:t>Provider</a:t>
            </a:r>
            <a:r>
              <a:rPr sz="1867" spc="-53" dirty="0">
                <a:solidFill>
                  <a:srgbClr val="FFFFFF"/>
                </a:solidFill>
                <a:latin typeface="Arial"/>
                <a:cs typeface="Arial"/>
              </a:rPr>
              <a:t> </a:t>
            </a:r>
            <a:r>
              <a:rPr sz="1867" spc="-7" dirty="0">
                <a:solidFill>
                  <a:srgbClr val="FFFFFF"/>
                </a:solidFill>
                <a:latin typeface="Arial"/>
                <a:cs typeface="Arial"/>
              </a:rPr>
              <a:t>to</a:t>
            </a:r>
            <a:r>
              <a:rPr sz="1867" spc="-27" dirty="0">
                <a:solidFill>
                  <a:srgbClr val="FFFFFF"/>
                </a:solidFill>
                <a:latin typeface="Arial"/>
                <a:cs typeface="Arial"/>
              </a:rPr>
              <a:t> </a:t>
            </a:r>
            <a:r>
              <a:rPr sz="1867" spc="-7" dirty="0">
                <a:solidFill>
                  <a:srgbClr val="FFFFFF"/>
                </a:solidFill>
                <a:latin typeface="Arial"/>
                <a:cs typeface="Arial"/>
              </a:rPr>
              <a:t>Subscriber</a:t>
            </a:r>
            <a:endParaRPr sz="1867" dirty="0">
              <a:latin typeface="Arial"/>
              <a:cs typeface="Arial"/>
            </a:endParaRPr>
          </a:p>
          <a:p>
            <a:pPr marL="16933">
              <a:lnSpc>
                <a:spcPts val="1600"/>
              </a:lnSpc>
            </a:pPr>
            <a:r>
              <a:rPr sz="1400" dirty="0">
                <a:solidFill>
                  <a:srgbClr val="FFFFFF"/>
                </a:solidFill>
                <a:latin typeface="Arial"/>
                <a:cs typeface="Arial"/>
              </a:rPr>
              <a:t>-</a:t>
            </a:r>
            <a:r>
              <a:rPr sz="1400" spc="-33" dirty="0">
                <a:solidFill>
                  <a:srgbClr val="FFFFFF"/>
                </a:solidFill>
                <a:latin typeface="Arial"/>
                <a:cs typeface="Arial"/>
              </a:rPr>
              <a:t> </a:t>
            </a:r>
            <a:r>
              <a:rPr sz="1400" spc="-7" dirty="0">
                <a:solidFill>
                  <a:srgbClr val="FFFFFF"/>
                </a:solidFill>
                <a:latin typeface="Arial"/>
                <a:cs typeface="Arial"/>
              </a:rPr>
              <a:t>Compressed</a:t>
            </a:r>
            <a:r>
              <a:rPr sz="1400" spc="13" dirty="0">
                <a:solidFill>
                  <a:srgbClr val="FFFFFF"/>
                </a:solidFill>
                <a:latin typeface="Arial"/>
                <a:cs typeface="Arial"/>
              </a:rPr>
              <a:t> </a:t>
            </a:r>
            <a:r>
              <a:rPr sz="1400" spc="-7" dirty="0">
                <a:solidFill>
                  <a:srgbClr val="FFFFFF"/>
                </a:solidFill>
                <a:latin typeface="Arial"/>
                <a:cs typeface="Arial"/>
              </a:rPr>
              <a:t>(MP4</a:t>
            </a:r>
            <a:r>
              <a:rPr sz="1400" spc="-20" dirty="0">
                <a:solidFill>
                  <a:srgbClr val="FFFFFF"/>
                </a:solidFill>
                <a:latin typeface="Arial"/>
                <a:cs typeface="Arial"/>
              </a:rPr>
              <a:t> </a:t>
            </a:r>
            <a:r>
              <a:rPr sz="1400" spc="-7" dirty="0">
                <a:solidFill>
                  <a:srgbClr val="FFFFFF"/>
                </a:solidFill>
                <a:latin typeface="Arial"/>
                <a:cs typeface="Arial"/>
              </a:rPr>
              <a:t>etc.)</a:t>
            </a:r>
            <a:endParaRPr sz="1400" dirty="0">
              <a:latin typeface="Arial"/>
              <a:cs typeface="Arial"/>
            </a:endParaRPr>
          </a:p>
        </p:txBody>
      </p:sp>
      <p:sp>
        <p:nvSpPr>
          <p:cNvPr id="33" name="object 33"/>
          <p:cNvSpPr txBox="1"/>
          <p:nvPr/>
        </p:nvSpPr>
        <p:spPr>
          <a:xfrm>
            <a:off x="8269377" y="3887053"/>
            <a:ext cx="1794087" cy="1017372"/>
          </a:xfrm>
          <a:prstGeom prst="rect">
            <a:avLst/>
          </a:prstGeom>
        </p:spPr>
        <p:txBody>
          <a:bodyPr vert="horz" wrap="square" lIns="0" tIns="16933" rIns="0" bIns="0" rtlCol="0">
            <a:spAutoFit/>
          </a:bodyPr>
          <a:lstStyle/>
          <a:p>
            <a:pPr marL="245527" indent="-229441">
              <a:lnSpc>
                <a:spcPts val="1593"/>
              </a:lnSpc>
              <a:buChar char="-"/>
              <a:tabLst>
                <a:tab pos="245527" algn="l"/>
                <a:tab pos="246374" algn="l"/>
              </a:tabLst>
            </a:pPr>
            <a:r>
              <a:rPr lang="en-US" sz="1400" spc="-7" dirty="0">
                <a:solidFill>
                  <a:srgbClr val="FFFFFF"/>
                </a:solidFill>
                <a:latin typeface="Arial"/>
                <a:cs typeface="Arial"/>
              </a:rPr>
              <a:t>Dynamic</a:t>
            </a:r>
            <a:r>
              <a:rPr lang="en-US" sz="1400" spc="-53" dirty="0">
                <a:solidFill>
                  <a:srgbClr val="FFFFFF"/>
                </a:solidFill>
                <a:latin typeface="Arial"/>
                <a:cs typeface="Arial"/>
              </a:rPr>
              <a:t> </a:t>
            </a:r>
            <a:r>
              <a:rPr lang="en-US" sz="1400" spc="-7" dirty="0">
                <a:solidFill>
                  <a:srgbClr val="FFFFFF"/>
                </a:solidFill>
                <a:latin typeface="Arial"/>
                <a:cs typeface="Arial"/>
              </a:rPr>
              <a:t>Receivers</a:t>
            </a:r>
            <a:endParaRPr lang="en-US" sz="1400" dirty="0">
              <a:latin typeface="Arial"/>
              <a:cs typeface="Arial"/>
            </a:endParaRPr>
          </a:p>
          <a:p>
            <a:pPr marL="245527" indent="-229441">
              <a:lnSpc>
                <a:spcPts val="1593"/>
              </a:lnSpc>
              <a:spcBef>
                <a:spcPts val="133"/>
              </a:spcBef>
              <a:buChar char="-"/>
              <a:tabLst>
                <a:tab pos="244681" algn="l"/>
                <a:tab pos="246374" algn="l"/>
              </a:tabLst>
            </a:pPr>
            <a:r>
              <a:rPr sz="1400" spc="-7" dirty="0">
                <a:solidFill>
                  <a:srgbClr val="FFFFFF"/>
                </a:solidFill>
                <a:latin typeface="Arial"/>
                <a:cs typeface="Arial"/>
              </a:rPr>
              <a:t>SD:</a:t>
            </a:r>
            <a:r>
              <a:rPr sz="1400" spc="-33" dirty="0">
                <a:solidFill>
                  <a:srgbClr val="FFFFFF"/>
                </a:solidFill>
                <a:latin typeface="Arial"/>
                <a:cs typeface="Arial"/>
              </a:rPr>
              <a:t> </a:t>
            </a:r>
            <a:r>
              <a:rPr sz="1400" dirty="0">
                <a:solidFill>
                  <a:srgbClr val="FFFFFF"/>
                </a:solidFill>
                <a:latin typeface="Arial"/>
                <a:cs typeface="Arial"/>
              </a:rPr>
              <a:t>2</a:t>
            </a:r>
            <a:r>
              <a:rPr sz="1400" spc="-33" dirty="0">
                <a:solidFill>
                  <a:srgbClr val="FFFFFF"/>
                </a:solidFill>
                <a:latin typeface="Arial"/>
                <a:cs typeface="Arial"/>
              </a:rPr>
              <a:t> </a:t>
            </a:r>
            <a:r>
              <a:rPr sz="1400" dirty="0">
                <a:solidFill>
                  <a:srgbClr val="FFFFFF"/>
                </a:solidFill>
                <a:latin typeface="Arial"/>
                <a:cs typeface="Arial"/>
              </a:rPr>
              <a:t>–</a:t>
            </a:r>
            <a:r>
              <a:rPr sz="1400" spc="-20" dirty="0">
                <a:solidFill>
                  <a:srgbClr val="FFFFFF"/>
                </a:solidFill>
                <a:latin typeface="Arial"/>
                <a:cs typeface="Arial"/>
              </a:rPr>
              <a:t> </a:t>
            </a:r>
            <a:r>
              <a:rPr sz="1400" dirty="0">
                <a:solidFill>
                  <a:srgbClr val="FFFFFF"/>
                </a:solidFill>
                <a:latin typeface="Arial"/>
                <a:cs typeface="Arial"/>
              </a:rPr>
              <a:t>6</a:t>
            </a:r>
            <a:r>
              <a:rPr sz="1400" spc="-33" dirty="0">
                <a:solidFill>
                  <a:srgbClr val="FFFFFF"/>
                </a:solidFill>
                <a:latin typeface="Arial"/>
                <a:cs typeface="Arial"/>
              </a:rPr>
              <a:t> </a:t>
            </a:r>
            <a:r>
              <a:rPr sz="1400" spc="-7" dirty="0">
                <a:solidFill>
                  <a:srgbClr val="FFFFFF"/>
                </a:solidFill>
                <a:latin typeface="Arial"/>
                <a:cs typeface="Arial"/>
              </a:rPr>
              <a:t>Mbps</a:t>
            </a:r>
            <a:endParaRPr sz="1400" dirty="0">
              <a:latin typeface="Arial"/>
              <a:cs typeface="Arial"/>
            </a:endParaRPr>
          </a:p>
          <a:p>
            <a:pPr marL="245527" indent="-229441">
              <a:lnSpc>
                <a:spcPts val="1513"/>
              </a:lnSpc>
              <a:buChar char="-"/>
              <a:tabLst>
                <a:tab pos="244681" algn="l"/>
                <a:tab pos="246374" algn="l"/>
              </a:tabLst>
            </a:pPr>
            <a:r>
              <a:rPr sz="1400" spc="-7" dirty="0">
                <a:solidFill>
                  <a:srgbClr val="FFFFFF"/>
                </a:solidFill>
                <a:latin typeface="Arial"/>
                <a:cs typeface="Arial"/>
              </a:rPr>
              <a:t>HD:</a:t>
            </a:r>
            <a:r>
              <a:rPr sz="1400" spc="-27" dirty="0">
                <a:solidFill>
                  <a:srgbClr val="FFFFFF"/>
                </a:solidFill>
                <a:latin typeface="Arial"/>
                <a:cs typeface="Arial"/>
              </a:rPr>
              <a:t> </a:t>
            </a:r>
            <a:r>
              <a:rPr sz="1400" dirty="0">
                <a:solidFill>
                  <a:srgbClr val="FFFFFF"/>
                </a:solidFill>
                <a:latin typeface="Arial"/>
                <a:cs typeface="Arial"/>
              </a:rPr>
              <a:t>6</a:t>
            </a:r>
            <a:r>
              <a:rPr sz="1400" spc="-27" dirty="0">
                <a:solidFill>
                  <a:srgbClr val="FFFFFF"/>
                </a:solidFill>
                <a:latin typeface="Arial"/>
                <a:cs typeface="Arial"/>
              </a:rPr>
              <a:t> </a:t>
            </a:r>
            <a:r>
              <a:rPr sz="1400" dirty="0">
                <a:solidFill>
                  <a:srgbClr val="FFFFFF"/>
                </a:solidFill>
                <a:latin typeface="Arial"/>
                <a:cs typeface="Arial"/>
              </a:rPr>
              <a:t>–</a:t>
            </a:r>
            <a:r>
              <a:rPr sz="1400" spc="-20" dirty="0">
                <a:solidFill>
                  <a:srgbClr val="FFFFFF"/>
                </a:solidFill>
                <a:latin typeface="Arial"/>
                <a:cs typeface="Arial"/>
              </a:rPr>
              <a:t> </a:t>
            </a:r>
            <a:r>
              <a:rPr sz="1400" spc="-7" dirty="0">
                <a:solidFill>
                  <a:srgbClr val="FFFFFF"/>
                </a:solidFill>
                <a:latin typeface="Arial"/>
                <a:cs typeface="Arial"/>
              </a:rPr>
              <a:t>16</a:t>
            </a:r>
            <a:r>
              <a:rPr sz="1400" spc="-33" dirty="0">
                <a:solidFill>
                  <a:srgbClr val="FFFFFF"/>
                </a:solidFill>
                <a:latin typeface="Arial"/>
                <a:cs typeface="Arial"/>
              </a:rPr>
              <a:t> </a:t>
            </a:r>
            <a:r>
              <a:rPr sz="1400" spc="-7" dirty="0">
                <a:solidFill>
                  <a:srgbClr val="FFFFFF"/>
                </a:solidFill>
                <a:latin typeface="Arial"/>
                <a:cs typeface="Arial"/>
              </a:rPr>
              <a:t>Mbps</a:t>
            </a:r>
            <a:endParaRPr sz="1400" dirty="0">
              <a:latin typeface="Arial"/>
              <a:cs typeface="Arial"/>
            </a:endParaRPr>
          </a:p>
          <a:p>
            <a:pPr marL="124457" indent="-108371">
              <a:lnSpc>
                <a:spcPts val="1513"/>
              </a:lnSpc>
              <a:buChar char="-"/>
              <a:tabLst>
                <a:tab pos="125304" algn="l"/>
              </a:tabLst>
            </a:pPr>
            <a:r>
              <a:rPr sz="1400" spc="-7" dirty="0">
                <a:solidFill>
                  <a:srgbClr val="FFFFFF"/>
                </a:solidFill>
                <a:latin typeface="Arial"/>
                <a:cs typeface="Arial"/>
              </a:rPr>
              <a:t>P-to-P</a:t>
            </a:r>
            <a:r>
              <a:rPr sz="1400" spc="-40" dirty="0">
                <a:solidFill>
                  <a:srgbClr val="FFFFFF"/>
                </a:solidFill>
                <a:latin typeface="Arial"/>
                <a:cs typeface="Arial"/>
              </a:rPr>
              <a:t> </a:t>
            </a:r>
            <a:r>
              <a:rPr sz="1400" spc="-7" dirty="0">
                <a:solidFill>
                  <a:srgbClr val="FFFFFF"/>
                </a:solidFill>
                <a:latin typeface="Arial"/>
                <a:cs typeface="Arial"/>
              </a:rPr>
              <a:t>for</a:t>
            </a:r>
            <a:r>
              <a:rPr sz="1400" spc="-33" dirty="0">
                <a:solidFill>
                  <a:srgbClr val="FFFFFF"/>
                </a:solidFill>
                <a:latin typeface="Arial"/>
                <a:cs typeface="Arial"/>
              </a:rPr>
              <a:t> </a:t>
            </a:r>
            <a:r>
              <a:rPr sz="1400" spc="-7" dirty="0">
                <a:solidFill>
                  <a:srgbClr val="FFFFFF"/>
                </a:solidFill>
                <a:latin typeface="Arial"/>
                <a:cs typeface="Arial"/>
              </a:rPr>
              <a:t>VoD</a:t>
            </a:r>
            <a:endParaRPr sz="1400" dirty="0">
              <a:latin typeface="Arial"/>
              <a:cs typeface="Arial"/>
            </a:endParaRPr>
          </a:p>
          <a:p>
            <a:pPr marL="124457" indent="-108371">
              <a:lnSpc>
                <a:spcPts val="1513"/>
              </a:lnSpc>
              <a:buChar char="-"/>
              <a:tabLst>
                <a:tab pos="125304" algn="l"/>
              </a:tabLst>
            </a:pPr>
            <a:r>
              <a:rPr sz="1400" spc="-7" dirty="0">
                <a:solidFill>
                  <a:srgbClr val="FFFFFF"/>
                </a:solidFill>
                <a:latin typeface="Arial"/>
                <a:cs typeface="Arial"/>
              </a:rPr>
              <a:t>P-to-MP</a:t>
            </a:r>
            <a:r>
              <a:rPr sz="1400" spc="-40" dirty="0">
                <a:solidFill>
                  <a:srgbClr val="FFFFFF"/>
                </a:solidFill>
                <a:latin typeface="Arial"/>
                <a:cs typeface="Arial"/>
              </a:rPr>
              <a:t> </a:t>
            </a:r>
            <a:r>
              <a:rPr sz="1400" spc="-7" dirty="0">
                <a:solidFill>
                  <a:srgbClr val="FFFFFF"/>
                </a:solidFill>
                <a:latin typeface="Arial"/>
                <a:cs typeface="Arial"/>
              </a:rPr>
              <a:t>for</a:t>
            </a:r>
            <a:r>
              <a:rPr sz="1400" spc="-40" dirty="0">
                <a:solidFill>
                  <a:srgbClr val="FFFFFF"/>
                </a:solidFill>
                <a:latin typeface="Arial"/>
                <a:cs typeface="Arial"/>
              </a:rPr>
              <a:t> </a:t>
            </a:r>
            <a:r>
              <a:rPr sz="1400" dirty="0">
                <a:solidFill>
                  <a:srgbClr val="FFFFFF"/>
                </a:solidFill>
                <a:latin typeface="Arial"/>
                <a:cs typeface="Arial"/>
              </a:rPr>
              <a:t>IPTV</a:t>
            </a:r>
            <a:endParaRPr sz="1400" dirty="0">
              <a:latin typeface="Arial"/>
              <a:cs typeface="Arial"/>
            </a:endParaRPr>
          </a:p>
        </p:txBody>
      </p:sp>
      <p:sp>
        <p:nvSpPr>
          <p:cNvPr id="34" name="object 34"/>
          <p:cNvSpPr txBox="1"/>
          <p:nvPr/>
        </p:nvSpPr>
        <p:spPr>
          <a:xfrm>
            <a:off x="8045845" y="4843513"/>
            <a:ext cx="1893147" cy="232542"/>
          </a:xfrm>
          <a:prstGeom prst="rect">
            <a:avLst/>
          </a:prstGeom>
        </p:spPr>
        <p:txBody>
          <a:bodyPr vert="horz" wrap="square" lIns="0" tIns="16933" rIns="0" bIns="0" rtlCol="0">
            <a:spAutoFit/>
          </a:bodyPr>
          <a:lstStyle/>
          <a:p>
            <a:pPr marL="16933">
              <a:spcBef>
                <a:spcPts val="133"/>
              </a:spcBef>
              <a:tabLst>
                <a:tab pos="244681" algn="l"/>
              </a:tabLst>
            </a:pPr>
            <a:r>
              <a:rPr sz="1400" dirty="0">
                <a:solidFill>
                  <a:srgbClr val="FFFFFF"/>
                </a:solidFill>
                <a:latin typeface="Arial"/>
                <a:cs typeface="Arial"/>
              </a:rPr>
              <a:t>	</a:t>
            </a:r>
            <a:endParaRPr sz="1400" dirty="0">
              <a:latin typeface="Arial"/>
              <a:cs typeface="Arial"/>
            </a:endParaRPr>
          </a:p>
        </p:txBody>
      </p:sp>
      <p:sp>
        <p:nvSpPr>
          <p:cNvPr id="35" name="object 35"/>
          <p:cNvSpPr txBox="1"/>
          <p:nvPr/>
        </p:nvSpPr>
        <p:spPr>
          <a:xfrm>
            <a:off x="425915" y="5810285"/>
            <a:ext cx="11340253" cy="386430"/>
          </a:xfrm>
          <a:prstGeom prst="rect">
            <a:avLst/>
          </a:prstGeom>
        </p:spPr>
        <p:txBody>
          <a:bodyPr vert="horz" wrap="square" lIns="0" tIns="16933" rIns="0" bIns="0" rtlCol="0">
            <a:spAutoFit/>
          </a:bodyPr>
          <a:lstStyle/>
          <a:p>
            <a:pPr marL="16933">
              <a:spcBef>
                <a:spcPts val="133"/>
              </a:spcBef>
            </a:pPr>
            <a:r>
              <a:rPr sz="2400" spc="-7" dirty="0">
                <a:solidFill>
                  <a:srgbClr val="282828"/>
                </a:solidFill>
                <a:latin typeface="Arial"/>
                <a:cs typeface="Arial"/>
              </a:rPr>
              <a:t>In</a:t>
            </a:r>
            <a:r>
              <a:rPr sz="2400" spc="7" dirty="0">
                <a:solidFill>
                  <a:srgbClr val="282828"/>
                </a:solidFill>
                <a:latin typeface="Arial"/>
                <a:cs typeface="Arial"/>
              </a:rPr>
              <a:t> </a:t>
            </a:r>
            <a:r>
              <a:rPr sz="2400" dirty="0">
                <a:solidFill>
                  <a:srgbClr val="282828"/>
                </a:solidFill>
                <a:latin typeface="Arial"/>
                <a:cs typeface="Arial"/>
              </a:rPr>
              <a:t>all</a:t>
            </a:r>
            <a:r>
              <a:rPr sz="2400" spc="7" dirty="0">
                <a:solidFill>
                  <a:srgbClr val="282828"/>
                </a:solidFill>
                <a:latin typeface="Arial"/>
                <a:cs typeface="Arial"/>
              </a:rPr>
              <a:t> </a:t>
            </a:r>
            <a:r>
              <a:rPr sz="2400" spc="-7" dirty="0">
                <a:solidFill>
                  <a:srgbClr val="282828"/>
                </a:solidFill>
                <a:latin typeface="Arial"/>
                <a:cs typeface="Arial"/>
              </a:rPr>
              <a:t>cases,</a:t>
            </a:r>
            <a:r>
              <a:rPr sz="2400" spc="7" dirty="0">
                <a:solidFill>
                  <a:srgbClr val="282828"/>
                </a:solidFill>
                <a:latin typeface="Arial"/>
                <a:cs typeface="Arial"/>
              </a:rPr>
              <a:t> </a:t>
            </a:r>
            <a:r>
              <a:rPr sz="2400" spc="-7" dirty="0">
                <a:solidFill>
                  <a:srgbClr val="282828"/>
                </a:solidFill>
                <a:latin typeface="Arial"/>
                <a:cs typeface="Arial"/>
              </a:rPr>
              <a:t>point-to-point</a:t>
            </a:r>
            <a:r>
              <a:rPr sz="2400" spc="-13" dirty="0">
                <a:solidFill>
                  <a:srgbClr val="282828"/>
                </a:solidFill>
                <a:latin typeface="Arial"/>
                <a:cs typeface="Arial"/>
              </a:rPr>
              <a:t> </a:t>
            </a:r>
            <a:r>
              <a:rPr sz="2400" dirty="0">
                <a:solidFill>
                  <a:srgbClr val="282828"/>
                </a:solidFill>
                <a:latin typeface="Arial"/>
                <a:cs typeface="Arial"/>
              </a:rPr>
              <a:t>+</a:t>
            </a:r>
            <a:r>
              <a:rPr sz="2400" spc="7" dirty="0">
                <a:solidFill>
                  <a:srgbClr val="282828"/>
                </a:solidFill>
                <a:latin typeface="Arial"/>
                <a:cs typeface="Arial"/>
              </a:rPr>
              <a:t> </a:t>
            </a:r>
            <a:r>
              <a:rPr sz="2400" spc="-7" dirty="0">
                <a:solidFill>
                  <a:srgbClr val="282828"/>
                </a:solidFill>
                <a:latin typeface="Arial"/>
                <a:cs typeface="Arial"/>
              </a:rPr>
              <a:t>multipoint</a:t>
            </a:r>
            <a:r>
              <a:rPr sz="2400" dirty="0">
                <a:solidFill>
                  <a:srgbClr val="282828"/>
                </a:solidFill>
                <a:latin typeface="Arial"/>
                <a:cs typeface="Arial"/>
              </a:rPr>
              <a:t> </a:t>
            </a:r>
            <a:r>
              <a:rPr sz="2400" spc="-7" dirty="0">
                <a:solidFill>
                  <a:srgbClr val="282828"/>
                </a:solidFill>
                <a:latin typeface="Arial"/>
                <a:cs typeface="Arial"/>
              </a:rPr>
              <a:t>services</a:t>
            </a:r>
            <a:r>
              <a:rPr sz="2400" dirty="0">
                <a:solidFill>
                  <a:srgbClr val="282828"/>
                </a:solidFill>
                <a:latin typeface="Arial"/>
                <a:cs typeface="Arial"/>
              </a:rPr>
              <a:t> </a:t>
            </a:r>
            <a:r>
              <a:rPr sz="2400" spc="-7" dirty="0">
                <a:solidFill>
                  <a:srgbClr val="282828"/>
                </a:solidFill>
                <a:latin typeface="Arial"/>
                <a:cs typeface="Arial"/>
              </a:rPr>
              <a:t>over</a:t>
            </a:r>
            <a:r>
              <a:rPr sz="2400" spc="7" dirty="0">
                <a:solidFill>
                  <a:srgbClr val="282828"/>
                </a:solidFill>
                <a:latin typeface="Arial"/>
                <a:cs typeface="Arial"/>
              </a:rPr>
              <a:t> </a:t>
            </a:r>
            <a:r>
              <a:rPr sz="2400" spc="-7" dirty="0">
                <a:solidFill>
                  <a:srgbClr val="282828"/>
                </a:solidFill>
                <a:latin typeface="Arial"/>
                <a:cs typeface="Arial"/>
              </a:rPr>
              <a:t>Network</a:t>
            </a:r>
            <a:r>
              <a:rPr sz="2400" spc="-40" dirty="0">
                <a:solidFill>
                  <a:srgbClr val="282828"/>
                </a:solidFill>
                <a:latin typeface="Arial"/>
                <a:cs typeface="Arial"/>
              </a:rPr>
              <a:t> </a:t>
            </a:r>
            <a:r>
              <a:rPr sz="2400" spc="-13" dirty="0">
                <a:solidFill>
                  <a:srgbClr val="282828"/>
                </a:solidFill>
                <a:latin typeface="Arial"/>
                <a:cs typeface="Arial"/>
              </a:rPr>
              <a:t>Transport</a:t>
            </a:r>
            <a:r>
              <a:rPr sz="2400" spc="-7" dirty="0">
                <a:solidFill>
                  <a:srgbClr val="282828"/>
                </a:solidFill>
                <a:latin typeface="Arial"/>
                <a:cs typeface="Arial"/>
              </a:rPr>
              <a:t> </a:t>
            </a:r>
            <a:r>
              <a:rPr sz="2400" dirty="0">
                <a:solidFill>
                  <a:srgbClr val="282828"/>
                </a:solidFill>
                <a:latin typeface="Arial"/>
                <a:cs typeface="Arial"/>
              </a:rPr>
              <a:t>are</a:t>
            </a:r>
            <a:r>
              <a:rPr sz="2400" spc="7" dirty="0">
                <a:solidFill>
                  <a:srgbClr val="282828"/>
                </a:solidFill>
                <a:latin typeface="Arial"/>
                <a:cs typeface="Arial"/>
              </a:rPr>
              <a:t> </a:t>
            </a:r>
            <a:r>
              <a:rPr sz="2400" dirty="0">
                <a:solidFill>
                  <a:srgbClr val="282828"/>
                </a:solidFill>
                <a:latin typeface="Arial"/>
                <a:cs typeface="Arial"/>
              </a:rPr>
              <a:t>required</a:t>
            </a:r>
            <a:endParaRPr sz="2400">
              <a:latin typeface="Arial"/>
              <a:cs typeface="Arial"/>
            </a:endParaRPr>
          </a:p>
        </p:txBody>
      </p:sp>
      <p:grpSp>
        <p:nvGrpSpPr>
          <p:cNvPr id="36" name="object 36"/>
          <p:cNvGrpSpPr/>
          <p:nvPr/>
        </p:nvGrpSpPr>
        <p:grpSpPr>
          <a:xfrm>
            <a:off x="498094" y="5428882"/>
            <a:ext cx="9625753" cy="342900"/>
            <a:chOff x="373570" y="4071661"/>
            <a:chExt cx="7219315" cy="257175"/>
          </a:xfrm>
        </p:grpSpPr>
        <p:sp>
          <p:nvSpPr>
            <p:cNvPr id="37" name="object 37"/>
            <p:cNvSpPr/>
            <p:nvPr/>
          </p:nvSpPr>
          <p:spPr>
            <a:xfrm>
              <a:off x="402145" y="4192143"/>
              <a:ext cx="7162165" cy="8890"/>
            </a:xfrm>
            <a:custGeom>
              <a:avLst/>
              <a:gdLst/>
              <a:ahLst/>
              <a:cxnLst/>
              <a:rect l="l" t="t" r="r" b="b"/>
              <a:pathLst>
                <a:path w="7162165" h="8889">
                  <a:moveTo>
                    <a:pt x="7161847" y="0"/>
                  </a:moveTo>
                  <a:lnTo>
                    <a:pt x="0" y="8318"/>
                  </a:lnTo>
                </a:path>
              </a:pathLst>
            </a:custGeom>
            <a:grpFill/>
            <a:ln w="57149">
              <a:solidFill>
                <a:srgbClr val="959595"/>
              </a:solidFill>
            </a:ln>
          </p:spPr>
          <p:txBody>
            <a:bodyPr wrap="square" lIns="0" tIns="0" rIns="0" bIns="0" rtlCol="0"/>
            <a:lstStyle/>
            <a:p>
              <a:endParaRPr sz="2400"/>
            </a:p>
          </p:txBody>
        </p:sp>
        <p:sp>
          <p:nvSpPr>
            <p:cNvPr id="38" name="object 38"/>
            <p:cNvSpPr/>
            <p:nvPr/>
          </p:nvSpPr>
          <p:spPr>
            <a:xfrm>
              <a:off x="402151" y="4100236"/>
              <a:ext cx="172085" cy="200025"/>
            </a:xfrm>
            <a:custGeom>
              <a:avLst/>
              <a:gdLst/>
              <a:ahLst/>
              <a:cxnLst/>
              <a:rect l="l" t="t" r="r" b="b"/>
              <a:pathLst>
                <a:path w="172084" h="200025">
                  <a:moveTo>
                    <a:pt x="171323" y="0"/>
                  </a:moveTo>
                  <a:lnTo>
                    <a:pt x="0" y="100215"/>
                  </a:lnTo>
                  <a:lnTo>
                    <a:pt x="171564" y="200025"/>
                  </a:lnTo>
                </a:path>
              </a:pathLst>
            </a:custGeom>
            <a:grpFill/>
            <a:ln w="57150">
              <a:solidFill>
                <a:srgbClr val="959595"/>
              </a:solidFill>
            </a:ln>
          </p:spPr>
          <p:txBody>
            <a:bodyPr wrap="square" lIns="0" tIns="0" rIns="0" bIns="0" rtlCol="0"/>
            <a:lstStyle/>
            <a:p>
              <a:endParaRPr sz="2400"/>
            </a:p>
          </p:txBody>
        </p:sp>
      </p:grpSp>
      <p:sp>
        <p:nvSpPr>
          <p:cNvPr id="39" name="object 39"/>
          <p:cNvSpPr txBox="1"/>
          <p:nvPr/>
        </p:nvSpPr>
        <p:spPr>
          <a:xfrm>
            <a:off x="3897190" y="5291428"/>
            <a:ext cx="4098713" cy="242012"/>
          </a:xfrm>
          <a:prstGeom prst="rect">
            <a:avLst/>
          </a:prstGeom>
        </p:spPr>
        <p:txBody>
          <a:bodyPr vert="horz" wrap="square" lIns="0" tIns="16087" rIns="0" bIns="0" rtlCol="0">
            <a:spAutoFit/>
          </a:bodyPr>
          <a:lstStyle/>
          <a:p>
            <a:pPr marL="16933">
              <a:spcBef>
                <a:spcPts val="127"/>
              </a:spcBef>
            </a:pPr>
            <a:r>
              <a:rPr sz="1467" spc="-7" dirty="0">
                <a:latin typeface="Arial"/>
                <a:cs typeface="Arial"/>
              </a:rPr>
              <a:t>Stricter</a:t>
            </a:r>
            <a:r>
              <a:rPr sz="1467" spc="-13" dirty="0">
                <a:latin typeface="Arial"/>
                <a:cs typeface="Arial"/>
              </a:rPr>
              <a:t> </a:t>
            </a:r>
            <a:r>
              <a:rPr sz="1467" spc="-7" dirty="0">
                <a:latin typeface="Arial"/>
                <a:cs typeface="Arial"/>
              </a:rPr>
              <a:t>Requirements,</a:t>
            </a:r>
            <a:r>
              <a:rPr sz="1467" spc="7" dirty="0">
                <a:latin typeface="Arial"/>
                <a:cs typeface="Arial"/>
              </a:rPr>
              <a:t> </a:t>
            </a:r>
            <a:r>
              <a:rPr sz="1467" spc="-7" dirty="0">
                <a:latin typeface="Arial"/>
                <a:cs typeface="Arial"/>
              </a:rPr>
              <a:t>Higher</a:t>
            </a:r>
            <a:r>
              <a:rPr sz="1467" spc="27" dirty="0">
                <a:latin typeface="Arial"/>
                <a:cs typeface="Arial"/>
              </a:rPr>
              <a:t> </a:t>
            </a:r>
            <a:r>
              <a:rPr sz="1467" spc="-7" dirty="0">
                <a:latin typeface="Arial"/>
                <a:cs typeface="Arial"/>
              </a:rPr>
              <a:t>per-flow</a:t>
            </a:r>
            <a:r>
              <a:rPr sz="1467" dirty="0">
                <a:latin typeface="Arial"/>
                <a:cs typeface="Arial"/>
              </a:rPr>
              <a:t> </a:t>
            </a:r>
            <a:r>
              <a:rPr sz="1467" spc="-7" dirty="0">
                <a:latin typeface="Arial"/>
                <a:cs typeface="Arial"/>
              </a:rPr>
              <a:t>bandwidth</a:t>
            </a:r>
            <a:endParaRPr sz="1467" dirty="0">
              <a:latin typeface="Arial"/>
              <a:cs typeface="Arial"/>
            </a:endParaRPr>
          </a:p>
        </p:txBody>
      </p:sp>
      <p:grpSp>
        <p:nvGrpSpPr>
          <p:cNvPr id="40" name="object 40"/>
          <p:cNvGrpSpPr/>
          <p:nvPr/>
        </p:nvGrpSpPr>
        <p:grpSpPr>
          <a:xfrm>
            <a:off x="3691333" y="1571493"/>
            <a:ext cx="962660" cy="398108"/>
            <a:chOff x="2670831" y="1161384"/>
            <a:chExt cx="721995" cy="264795"/>
          </a:xfrm>
        </p:grpSpPr>
        <p:sp>
          <p:nvSpPr>
            <p:cNvPr id="41" name="object 41"/>
            <p:cNvSpPr/>
            <p:nvPr/>
          </p:nvSpPr>
          <p:spPr>
            <a:xfrm>
              <a:off x="2683531" y="1174084"/>
              <a:ext cx="667385" cy="221615"/>
            </a:xfrm>
            <a:custGeom>
              <a:avLst/>
              <a:gdLst/>
              <a:ahLst/>
              <a:cxnLst/>
              <a:rect l="l" t="t" r="r" b="b"/>
              <a:pathLst>
                <a:path w="667385" h="221615">
                  <a:moveTo>
                    <a:pt x="0" y="221500"/>
                  </a:moveTo>
                  <a:lnTo>
                    <a:pt x="43256" y="183901"/>
                  </a:lnTo>
                  <a:lnTo>
                    <a:pt x="86417" y="147276"/>
                  </a:lnTo>
                  <a:lnTo>
                    <a:pt x="129385" y="112600"/>
                  </a:lnTo>
                  <a:lnTo>
                    <a:pt x="172067" y="80845"/>
                  </a:lnTo>
                  <a:lnTo>
                    <a:pt x="214365" y="52987"/>
                  </a:lnTo>
                  <a:lnTo>
                    <a:pt x="256186" y="29999"/>
                  </a:lnTo>
                  <a:lnTo>
                    <a:pt x="297433" y="12856"/>
                  </a:lnTo>
                  <a:lnTo>
                    <a:pt x="338011" y="2531"/>
                  </a:lnTo>
                  <a:lnTo>
                    <a:pt x="377825" y="0"/>
                  </a:lnTo>
                  <a:lnTo>
                    <a:pt x="421332" y="7123"/>
                  </a:lnTo>
                  <a:lnTo>
                    <a:pt x="463899" y="23833"/>
                  </a:lnTo>
                  <a:lnTo>
                    <a:pt x="505659" y="48769"/>
                  </a:lnTo>
                  <a:lnTo>
                    <a:pt x="546745" y="80574"/>
                  </a:lnTo>
                  <a:lnTo>
                    <a:pt x="587289" y="117887"/>
                  </a:lnTo>
                  <a:lnTo>
                    <a:pt x="627424" y="159351"/>
                  </a:lnTo>
                  <a:lnTo>
                    <a:pt x="667283" y="203606"/>
                  </a:lnTo>
                </a:path>
              </a:pathLst>
            </a:custGeom>
            <a:grpFill/>
            <a:ln w="25399">
              <a:solidFill>
                <a:srgbClr val="92D050"/>
              </a:solidFill>
            </a:ln>
          </p:spPr>
          <p:txBody>
            <a:bodyPr wrap="square" lIns="0" tIns="0" rIns="0" bIns="0" rtlCol="0"/>
            <a:lstStyle/>
            <a:p>
              <a:endParaRPr sz="2400"/>
            </a:p>
          </p:txBody>
        </p:sp>
        <p:sp>
          <p:nvSpPr>
            <p:cNvPr id="42" name="object 42"/>
            <p:cNvSpPr/>
            <p:nvPr/>
          </p:nvSpPr>
          <p:spPr>
            <a:xfrm>
              <a:off x="3313996" y="1343411"/>
              <a:ext cx="78740" cy="82550"/>
            </a:xfrm>
            <a:custGeom>
              <a:avLst/>
              <a:gdLst/>
              <a:ahLst/>
              <a:cxnLst/>
              <a:rect l="l" t="t" r="r" b="b"/>
              <a:pathLst>
                <a:path w="78739" h="82550">
                  <a:moveTo>
                    <a:pt x="57505" y="0"/>
                  </a:moveTo>
                  <a:lnTo>
                    <a:pt x="0" y="49987"/>
                  </a:lnTo>
                  <a:lnTo>
                    <a:pt x="78740" y="82511"/>
                  </a:lnTo>
                  <a:lnTo>
                    <a:pt x="57505" y="0"/>
                  </a:lnTo>
                  <a:close/>
                </a:path>
              </a:pathLst>
            </a:custGeom>
            <a:solidFill>
              <a:srgbClr val="92D050"/>
            </a:solidFill>
          </p:spPr>
          <p:txBody>
            <a:bodyPr wrap="square" lIns="0" tIns="0" rIns="0" bIns="0" rtlCol="0"/>
            <a:lstStyle/>
            <a:p>
              <a:endParaRPr sz="2400"/>
            </a:p>
          </p:txBody>
        </p:sp>
      </p:grpSp>
      <p:sp>
        <p:nvSpPr>
          <p:cNvPr id="47" name="TextBox 46"/>
          <p:cNvSpPr txBox="1"/>
          <p:nvPr/>
        </p:nvSpPr>
        <p:spPr>
          <a:xfrm>
            <a:off x="6721526" y="3756435"/>
            <a:ext cx="975139" cy="923330"/>
          </a:xfrm>
          <a:prstGeom prst="rect">
            <a:avLst/>
          </a:prstGeom>
          <a:noFill/>
        </p:spPr>
        <p:txBody>
          <a:bodyPr wrap="square" rtlCol="0">
            <a:spAutoFit/>
          </a:bodyPr>
          <a:lstStyle/>
          <a:p>
            <a:endParaRPr lang="en-US" b="1" dirty="0">
              <a:solidFill>
                <a:srgbClr val="FF0000"/>
              </a:solidFill>
            </a:endParaRPr>
          </a:p>
          <a:p>
            <a:r>
              <a:rPr lang="en-US" b="1" dirty="0">
                <a:solidFill>
                  <a:srgbClr val="FF0000"/>
                </a:solidFill>
              </a:rPr>
              <a:t>RSVP-TE</a:t>
            </a:r>
          </a:p>
          <a:p>
            <a:r>
              <a:rPr lang="en-US" b="1" dirty="0">
                <a:solidFill>
                  <a:srgbClr val="FF0000"/>
                </a:solidFill>
              </a:rPr>
              <a:t>    (CN)</a:t>
            </a:r>
          </a:p>
        </p:txBody>
      </p:sp>
      <p:sp>
        <p:nvSpPr>
          <p:cNvPr id="48" name="TextBox 47"/>
          <p:cNvSpPr txBox="1"/>
          <p:nvPr/>
        </p:nvSpPr>
        <p:spPr>
          <a:xfrm>
            <a:off x="9953942" y="4180114"/>
            <a:ext cx="724355" cy="1200329"/>
          </a:xfrm>
          <a:prstGeom prst="rect">
            <a:avLst/>
          </a:prstGeom>
          <a:noFill/>
        </p:spPr>
        <p:txBody>
          <a:bodyPr wrap="square" rtlCol="0">
            <a:spAutoFit/>
          </a:bodyPr>
          <a:lstStyle/>
          <a:p>
            <a:r>
              <a:rPr lang="en-US" b="1" dirty="0">
                <a:solidFill>
                  <a:srgbClr val="FF0000"/>
                </a:solidFill>
              </a:rPr>
              <a:t>(AN)</a:t>
            </a:r>
          </a:p>
          <a:p>
            <a:r>
              <a:rPr lang="en-US" b="1" dirty="0">
                <a:solidFill>
                  <a:srgbClr val="FF0000"/>
                </a:solidFill>
              </a:rPr>
              <a:t>FBB</a:t>
            </a:r>
          </a:p>
          <a:p>
            <a:r>
              <a:rPr lang="en-US" b="1" dirty="0" err="1">
                <a:solidFill>
                  <a:srgbClr val="FF0000"/>
                </a:solidFill>
              </a:rPr>
              <a:t>mLDP</a:t>
            </a:r>
            <a:endParaRPr lang="en-US" b="1" dirty="0">
              <a:solidFill>
                <a:srgbClr val="FF0000"/>
              </a:solidFill>
            </a:endParaRPr>
          </a:p>
        </p:txBody>
      </p:sp>
      <p:grpSp>
        <p:nvGrpSpPr>
          <p:cNvPr id="46" name="object 8"/>
          <p:cNvGrpSpPr/>
          <p:nvPr/>
        </p:nvGrpSpPr>
        <p:grpSpPr>
          <a:xfrm>
            <a:off x="3192849" y="1689755"/>
            <a:ext cx="716280" cy="1707495"/>
            <a:chOff x="1590291" y="1789177"/>
            <a:chExt cx="537210" cy="1290320"/>
          </a:xfrm>
        </p:grpSpPr>
        <p:sp>
          <p:nvSpPr>
            <p:cNvPr id="49" name="object 9"/>
            <p:cNvSpPr/>
            <p:nvPr/>
          </p:nvSpPr>
          <p:spPr>
            <a:xfrm>
              <a:off x="1674108" y="1917956"/>
              <a:ext cx="323850" cy="325120"/>
            </a:xfrm>
            <a:custGeom>
              <a:avLst/>
              <a:gdLst/>
              <a:ahLst/>
              <a:cxnLst/>
              <a:rect l="l" t="t" r="r" b="b"/>
              <a:pathLst>
                <a:path w="323850" h="325119">
                  <a:moveTo>
                    <a:pt x="130071" y="291490"/>
                  </a:moveTo>
                  <a:lnTo>
                    <a:pt x="80556" y="291490"/>
                  </a:lnTo>
                  <a:lnTo>
                    <a:pt x="111455" y="322948"/>
                  </a:lnTo>
                  <a:lnTo>
                    <a:pt x="113652" y="324611"/>
                  </a:lnTo>
                  <a:lnTo>
                    <a:pt x="116408" y="324611"/>
                  </a:lnTo>
                  <a:lnTo>
                    <a:pt x="130213" y="292595"/>
                  </a:lnTo>
                  <a:lnTo>
                    <a:pt x="130071" y="291490"/>
                  </a:lnTo>
                  <a:close/>
                </a:path>
                <a:path w="323850" h="325119">
                  <a:moveTo>
                    <a:pt x="32004" y="194322"/>
                  </a:moveTo>
                  <a:lnTo>
                    <a:pt x="23462" y="194970"/>
                  </a:lnTo>
                  <a:lnTo>
                    <a:pt x="15386" y="197015"/>
                  </a:lnTo>
                  <a:lnTo>
                    <a:pt x="8033" y="200612"/>
                  </a:lnTo>
                  <a:lnTo>
                    <a:pt x="1663" y="205917"/>
                  </a:lnTo>
                  <a:lnTo>
                    <a:pt x="558" y="206463"/>
                  </a:lnTo>
                  <a:lnTo>
                    <a:pt x="0" y="208127"/>
                  </a:lnTo>
                  <a:lnTo>
                    <a:pt x="0" y="210337"/>
                  </a:lnTo>
                  <a:lnTo>
                    <a:pt x="558" y="211988"/>
                  </a:lnTo>
                  <a:lnTo>
                    <a:pt x="1663" y="212534"/>
                  </a:lnTo>
                  <a:lnTo>
                    <a:pt x="32550" y="244005"/>
                  </a:lnTo>
                  <a:lnTo>
                    <a:pt x="31457" y="245109"/>
                  </a:lnTo>
                  <a:lnTo>
                    <a:pt x="28143" y="247878"/>
                  </a:lnTo>
                  <a:lnTo>
                    <a:pt x="25933" y="251739"/>
                  </a:lnTo>
                  <a:lnTo>
                    <a:pt x="24282" y="255600"/>
                  </a:lnTo>
                  <a:lnTo>
                    <a:pt x="21676" y="265118"/>
                  </a:lnTo>
                  <a:lnTo>
                    <a:pt x="22074" y="274989"/>
                  </a:lnTo>
                  <a:lnTo>
                    <a:pt x="49382" y="302247"/>
                  </a:lnTo>
                  <a:lnTo>
                    <a:pt x="59384" y="302456"/>
                  </a:lnTo>
                  <a:lnTo>
                    <a:pt x="68973" y="299770"/>
                  </a:lnTo>
                  <a:lnTo>
                    <a:pt x="72834" y="298107"/>
                  </a:lnTo>
                  <a:lnTo>
                    <a:pt x="76136" y="295897"/>
                  </a:lnTo>
                  <a:lnTo>
                    <a:pt x="79451" y="293141"/>
                  </a:lnTo>
                  <a:lnTo>
                    <a:pt x="80556" y="291490"/>
                  </a:lnTo>
                  <a:lnTo>
                    <a:pt x="130071" y="291490"/>
                  </a:lnTo>
                  <a:lnTo>
                    <a:pt x="111819" y="241817"/>
                  </a:lnTo>
                  <a:lnTo>
                    <a:pt x="82279" y="212491"/>
                  </a:lnTo>
                  <a:lnTo>
                    <a:pt x="48554" y="196444"/>
                  </a:lnTo>
                  <a:lnTo>
                    <a:pt x="32004" y="194322"/>
                  </a:lnTo>
                  <a:close/>
                </a:path>
                <a:path w="323850" h="325119">
                  <a:moveTo>
                    <a:pt x="224002" y="0"/>
                  </a:moveTo>
                  <a:lnTo>
                    <a:pt x="217373" y="0"/>
                  </a:lnTo>
                  <a:lnTo>
                    <a:pt x="210756" y="1104"/>
                  </a:lnTo>
                  <a:lnTo>
                    <a:pt x="205244" y="3860"/>
                  </a:lnTo>
                  <a:lnTo>
                    <a:pt x="199174" y="6616"/>
                  </a:lnTo>
                  <a:lnTo>
                    <a:pt x="193649" y="10490"/>
                  </a:lnTo>
                  <a:lnTo>
                    <a:pt x="60693" y="143535"/>
                  </a:lnTo>
                  <a:lnTo>
                    <a:pt x="59042" y="147396"/>
                  </a:lnTo>
                  <a:lnTo>
                    <a:pt x="59042" y="156235"/>
                  </a:lnTo>
                  <a:lnTo>
                    <a:pt x="60693" y="160096"/>
                  </a:lnTo>
                  <a:lnTo>
                    <a:pt x="161099" y="260565"/>
                  </a:lnTo>
                  <a:lnTo>
                    <a:pt x="166341" y="263980"/>
                  </a:lnTo>
                  <a:lnTo>
                    <a:pt x="172440" y="265112"/>
                  </a:lnTo>
                  <a:lnTo>
                    <a:pt x="178476" y="263980"/>
                  </a:lnTo>
                  <a:lnTo>
                    <a:pt x="183718" y="260565"/>
                  </a:lnTo>
                  <a:lnTo>
                    <a:pt x="313918" y="130289"/>
                  </a:lnTo>
                  <a:lnTo>
                    <a:pt x="317792" y="125310"/>
                  </a:lnTo>
                  <a:lnTo>
                    <a:pt x="319989" y="119240"/>
                  </a:lnTo>
                  <a:lnTo>
                    <a:pt x="322757" y="113169"/>
                  </a:lnTo>
                  <a:lnTo>
                    <a:pt x="323850" y="106540"/>
                  </a:lnTo>
                  <a:lnTo>
                    <a:pt x="323850" y="100469"/>
                  </a:lnTo>
                  <a:lnTo>
                    <a:pt x="308864" y="59156"/>
                  </a:lnTo>
                  <a:lnTo>
                    <a:pt x="279816" y="27003"/>
                  </a:lnTo>
                  <a:lnTo>
                    <a:pt x="248125" y="5357"/>
                  </a:lnTo>
                  <a:lnTo>
                    <a:pt x="232178" y="612"/>
                  </a:lnTo>
                  <a:lnTo>
                    <a:pt x="224002" y="0"/>
                  </a:lnTo>
                  <a:close/>
                </a:path>
              </a:pathLst>
            </a:custGeom>
            <a:solidFill>
              <a:srgbClr val="00BBEB"/>
            </a:solidFill>
          </p:spPr>
          <p:txBody>
            <a:bodyPr wrap="square" lIns="0" tIns="0" rIns="0" bIns="0" rtlCol="0"/>
            <a:lstStyle/>
            <a:p>
              <a:endParaRPr sz="2400"/>
            </a:p>
          </p:txBody>
        </p:sp>
        <p:pic>
          <p:nvPicPr>
            <p:cNvPr id="50" name="object 10"/>
            <p:cNvPicPr/>
            <p:nvPr/>
          </p:nvPicPr>
          <p:blipFill>
            <a:blip r:embed="rId3"/>
            <a:stretch/>
          </p:blipFill>
          <p:spPr>
            <a:xfrm>
              <a:off x="1590291" y="1789177"/>
              <a:ext cx="252855" cy="252221"/>
            </a:xfrm>
            <a:prstGeom prst="rect">
              <a:avLst/>
            </a:prstGeom>
          </p:spPr>
        </p:pic>
        <p:pic>
          <p:nvPicPr>
            <p:cNvPr id="51" name="object 11"/>
            <p:cNvPicPr/>
            <p:nvPr/>
          </p:nvPicPr>
          <p:blipFill>
            <a:blip r:embed="rId4"/>
            <a:stretch/>
          </p:blipFill>
          <p:spPr>
            <a:xfrm>
              <a:off x="1874517" y="2072637"/>
              <a:ext cx="252856" cy="252990"/>
            </a:xfrm>
            <a:prstGeom prst="rect">
              <a:avLst/>
            </a:prstGeom>
          </p:spPr>
        </p:pic>
        <p:sp>
          <p:nvSpPr>
            <p:cNvPr id="52" name="object 12"/>
            <p:cNvSpPr/>
            <p:nvPr/>
          </p:nvSpPr>
          <p:spPr>
            <a:xfrm>
              <a:off x="1655061" y="2630198"/>
              <a:ext cx="361950" cy="449580"/>
            </a:xfrm>
            <a:custGeom>
              <a:avLst/>
              <a:gdLst/>
              <a:ahLst/>
              <a:cxnLst/>
              <a:rect l="l" t="t" r="r" b="b"/>
              <a:pathLst>
                <a:path w="361950" h="449580">
                  <a:moveTo>
                    <a:pt x="98717" y="367861"/>
                  </a:moveTo>
                  <a:lnTo>
                    <a:pt x="61555" y="392521"/>
                  </a:lnTo>
                  <a:lnTo>
                    <a:pt x="40322" y="441609"/>
                  </a:lnTo>
                  <a:lnTo>
                    <a:pt x="40322" y="443540"/>
                  </a:lnTo>
                  <a:lnTo>
                    <a:pt x="40970" y="445483"/>
                  </a:lnTo>
                  <a:lnTo>
                    <a:pt x="42265" y="446778"/>
                  </a:lnTo>
                  <a:lnTo>
                    <a:pt x="43878" y="448074"/>
                  </a:lnTo>
                  <a:lnTo>
                    <a:pt x="45808" y="449039"/>
                  </a:lnTo>
                  <a:lnTo>
                    <a:pt x="274523" y="449039"/>
                  </a:lnTo>
                  <a:lnTo>
                    <a:pt x="276466" y="448074"/>
                  </a:lnTo>
                  <a:lnTo>
                    <a:pt x="277748" y="446778"/>
                  </a:lnTo>
                  <a:lnTo>
                    <a:pt x="279361" y="445483"/>
                  </a:lnTo>
                  <a:lnTo>
                    <a:pt x="280009" y="443540"/>
                  </a:lnTo>
                  <a:lnTo>
                    <a:pt x="280009" y="441609"/>
                  </a:lnTo>
                  <a:lnTo>
                    <a:pt x="278371" y="427249"/>
                  </a:lnTo>
                  <a:lnTo>
                    <a:pt x="273680" y="413830"/>
                  </a:lnTo>
                  <a:lnTo>
                    <a:pt x="266266" y="401442"/>
                  </a:lnTo>
                  <a:lnTo>
                    <a:pt x="260971" y="395356"/>
                  </a:lnTo>
                  <a:lnTo>
                    <a:pt x="208724" y="395356"/>
                  </a:lnTo>
                  <a:lnTo>
                    <a:pt x="185714" y="394204"/>
                  </a:lnTo>
                  <a:lnTo>
                    <a:pt x="140174" y="384983"/>
                  </a:lnTo>
                  <a:lnTo>
                    <a:pt x="107746" y="372382"/>
                  </a:lnTo>
                  <a:lnTo>
                    <a:pt x="104838" y="371086"/>
                  </a:lnTo>
                  <a:lnTo>
                    <a:pt x="101612" y="369473"/>
                  </a:lnTo>
                  <a:lnTo>
                    <a:pt x="98717" y="367861"/>
                  </a:lnTo>
                  <a:close/>
                </a:path>
                <a:path w="361950" h="449580">
                  <a:moveTo>
                    <a:pt x="256463" y="390174"/>
                  </a:moveTo>
                  <a:lnTo>
                    <a:pt x="253237" y="390822"/>
                  </a:lnTo>
                  <a:lnTo>
                    <a:pt x="250329" y="391470"/>
                  </a:lnTo>
                  <a:lnTo>
                    <a:pt x="247103" y="392118"/>
                  </a:lnTo>
                  <a:lnTo>
                    <a:pt x="243560" y="392765"/>
                  </a:lnTo>
                  <a:lnTo>
                    <a:pt x="240334" y="393083"/>
                  </a:lnTo>
                  <a:lnTo>
                    <a:pt x="236791" y="393730"/>
                  </a:lnTo>
                  <a:lnTo>
                    <a:pt x="229771" y="394397"/>
                  </a:lnTo>
                  <a:lnTo>
                    <a:pt x="222753" y="394910"/>
                  </a:lnTo>
                  <a:lnTo>
                    <a:pt x="215737" y="395240"/>
                  </a:lnTo>
                  <a:lnTo>
                    <a:pt x="208724" y="395356"/>
                  </a:lnTo>
                  <a:lnTo>
                    <a:pt x="260971" y="395356"/>
                  </a:lnTo>
                  <a:lnTo>
                    <a:pt x="256463" y="390174"/>
                  </a:lnTo>
                  <a:close/>
                </a:path>
                <a:path w="361950" h="449580">
                  <a:moveTo>
                    <a:pt x="110419" y="0"/>
                  </a:moveTo>
                  <a:lnTo>
                    <a:pt x="69470" y="8447"/>
                  </a:lnTo>
                  <a:lnTo>
                    <a:pt x="29398" y="49525"/>
                  </a:lnTo>
                  <a:lnTo>
                    <a:pt x="3266" y="117173"/>
                  </a:lnTo>
                  <a:lnTo>
                    <a:pt x="0" y="153726"/>
                  </a:lnTo>
                  <a:lnTo>
                    <a:pt x="3765" y="193153"/>
                  </a:lnTo>
                  <a:lnTo>
                    <a:pt x="15122" y="231883"/>
                  </a:lnTo>
                  <a:lnTo>
                    <a:pt x="34161" y="268492"/>
                  </a:lnTo>
                  <a:lnTo>
                    <a:pt x="60972" y="301554"/>
                  </a:lnTo>
                  <a:lnTo>
                    <a:pt x="99442" y="332156"/>
                  </a:lnTo>
                  <a:lnTo>
                    <a:pt x="142265" y="352328"/>
                  </a:lnTo>
                  <a:lnTo>
                    <a:pt x="181298" y="361511"/>
                  </a:lnTo>
                  <a:lnTo>
                    <a:pt x="195173" y="362679"/>
                  </a:lnTo>
                  <a:lnTo>
                    <a:pt x="204203" y="363327"/>
                  </a:lnTo>
                  <a:lnTo>
                    <a:pt x="212585" y="363327"/>
                  </a:lnTo>
                  <a:lnTo>
                    <a:pt x="216458" y="363009"/>
                  </a:lnTo>
                  <a:lnTo>
                    <a:pt x="220649" y="363009"/>
                  </a:lnTo>
                  <a:lnTo>
                    <a:pt x="285297" y="347926"/>
                  </a:lnTo>
                  <a:lnTo>
                    <a:pt x="340982" y="310279"/>
                  </a:lnTo>
                  <a:lnTo>
                    <a:pt x="356959" y="284409"/>
                  </a:lnTo>
                  <a:lnTo>
                    <a:pt x="285495" y="284409"/>
                  </a:lnTo>
                  <a:lnTo>
                    <a:pt x="279100" y="284099"/>
                  </a:lnTo>
                  <a:lnTo>
                    <a:pt x="233794" y="270408"/>
                  </a:lnTo>
                  <a:lnTo>
                    <a:pt x="191957" y="245250"/>
                  </a:lnTo>
                  <a:lnTo>
                    <a:pt x="162302" y="220606"/>
                  </a:lnTo>
                  <a:lnTo>
                    <a:pt x="121577" y="176048"/>
                  </a:lnTo>
                  <a:lnTo>
                    <a:pt x="96773" y="137559"/>
                  </a:lnTo>
                  <a:lnTo>
                    <a:pt x="81206" y="97807"/>
                  </a:lnTo>
                  <a:lnTo>
                    <a:pt x="78397" y="76751"/>
                  </a:lnTo>
                  <a:lnTo>
                    <a:pt x="78397" y="70922"/>
                  </a:lnTo>
                  <a:lnTo>
                    <a:pt x="79032" y="66070"/>
                  </a:lnTo>
                  <a:lnTo>
                    <a:pt x="80327" y="62514"/>
                  </a:lnTo>
                  <a:lnTo>
                    <a:pt x="81622" y="58628"/>
                  </a:lnTo>
                  <a:lnTo>
                    <a:pt x="112909" y="46385"/>
                  </a:lnTo>
                  <a:lnTo>
                    <a:pt x="215289" y="46385"/>
                  </a:lnTo>
                  <a:lnTo>
                    <a:pt x="215493" y="46017"/>
                  </a:lnTo>
                  <a:lnTo>
                    <a:pt x="175531" y="16451"/>
                  </a:lnTo>
                  <a:lnTo>
                    <a:pt x="131622" y="2024"/>
                  </a:lnTo>
                  <a:lnTo>
                    <a:pt x="110419" y="0"/>
                  </a:lnTo>
                  <a:close/>
                </a:path>
                <a:path w="361950" h="449580">
                  <a:moveTo>
                    <a:pt x="318401" y="139502"/>
                  </a:moveTo>
                  <a:lnTo>
                    <a:pt x="310019" y="145318"/>
                  </a:lnTo>
                  <a:lnTo>
                    <a:pt x="305180" y="147579"/>
                  </a:lnTo>
                  <a:lnTo>
                    <a:pt x="303237" y="158907"/>
                  </a:lnTo>
                  <a:lnTo>
                    <a:pt x="297751" y="195776"/>
                  </a:lnTo>
                  <a:lnTo>
                    <a:pt x="302859" y="206193"/>
                  </a:lnTo>
                  <a:lnTo>
                    <a:pt x="307392" y="217004"/>
                  </a:lnTo>
                  <a:lnTo>
                    <a:pt x="311137" y="228119"/>
                  </a:lnTo>
                  <a:lnTo>
                    <a:pt x="313880" y="239451"/>
                  </a:lnTo>
                  <a:lnTo>
                    <a:pt x="315251" y="251803"/>
                  </a:lnTo>
                  <a:lnTo>
                    <a:pt x="314412" y="264308"/>
                  </a:lnTo>
                  <a:lnTo>
                    <a:pt x="309760" y="275055"/>
                  </a:lnTo>
                  <a:lnTo>
                    <a:pt x="299694" y="282136"/>
                  </a:lnTo>
                  <a:lnTo>
                    <a:pt x="296138" y="283431"/>
                  </a:lnTo>
                  <a:lnTo>
                    <a:pt x="291299" y="284409"/>
                  </a:lnTo>
                  <a:lnTo>
                    <a:pt x="356959" y="284409"/>
                  </a:lnTo>
                  <a:lnTo>
                    <a:pt x="361949" y="254323"/>
                  </a:lnTo>
                  <a:lnTo>
                    <a:pt x="360307" y="234385"/>
                  </a:lnTo>
                  <a:lnTo>
                    <a:pt x="348067" y="193058"/>
                  </a:lnTo>
                  <a:lnTo>
                    <a:pt x="328551" y="155104"/>
                  </a:lnTo>
                  <a:lnTo>
                    <a:pt x="322922" y="145966"/>
                  </a:lnTo>
                  <a:lnTo>
                    <a:pt x="318401" y="139502"/>
                  </a:lnTo>
                  <a:close/>
                </a:path>
                <a:path w="361950" h="449580">
                  <a:moveTo>
                    <a:pt x="290049" y="123652"/>
                  </a:moveTo>
                  <a:lnTo>
                    <a:pt x="238721" y="123652"/>
                  </a:lnTo>
                  <a:lnTo>
                    <a:pt x="224994" y="213933"/>
                  </a:lnTo>
                  <a:lnTo>
                    <a:pt x="224935" y="217004"/>
                  </a:lnTo>
                  <a:lnTo>
                    <a:pt x="225140" y="222337"/>
                  </a:lnTo>
                  <a:lnTo>
                    <a:pt x="228117" y="228810"/>
                  </a:lnTo>
                  <a:lnTo>
                    <a:pt x="233333" y="233646"/>
                  </a:lnTo>
                  <a:lnTo>
                    <a:pt x="240334" y="236212"/>
                  </a:lnTo>
                  <a:lnTo>
                    <a:pt x="251942" y="236212"/>
                  </a:lnTo>
                  <a:lnTo>
                    <a:pt x="260007" y="229735"/>
                  </a:lnTo>
                  <a:lnTo>
                    <a:pt x="261313" y="220606"/>
                  </a:lnTo>
                  <a:lnTo>
                    <a:pt x="275501" y="127856"/>
                  </a:lnTo>
                  <a:lnTo>
                    <a:pt x="289952" y="123725"/>
                  </a:lnTo>
                  <a:close/>
                </a:path>
                <a:path w="361950" h="449580">
                  <a:moveTo>
                    <a:pt x="272275" y="47313"/>
                  </a:moveTo>
                  <a:lnTo>
                    <a:pt x="256810" y="50431"/>
                  </a:lnTo>
                  <a:lnTo>
                    <a:pt x="244162" y="58917"/>
                  </a:lnTo>
                  <a:lnTo>
                    <a:pt x="235568" y="71466"/>
                  </a:lnTo>
                  <a:lnTo>
                    <a:pt x="232270" y="86771"/>
                  </a:lnTo>
                  <a:lnTo>
                    <a:pt x="141947" y="100678"/>
                  </a:lnTo>
                  <a:lnTo>
                    <a:pt x="134944" y="103244"/>
                  </a:lnTo>
                  <a:lnTo>
                    <a:pt x="129724" y="108080"/>
                  </a:lnTo>
                  <a:lnTo>
                    <a:pt x="126742" y="114553"/>
                  </a:lnTo>
                  <a:lnTo>
                    <a:pt x="126453" y="122027"/>
                  </a:lnTo>
                  <a:lnTo>
                    <a:pt x="128871" y="128913"/>
                  </a:lnTo>
                  <a:lnTo>
                    <a:pt x="133675" y="134160"/>
                  </a:lnTo>
                  <a:lnTo>
                    <a:pt x="140110" y="137223"/>
                  </a:lnTo>
                  <a:lnTo>
                    <a:pt x="147421" y="137559"/>
                  </a:lnTo>
                  <a:lnTo>
                    <a:pt x="238721" y="123652"/>
                  </a:lnTo>
                  <a:lnTo>
                    <a:pt x="290049" y="123652"/>
                  </a:lnTo>
                  <a:lnTo>
                    <a:pt x="301623" y="114956"/>
                  </a:lnTo>
                  <a:lnTo>
                    <a:pt x="309424" y="102610"/>
                  </a:lnTo>
                  <a:lnTo>
                    <a:pt x="312267" y="87749"/>
                  </a:lnTo>
                  <a:lnTo>
                    <a:pt x="309103" y="72012"/>
                  </a:lnTo>
                  <a:lnTo>
                    <a:pt x="300496" y="59158"/>
                  </a:lnTo>
                  <a:lnTo>
                    <a:pt x="287777" y="50491"/>
                  </a:lnTo>
                  <a:lnTo>
                    <a:pt x="272275" y="47313"/>
                  </a:lnTo>
                  <a:close/>
                </a:path>
                <a:path w="361950" h="449580">
                  <a:moveTo>
                    <a:pt x="215289" y="46385"/>
                  </a:moveTo>
                  <a:lnTo>
                    <a:pt x="112909" y="46385"/>
                  </a:lnTo>
                  <a:lnTo>
                    <a:pt x="122546" y="47615"/>
                  </a:lnTo>
                  <a:lnTo>
                    <a:pt x="131940" y="49903"/>
                  </a:lnTo>
                  <a:lnTo>
                    <a:pt x="138074" y="51516"/>
                  </a:lnTo>
                  <a:lnTo>
                    <a:pt x="144195" y="54107"/>
                  </a:lnTo>
                  <a:lnTo>
                    <a:pt x="150329" y="56368"/>
                  </a:lnTo>
                  <a:lnTo>
                    <a:pt x="152590" y="57663"/>
                  </a:lnTo>
                  <a:lnTo>
                    <a:pt x="155168" y="58628"/>
                  </a:lnTo>
                  <a:lnTo>
                    <a:pt x="157746" y="59924"/>
                  </a:lnTo>
                  <a:lnTo>
                    <a:pt x="159689" y="60571"/>
                  </a:lnTo>
                  <a:lnTo>
                    <a:pt x="164845" y="64458"/>
                  </a:lnTo>
                  <a:lnTo>
                    <a:pt x="166789" y="64127"/>
                  </a:lnTo>
                  <a:lnTo>
                    <a:pt x="210007" y="57663"/>
                  </a:lnTo>
                  <a:lnTo>
                    <a:pt x="212267" y="51846"/>
                  </a:lnTo>
                  <a:lnTo>
                    <a:pt x="215289" y="46385"/>
                  </a:lnTo>
                  <a:close/>
                </a:path>
              </a:pathLst>
            </a:custGeom>
            <a:solidFill>
              <a:srgbClr val="00BBEB"/>
            </a:solidFill>
          </p:spPr>
          <p:txBody>
            <a:bodyPr wrap="square" lIns="0" tIns="0" rIns="0" bIns="0" rtlCol="0"/>
            <a:lstStyle/>
            <a:p>
              <a:endParaRPr sz="2400"/>
            </a:p>
          </p:txBody>
        </p:sp>
      </p:grpSp>
      <p:grpSp>
        <p:nvGrpSpPr>
          <p:cNvPr id="53" name="object 8"/>
          <p:cNvGrpSpPr/>
          <p:nvPr/>
        </p:nvGrpSpPr>
        <p:grpSpPr>
          <a:xfrm>
            <a:off x="5946546" y="1620882"/>
            <a:ext cx="713263" cy="1771130"/>
            <a:chOff x="1590291" y="1789177"/>
            <a:chExt cx="537210" cy="1290320"/>
          </a:xfrm>
        </p:grpSpPr>
        <p:sp>
          <p:nvSpPr>
            <p:cNvPr id="54" name="object 9"/>
            <p:cNvSpPr/>
            <p:nvPr/>
          </p:nvSpPr>
          <p:spPr>
            <a:xfrm>
              <a:off x="1674108" y="1917956"/>
              <a:ext cx="323850" cy="325120"/>
            </a:xfrm>
            <a:custGeom>
              <a:avLst/>
              <a:gdLst/>
              <a:ahLst/>
              <a:cxnLst/>
              <a:rect l="l" t="t" r="r" b="b"/>
              <a:pathLst>
                <a:path w="323850" h="325119">
                  <a:moveTo>
                    <a:pt x="130071" y="291490"/>
                  </a:moveTo>
                  <a:lnTo>
                    <a:pt x="80556" y="291490"/>
                  </a:lnTo>
                  <a:lnTo>
                    <a:pt x="111455" y="322948"/>
                  </a:lnTo>
                  <a:lnTo>
                    <a:pt x="113652" y="324611"/>
                  </a:lnTo>
                  <a:lnTo>
                    <a:pt x="116408" y="324611"/>
                  </a:lnTo>
                  <a:lnTo>
                    <a:pt x="130213" y="292595"/>
                  </a:lnTo>
                  <a:lnTo>
                    <a:pt x="130071" y="291490"/>
                  </a:lnTo>
                  <a:close/>
                </a:path>
                <a:path w="323850" h="325119">
                  <a:moveTo>
                    <a:pt x="32004" y="194322"/>
                  </a:moveTo>
                  <a:lnTo>
                    <a:pt x="23462" y="194970"/>
                  </a:lnTo>
                  <a:lnTo>
                    <a:pt x="15386" y="197015"/>
                  </a:lnTo>
                  <a:lnTo>
                    <a:pt x="8033" y="200612"/>
                  </a:lnTo>
                  <a:lnTo>
                    <a:pt x="1663" y="205917"/>
                  </a:lnTo>
                  <a:lnTo>
                    <a:pt x="558" y="206463"/>
                  </a:lnTo>
                  <a:lnTo>
                    <a:pt x="0" y="208127"/>
                  </a:lnTo>
                  <a:lnTo>
                    <a:pt x="0" y="210337"/>
                  </a:lnTo>
                  <a:lnTo>
                    <a:pt x="558" y="211988"/>
                  </a:lnTo>
                  <a:lnTo>
                    <a:pt x="1663" y="212534"/>
                  </a:lnTo>
                  <a:lnTo>
                    <a:pt x="32550" y="244005"/>
                  </a:lnTo>
                  <a:lnTo>
                    <a:pt x="31457" y="245109"/>
                  </a:lnTo>
                  <a:lnTo>
                    <a:pt x="28143" y="247878"/>
                  </a:lnTo>
                  <a:lnTo>
                    <a:pt x="25933" y="251739"/>
                  </a:lnTo>
                  <a:lnTo>
                    <a:pt x="24282" y="255600"/>
                  </a:lnTo>
                  <a:lnTo>
                    <a:pt x="21676" y="265118"/>
                  </a:lnTo>
                  <a:lnTo>
                    <a:pt x="22074" y="274989"/>
                  </a:lnTo>
                  <a:lnTo>
                    <a:pt x="49382" y="302247"/>
                  </a:lnTo>
                  <a:lnTo>
                    <a:pt x="59384" y="302456"/>
                  </a:lnTo>
                  <a:lnTo>
                    <a:pt x="68973" y="299770"/>
                  </a:lnTo>
                  <a:lnTo>
                    <a:pt x="72834" y="298107"/>
                  </a:lnTo>
                  <a:lnTo>
                    <a:pt x="76136" y="295897"/>
                  </a:lnTo>
                  <a:lnTo>
                    <a:pt x="79451" y="293141"/>
                  </a:lnTo>
                  <a:lnTo>
                    <a:pt x="80556" y="291490"/>
                  </a:lnTo>
                  <a:lnTo>
                    <a:pt x="130071" y="291490"/>
                  </a:lnTo>
                  <a:lnTo>
                    <a:pt x="111819" y="241817"/>
                  </a:lnTo>
                  <a:lnTo>
                    <a:pt x="82279" y="212491"/>
                  </a:lnTo>
                  <a:lnTo>
                    <a:pt x="48554" y="196444"/>
                  </a:lnTo>
                  <a:lnTo>
                    <a:pt x="32004" y="194322"/>
                  </a:lnTo>
                  <a:close/>
                </a:path>
                <a:path w="323850" h="325119">
                  <a:moveTo>
                    <a:pt x="224002" y="0"/>
                  </a:moveTo>
                  <a:lnTo>
                    <a:pt x="217373" y="0"/>
                  </a:lnTo>
                  <a:lnTo>
                    <a:pt x="210756" y="1104"/>
                  </a:lnTo>
                  <a:lnTo>
                    <a:pt x="205244" y="3860"/>
                  </a:lnTo>
                  <a:lnTo>
                    <a:pt x="199174" y="6616"/>
                  </a:lnTo>
                  <a:lnTo>
                    <a:pt x="193649" y="10490"/>
                  </a:lnTo>
                  <a:lnTo>
                    <a:pt x="60693" y="143535"/>
                  </a:lnTo>
                  <a:lnTo>
                    <a:pt x="59042" y="147396"/>
                  </a:lnTo>
                  <a:lnTo>
                    <a:pt x="59042" y="156235"/>
                  </a:lnTo>
                  <a:lnTo>
                    <a:pt x="60693" y="160096"/>
                  </a:lnTo>
                  <a:lnTo>
                    <a:pt x="161099" y="260565"/>
                  </a:lnTo>
                  <a:lnTo>
                    <a:pt x="166341" y="263980"/>
                  </a:lnTo>
                  <a:lnTo>
                    <a:pt x="172440" y="265112"/>
                  </a:lnTo>
                  <a:lnTo>
                    <a:pt x="178476" y="263980"/>
                  </a:lnTo>
                  <a:lnTo>
                    <a:pt x="183718" y="260565"/>
                  </a:lnTo>
                  <a:lnTo>
                    <a:pt x="313918" y="130289"/>
                  </a:lnTo>
                  <a:lnTo>
                    <a:pt x="317792" y="125310"/>
                  </a:lnTo>
                  <a:lnTo>
                    <a:pt x="319989" y="119240"/>
                  </a:lnTo>
                  <a:lnTo>
                    <a:pt x="322757" y="113169"/>
                  </a:lnTo>
                  <a:lnTo>
                    <a:pt x="323850" y="106540"/>
                  </a:lnTo>
                  <a:lnTo>
                    <a:pt x="323850" y="100469"/>
                  </a:lnTo>
                  <a:lnTo>
                    <a:pt x="308864" y="59156"/>
                  </a:lnTo>
                  <a:lnTo>
                    <a:pt x="279816" y="27003"/>
                  </a:lnTo>
                  <a:lnTo>
                    <a:pt x="248125" y="5357"/>
                  </a:lnTo>
                  <a:lnTo>
                    <a:pt x="232178" y="612"/>
                  </a:lnTo>
                  <a:lnTo>
                    <a:pt x="224002" y="0"/>
                  </a:lnTo>
                  <a:close/>
                </a:path>
              </a:pathLst>
            </a:custGeom>
            <a:solidFill>
              <a:srgbClr val="00BBEB"/>
            </a:solidFill>
          </p:spPr>
          <p:txBody>
            <a:bodyPr wrap="square" lIns="0" tIns="0" rIns="0" bIns="0" rtlCol="0"/>
            <a:lstStyle/>
            <a:p>
              <a:endParaRPr sz="2400"/>
            </a:p>
          </p:txBody>
        </p:sp>
        <p:pic>
          <p:nvPicPr>
            <p:cNvPr id="55" name="object 10"/>
            <p:cNvPicPr/>
            <p:nvPr/>
          </p:nvPicPr>
          <p:blipFill>
            <a:blip r:embed="rId3"/>
            <a:stretch/>
          </p:blipFill>
          <p:spPr>
            <a:xfrm>
              <a:off x="1590291" y="1789177"/>
              <a:ext cx="252855" cy="252221"/>
            </a:xfrm>
            <a:prstGeom prst="rect">
              <a:avLst/>
            </a:prstGeom>
          </p:spPr>
        </p:pic>
        <p:pic>
          <p:nvPicPr>
            <p:cNvPr id="56" name="object 11"/>
            <p:cNvPicPr/>
            <p:nvPr/>
          </p:nvPicPr>
          <p:blipFill>
            <a:blip r:embed="rId4"/>
            <a:stretch/>
          </p:blipFill>
          <p:spPr>
            <a:xfrm>
              <a:off x="1874517" y="2072637"/>
              <a:ext cx="252856" cy="252990"/>
            </a:xfrm>
            <a:prstGeom prst="rect">
              <a:avLst/>
            </a:prstGeom>
          </p:spPr>
        </p:pic>
        <p:sp>
          <p:nvSpPr>
            <p:cNvPr id="57" name="object 12"/>
            <p:cNvSpPr/>
            <p:nvPr/>
          </p:nvSpPr>
          <p:spPr>
            <a:xfrm>
              <a:off x="1655061" y="2630198"/>
              <a:ext cx="361950" cy="449580"/>
            </a:xfrm>
            <a:custGeom>
              <a:avLst/>
              <a:gdLst/>
              <a:ahLst/>
              <a:cxnLst/>
              <a:rect l="l" t="t" r="r" b="b"/>
              <a:pathLst>
                <a:path w="361950" h="449580">
                  <a:moveTo>
                    <a:pt x="98717" y="367861"/>
                  </a:moveTo>
                  <a:lnTo>
                    <a:pt x="61555" y="392521"/>
                  </a:lnTo>
                  <a:lnTo>
                    <a:pt x="40322" y="441609"/>
                  </a:lnTo>
                  <a:lnTo>
                    <a:pt x="40322" y="443540"/>
                  </a:lnTo>
                  <a:lnTo>
                    <a:pt x="40970" y="445483"/>
                  </a:lnTo>
                  <a:lnTo>
                    <a:pt x="42265" y="446778"/>
                  </a:lnTo>
                  <a:lnTo>
                    <a:pt x="43878" y="448074"/>
                  </a:lnTo>
                  <a:lnTo>
                    <a:pt x="45808" y="449039"/>
                  </a:lnTo>
                  <a:lnTo>
                    <a:pt x="274523" y="449039"/>
                  </a:lnTo>
                  <a:lnTo>
                    <a:pt x="276466" y="448074"/>
                  </a:lnTo>
                  <a:lnTo>
                    <a:pt x="277748" y="446778"/>
                  </a:lnTo>
                  <a:lnTo>
                    <a:pt x="279361" y="445483"/>
                  </a:lnTo>
                  <a:lnTo>
                    <a:pt x="280009" y="443540"/>
                  </a:lnTo>
                  <a:lnTo>
                    <a:pt x="280009" y="441609"/>
                  </a:lnTo>
                  <a:lnTo>
                    <a:pt x="278371" y="427249"/>
                  </a:lnTo>
                  <a:lnTo>
                    <a:pt x="273680" y="413830"/>
                  </a:lnTo>
                  <a:lnTo>
                    <a:pt x="266266" y="401442"/>
                  </a:lnTo>
                  <a:lnTo>
                    <a:pt x="260971" y="395356"/>
                  </a:lnTo>
                  <a:lnTo>
                    <a:pt x="208724" y="395356"/>
                  </a:lnTo>
                  <a:lnTo>
                    <a:pt x="185714" y="394204"/>
                  </a:lnTo>
                  <a:lnTo>
                    <a:pt x="140174" y="384983"/>
                  </a:lnTo>
                  <a:lnTo>
                    <a:pt x="107746" y="372382"/>
                  </a:lnTo>
                  <a:lnTo>
                    <a:pt x="104838" y="371086"/>
                  </a:lnTo>
                  <a:lnTo>
                    <a:pt x="101612" y="369473"/>
                  </a:lnTo>
                  <a:lnTo>
                    <a:pt x="98717" y="367861"/>
                  </a:lnTo>
                  <a:close/>
                </a:path>
                <a:path w="361950" h="449580">
                  <a:moveTo>
                    <a:pt x="256463" y="390174"/>
                  </a:moveTo>
                  <a:lnTo>
                    <a:pt x="253237" y="390822"/>
                  </a:lnTo>
                  <a:lnTo>
                    <a:pt x="250329" y="391470"/>
                  </a:lnTo>
                  <a:lnTo>
                    <a:pt x="247103" y="392118"/>
                  </a:lnTo>
                  <a:lnTo>
                    <a:pt x="243560" y="392765"/>
                  </a:lnTo>
                  <a:lnTo>
                    <a:pt x="240334" y="393083"/>
                  </a:lnTo>
                  <a:lnTo>
                    <a:pt x="236791" y="393730"/>
                  </a:lnTo>
                  <a:lnTo>
                    <a:pt x="229771" y="394397"/>
                  </a:lnTo>
                  <a:lnTo>
                    <a:pt x="222753" y="394910"/>
                  </a:lnTo>
                  <a:lnTo>
                    <a:pt x="215737" y="395240"/>
                  </a:lnTo>
                  <a:lnTo>
                    <a:pt x="208724" y="395356"/>
                  </a:lnTo>
                  <a:lnTo>
                    <a:pt x="260971" y="395356"/>
                  </a:lnTo>
                  <a:lnTo>
                    <a:pt x="256463" y="390174"/>
                  </a:lnTo>
                  <a:close/>
                </a:path>
                <a:path w="361950" h="449580">
                  <a:moveTo>
                    <a:pt x="110419" y="0"/>
                  </a:moveTo>
                  <a:lnTo>
                    <a:pt x="69470" y="8447"/>
                  </a:lnTo>
                  <a:lnTo>
                    <a:pt x="29398" y="49525"/>
                  </a:lnTo>
                  <a:lnTo>
                    <a:pt x="3266" y="117173"/>
                  </a:lnTo>
                  <a:lnTo>
                    <a:pt x="0" y="153726"/>
                  </a:lnTo>
                  <a:lnTo>
                    <a:pt x="3765" y="193153"/>
                  </a:lnTo>
                  <a:lnTo>
                    <a:pt x="15122" y="231883"/>
                  </a:lnTo>
                  <a:lnTo>
                    <a:pt x="34161" y="268492"/>
                  </a:lnTo>
                  <a:lnTo>
                    <a:pt x="60972" y="301554"/>
                  </a:lnTo>
                  <a:lnTo>
                    <a:pt x="99442" y="332156"/>
                  </a:lnTo>
                  <a:lnTo>
                    <a:pt x="142265" y="352328"/>
                  </a:lnTo>
                  <a:lnTo>
                    <a:pt x="181298" y="361511"/>
                  </a:lnTo>
                  <a:lnTo>
                    <a:pt x="195173" y="362679"/>
                  </a:lnTo>
                  <a:lnTo>
                    <a:pt x="204203" y="363327"/>
                  </a:lnTo>
                  <a:lnTo>
                    <a:pt x="212585" y="363327"/>
                  </a:lnTo>
                  <a:lnTo>
                    <a:pt x="216458" y="363009"/>
                  </a:lnTo>
                  <a:lnTo>
                    <a:pt x="220649" y="363009"/>
                  </a:lnTo>
                  <a:lnTo>
                    <a:pt x="285297" y="347926"/>
                  </a:lnTo>
                  <a:lnTo>
                    <a:pt x="340982" y="310279"/>
                  </a:lnTo>
                  <a:lnTo>
                    <a:pt x="356959" y="284409"/>
                  </a:lnTo>
                  <a:lnTo>
                    <a:pt x="285495" y="284409"/>
                  </a:lnTo>
                  <a:lnTo>
                    <a:pt x="279100" y="284099"/>
                  </a:lnTo>
                  <a:lnTo>
                    <a:pt x="233794" y="270408"/>
                  </a:lnTo>
                  <a:lnTo>
                    <a:pt x="191957" y="245250"/>
                  </a:lnTo>
                  <a:lnTo>
                    <a:pt x="162302" y="220606"/>
                  </a:lnTo>
                  <a:lnTo>
                    <a:pt x="121577" y="176048"/>
                  </a:lnTo>
                  <a:lnTo>
                    <a:pt x="96773" y="137559"/>
                  </a:lnTo>
                  <a:lnTo>
                    <a:pt x="81206" y="97807"/>
                  </a:lnTo>
                  <a:lnTo>
                    <a:pt x="78397" y="76751"/>
                  </a:lnTo>
                  <a:lnTo>
                    <a:pt x="78397" y="70922"/>
                  </a:lnTo>
                  <a:lnTo>
                    <a:pt x="79032" y="66070"/>
                  </a:lnTo>
                  <a:lnTo>
                    <a:pt x="80327" y="62514"/>
                  </a:lnTo>
                  <a:lnTo>
                    <a:pt x="81622" y="58628"/>
                  </a:lnTo>
                  <a:lnTo>
                    <a:pt x="112909" y="46385"/>
                  </a:lnTo>
                  <a:lnTo>
                    <a:pt x="215289" y="46385"/>
                  </a:lnTo>
                  <a:lnTo>
                    <a:pt x="215493" y="46017"/>
                  </a:lnTo>
                  <a:lnTo>
                    <a:pt x="175531" y="16451"/>
                  </a:lnTo>
                  <a:lnTo>
                    <a:pt x="131622" y="2024"/>
                  </a:lnTo>
                  <a:lnTo>
                    <a:pt x="110419" y="0"/>
                  </a:lnTo>
                  <a:close/>
                </a:path>
                <a:path w="361950" h="449580">
                  <a:moveTo>
                    <a:pt x="318401" y="139502"/>
                  </a:moveTo>
                  <a:lnTo>
                    <a:pt x="310019" y="145318"/>
                  </a:lnTo>
                  <a:lnTo>
                    <a:pt x="305180" y="147579"/>
                  </a:lnTo>
                  <a:lnTo>
                    <a:pt x="303237" y="158907"/>
                  </a:lnTo>
                  <a:lnTo>
                    <a:pt x="297751" y="195776"/>
                  </a:lnTo>
                  <a:lnTo>
                    <a:pt x="302859" y="206193"/>
                  </a:lnTo>
                  <a:lnTo>
                    <a:pt x="307392" y="217004"/>
                  </a:lnTo>
                  <a:lnTo>
                    <a:pt x="311137" y="228119"/>
                  </a:lnTo>
                  <a:lnTo>
                    <a:pt x="313880" y="239451"/>
                  </a:lnTo>
                  <a:lnTo>
                    <a:pt x="315251" y="251803"/>
                  </a:lnTo>
                  <a:lnTo>
                    <a:pt x="314412" y="264308"/>
                  </a:lnTo>
                  <a:lnTo>
                    <a:pt x="309760" y="275055"/>
                  </a:lnTo>
                  <a:lnTo>
                    <a:pt x="299694" y="282136"/>
                  </a:lnTo>
                  <a:lnTo>
                    <a:pt x="296138" y="283431"/>
                  </a:lnTo>
                  <a:lnTo>
                    <a:pt x="291299" y="284409"/>
                  </a:lnTo>
                  <a:lnTo>
                    <a:pt x="356959" y="284409"/>
                  </a:lnTo>
                  <a:lnTo>
                    <a:pt x="361949" y="254323"/>
                  </a:lnTo>
                  <a:lnTo>
                    <a:pt x="360307" y="234385"/>
                  </a:lnTo>
                  <a:lnTo>
                    <a:pt x="348067" y="193058"/>
                  </a:lnTo>
                  <a:lnTo>
                    <a:pt x="328551" y="155104"/>
                  </a:lnTo>
                  <a:lnTo>
                    <a:pt x="322922" y="145966"/>
                  </a:lnTo>
                  <a:lnTo>
                    <a:pt x="318401" y="139502"/>
                  </a:lnTo>
                  <a:close/>
                </a:path>
                <a:path w="361950" h="449580">
                  <a:moveTo>
                    <a:pt x="290049" y="123652"/>
                  </a:moveTo>
                  <a:lnTo>
                    <a:pt x="238721" y="123652"/>
                  </a:lnTo>
                  <a:lnTo>
                    <a:pt x="224994" y="213933"/>
                  </a:lnTo>
                  <a:lnTo>
                    <a:pt x="224935" y="217004"/>
                  </a:lnTo>
                  <a:lnTo>
                    <a:pt x="225140" y="222337"/>
                  </a:lnTo>
                  <a:lnTo>
                    <a:pt x="228117" y="228810"/>
                  </a:lnTo>
                  <a:lnTo>
                    <a:pt x="233333" y="233646"/>
                  </a:lnTo>
                  <a:lnTo>
                    <a:pt x="240334" y="236212"/>
                  </a:lnTo>
                  <a:lnTo>
                    <a:pt x="251942" y="236212"/>
                  </a:lnTo>
                  <a:lnTo>
                    <a:pt x="260007" y="229735"/>
                  </a:lnTo>
                  <a:lnTo>
                    <a:pt x="261313" y="220606"/>
                  </a:lnTo>
                  <a:lnTo>
                    <a:pt x="275501" y="127856"/>
                  </a:lnTo>
                  <a:lnTo>
                    <a:pt x="289952" y="123725"/>
                  </a:lnTo>
                  <a:close/>
                </a:path>
                <a:path w="361950" h="449580">
                  <a:moveTo>
                    <a:pt x="272275" y="47313"/>
                  </a:moveTo>
                  <a:lnTo>
                    <a:pt x="256810" y="50431"/>
                  </a:lnTo>
                  <a:lnTo>
                    <a:pt x="244162" y="58917"/>
                  </a:lnTo>
                  <a:lnTo>
                    <a:pt x="235568" y="71466"/>
                  </a:lnTo>
                  <a:lnTo>
                    <a:pt x="232270" y="86771"/>
                  </a:lnTo>
                  <a:lnTo>
                    <a:pt x="141947" y="100678"/>
                  </a:lnTo>
                  <a:lnTo>
                    <a:pt x="134944" y="103244"/>
                  </a:lnTo>
                  <a:lnTo>
                    <a:pt x="129724" y="108080"/>
                  </a:lnTo>
                  <a:lnTo>
                    <a:pt x="126742" y="114553"/>
                  </a:lnTo>
                  <a:lnTo>
                    <a:pt x="126453" y="122027"/>
                  </a:lnTo>
                  <a:lnTo>
                    <a:pt x="128871" y="128913"/>
                  </a:lnTo>
                  <a:lnTo>
                    <a:pt x="133675" y="134160"/>
                  </a:lnTo>
                  <a:lnTo>
                    <a:pt x="140110" y="137223"/>
                  </a:lnTo>
                  <a:lnTo>
                    <a:pt x="147421" y="137559"/>
                  </a:lnTo>
                  <a:lnTo>
                    <a:pt x="238721" y="123652"/>
                  </a:lnTo>
                  <a:lnTo>
                    <a:pt x="290049" y="123652"/>
                  </a:lnTo>
                  <a:lnTo>
                    <a:pt x="301623" y="114956"/>
                  </a:lnTo>
                  <a:lnTo>
                    <a:pt x="309424" y="102610"/>
                  </a:lnTo>
                  <a:lnTo>
                    <a:pt x="312267" y="87749"/>
                  </a:lnTo>
                  <a:lnTo>
                    <a:pt x="309103" y="72012"/>
                  </a:lnTo>
                  <a:lnTo>
                    <a:pt x="300496" y="59158"/>
                  </a:lnTo>
                  <a:lnTo>
                    <a:pt x="287777" y="50491"/>
                  </a:lnTo>
                  <a:lnTo>
                    <a:pt x="272275" y="47313"/>
                  </a:lnTo>
                  <a:close/>
                </a:path>
                <a:path w="361950" h="449580">
                  <a:moveTo>
                    <a:pt x="215289" y="46385"/>
                  </a:moveTo>
                  <a:lnTo>
                    <a:pt x="112909" y="46385"/>
                  </a:lnTo>
                  <a:lnTo>
                    <a:pt x="122546" y="47615"/>
                  </a:lnTo>
                  <a:lnTo>
                    <a:pt x="131940" y="49903"/>
                  </a:lnTo>
                  <a:lnTo>
                    <a:pt x="138074" y="51516"/>
                  </a:lnTo>
                  <a:lnTo>
                    <a:pt x="144195" y="54107"/>
                  </a:lnTo>
                  <a:lnTo>
                    <a:pt x="150329" y="56368"/>
                  </a:lnTo>
                  <a:lnTo>
                    <a:pt x="152590" y="57663"/>
                  </a:lnTo>
                  <a:lnTo>
                    <a:pt x="155168" y="58628"/>
                  </a:lnTo>
                  <a:lnTo>
                    <a:pt x="157746" y="59924"/>
                  </a:lnTo>
                  <a:lnTo>
                    <a:pt x="159689" y="60571"/>
                  </a:lnTo>
                  <a:lnTo>
                    <a:pt x="164845" y="64458"/>
                  </a:lnTo>
                  <a:lnTo>
                    <a:pt x="166789" y="64127"/>
                  </a:lnTo>
                  <a:lnTo>
                    <a:pt x="210007" y="57663"/>
                  </a:lnTo>
                  <a:lnTo>
                    <a:pt x="212267" y="51846"/>
                  </a:lnTo>
                  <a:lnTo>
                    <a:pt x="215289" y="46385"/>
                  </a:lnTo>
                  <a:close/>
                </a:path>
              </a:pathLst>
            </a:custGeom>
            <a:solidFill>
              <a:srgbClr val="00BBEB"/>
            </a:solidFill>
          </p:spPr>
          <p:txBody>
            <a:bodyPr wrap="square" lIns="0" tIns="0" rIns="0" bIns="0" rtlCol="0"/>
            <a:lstStyle/>
            <a:p>
              <a:endParaRPr sz="2400"/>
            </a:p>
          </p:txBody>
        </p:sp>
      </p:grpSp>
      <p:sp>
        <p:nvSpPr>
          <p:cNvPr id="58" name="TextBox 57"/>
          <p:cNvSpPr txBox="1"/>
          <p:nvPr/>
        </p:nvSpPr>
        <p:spPr>
          <a:xfrm>
            <a:off x="2708305" y="4058787"/>
            <a:ext cx="1315678" cy="923330"/>
          </a:xfrm>
          <a:prstGeom prst="rect">
            <a:avLst/>
          </a:prstGeom>
          <a:noFill/>
        </p:spPr>
        <p:txBody>
          <a:bodyPr wrap="square" rtlCol="0">
            <a:spAutoFit/>
          </a:bodyPr>
          <a:lstStyle/>
          <a:p>
            <a:endParaRPr lang="en-US" b="1" dirty="0">
              <a:solidFill>
                <a:srgbClr val="FF0000"/>
              </a:solidFill>
            </a:endParaRPr>
          </a:p>
          <a:p>
            <a:r>
              <a:rPr lang="en-US" b="1" dirty="0">
                <a:solidFill>
                  <a:srgbClr val="FF0000"/>
                </a:solidFill>
              </a:rPr>
              <a:t>RSVP-TE</a:t>
            </a:r>
          </a:p>
          <a:p>
            <a:r>
              <a:rPr lang="en-US" b="1" dirty="0">
                <a:solidFill>
                  <a:srgbClr val="FF0000"/>
                </a:solidFill>
              </a:rPr>
              <a:t>   </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88065" y="903001"/>
            <a:ext cx="6889604" cy="445356"/>
          </a:xfrm>
          <a:prstGeom prst="rect">
            <a:avLst/>
          </a:prstGeom>
        </p:spPr>
        <p:txBody>
          <a:bodyPr vert="horz" wrap="square" lIns="0" tIns="10646" rIns="0" bIns="0" rtlCol="0" anchor="ctr">
            <a:spAutoFit/>
          </a:bodyPr>
          <a:lstStyle/>
          <a:p>
            <a:pPr marL="11206">
              <a:lnSpc>
                <a:spcPct val="100000"/>
              </a:lnSpc>
              <a:spcBef>
                <a:spcPts val="84"/>
              </a:spcBef>
            </a:pPr>
            <a:r>
              <a:rPr sz="2824" b="1" spc="-9" dirty="0">
                <a:solidFill>
                  <a:schemeClr val="accent5">
                    <a:lumMod val="50000"/>
                  </a:schemeClr>
                </a:solidFill>
              </a:rPr>
              <a:t>Video</a:t>
            </a:r>
            <a:r>
              <a:rPr lang="en-US" sz="2824" b="1" spc="-9" dirty="0">
                <a:solidFill>
                  <a:schemeClr val="accent5">
                    <a:lumMod val="50000"/>
                  </a:schemeClr>
                </a:solidFill>
              </a:rPr>
              <a:t> Content Delivery </a:t>
            </a:r>
            <a:r>
              <a:rPr sz="2824" b="1" spc="-22" dirty="0">
                <a:solidFill>
                  <a:schemeClr val="accent5">
                    <a:lumMod val="50000"/>
                  </a:schemeClr>
                </a:solidFill>
              </a:rPr>
              <a:t> </a:t>
            </a:r>
            <a:r>
              <a:rPr sz="2824" b="1" spc="-9" dirty="0">
                <a:solidFill>
                  <a:schemeClr val="accent5">
                    <a:lumMod val="50000"/>
                  </a:schemeClr>
                </a:solidFill>
              </a:rPr>
              <a:t>Service</a:t>
            </a:r>
            <a:r>
              <a:rPr sz="2824" b="1" spc="-4" dirty="0">
                <a:solidFill>
                  <a:schemeClr val="accent5">
                    <a:lumMod val="50000"/>
                  </a:schemeClr>
                </a:solidFill>
              </a:rPr>
              <a:t> </a:t>
            </a:r>
            <a:r>
              <a:rPr sz="2824" b="1" spc="-9" dirty="0">
                <a:solidFill>
                  <a:schemeClr val="accent5">
                    <a:lumMod val="50000"/>
                  </a:schemeClr>
                </a:solidFill>
              </a:rPr>
              <a:t>Providers</a:t>
            </a:r>
            <a:endParaRPr sz="2824" b="1" dirty="0">
              <a:solidFill>
                <a:schemeClr val="accent5">
                  <a:lumMod val="50000"/>
                </a:schemeClr>
              </a:solidFill>
            </a:endParaRPr>
          </a:p>
        </p:txBody>
      </p:sp>
      <p:grpSp>
        <p:nvGrpSpPr>
          <p:cNvPr id="4" name="object 4"/>
          <p:cNvGrpSpPr/>
          <p:nvPr/>
        </p:nvGrpSpPr>
        <p:grpSpPr>
          <a:xfrm>
            <a:off x="2061883" y="1267385"/>
            <a:ext cx="8068235" cy="863973"/>
            <a:chOff x="457200" y="1436369"/>
            <a:chExt cx="9144000" cy="979169"/>
          </a:xfrm>
        </p:grpSpPr>
        <p:sp>
          <p:nvSpPr>
            <p:cNvPr id="5" name="object 5"/>
            <p:cNvSpPr/>
            <p:nvPr/>
          </p:nvSpPr>
          <p:spPr>
            <a:xfrm>
              <a:off x="457200" y="1436369"/>
              <a:ext cx="9144000" cy="979169"/>
            </a:xfrm>
            <a:custGeom>
              <a:avLst/>
              <a:gdLst/>
              <a:ahLst/>
              <a:cxnLst/>
              <a:rect l="l" t="t" r="r" b="b"/>
              <a:pathLst>
                <a:path w="9144000" h="979169">
                  <a:moveTo>
                    <a:pt x="9144000" y="979169"/>
                  </a:moveTo>
                  <a:lnTo>
                    <a:pt x="9144000" y="0"/>
                  </a:lnTo>
                  <a:lnTo>
                    <a:pt x="0" y="0"/>
                  </a:lnTo>
                  <a:lnTo>
                    <a:pt x="0" y="979170"/>
                  </a:lnTo>
                  <a:lnTo>
                    <a:pt x="9144000" y="979169"/>
                  </a:lnTo>
                  <a:close/>
                </a:path>
              </a:pathLst>
            </a:custGeom>
            <a:solidFill>
              <a:srgbClr val="FFFFFF"/>
            </a:solidFill>
          </p:spPr>
          <p:txBody>
            <a:bodyPr wrap="square" lIns="0" tIns="0" rIns="0" bIns="0" rtlCol="0"/>
            <a:lstStyle/>
            <a:p>
              <a:endParaRPr sz="1588"/>
            </a:p>
          </p:txBody>
        </p:sp>
        <p:pic>
          <p:nvPicPr>
            <p:cNvPr id="6" name="object 6"/>
            <p:cNvPicPr/>
            <p:nvPr/>
          </p:nvPicPr>
          <p:blipFill>
            <a:blip r:embed="rId2"/>
            <a:stretch/>
          </p:blipFill>
          <p:spPr>
            <a:xfrm>
              <a:off x="1130093" y="2265425"/>
              <a:ext cx="150113" cy="150113"/>
            </a:xfrm>
            <a:prstGeom prst="rect">
              <a:avLst/>
            </a:prstGeom>
          </p:spPr>
        </p:pic>
        <p:sp>
          <p:nvSpPr>
            <p:cNvPr id="7" name="object 7"/>
            <p:cNvSpPr/>
            <p:nvPr/>
          </p:nvSpPr>
          <p:spPr>
            <a:xfrm>
              <a:off x="3853433" y="2410205"/>
              <a:ext cx="12700" cy="5715"/>
            </a:xfrm>
            <a:custGeom>
              <a:avLst/>
              <a:gdLst/>
              <a:ahLst/>
              <a:cxnLst/>
              <a:rect l="l" t="t" r="r" b="b"/>
              <a:pathLst>
                <a:path w="12700" h="5714">
                  <a:moveTo>
                    <a:pt x="12192" y="0"/>
                  </a:moveTo>
                  <a:lnTo>
                    <a:pt x="12192" y="5333"/>
                  </a:lnTo>
                  <a:lnTo>
                    <a:pt x="0" y="5333"/>
                  </a:lnTo>
                  <a:lnTo>
                    <a:pt x="0" y="0"/>
                  </a:lnTo>
                  <a:lnTo>
                    <a:pt x="12192" y="0"/>
                  </a:lnTo>
                  <a:close/>
                </a:path>
              </a:pathLst>
            </a:custGeom>
            <a:solidFill>
              <a:srgbClr val="0183B7"/>
            </a:solidFill>
          </p:spPr>
          <p:txBody>
            <a:bodyPr wrap="square" lIns="0" tIns="0" rIns="0" bIns="0" rtlCol="0"/>
            <a:lstStyle/>
            <a:p>
              <a:endParaRPr sz="1588"/>
            </a:p>
          </p:txBody>
        </p:sp>
      </p:grpSp>
      <p:sp>
        <p:nvSpPr>
          <p:cNvPr id="8" name="object 8"/>
          <p:cNvSpPr txBox="1"/>
          <p:nvPr/>
        </p:nvSpPr>
        <p:spPr>
          <a:xfrm>
            <a:off x="2299449" y="1461920"/>
            <a:ext cx="823072" cy="532951"/>
          </a:xfrm>
          <a:prstGeom prst="rect">
            <a:avLst/>
          </a:prstGeom>
        </p:spPr>
        <p:txBody>
          <a:bodyPr vert="horz" wrap="square" lIns="0" tIns="32497" rIns="0" bIns="0" rtlCol="0">
            <a:spAutoFit/>
          </a:bodyPr>
          <a:lstStyle/>
          <a:p>
            <a:pPr marL="11206" marR="4483" indent="-560" algn="ctr">
              <a:lnSpc>
                <a:spcPts val="1332"/>
              </a:lnSpc>
              <a:spcBef>
                <a:spcPts val="256"/>
              </a:spcBef>
            </a:pPr>
            <a:r>
              <a:rPr sz="1235" b="1" spc="-9" dirty="0">
                <a:solidFill>
                  <a:srgbClr val="656533"/>
                </a:solidFill>
                <a:latin typeface="Arial"/>
                <a:cs typeface="Arial"/>
              </a:rPr>
              <a:t>Video </a:t>
            </a:r>
            <a:r>
              <a:rPr sz="1235" b="1" spc="-4" dirty="0">
                <a:solidFill>
                  <a:srgbClr val="656533"/>
                </a:solidFill>
                <a:latin typeface="Arial"/>
                <a:cs typeface="Arial"/>
              </a:rPr>
              <a:t> Stream </a:t>
            </a:r>
            <a:r>
              <a:rPr sz="1235" b="1" dirty="0">
                <a:solidFill>
                  <a:srgbClr val="656533"/>
                </a:solidFill>
                <a:latin typeface="Arial"/>
                <a:cs typeface="Arial"/>
              </a:rPr>
              <a:t> </a:t>
            </a:r>
            <a:r>
              <a:rPr sz="1235" b="1" spc="-9" dirty="0">
                <a:solidFill>
                  <a:srgbClr val="656533"/>
                </a:solidFill>
                <a:latin typeface="Arial"/>
                <a:cs typeface="Arial"/>
              </a:rPr>
              <a:t>Bandwidth</a:t>
            </a:r>
            <a:endParaRPr sz="1235">
              <a:latin typeface="Arial"/>
              <a:cs typeface="Arial"/>
            </a:endParaRPr>
          </a:p>
        </p:txBody>
      </p:sp>
      <p:grpSp>
        <p:nvGrpSpPr>
          <p:cNvPr id="9" name="object 9"/>
          <p:cNvGrpSpPr/>
          <p:nvPr/>
        </p:nvGrpSpPr>
        <p:grpSpPr>
          <a:xfrm>
            <a:off x="2061883" y="1998906"/>
            <a:ext cx="8068235" cy="1860737"/>
            <a:chOff x="457200" y="2265426"/>
            <a:chExt cx="9144000" cy="2108835"/>
          </a:xfrm>
        </p:grpSpPr>
        <p:sp>
          <p:nvSpPr>
            <p:cNvPr id="10" name="object 10"/>
            <p:cNvSpPr/>
            <p:nvPr/>
          </p:nvSpPr>
          <p:spPr>
            <a:xfrm>
              <a:off x="1530858" y="2265426"/>
              <a:ext cx="2195830" cy="150495"/>
            </a:xfrm>
            <a:custGeom>
              <a:avLst/>
              <a:gdLst/>
              <a:ahLst/>
              <a:cxnLst/>
              <a:rect l="l" t="t" r="r" b="b"/>
              <a:pathLst>
                <a:path w="2195829" h="150494">
                  <a:moveTo>
                    <a:pt x="2195322" y="150113"/>
                  </a:moveTo>
                  <a:lnTo>
                    <a:pt x="2195322" y="0"/>
                  </a:lnTo>
                  <a:lnTo>
                    <a:pt x="0" y="0"/>
                  </a:lnTo>
                  <a:lnTo>
                    <a:pt x="0" y="150113"/>
                  </a:lnTo>
                  <a:lnTo>
                    <a:pt x="2195322" y="150113"/>
                  </a:lnTo>
                  <a:close/>
                </a:path>
              </a:pathLst>
            </a:custGeom>
            <a:solidFill>
              <a:srgbClr val="0183B7"/>
            </a:solidFill>
          </p:spPr>
          <p:txBody>
            <a:bodyPr wrap="square" lIns="0" tIns="0" rIns="0" bIns="0" rtlCol="0"/>
            <a:lstStyle/>
            <a:p>
              <a:endParaRPr sz="1588"/>
            </a:p>
          </p:txBody>
        </p:sp>
        <p:sp>
          <p:nvSpPr>
            <p:cNvPr id="11" name="object 11"/>
            <p:cNvSpPr/>
            <p:nvPr/>
          </p:nvSpPr>
          <p:spPr>
            <a:xfrm>
              <a:off x="457200" y="2415540"/>
              <a:ext cx="9144000" cy="979169"/>
            </a:xfrm>
            <a:custGeom>
              <a:avLst/>
              <a:gdLst/>
              <a:ahLst/>
              <a:cxnLst/>
              <a:rect l="l" t="t" r="r" b="b"/>
              <a:pathLst>
                <a:path w="9144000" h="979170">
                  <a:moveTo>
                    <a:pt x="9144000" y="979169"/>
                  </a:moveTo>
                  <a:lnTo>
                    <a:pt x="9144000" y="0"/>
                  </a:lnTo>
                  <a:lnTo>
                    <a:pt x="0" y="0"/>
                  </a:lnTo>
                  <a:lnTo>
                    <a:pt x="0" y="979170"/>
                  </a:lnTo>
                  <a:lnTo>
                    <a:pt x="9144000" y="979169"/>
                  </a:lnTo>
                  <a:close/>
                </a:path>
              </a:pathLst>
            </a:custGeom>
            <a:solidFill>
              <a:srgbClr val="FFFFFF"/>
            </a:solidFill>
          </p:spPr>
          <p:txBody>
            <a:bodyPr wrap="square" lIns="0" tIns="0" rIns="0" bIns="0" rtlCol="0"/>
            <a:lstStyle/>
            <a:p>
              <a:endParaRPr sz="1588"/>
            </a:p>
          </p:txBody>
        </p:sp>
        <p:sp>
          <p:nvSpPr>
            <p:cNvPr id="12" name="object 12"/>
            <p:cNvSpPr/>
            <p:nvPr/>
          </p:nvSpPr>
          <p:spPr>
            <a:xfrm>
              <a:off x="1119377" y="2415540"/>
              <a:ext cx="171450" cy="979169"/>
            </a:xfrm>
            <a:custGeom>
              <a:avLst/>
              <a:gdLst/>
              <a:ahLst/>
              <a:cxnLst/>
              <a:rect l="l" t="t" r="r" b="b"/>
              <a:pathLst>
                <a:path w="171450" h="979170">
                  <a:moveTo>
                    <a:pt x="171450" y="21335"/>
                  </a:moveTo>
                  <a:lnTo>
                    <a:pt x="160829" y="0"/>
                  </a:lnTo>
                  <a:lnTo>
                    <a:pt x="10715" y="0"/>
                  </a:lnTo>
                  <a:lnTo>
                    <a:pt x="0" y="21335"/>
                  </a:lnTo>
                  <a:lnTo>
                    <a:pt x="171450" y="21335"/>
                  </a:lnTo>
                  <a:close/>
                </a:path>
                <a:path w="171450" h="979170">
                  <a:moveTo>
                    <a:pt x="114300" y="979169"/>
                  </a:moveTo>
                  <a:lnTo>
                    <a:pt x="114300" y="21335"/>
                  </a:lnTo>
                  <a:lnTo>
                    <a:pt x="57150" y="21335"/>
                  </a:lnTo>
                  <a:lnTo>
                    <a:pt x="57150" y="979169"/>
                  </a:lnTo>
                  <a:lnTo>
                    <a:pt x="114300" y="979169"/>
                  </a:lnTo>
                  <a:close/>
                </a:path>
              </a:pathLst>
            </a:custGeom>
            <a:solidFill>
              <a:srgbClr val="0183B7"/>
            </a:solidFill>
          </p:spPr>
          <p:txBody>
            <a:bodyPr wrap="square" lIns="0" tIns="0" rIns="0" bIns="0" rtlCol="0"/>
            <a:lstStyle/>
            <a:p>
              <a:endParaRPr sz="1588"/>
            </a:p>
          </p:txBody>
        </p:sp>
        <p:sp>
          <p:nvSpPr>
            <p:cNvPr id="13" name="object 13"/>
            <p:cNvSpPr/>
            <p:nvPr/>
          </p:nvSpPr>
          <p:spPr>
            <a:xfrm>
              <a:off x="3859529" y="2415540"/>
              <a:ext cx="0" cy="934719"/>
            </a:xfrm>
            <a:custGeom>
              <a:avLst/>
              <a:gdLst/>
              <a:ahLst/>
              <a:cxnLst/>
              <a:rect l="l" t="t" r="r" b="b"/>
              <a:pathLst>
                <a:path h="934720">
                  <a:moveTo>
                    <a:pt x="0" y="0"/>
                  </a:moveTo>
                  <a:lnTo>
                    <a:pt x="0" y="934212"/>
                  </a:lnTo>
                </a:path>
              </a:pathLst>
            </a:custGeom>
            <a:grpFill/>
            <a:ln w="12192">
              <a:solidFill>
                <a:srgbClr val="0183B7"/>
              </a:solidFill>
              <a:prstDash val="sysDash"/>
            </a:ln>
          </p:spPr>
          <p:txBody>
            <a:bodyPr wrap="square" lIns="0" tIns="0" rIns="0" bIns="0" rtlCol="0"/>
            <a:lstStyle/>
            <a:p>
              <a:endParaRPr sz="1588"/>
            </a:p>
          </p:txBody>
        </p:sp>
        <p:sp>
          <p:nvSpPr>
            <p:cNvPr id="14" name="object 14"/>
            <p:cNvSpPr/>
            <p:nvPr/>
          </p:nvSpPr>
          <p:spPr>
            <a:xfrm>
              <a:off x="1530858" y="2415539"/>
              <a:ext cx="4800600" cy="979169"/>
            </a:xfrm>
            <a:custGeom>
              <a:avLst/>
              <a:gdLst/>
              <a:ahLst/>
              <a:cxnLst/>
              <a:rect l="l" t="t" r="r" b="b"/>
              <a:pathLst>
                <a:path w="4800600" h="979170">
                  <a:moveTo>
                    <a:pt x="2195322" y="0"/>
                  </a:moveTo>
                  <a:lnTo>
                    <a:pt x="0" y="0"/>
                  </a:lnTo>
                  <a:lnTo>
                    <a:pt x="0" y="279654"/>
                  </a:lnTo>
                  <a:lnTo>
                    <a:pt x="0" y="965454"/>
                  </a:lnTo>
                  <a:lnTo>
                    <a:pt x="0" y="979170"/>
                  </a:lnTo>
                  <a:lnTo>
                    <a:pt x="2195322" y="979170"/>
                  </a:lnTo>
                  <a:lnTo>
                    <a:pt x="2195322" y="965454"/>
                  </a:lnTo>
                  <a:lnTo>
                    <a:pt x="2195322" y="279654"/>
                  </a:lnTo>
                  <a:lnTo>
                    <a:pt x="2195322" y="0"/>
                  </a:lnTo>
                  <a:close/>
                </a:path>
                <a:path w="4800600" h="979170">
                  <a:moveTo>
                    <a:pt x="2334768" y="972312"/>
                  </a:moveTo>
                  <a:lnTo>
                    <a:pt x="2322563" y="972312"/>
                  </a:lnTo>
                  <a:lnTo>
                    <a:pt x="2322563" y="979170"/>
                  </a:lnTo>
                  <a:lnTo>
                    <a:pt x="2334768" y="979170"/>
                  </a:lnTo>
                  <a:lnTo>
                    <a:pt x="2334768" y="972312"/>
                  </a:lnTo>
                  <a:close/>
                </a:path>
                <a:path w="4800600" h="979170">
                  <a:moveTo>
                    <a:pt x="4800600" y="907542"/>
                  </a:moveTo>
                  <a:lnTo>
                    <a:pt x="4787646" y="907542"/>
                  </a:lnTo>
                  <a:lnTo>
                    <a:pt x="4787646" y="958596"/>
                  </a:lnTo>
                  <a:lnTo>
                    <a:pt x="4800600" y="958596"/>
                  </a:lnTo>
                  <a:lnTo>
                    <a:pt x="4800600" y="907542"/>
                  </a:lnTo>
                  <a:close/>
                </a:path>
                <a:path w="4800600" h="979170">
                  <a:moveTo>
                    <a:pt x="4800600" y="818388"/>
                  </a:moveTo>
                  <a:lnTo>
                    <a:pt x="4787646" y="818388"/>
                  </a:lnTo>
                  <a:lnTo>
                    <a:pt x="4787646" y="869442"/>
                  </a:lnTo>
                  <a:lnTo>
                    <a:pt x="4800600" y="869442"/>
                  </a:lnTo>
                  <a:lnTo>
                    <a:pt x="4800600" y="818388"/>
                  </a:lnTo>
                  <a:close/>
                </a:path>
                <a:path w="4800600" h="979170">
                  <a:moveTo>
                    <a:pt x="4800600" y="729996"/>
                  </a:moveTo>
                  <a:lnTo>
                    <a:pt x="4787646" y="729996"/>
                  </a:lnTo>
                  <a:lnTo>
                    <a:pt x="4787646" y="780288"/>
                  </a:lnTo>
                  <a:lnTo>
                    <a:pt x="4800600" y="780288"/>
                  </a:lnTo>
                  <a:lnTo>
                    <a:pt x="4800600" y="729996"/>
                  </a:lnTo>
                  <a:close/>
                </a:path>
                <a:path w="4800600" h="979170">
                  <a:moveTo>
                    <a:pt x="4800600" y="640842"/>
                  </a:moveTo>
                  <a:lnTo>
                    <a:pt x="4787646" y="640842"/>
                  </a:lnTo>
                  <a:lnTo>
                    <a:pt x="4787646" y="691896"/>
                  </a:lnTo>
                  <a:lnTo>
                    <a:pt x="4800600" y="691896"/>
                  </a:lnTo>
                  <a:lnTo>
                    <a:pt x="4800600" y="640842"/>
                  </a:lnTo>
                  <a:close/>
                </a:path>
                <a:path w="4800600" h="979170">
                  <a:moveTo>
                    <a:pt x="4800600" y="551688"/>
                  </a:moveTo>
                  <a:lnTo>
                    <a:pt x="4787646" y="551688"/>
                  </a:lnTo>
                  <a:lnTo>
                    <a:pt x="4787646" y="602742"/>
                  </a:lnTo>
                  <a:lnTo>
                    <a:pt x="4800600" y="602742"/>
                  </a:lnTo>
                  <a:lnTo>
                    <a:pt x="4800600" y="551688"/>
                  </a:lnTo>
                  <a:close/>
                </a:path>
                <a:path w="4800600" h="979170">
                  <a:moveTo>
                    <a:pt x="4800600" y="463296"/>
                  </a:moveTo>
                  <a:lnTo>
                    <a:pt x="4787646" y="463296"/>
                  </a:lnTo>
                  <a:lnTo>
                    <a:pt x="4787646" y="513588"/>
                  </a:lnTo>
                  <a:lnTo>
                    <a:pt x="4800600" y="513588"/>
                  </a:lnTo>
                  <a:lnTo>
                    <a:pt x="4800600" y="463296"/>
                  </a:lnTo>
                  <a:close/>
                </a:path>
              </a:pathLst>
            </a:custGeom>
            <a:solidFill>
              <a:srgbClr val="0183B7"/>
            </a:solidFill>
          </p:spPr>
          <p:txBody>
            <a:bodyPr wrap="square" lIns="0" tIns="0" rIns="0" bIns="0" rtlCol="0"/>
            <a:lstStyle/>
            <a:p>
              <a:endParaRPr sz="1588"/>
            </a:p>
          </p:txBody>
        </p:sp>
        <p:sp>
          <p:nvSpPr>
            <p:cNvPr id="15" name="object 15"/>
            <p:cNvSpPr/>
            <p:nvPr/>
          </p:nvSpPr>
          <p:spPr>
            <a:xfrm>
              <a:off x="1530858" y="2689097"/>
              <a:ext cx="2195830" cy="698500"/>
            </a:xfrm>
            <a:custGeom>
              <a:avLst/>
              <a:gdLst/>
              <a:ahLst/>
              <a:cxnLst/>
              <a:rect l="l" t="t" r="r" b="b"/>
              <a:pathLst>
                <a:path w="2195829" h="698500">
                  <a:moveTo>
                    <a:pt x="2195322" y="685038"/>
                  </a:moveTo>
                  <a:lnTo>
                    <a:pt x="0" y="685038"/>
                  </a:lnTo>
                  <a:lnTo>
                    <a:pt x="0" y="697992"/>
                  </a:lnTo>
                  <a:lnTo>
                    <a:pt x="2195322" y="697992"/>
                  </a:lnTo>
                  <a:lnTo>
                    <a:pt x="2195322" y="685038"/>
                  </a:lnTo>
                  <a:close/>
                </a:path>
                <a:path w="2195829" h="698500">
                  <a:moveTo>
                    <a:pt x="2195322" y="256032"/>
                  </a:moveTo>
                  <a:lnTo>
                    <a:pt x="0" y="256032"/>
                  </a:lnTo>
                  <a:lnTo>
                    <a:pt x="0" y="268236"/>
                  </a:lnTo>
                  <a:lnTo>
                    <a:pt x="2195322" y="268236"/>
                  </a:lnTo>
                  <a:lnTo>
                    <a:pt x="2195322" y="256032"/>
                  </a:lnTo>
                  <a:close/>
                </a:path>
                <a:path w="2195829" h="698500">
                  <a:moveTo>
                    <a:pt x="2195322" y="0"/>
                  </a:moveTo>
                  <a:lnTo>
                    <a:pt x="0" y="0"/>
                  </a:lnTo>
                  <a:lnTo>
                    <a:pt x="0" y="12192"/>
                  </a:lnTo>
                  <a:lnTo>
                    <a:pt x="2195322" y="12192"/>
                  </a:lnTo>
                  <a:lnTo>
                    <a:pt x="2195322" y="0"/>
                  </a:lnTo>
                  <a:close/>
                </a:path>
              </a:pathLst>
            </a:custGeom>
            <a:solidFill>
              <a:srgbClr val="FFFFFF"/>
            </a:solidFill>
          </p:spPr>
          <p:txBody>
            <a:bodyPr wrap="square" lIns="0" tIns="0" rIns="0" bIns="0" rtlCol="0"/>
            <a:lstStyle/>
            <a:p>
              <a:endParaRPr sz="1588"/>
            </a:p>
          </p:txBody>
        </p:sp>
        <p:sp>
          <p:nvSpPr>
            <p:cNvPr id="16" name="object 16"/>
            <p:cNvSpPr/>
            <p:nvPr/>
          </p:nvSpPr>
          <p:spPr>
            <a:xfrm>
              <a:off x="3985260" y="2707385"/>
              <a:ext cx="2195830" cy="687705"/>
            </a:xfrm>
            <a:custGeom>
              <a:avLst/>
              <a:gdLst/>
              <a:ahLst/>
              <a:cxnLst/>
              <a:rect l="l" t="t" r="r" b="b"/>
              <a:pathLst>
                <a:path w="2195829" h="687704">
                  <a:moveTo>
                    <a:pt x="2195322" y="0"/>
                  </a:moveTo>
                  <a:lnTo>
                    <a:pt x="0" y="0"/>
                  </a:lnTo>
                  <a:lnTo>
                    <a:pt x="0" y="511302"/>
                  </a:lnTo>
                  <a:lnTo>
                    <a:pt x="0" y="687324"/>
                  </a:lnTo>
                  <a:lnTo>
                    <a:pt x="2195322" y="687324"/>
                  </a:lnTo>
                  <a:lnTo>
                    <a:pt x="2195322" y="511302"/>
                  </a:lnTo>
                  <a:lnTo>
                    <a:pt x="2195322" y="0"/>
                  </a:lnTo>
                  <a:close/>
                </a:path>
              </a:pathLst>
            </a:custGeom>
            <a:solidFill>
              <a:srgbClr val="0183B7"/>
            </a:solidFill>
          </p:spPr>
          <p:txBody>
            <a:bodyPr wrap="square" lIns="0" tIns="0" rIns="0" bIns="0" rtlCol="0"/>
            <a:lstStyle/>
            <a:p>
              <a:endParaRPr sz="1588"/>
            </a:p>
          </p:txBody>
        </p:sp>
        <p:sp>
          <p:nvSpPr>
            <p:cNvPr id="17" name="object 17"/>
            <p:cNvSpPr/>
            <p:nvPr/>
          </p:nvSpPr>
          <p:spPr>
            <a:xfrm>
              <a:off x="3985260" y="2956559"/>
              <a:ext cx="2195830" cy="268605"/>
            </a:xfrm>
            <a:custGeom>
              <a:avLst/>
              <a:gdLst/>
              <a:ahLst/>
              <a:cxnLst/>
              <a:rect l="l" t="t" r="r" b="b"/>
              <a:pathLst>
                <a:path w="2195829" h="268605">
                  <a:moveTo>
                    <a:pt x="2195322" y="256032"/>
                  </a:moveTo>
                  <a:lnTo>
                    <a:pt x="0" y="256032"/>
                  </a:lnTo>
                  <a:lnTo>
                    <a:pt x="0" y="268236"/>
                  </a:lnTo>
                  <a:lnTo>
                    <a:pt x="2195322" y="268236"/>
                  </a:lnTo>
                  <a:lnTo>
                    <a:pt x="2195322" y="256032"/>
                  </a:lnTo>
                  <a:close/>
                </a:path>
                <a:path w="2195829" h="268605">
                  <a:moveTo>
                    <a:pt x="2195322" y="0"/>
                  </a:moveTo>
                  <a:lnTo>
                    <a:pt x="0" y="0"/>
                  </a:lnTo>
                  <a:lnTo>
                    <a:pt x="0" y="12954"/>
                  </a:lnTo>
                  <a:lnTo>
                    <a:pt x="2195322" y="12954"/>
                  </a:lnTo>
                  <a:lnTo>
                    <a:pt x="2195322" y="0"/>
                  </a:lnTo>
                  <a:close/>
                </a:path>
              </a:pathLst>
            </a:custGeom>
            <a:solidFill>
              <a:srgbClr val="FFFFFF"/>
            </a:solidFill>
          </p:spPr>
          <p:txBody>
            <a:bodyPr wrap="square" lIns="0" tIns="0" rIns="0" bIns="0" rtlCol="0"/>
            <a:lstStyle/>
            <a:p>
              <a:endParaRPr sz="1588"/>
            </a:p>
          </p:txBody>
        </p:sp>
        <p:sp>
          <p:nvSpPr>
            <p:cNvPr id="18" name="object 18"/>
            <p:cNvSpPr/>
            <p:nvPr/>
          </p:nvSpPr>
          <p:spPr>
            <a:xfrm>
              <a:off x="6469380" y="2902457"/>
              <a:ext cx="2195830" cy="492759"/>
            </a:xfrm>
            <a:custGeom>
              <a:avLst/>
              <a:gdLst/>
              <a:ahLst/>
              <a:cxnLst/>
              <a:rect l="l" t="t" r="r" b="b"/>
              <a:pathLst>
                <a:path w="2195829" h="492760">
                  <a:moveTo>
                    <a:pt x="2195322" y="0"/>
                  </a:moveTo>
                  <a:lnTo>
                    <a:pt x="0" y="0"/>
                  </a:lnTo>
                  <a:lnTo>
                    <a:pt x="0" y="429768"/>
                  </a:lnTo>
                  <a:lnTo>
                    <a:pt x="0" y="492252"/>
                  </a:lnTo>
                  <a:lnTo>
                    <a:pt x="2195322" y="492252"/>
                  </a:lnTo>
                  <a:lnTo>
                    <a:pt x="2195322" y="429768"/>
                  </a:lnTo>
                  <a:lnTo>
                    <a:pt x="2195322" y="0"/>
                  </a:lnTo>
                  <a:close/>
                </a:path>
              </a:pathLst>
            </a:custGeom>
            <a:solidFill>
              <a:srgbClr val="0183B7"/>
            </a:solidFill>
          </p:spPr>
          <p:txBody>
            <a:bodyPr wrap="square" lIns="0" tIns="0" rIns="0" bIns="0" rtlCol="0"/>
            <a:lstStyle/>
            <a:p>
              <a:endParaRPr sz="1588"/>
            </a:p>
          </p:txBody>
        </p:sp>
        <p:sp>
          <p:nvSpPr>
            <p:cNvPr id="19" name="object 19"/>
            <p:cNvSpPr/>
            <p:nvPr/>
          </p:nvSpPr>
          <p:spPr>
            <a:xfrm>
              <a:off x="457200" y="3325367"/>
              <a:ext cx="9144000" cy="1049020"/>
            </a:xfrm>
            <a:custGeom>
              <a:avLst/>
              <a:gdLst/>
              <a:ahLst/>
              <a:cxnLst/>
              <a:rect l="l" t="t" r="r" b="b"/>
              <a:pathLst>
                <a:path w="9144000" h="1049020">
                  <a:moveTo>
                    <a:pt x="719328" y="69342"/>
                  </a:moveTo>
                  <a:lnTo>
                    <a:pt x="0" y="69342"/>
                  </a:lnTo>
                  <a:lnTo>
                    <a:pt x="0" y="1048512"/>
                  </a:lnTo>
                  <a:lnTo>
                    <a:pt x="719328" y="1048512"/>
                  </a:lnTo>
                  <a:lnTo>
                    <a:pt x="719328" y="69342"/>
                  </a:lnTo>
                  <a:close/>
                </a:path>
                <a:path w="9144000" h="1049020">
                  <a:moveTo>
                    <a:pt x="8207502" y="0"/>
                  </a:moveTo>
                  <a:lnTo>
                    <a:pt x="6012180" y="0"/>
                  </a:lnTo>
                  <a:lnTo>
                    <a:pt x="6012180" y="12954"/>
                  </a:lnTo>
                  <a:lnTo>
                    <a:pt x="8207502" y="12954"/>
                  </a:lnTo>
                  <a:lnTo>
                    <a:pt x="8207502" y="0"/>
                  </a:lnTo>
                  <a:close/>
                </a:path>
                <a:path w="9144000" h="1049020">
                  <a:moveTo>
                    <a:pt x="9144000" y="69342"/>
                  </a:moveTo>
                  <a:lnTo>
                    <a:pt x="776478" y="69342"/>
                  </a:lnTo>
                  <a:lnTo>
                    <a:pt x="776478" y="1048512"/>
                  </a:lnTo>
                  <a:lnTo>
                    <a:pt x="9144000" y="1048512"/>
                  </a:lnTo>
                  <a:lnTo>
                    <a:pt x="9144000" y="69342"/>
                  </a:lnTo>
                  <a:close/>
                </a:path>
              </a:pathLst>
            </a:custGeom>
            <a:solidFill>
              <a:srgbClr val="FFFFFF"/>
            </a:solidFill>
          </p:spPr>
          <p:txBody>
            <a:bodyPr wrap="square" lIns="0" tIns="0" rIns="0" bIns="0" rtlCol="0"/>
            <a:lstStyle/>
            <a:p>
              <a:endParaRPr sz="1588"/>
            </a:p>
          </p:txBody>
        </p:sp>
        <p:sp>
          <p:nvSpPr>
            <p:cNvPr id="20" name="object 20"/>
            <p:cNvSpPr/>
            <p:nvPr/>
          </p:nvSpPr>
          <p:spPr>
            <a:xfrm>
              <a:off x="1176527" y="3394710"/>
              <a:ext cx="57150" cy="979169"/>
            </a:xfrm>
            <a:custGeom>
              <a:avLst/>
              <a:gdLst/>
              <a:ahLst/>
              <a:cxnLst/>
              <a:rect l="l" t="t" r="r" b="b"/>
              <a:pathLst>
                <a:path w="57150" h="979170">
                  <a:moveTo>
                    <a:pt x="57150" y="979170"/>
                  </a:moveTo>
                  <a:lnTo>
                    <a:pt x="0" y="979170"/>
                  </a:lnTo>
                  <a:lnTo>
                    <a:pt x="0" y="0"/>
                  </a:lnTo>
                  <a:lnTo>
                    <a:pt x="57150" y="0"/>
                  </a:lnTo>
                  <a:lnTo>
                    <a:pt x="57150" y="979170"/>
                  </a:lnTo>
                  <a:close/>
                </a:path>
              </a:pathLst>
            </a:custGeom>
            <a:solidFill>
              <a:srgbClr val="0183B7"/>
            </a:solidFill>
          </p:spPr>
          <p:txBody>
            <a:bodyPr wrap="square" lIns="0" tIns="0" rIns="0" bIns="0" rtlCol="0"/>
            <a:lstStyle/>
            <a:p>
              <a:endParaRPr sz="1588"/>
            </a:p>
          </p:txBody>
        </p:sp>
        <p:sp>
          <p:nvSpPr>
            <p:cNvPr id="21" name="object 21"/>
            <p:cNvSpPr/>
            <p:nvPr/>
          </p:nvSpPr>
          <p:spPr>
            <a:xfrm>
              <a:off x="3859529" y="3394710"/>
              <a:ext cx="0" cy="933450"/>
            </a:xfrm>
            <a:custGeom>
              <a:avLst/>
              <a:gdLst/>
              <a:ahLst/>
              <a:cxnLst/>
              <a:rect l="l" t="t" r="r" b="b"/>
              <a:pathLst>
                <a:path h="933450">
                  <a:moveTo>
                    <a:pt x="0" y="0"/>
                  </a:moveTo>
                  <a:lnTo>
                    <a:pt x="0" y="933450"/>
                  </a:lnTo>
                </a:path>
              </a:pathLst>
            </a:custGeom>
            <a:grpFill/>
            <a:ln w="12192">
              <a:solidFill>
                <a:srgbClr val="0183B7"/>
              </a:solidFill>
              <a:prstDash val="sysDash"/>
            </a:ln>
          </p:spPr>
          <p:txBody>
            <a:bodyPr wrap="square" lIns="0" tIns="0" rIns="0" bIns="0" rtlCol="0"/>
            <a:lstStyle/>
            <a:p>
              <a:endParaRPr sz="1588"/>
            </a:p>
          </p:txBody>
        </p:sp>
        <p:sp>
          <p:nvSpPr>
            <p:cNvPr id="22" name="object 22"/>
            <p:cNvSpPr/>
            <p:nvPr/>
          </p:nvSpPr>
          <p:spPr>
            <a:xfrm>
              <a:off x="3853421" y="3412235"/>
              <a:ext cx="2478405" cy="962025"/>
            </a:xfrm>
            <a:custGeom>
              <a:avLst/>
              <a:gdLst/>
              <a:ahLst/>
              <a:cxnLst/>
              <a:rect l="l" t="t" r="r" b="b"/>
              <a:pathLst>
                <a:path w="2478404" h="962025">
                  <a:moveTo>
                    <a:pt x="12204" y="954024"/>
                  </a:moveTo>
                  <a:lnTo>
                    <a:pt x="0" y="954024"/>
                  </a:lnTo>
                  <a:lnTo>
                    <a:pt x="0" y="961644"/>
                  </a:lnTo>
                  <a:lnTo>
                    <a:pt x="12204" y="961644"/>
                  </a:lnTo>
                  <a:lnTo>
                    <a:pt x="12204" y="954024"/>
                  </a:lnTo>
                  <a:close/>
                </a:path>
                <a:path w="2478404" h="962025">
                  <a:moveTo>
                    <a:pt x="2478036" y="0"/>
                  </a:moveTo>
                  <a:lnTo>
                    <a:pt x="2465082" y="0"/>
                  </a:lnTo>
                  <a:lnTo>
                    <a:pt x="2465082" y="50292"/>
                  </a:lnTo>
                  <a:lnTo>
                    <a:pt x="2478036" y="50292"/>
                  </a:lnTo>
                  <a:lnTo>
                    <a:pt x="2478036" y="0"/>
                  </a:lnTo>
                  <a:close/>
                </a:path>
              </a:pathLst>
            </a:custGeom>
            <a:solidFill>
              <a:srgbClr val="0183B7"/>
            </a:solidFill>
          </p:spPr>
          <p:txBody>
            <a:bodyPr wrap="square" lIns="0" tIns="0" rIns="0" bIns="0" rtlCol="0"/>
            <a:lstStyle/>
            <a:p>
              <a:endParaRPr sz="1588"/>
            </a:p>
          </p:txBody>
        </p:sp>
        <p:sp>
          <p:nvSpPr>
            <p:cNvPr id="23" name="object 23"/>
            <p:cNvSpPr/>
            <p:nvPr/>
          </p:nvSpPr>
          <p:spPr>
            <a:xfrm>
              <a:off x="6324980" y="3500628"/>
              <a:ext cx="0" cy="851535"/>
            </a:xfrm>
            <a:custGeom>
              <a:avLst/>
              <a:gdLst/>
              <a:ahLst/>
              <a:cxnLst/>
              <a:rect l="l" t="t" r="r" b="b"/>
              <a:pathLst>
                <a:path h="851535">
                  <a:moveTo>
                    <a:pt x="0" y="0"/>
                  </a:moveTo>
                  <a:lnTo>
                    <a:pt x="0" y="851153"/>
                  </a:lnTo>
                </a:path>
              </a:pathLst>
            </a:custGeom>
            <a:grpFill/>
            <a:ln w="12953">
              <a:solidFill>
                <a:srgbClr val="0183B7"/>
              </a:solidFill>
              <a:prstDash val="sysDash"/>
            </a:ln>
          </p:spPr>
          <p:txBody>
            <a:bodyPr wrap="square" lIns="0" tIns="0" rIns="0" bIns="0" rtlCol="0"/>
            <a:lstStyle/>
            <a:p>
              <a:endParaRPr sz="1588"/>
            </a:p>
          </p:txBody>
        </p:sp>
        <p:sp>
          <p:nvSpPr>
            <p:cNvPr id="24" name="object 24"/>
            <p:cNvSpPr/>
            <p:nvPr/>
          </p:nvSpPr>
          <p:spPr>
            <a:xfrm>
              <a:off x="1530858" y="3394709"/>
              <a:ext cx="2195830" cy="927735"/>
            </a:xfrm>
            <a:custGeom>
              <a:avLst/>
              <a:gdLst/>
              <a:ahLst/>
              <a:cxnLst/>
              <a:rect l="l" t="t" r="r" b="b"/>
              <a:pathLst>
                <a:path w="2195829" h="927735">
                  <a:moveTo>
                    <a:pt x="2195322" y="0"/>
                  </a:moveTo>
                  <a:lnTo>
                    <a:pt x="0" y="0"/>
                  </a:lnTo>
                  <a:lnTo>
                    <a:pt x="0" y="415290"/>
                  </a:lnTo>
                  <a:lnTo>
                    <a:pt x="0" y="927354"/>
                  </a:lnTo>
                  <a:lnTo>
                    <a:pt x="2195322" y="927354"/>
                  </a:lnTo>
                  <a:lnTo>
                    <a:pt x="2195322" y="415290"/>
                  </a:lnTo>
                  <a:lnTo>
                    <a:pt x="2195322" y="0"/>
                  </a:lnTo>
                  <a:close/>
                </a:path>
              </a:pathLst>
            </a:custGeom>
            <a:solidFill>
              <a:srgbClr val="0183B7"/>
            </a:solidFill>
          </p:spPr>
          <p:txBody>
            <a:bodyPr wrap="square" lIns="0" tIns="0" rIns="0" bIns="0" rtlCol="0"/>
            <a:lstStyle/>
            <a:p>
              <a:endParaRPr sz="1588"/>
            </a:p>
          </p:txBody>
        </p:sp>
        <p:sp>
          <p:nvSpPr>
            <p:cNvPr id="25" name="object 25"/>
            <p:cNvSpPr/>
            <p:nvPr/>
          </p:nvSpPr>
          <p:spPr>
            <a:xfrm>
              <a:off x="1530858" y="3803903"/>
              <a:ext cx="2195830" cy="269240"/>
            </a:xfrm>
            <a:custGeom>
              <a:avLst/>
              <a:gdLst/>
              <a:ahLst/>
              <a:cxnLst/>
              <a:rect l="l" t="t" r="r" b="b"/>
              <a:pathLst>
                <a:path w="2195829" h="269239">
                  <a:moveTo>
                    <a:pt x="2195322" y="256032"/>
                  </a:moveTo>
                  <a:lnTo>
                    <a:pt x="0" y="256032"/>
                  </a:lnTo>
                  <a:lnTo>
                    <a:pt x="0" y="268986"/>
                  </a:lnTo>
                  <a:lnTo>
                    <a:pt x="2195322" y="268986"/>
                  </a:lnTo>
                  <a:lnTo>
                    <a:pt x="2195322" y="256032"/>
                  </a:lnTo>
                  <a:close/>
                </a:path>
                <a:path w="2195829" h="269239">
                  <a:moveTo>
                    <a:pt x="2195322" y="0"/>
                  </a:moveTo>
                  <a:lnTo>
                    <a:pt x="0" y="0"/>
                  </a:lnTo>
                  <a:lnTo>
                    <a:pt x="0" y="12954"/>
                  </a:lnTo>
                  <a:lnTo>
                    <a:pt x="2195322" y="12954"/>
                  </a:lnTo>
                  <a:lnTo>
                    <a:pt x="2195322" y="0"/>
                  </a:lnTo>
                  <a:close/>
                </a:path>
              </a:pathLst>
            </a:custGeom>
            <a:solidFill>
              <a:srgbClr val="FFFFFF"/>
            </a:solidFill>
          </p:spPr>
          <p:txBody>
            <a:bodyPr wrap="square" lIns="0" tIns="0" rIns="0" bIns="0" rtlCol="0"/>
            <a:lstStyle/>
            <a:p>
              <a:endParaRPr sz="1588"/>
            </a:p>
          </p:txBody>
        </p:sp>
      </p:grpSp>
      <p:sp>
        <p:nvSpPr>
          <p:cNvPr id="26" name="object 26"/>
          <p:cNvSpPr txBox="1"/>
          <p:nvPr/>
        </p:nvSpPr>
        <p:spPr>
          <a:xfrm>
            <a:off x="3092151" y="2011905"/>
            <a:ext cx="1768849" cy="1781754"/>
          </a:xfrm>
          <a:prstGeom prst="rect">
            <a:avLst/>
          </a:prstGeom>
        </p:spPr>
        <p:txBody>
          <a:bodyPr vert="horz" wrap="square" lIns="0" tIns="22971" rIns="0" bIns="0" rtlCol="0">
            <a:spAutoFit/>
          </a:bodyPr>
          <a:lstStyle/>
          <a:p>
            <a:pPr marL="11206" marR="4483" algn="ctr">
              <a:lnSpc>
                <a:spcPts val="1209"/>
              </a:lnSpc>
              <a:spcBef>
                <a:spcPts val="180"/>
              </a:spcBef>
            </a:pPr>
            <a:r>
              <a:rPr sz="1059" spc="-4" dirty="0">
                <a:solidFill>
                  <a:srgbClr val="EFB525"/>
                </a:solidFill>
                <a:latin typeface="Arial"/>
                <a:cs typeface="Arial"/>
              </a:rPr>
              <a:t>Studio </a:t>
            </a:r>
            <a:r>
              <a:rPr sz="1059" dirty="0">
                <a:solidFill>
                  <a:srgbClr val="EFB525"/>
                </a:solidFill>
                <a:latin typeface="Arial"/>
                <a:cs typeface="Arial"/>
              </a:rPr>
              <a:t>to </a:t>
            </a:r>
            <a:r>
              <a:rPr sz="1059" spc="-4" dirty="0">
                <a:solidFill>
                  <a:srgbClr val="EFB525"/>
                </a:solidFill>
                <a:latin typeface="Arial"/>
                <a:cs typeface="Arial"/>
              </a:rPr>
              <a:t>Studio; </a:t>
            </a:r>
            <a:r>
              <a:rPr sz="1059" spc="-9" dirty="0">
                <a:solidFill>
                  <a:srgbClr val="EFB525"/>
                </a:solidFill>
                <a:latin typeface="Arial"/>
                <a:cs typeface="Arial"/>
              </a:rPr>
              <a:t>Broadcaster </a:t>
            </a:r>
            <a:r>
              <a:rPr sz="1059" spc="-282" dirty="0">
                <a:solidFill>
                  <a:srgbClr val="EFB525"/>
                </a:solidFill>
                <a:latin typeface="Arial"/>
                <a:cs typeface="Arial"/>
              </a:rPr>
              <a:t> </a:t>
            </a:r>
            <a:r>
              <a:rPr sz="1059" spc="-4" dirty="0">
                <a:solidFill>
                  <a:srgbClr val="EFB525"/>
                </a:solidFill>
                <a:latin typeface="Arial"/>
                <a:cs typeface="Arial"/>
              </a:rPr>
              <a:t>to</a:t>
            </a:r>
            <a:r>
              <a:rPr sz="1059" spc="-9" dirty="0">
                <a:solidFill>
                  <a:srgbClr val="EFB525"/>
                </a:solidFill>
                <a:latin typeface="Arial"/>
                <a:cs typeface="Arial"/>
              </a:rPr>
              <a:t> Broadcaster</a:t>
            </a:r>
            <a:r>
              <a:rPr lang="en-US" sz="1059" spc="-9" dirty="0">
                <a:solidFill>
                  <a:srgbClr val="EFB525"/>
                </a:solidFill>
                <a:latin typeface="Arial"/>
                <a:cs typeface="Arial"/>
              </a:rPr>
              <a:t> (External)</a:t>
            </a:r>
            <a:endParaRPr sz="1059" dirty="0">
              <a:latin typeface="Arial"/>
              <a:cs typeface="Arial"/>
            </a:endParaRPr>
          </a:p>
          <a:p>
            <a:pPr algn="ctr">
              <a:spcBef>
                <a:spcPts val="472"/>
              </a:spcBef>
            </a:pPr>
            <a:r>
              <a:rPr sz="1059" spc="-9" dirty="0">
                <a:solidFill>
                  <a:srgbClr val="FFFFFF"/>
                </a:solidFill>
                <a:latin typeface="Arial"/>
                <a:cs typeface="Arial"/>
              </a:rPr>
              <a:t>Uncompressed,</a:t>
            </a:r>
            <a:r>
              <a:rPr sz="1059" spc="-22" dirty="0">
                <a:solidFill>
                  <a:srgbClr val="FFFFFF"/>
                </a:solidFill>
                <a:latin typeface="Arial"/>
                <a:cs typeface="Arial"/>
              </a:rPr>
              <a:t> </a:t>
            </a:r>
            <a:r>
              <a:rPr sz="1059" spc="-9" dirty="0">
                <a:solidFill>
                  <a:srgbClr val="FFFFFF"/>
                </a:solidFill>
                <a:latin typeface="Arial"/>
                <a:cs typeface="Arial"/>
              </a:rPr>
              <a:t>Lossless</a:t>
            </a:r>
            <a:endParaRPr sz="1059" dirty="0">
              <a:latin typeface="Arial"/>
              <a:cs typeface="Arial"/>
            </a:endParaRPr>
          </a:p>
          <a:p>
            <a:pPr marL="11767" marR="4483" algn="ctr">
              <a:lnSpc>
                <a:spcPts val="1209"/>
              </a:lnSpc>
              <a:spcBef>
                <a:spcPts val="596"/>
              </a:spcBef>
            </a:pPr>
            <a:r>
              <a:rPr sz="1059" spc="-18" dirty="0">
                <a:solidFill>
                  <a:srgbClr val="FFFFFF"/>
                </a:solidFill>
                <a:latin typeface="Arial"/>
                <a:cs typeface="Arial"/>
              </a:rPr>
              <a:t>Very </a:t>
            </a:r>
            <a:r>
              <a:rPr sz="1059" spc="-4" dirty="0">
                <a:solidFill>
                  <a:srgbClr val="FFFFFF"/>
                </a:solidFill>
                <a:latin typeface="Arial"/>
                <a:cs typeface="Arial"/>
              </a:rPr>
              <a:t>High bit-rate stream: </a:t>
            </a:r>
            <a:r>
              <a:rPr sz="1059" spc="-9" dirty="0">
                <a:solidFill>
                  <a:srgbClr val="FFFFFF"/>
                </a:solidFill>
                <a:latin typeface="Arial"/>
                <a:cs typeface="Arial"/>
              </a:rPr>
              <a:t>SD </a:t>
            </a:r>
            <a:r>
              <a:rPr sz="1059" spc="-282" dirty="0">
                <a:solidFill>
                  <a:srgbClr val="FFFFFF"/>
                </a:solidFill>
                <a:latin typeface="Arial"/>
                <a:cs typeface="Arial"/>
              </a:rPr>
              <a:t> </a:t>
            </a:r>
            <a:r>
              <a:rPr sz="1059" spc="-4" dirty="0">
                <a:solidFill>
                  <a:srgbClr val="FFFFFF"/>
                </a:solidFill>
                <a:latin typeface="Arial"/>
                <a:cs typeface="Arial"/>
              </a:rPr>
              <a:t>(270Mbps),</a:t>
            </a:r>
            <a:r>
              <a:rPr sz="1059" spc="-35" dirty="0">
                <a:solidFill>
                  <a:srgbClr val="FFFFFF"/>
                </a:solidFill>
                <a:latin typeface="Arial"/>
                <a:cs typeface="Arial"/>
              </a:rPr>
              <a:t> </a:t>
            </a:r>
            <a:r>
              <a:rPr sz="1059" spc="-4" dirty="0">
                <a:solidFill>
                  <a:srgbClr val="FFFFFF"/>
                </a:solidFill>
                <a:latin typeface="Arial"/>
                <a:cs typeface="Arial"/>
              </a:rPr>
              <a:t>HD</a:t>
            </a:r>
            <a:r>
              <a:rPr sz="1059" spc="-22" dirty="0">
                <a:solidFill>
                  <a:srgbClr val="FFFFFF"/>
                </a:solidFill>
                <a:latin typeface="Arial"/>
                <a:cs typeface="Arial"/>
              </a:rPr>
              <a:t> </a:t>
            </a:r>
            <a:r>
              <a:rPr sz="1059" spc="-4" dirty="0">
                <a:solidFill>
                  <a:srgbClr val="FFFFFF"/>
                </a:solidFill>
                <a:latin typeface="Arial"/>
                <a:cs typeface="Arial"/>
              </a:rPr>
              <a:t>(1.5-3Gbps)</a:t>
            </a:r>
            <a:endParaRPr sz="1059" dirty="0">
              <a:latin typeface="Arial"/>
              <a:cs typeface="Arial"/>
            </a:endParaRPr>
          </a:p>
          <a:p>
            <a:pPr marL="213483" marR="205639" indent="-560" algn="ctr">
              <a:lnSpc>
                <a:spcPts val="1209"/>
              </a:lnSpc>
              <a:spcBef>
                <a:spcPts val="569"/>
              </a:spcBef>
            </a:pPr>
            <a:r>
              <a:rPr sz="1059" spc="-4" dirty="0">
                <a:solidFill>
                  <a:srgbClr val="FFFFFF"/>
                </a:solidFill>
                <a:latin typeface="Arial"/>
                <a:cs typeface="Arial"/>
              </a:rPr>
              <a:t>P-to-P and P2MP </a:t>
            </a:r>
            <a:r>
              <a:rPr sz="1059" dirty="0">
                <a:solidFill>
                  <a:srgbClr val="FFFFFF"/>
                </a:solidFill>
                <a:latin typeface="Arial"/>
                <a:cs typeface="Arial"/>
              </a:rPr>
              <a:t> </a:t>
            </a:r>
            <a:r>
              <a:rPr sz="1059" spc="-4" dirty="0">
                <a:solidFill>
                  <a:srgbClr val="FFFFFF"/>
                </a:solidFill>
                <a:latin typeface="Arial"/>
                <a:cs typeface="Arial"/>
              </a:rPr>
              <a:t>(unicast</a:t>
            </a:r>
            <a:r>
              <a:rPr sz="1059" spc="-53" dirty="0">
                <a:solidFill>
                  <a:srgbClr val="FFFFFF"/>
                </a:solidFill>
                <a:latin typeface="Arial"/>
                <a:cs typeface="Arial"/>
              </a:rPr>
              <a:t> </a:t>
            </a:r>
            <a:r>
              <a:rPr sz="1059" spc="-4" dirty="0">
                <a:solidFill>
                  <a:srgbClr val="FFFFFF"/>
                </a:solidFill>
                <a:latin typeface="Arial"/>
                <a:cs typeface="Arial"/>
              </a:rPr>
              <a:t>and</a:t>
            </a:r>
            <a:r>
              <a:rPr sz="1059" spc="-40" dirty="0">
                <a:solidFill>
                  <a:srgbClr val="FFFFFF"/>
                </a:solidFill>
                <a:latin typeface="Arial"/>
                <a:cs typeface="Arial"/>
              </a:rPr>
              <a:t> </a:t>
            </a:r>
            <a:r>
              <a:rPr sz="1059" spc="-4" dirty="0">
                <a:solidFill>
                  <a:srgbClr val="FFFFFF"/>
                </a:solidFill>
                <a:latin typeface="Arial"/>
                <a:cs typeface="Arial"/>
              </a:rPr>
              <a:t>multicast)</a:t>
            </a:r>
            <a:endParaRPr sz="1059" dirty="0">
              <a:latin typeface="Arial"/>
              <a:cs typeface="Arial"/>
            </a:endParaRPr>
          </a:p>
          <a:p>
            <a:pPr marL="2241" algn="ctr">
              <a:spcBef>
                <a:spcPts val="476"/>
              </a:spcBef>
            </a:pPr>
            <a:r>
              <a:rPr sz="1059" spc="-4" dirty="0">
                <a:solidFill>
                  <a:srgbClr val="FFFFFF"/>
                </a:solidFill>
                <a:latin typeface="Arial"/>
                <a:cs typeface="Arial"/>
              </a:rPr>
              <a:t>P2MP</a:t>
            </a:r>
            <a:r>
              <a:rPr sz="1059" spc="-40" dirty="0">
                <a:solidFill>
                  <a:srgbClr val="FFFFFF"/>
                </a:solidFill>
                <a:latin typeface="Arial"/>
                <a:cs typeface="Arial"/>
              </a:rPr>
              <a:t> </a:t>
            </a:r>
            <a:r>
              <a:rPr lang="en-US" sz="1059" spc="-40" dirty="0">
                <a:solidFill>
                  <a:srgbClr val="FFFFFF"/>
                </a:solidFill>
                <a:latin typeface="Arial"/>
                <a:cs typeface="Arial"/>
              </a:rPr>
              <a:t>RSVP-TE</a:t>
            </a:r>
            <a:endParaRPr sz="1059" dirty="0">
              <a:latin typeface="Arial"/>
              <a:cs typeface="Arial"/>
            </a:endParaRPr>
          </a:p>
          <a:p>
            <a:pPr marL="96936">
              <a:spcBef>
                <a:spcPts val="507"/>
              </a:spcBef>
            </a:pPr>
            <a:r>
              <a:rPr sz="1059" spc="-4" dirty="0">
                <a:solidFill>
                  <a:srgbClr val="FFFFFF"/>
                </a:solidFill>
                <a:latin typeface="Arial"/>
                <a:cs typeface="Arial"/>
              </a:rPr>
              <a:t>Broadcasters,</a:t>
            </a:r>
            <a:r>
              <a:rPr sz="1059" spc="-31" dirty="0">
                <a:solidFill>
                  <a:srgbClr val="FFFFFF"/>
                </a:solidFill>
                <a:latin typeface="Arial"/>
                <a:cs typeface="Arial"/>
              </a:rPr>
              <a:t> </a:t>
            </a:r>
            <a:r>
              <a:rPr sz="1059" spc="-9" dirty="0">
                <a:solidFill>
                  <a:srgbClr val="FFFFFF"/>
                </a:solidFill>
                <a:latin typeface="Arial"/>
                <a:cs typeface="Arial"/>
              </a:rPr>
              <a:t>Studios</a:t>
            </a:r>
            <a:endParaRPr sz="1059" dirty="0">
              <a:latin typeface="Arial"/>
              <a:cs typeface="Arial"/>
            </a:endParaRPr>
          </a:p>
        </p:txBody>
      </p:sp>
      <p:grpSp>
        <p:nvGrpSpPr>
          <p:cNvPr id="27" name="object 27"/>
          <p:cNvGrpSpPr/>
          <p:nvPr/>
        </p:nvGrpSpPr>
        <p:grpSpPr>
          <a:xfrm>
            <a:off x="5174876" y="2995332"/>
            <a:ext cx="1937497" cy="863973"/>
            <a:chOff x="3985259" y="3394709"/>
            <a:chExt cx="2195830" cy="979169"/>
          </a:xfrm>
        </p:grpSpPr>
        <p:sp>
          <p:nvSpPr>
            <p:cNvPr id="28" name="object 28"/>
            <p:cNvSpPr/>
            <p:nvPr/>
          </p:nvSpPr>
          <p:spPr>
            <a:xfrm>
              <a:off x="3985260" y="3394709"/>
              <a:ext cx="2195830" cy="979805"/>
            </a:xfrm>
            <a:custGeom>
              <a:avLst/>
              <a:gdLst/>
              <a:ahLst/>
              <a:cxnLst/>
              <a:rect l="l" t="t" r="r" b="b"/>
              <a:pathLst>
                <a:path w="2195829" h="979804">
                  <a:moveTo>
                    <a:pt x="2195322" y="0"/>
                  </a:moveTo>
                  <a:lnTo>
                    <a:pt x="0" y="0"/>
                  </a:lnTo>
                  <a:lnTo>
                    <a:pt x="0" y="253746"/>
                  </a:lnTo>
                  <a:lnTo>
                    <a:pt x="0" y="938784"/>
                  </a:lnTo>
                  <a:lnTo>
                    <a:pt x="0" y="979182"/>
                  </a:lnTo>
                  <a:lnTo>
                    <a:pt x="2195322" y="979170"/>
                  </a:lnTo>
                  <a:lnTo>
                    <a:pt x="2195322" y="938784"/>
                  </a:lnTo>
                  <a:lnTo>
                    <a:pt x="2195322" y="253746"/>
                  </a:lnTo>
                  <a:lnTo>
                    <a:pt x="2195322" y="0"/>
                  </a:lnTo>
                  <a:close/>
                </a:path>
              </a:pathLst>
            </a:custGeom>
            <a:solidFill>
              <a:srgbClr val="0183B7"/>
            </a:solidFill>
          </p:spPr>
          <p:txBody>
            <a:bodyPr wrap="square" lIns="0" tIns="0" rIns="0" bIns="0" rtlCol="0"/>
            <a:lstStyle/>
            <a:p>
              <a:endParaRPr sz="1588"/>
            </a:p>
          </p:txBody>
        </p:sp>
        <p:sp>
          <p:nvSpPr>
            <p:cNvPr id="29" name="object 29"/>
            <p:cNvSpPr/>
            <p:nvPr/>
          </p:nvSpPr>
          <p:spPr>
            <a:xfrm>
              <a:off x="3985260" y="3642359"/>
              <a:ext cx="2195830" cy="698500"/>
            </a:xfrm>
            <a:custGeom>
              <a:avLst/>
              <a:gdLst/>
              <a:ahLst/>
              <a:cxnLst/>
              <a:rect l="l" t="t" r="r" b="b"/>
              <a:pathLst>
                <a:path w="2195829" h="698500">
                  <a:moveTo>
                    <a:pt x="2195322" y="685038"/>
                  </a:moveTo>
                  <a:lnTo>
                    <a:pt x="0" y="685038"/>
                  </a:lnTo>
                  <a:lnTo>
                    <a:pt x="0" y="697992"/>
                  </a:lnTo>
                  <a:lnTo>
                    <a:pt x="2195322" y="697992"/>
                  </a:lnTo>
                  <a:lnTo>
                    <a:pt x="2195322" y="685038"/>
                  </a:lnTo>
                  <a:close/>
                </a:path>
                <a:path w="2195829" h="698500">
                  <a:moveTo>
                    <a:pt x="2195322" y="429006"/>
                  </a:moveTo>
                  <a:lnTo>
                    <a:pt x="0" y="429006"/>
                  </a:lnTo>
                  <a:lnTo>
                    <a:pt x="0" y="441960"/>
                  </a:lnTo>
                  <a:lnTo>
                    <a:pt x="2195322" y="441960"/>
                  </a:lnTo>
                  <a:lnTo>
                    <a:pt x="2195322" y="429006"/>
                  </a:lnTo>
                  <a:close/>
                </a:path>
                <a:path w="2195829" h="698500">
                  <a:moveTo>
                    <a:pt x="2195322" y="0"/>
                  </a:moveTo>
                  <a:lnTo>
                    <a:pt x="0" y="0"/>
                  </a:lnTo>
                  <a:lnTo>
                    <a:pt x="0" y="12204"/>
                  </a:lnTo>
                  <a:lnTo>
                    <a:pt x="2195322" y="12204"/>
                  </a:lnTo>
                  <a:lnTo>
                    <a:pt x="2195322" y="0"/>
                  </a:lnTo>
                  <a:close/>
                </a:path>
              </a:pathLst>
            </a:custGeom>
            <a:solidFill>
              <a:srgbClr val="FFFFFF"/>
            </a:solidFill>
          </p:spPr>
          <p:txBody>
            <a:bodyPr wrap="square" lIns="0" tIns="0" rIns="0" bIns="0" rtlCol="0"/>
            <a:lstStyle/>
            <a:p>
              <a:endParaRPr sz="1588"/>
            </a:p>
          </p:txBody>
        </p:sp>
      </p:grpSp>
      <p:sp>
        <p:nvSpPr>
          <p:cNvPr id="30" name="object 30"/>
          <p:cNvSpPr txBox="1"/>
          <p:nvPr/>
        </p:nvSpPr>
        <p:spPr>
          <a:xfrm>
            <a:off x="5255110" y="2336650"/>
            <a:ext cx="1775012" cy="1297565"/>
          </a:xfrm>
          <a:prstGeom prst="rect">
            <a:avLst/>
          </a:prstGeom>
        </p:spPr>
        <p:txBody>
          <a:bodyPr vert="horz" wrap="square" lIns="0" tIns="11206" rIns="0" bIns="0" rtlCol="0">
            <a:spAutoFit/>
          </a:bodyPr>
          <a:lstStyle/>
          <a:p>
            <a:pPr marL="114866" marR="109263" algn="ctr">
              <a:lnSpc>
                <a:spcPct val="140000"/>
              </a:lnSpc>
              <a:spcBef>
                <a:spcPts val="88"/>
              </a:spcBef>
            </a:pPr>
            <a:r>
              <a:rPr sz="1059" spc="-4" dirty="0">
                <a:solidFill>
                  <a:srgbClr val="EFB525"/>
                </a:solidFill>
                <a:latin typeface="Arial"/>
                <a:cs typeface="Arial"/>
              </a:rPr>
              <a:t>Content owner to </a:t>
            </a:r>
            <a:r>
              <a:rPr sz="1059" spc="-9" dirty="0">
                <a:solidFill>
                  <a:srgbClr val="EFB525"/>
                </a:solidFill>
                <a:latin typeface="Arial"/>
                <a:cs typeface="Arial"/>
              </a:rPr>
              <a:t>provider </a:t>
            </a:r>
            <a:r>
              <a:rPr sz="1059" spc="-282" dirty="0">
                <a:solidFill>
                  <a:srgbClr val="EFB525"/>
                </a:solidFill>
                <a:latin typeface="Arial"/>
                <a:cs typeface="Arial"/>
              </a:rPr>
              <a:t> </a:t>
            </a:r>
            <a:r>
              <a:rPr sz="1059" spc="-9" dirty="0">
                <a:solidFill>
                  <a:srgbClr val="FFFFFF"/>
                </a:solidFill>
                <a:latin typeface="Arial"/>
                <a:cs typeface="Arial"/>
              </a:rPr>
              <a:t>Compressed</a:t>
            </a:r>
            <a:endParaRPr sz="1059" dirty="0">
              <a:latin typeface="Arial"/>
              <a:cs typeface="Arial"/>
            </a:endParaRPr>
          </a:p>
          <a:p>
            <a:pPr algn="ctr">
              <a:lnSpc>
                <a:spcPts val="1240"/>
              </a:lnSpc>
              <a:spcBef>
                <a:spcPts val="507"/>
              </a:spcBef>
            </a:pPr>
            <a:r>
              <a:rPr sz="1059" spc="-4" dirty="0">
                <a:solidFill>
                  <a:srgbClr val="FFFFFF"/>
                </a:solidFill>
                <a:latin typeface="Arial"/>
                <a:cs typeface="Arial"/>
              </a:rPr>
              <a:t>Low/moderate</a:t>
            </a:r>
            <a:r>
              <a:rPr sz="1059" spc="-44" dirty="0">
                <a:solidFill>
                  <a:srgbClr val="FFFFFF"/>
                </a:solidFill>
                <a:latin typeface="Arial"/>
                <a:cs typeface="Arial"/>
              </a:rPr>
              <a:t> </a:t>
            </a:r>
            <a:r>
              <a:rPr sz="1059" spc="-4" dirty="0">
                <a:solidFill>
                  <a:srgbClr val="FFFFFF"/>
                </a:solidFill>
                <a:latin typeface="Arial"/>
                <a:cs typeface="Arial"/>
              </a:rPr>
              <a:t>bit-rate</a:t>
            </a:r>
            <a:r>
              <a:rPr sz="1059" spc="-31" dirty="0">
                <a:solidFill>
                  <a:srgbClr val="FFFFFF"/>
                </a:solidFill>
                <a:latin typeface="Arial"/>
                <a:cs typeface="Arial"/>
              </a:rPr>
              <a:t> </a:t>
            </a:r>
            <a:r>
              <a:rPr sz="1059" dirty="0">
                <a:solidFill>
                  <a:srgbClr val="FFFFFF"/>
                </a:solidFill>
                <a:latin typeface="Arial"/>
                <a:cs typeface="Arial"/>
              </a:rPr>
              <a:t>stream</a:t>
            </a:r>
            <a:endParaRPr sz="1059" dirty="0">
              <a:latin typeface="Arial"/>
              <a:cs typeface="Arial"/>
            </a:endParaRPr>
          </a:p>
          <a:p>
            <a:pPr algn="ctr">
              <a:lnSpc>
                <a:spcPts val="1240"/>
              </a:lnSpc>
            </a:pPr>
            <a:r>
              <a:rPr sz="1059" dirty="0">
                <a:solidFill>
                  <a:srgbClr val="FFFFFF"/>
                </a:solidFill>
                <a:latin typeface="Arial"/>
                <a:cs typeface="Arial"/>
              </a:rPr>
              <a:t>~</a:t>
            </a:r>
            <a:r>
              <a:rPr sz="1059" spc="-22" dirty="0">
                <a:solidFill>
                  <a:srgbClr val="FFFFFF"/>
                </a:solidFill>
                <a:latin typeface="Arial"/>
                <a:cs typeface="Arial"/>
              </a:rPr>
              <a:t> </a:t>
            </a:r>
            <a:r>
              <a:rPr sz="1059" spc="-4" dirty="0">
                <a:solidFill>
                  <a:srgbClr val="FFFFFF"/>
                </a:solidFill>
                <a:latin typeface="Arial"/>
                <a:cs typeface="Arial"/>
              </a:rPr>
              <a:t>same</a:t>
            </a:r>
            <a:r>
              <a:rPr sz="1059" spc="-18" dirty="0">
                <a:solidFill>
                  <a:srgbClr val="FFFFFF"/>
                </a:solidFill>
                <a:latin typeface="Arial"/>
                <a:cs typeface="Arial"/>
              </a:rPr>
              <a:t> </a:t>
            </a:r>
            <a:r>
              <a:rPr sz="1059" spc="-4" dirty="0">
                <a:solidFill>
                  <a:srgbClr val="FFFFFF"/>
                </a:solidFill>
                <a:latin typeface="Arial"/>
                <a:cs typeface="Arial"/>
              </a:rPr>
              <a:t>as</a:t>
            </a:r>
            <a:r>
              <a:rPr sz="1059" spc="-22" dirty="0">
                <a:solidFill>
                  <a:srgbClr val="FFFFFF"/>
                </a:solidFill>
                <a:latin typeface="Arial"/>
                <a:cs typeface="Arial"/>
              </a:rPr>
              <a:t> </a:t>
            </a:r>
            <a:r>
              <a:rPr sz="1059" spc="-4" dirty="0">
                <a:solidFill>
                  <a:srgbClr val="FFFFFF"/>
                </a:solidFill>
                <a:latin typeface="Arial"/>
                <a:cs typeface="Arial"/>
              </a:rPr>
              <a:t>secondary</a:t>
            </a:r>
            <a:r>
              <a:rPr sz="1059" spc="-31" dirty="0">
                <a:solidFill>
                  <a:srgbClr val="FFFFFF"/>
                </a:solidFill>
                <a:latin typeface="Arial"/>
                <a:cs typeface="Arial"/>
              </a:rPr>
              <a:t> </a:t>
            </a:r>
            <a:r>
              <a:rPr sz="1059" spc="-4" dirty="0">
                <a:solidFill>
                  <a:srgbClr val="FFFFFF"/>
                </a:solidFill>
                <a:latin typeface="Arial"/>
                <a:cs typeface="Arial"/>
              </a:rPr>
              <a:t>dist</a:t>
            </a:r>
            <a:endParaRPr sz="1059" dirty="0">
              <a:latin typeface="Arial"/>
              <a:cs typeface="Arial"/>
            </a:endParaRPr>
          </a:p>
          <a:p>
            <a:pPr marL="216285" marR="209561" indent="-560" algn="ctr">
              <a:lnSpc>
                <a:spcPts val="1209"/>
              </a:lnSpc>
              <a:spcBef>
                <a:spcPts val="596"/>
              </a:spcBef>
            </a:pPr>
            <a:r>
              <a:rPr sz="1059" spc="-4" dirty="0">
                <a:solidFill>
                  <a:srgbClr val="FFFFFF"/>
                </a:solidFill>
                <a:latin typeface="Arial"/>
                <a:cs typeface="Arial"/>
              </a:rPr>
              <a:t>P2MP </a:t>
            </a:r>
            <a:r>
              <a:rPr sz="1059" dirty="0">
                <a:solidFill>
                  <a:srgbClr val="FFFFFF"/>
                </a:solidFill>
                <a:latin typeface="Arial"/>
                <a:cs typeface="Arial"/>
              </a:rPr>
              <a:t> </a:t>
            </a:r>
            <a:r>
              <a:rPr sz="1059" spc="-4" dirty="0">
                <a:solidFill>
                  <a:srgbClr val="FFFFFF"/>
                </a:solidFill>
                <a:latin typeface="Arial"/>
                <a:cs typeface="Arial"/>
              </a:rPr>
              <a:t>(multicast)</a:t>
            </a:r>
            <a:endParaRPr sz="1059" dirty="0">
              <a:latin typeface="Arial"/>
              <a:cs typeface="Arial"/>
            </a:endParaRPr>
          </a:p>
          <a:p>
            <a:pPr algn="ctr">
              <a:spcBef>
                <a:spcPts val="476"/>
              </a:spcBef>
            </a:pPr>
            <a:r>
              <a:rPr lang="en-US" sz="1059" spc="-4" dirty="0">
                <a:solidFill>
                  <a:srgbClr val="FFFFFF"/>
                </a:solidFill>
                <a:latin typeface="Arial"/>
                <a:cs typeface="Arial"/>
              </a:rPr>
              <a:t>P2MP RSVP-TE</a:t>
            </a:r>
            <a:endParaRPr sz="1059" dirty="0">
              <a:latin typeface="Arial"/>
              <a:cs typeface="Arial"/>
            </a:endParaRPr>
          </a:p>
        </p:txBody>
      </p:sp>
      <p:grpSp>
        <p:nvGrpSpPr>
          <p:cNvPr id="31" name="object 31"/>
          <p:cNvGrpSpPr/>
          <p:nvPr/>
        </p:nvGrpSpPr>
        <p:grpSpPr>
          <a:xfrm>
            <a:off x="7366746" y="2995332"/>
            <a:ext cx="1937497" cy="863973"/>
            <a:chOff x="6469379" y="3394709"/>
            <a:chExt cx="2195830" cy="979169"/>
          </a:xfrm>
        </p:grpSpPr>
        <p:sp>
          <p:nvSpPr>
            <p:cNvPr id="32" name="object 32"/>
            <p:cNvSpPr/>
            <p:nvPr/>
          </p:nvSpPr>
          <p:spPr>
            <a:xfrm>
              <a:off x="6469380" y="3394709"/>
              <a:ext cx="2195830" cy="979169"/>
            </a:xfrm>
            <a:custGeom>
              <a:avLst/>
              <a:gdLst/>
              <a:ahLst/>
              <a:cxnLst/>
              <a:rect l="l" t="t" r="r" b="b"/>
              <a:pathLst>
                <a:path w="2195829" h="979170">
                  <a:moveTo>
                    <a:pt x="2195322" y="0"/>
                  </a:moveTo>
                  <a:lnTo>
                    <a:pt x="0" y="0"/>
                  </a:lnTo>
                  <a:lnTo>
                    <a:pt x="0" y="192786"/>
                  </a:lnTo>
                  <a:lnTo>
                    <a:pt x="0" y="970026"/>
                  </a:lnTo>
                  <a:lnTo>
                    <a:pt x="0" y="979170"/>
                  </a:lnTo>
                  <a:lnTo>
                    <a:pt x="2195322" y="979170"/>
                  </a:lnTo>
                  <a:lnTo>
                    <a:pt x="2195322" y="970026"/>
                  </a:lnTo>
                  <a:lnTo>
                    <a:pt x="2195322" y="192786"/>
                  </a:lnTo>
                  <a:lnTo>
                    <a:pt x="2195322" y="0"/>
                  </a:lnTo>
                  <a:close/>
                </a:path>
              </a:pathLst>
            </a:custGeom>
            <a:solidFill>
              <a:srgbClr val="0183B7"/>
            </a:solidFill>
          </p:spPr>
          <p:txBody>
            <a:bodyPr wrap="square" lIns="0" tIns="0" rIns="0" bIns="0" rtlCol="0"/>
            <a:lstStyle/>
            <a:p>
              <a:endParaRPr sz="1588"/>
            </a:p>
          </p:txBody>
        </p:sp>
        <p:sp>
          <p:nvSpPr>
            <p:cNvPr id="33" name="object 33"/>
            <p:cNvSpPr/>
            <p:nvPr/>
          </p:nvSpPr>
          <p:spPr>
            <a:xfrm>
              <a:off x="6469380" y="3581399"/>
              <a:ext cx="2195830" cy="789940"/>
            </a:xfrm>
            <a:custGeom>
              <a:avLst/>
              <a:gdLst/>
              <a:ahLst/>
              <a:cxnLst/>
              <a:rect l="l" t="t" r="r" b="b"/>
              <a:pathLst>
                <a:path w="2195829" h="789939">
                  <a:moveTo>
                    <a:pt x="2195322" y="777240"/>
                  </a:moveTo>
                  <a:lnTo>
                    <a:pt x="0" y="777240"/>
                  </a:lnTo>
                  <a:lnTo>
                    <a:pt x="0" y="789432"/>
                  </a:lnTo>
                  <a:lnTo>
                    <a:pt x="2195322" y="789432"/>
                  </a:lnTo>
                  <a:lnTo>
                    <a:pt x="2195322" y="777240"/>
                  </a:lnTo>
                  <a:close/>
                </a:path>
                <a:path w="2195829" h="789939">
                  <a:moveTo>
                    <a:pt x="2195322" y="0"/>
                  </a:moveTo>
                  <a:lnTo>
                    <a:pt x="0" y="0"/>
                  </a:lnTo>
                  <a:lnTo>
                    <a:pt x="0" y="12954"/>
                  </a:lnTo>
                  <a:lnTo>
                    <a:pt x="2195322" y="12954"/>
                  </a:lnTo>
                  <a:lnTo>
                    <a:pt x="2195322" y="0"/>
                  </a:lnTo>
                  <a:close/>
                </a:path>
              </a:pathLst>
            </a:custGeom>
            <a:solidFill>
              <a:srgbClr val="FFFFFF"/>
            </a:solidFill>
          </p:spPr>
          <p:txBody>
            <a:bodyPr wrap="square" lIns="0" tIns="0" rIns="0" bIns="0" rtlCol="0"/>
            <a:lstStyle/>
            <a:p>
              <a:endParaRPr sz="1588"/>
            </a:p>
          </p:txBody>
        </p:sp>
      </p:grpSp>
      <p:sp>
        <p:nvSpPr>
          <p:cNvPr id="34" name="object 34"/>
          <p:cNvSpPr txBox="1"/>
          <p:nvPr/>
        </p:nvSpPr>
        <p:spPr>
          <a:xfrm>
            <a:off x="7517577" y="2573319"/>
            <a:ext cx="1634938" cy="1238703"/>
          </a:xfrm>
          <a:prstGeom prst="rect">
            <a:avLst/>
          </a:prstGeom>
        </p:spPr>
        <p:txBody>
          <a:bodyPr vert="horz" wrap="square" lIns="0" tIns="11206" rIns="0" bIns="0" rtlCol="0">
            <a:spAutoFit/>
          </a:bodyPr>
          <a:lstStyle/>
          <a:p>
            <a:pPr algn="ctr">
              <a:lnSpc>
                <a:spcPts val="1240"/>
              </a:lnSpc>
              <a:spcBef>
                <a:spcPts val="88"/>
              </a:spcBef>
            </a:pPr>
            <a:r>
              <a:rPr sz="1059" spc="-4" dirty="0">
                <a:solidFill>
                  <a:srgbClr val="EFB525"/>
                </a:solidFill>
                <a:latin typeface="Arial"/>
                <a:cs typeface="Arial"/>
              </a:rPr>
              <a:t>Provider</a:t>
            </a:r>
            <a:r>
              <a:rPr sz="1059" spc="-35" dirty="0">
                <a:solidFill>
                  <a:srgbClr val="EFB525"/>
                </a:solidFill>
                <a:latin typeface="Arial"/>
                <a:cs typeface="Arial"/>
              </a:rPr>
              <a:t> </a:t>
            </a:r>
            <a:r>
              <a:rPr sz="1059" spc="-4" dirty="0">
                <a:solidFill>
                  <a:srgbClr val="EFB525"/>
                </a:solidFill>
                <a:latin typeface="Arial"/>
                <a:cs typeface="Arial"/>
              </a:rPr>
              <a:t>to</a:t>
            </a:r>
            <a:r>
              <a:rPr sz="1059" spc="-22" dirty="0">
                <a:solidFill>
                  <a:srgbClr val="EFB525"/>
                </a:solidFill>
                <a:latin typeface="Arial"/>
                <a:cs typeface="Arial"/>
              </a:rPr>
              <a:t> </a:t>
            </a:r>
            <a:r>
              <a:rPr sz="1059" spc="-4" dirty="0">
                <a:solidFill>
                  <a:srgbClr val="EFB525"/>
                </a:solidFill>
                <a:latin typeface="Arial"/>
                <a:cs typeface="Arial"/>
              </a:rPr>
              <a:t>subscriber</a:t>
            </a:r>
            <a:r>
              <a:rPr sz="1059" spc="-35" dirty="0">
                <a:solidFill>
                  <a:srgbClr val="EFB525"/>
                </a:solidFill>
                <a:latin typeface="Arial"/>
                <a:cs typeface="Arial"/>
              </a:rPr>
              <a:t> </a:t>
            </a:r>
            <a:r>
              <a:rPr sz="1059" spc="-4" dirty="0">
                <a:solidFill>
                  <a:srgbClr val="EFB525"/>
                </a:solidFill>
                <a:latin typeface="Arial"/>
                <a:cs typeface="Arial"/>
              </a:rPr>
              <a:t>i.e.</a:t>
            </a:r>
            <a:endParaRPr sz="1059">
              <a:latin typeface="Arial"/>
              <a:cs typeface="Arial"/>
            </a:endParaRPr>
          </a:p>
          <a:p>
            <a:pPr marL="560" algn="ctr">
              <a:lnSpc>
                <a:spcPts val="1240"/>
              </a:lnSpc>
            </a:pPr>
            <a:r>
              <a:rPr sz="1059" spc="-4" dirty="0">
                <a:solidFill>
                  <a:srgbClr val="EFB525"/>
                </a:solidFill>
                <a:latin typeface="Arial"/>
                <a:cs typeface="Arial"/>
              </a:rPr>
              <a:t>Cable</a:t>
            </a:r>
            <a:r>
              <a:rPr sz="1059" spc="-57" dirty="0">
                <a:solidFill>
                  <a:srgbClr val="EFB525"/>
                </a:solidFill>
                <a:latin typeface="Arial"/>
                <a:cs typeface="Arial"/>
              </a:rPr>
              <a:t> </a:t>
            </a:r>
            <a:r>
              <a:rPr sz="1059" spc="-4" dirty="0">
                <a:solidFill>
                  <a:srgbClr val="EFB525"/>
                </a:solidFill>
                <a:latin typeface="Arial"/>
                <a:cs typeface="Arial"/>
              </a:rPr>
              <a:t>TV</a:t>
            </a:r>
            <a:r>
              <a:rPr sz="1059" spc="-13" dirty="0">
                <a:solidFill>
                  <a:srgbClr val="EFB525"/>
                </a:solidFill>
                <a:latin typeface="Arial"/>
                <a:cs typeface="Arial"/>
              </a:rPr>
              <a:t> </a:t>
            </a:r>
            <a:r>
              <a:rPr sz="1059" dirty="0">
                <a:solidFill>
                  <a:srgbClr val="EFB525"/>
                </a:solidFill>
                <a:latin typeface="Arial"/>
                <a:cs typeface="Arial"/>
              </a:rPr>
              <a:t>&amp;</a:t>
            </a:r>
            <a:r>
              <a:rPr sz="1059" spc="-13" dirty="0">
                <a:solidFill>
                  <a:srgbClr val="EFB525"/>
                </a:solidFill>
                <a:latin typeface="Arial"/>
                <a:cs typeface="Arial"/>
              </a:rPr>
              <a:t> </a:t>
            </a:r>
            <a:r>
              <a:rPr sz="1059" spc="-4" dirty="0">
                <a:solidFill>
                  <a:srgbClr val="EFB525"/>
                </a:solidFill>
                <a:latin typeface="Arial"/>
                <a:cs typeface="Arial"/>
              </a:rPr>
              <a:t>IPTV</a:t>
            </a:r>
            <a:endParaRPr sz="1059">
              <a:latin typeface="Arial"/>
              <a:cs typeface="Arial"/>
            </a:endParaRPr>
          </a:p>
          <a:p>
            <a:pPr algn="ctr">
              <a:spcBef>
                <a:spcPts val="507"/>
              </a:spcBef>
            </a:pPr>
            <a:r>
              <a:rPr sz="1059" spc="-9" dirty="0">
                <a:solidFill>
                  <a:srgbClr val="FFFFFF"/>
                </a:solidFill>
                <a:latin typeface="Arial"/>
                <a:cs typeface="Arial"/>
              </a:rPr>
              <a:t>Compressed</a:t>
            </a:r>
            <a:endParaRPr sz="1059">
              <a:latin typeface="Arial"/>
              <a:cs typeface="Arial"/>
            </a:endParaRPr>
          </a:p>
          <a:p>
            <a:pPr marL="11206" marR="4483" algn="ctr">
              <a:lnSpc>
                <a:spcPts val="1209"/>
              </a:lnSpc>
              <a:spcBef>
                <a:spcPts val="600"/>
              </a:spcBef>
            </a:pPr>
            <a:r>
              <a:rPr sz="1059" spc="-4" dirty="0">
                <a:solidFill>
                  <a:srgbClr val="FFFFFF"/>
                </a:solidFill>
                <a:latin typeface="Arial"/>
                <a:cs typeface="Arial"/>
              </a:rPr>
              <a:t>Low</a:t>
            </a:r>
            <a:r>
              <a:rPr sz="1059" spc="-22" dirty="0">
                <a:solidFill>
                  <a:srgbClr val="FFFFFF"/>
                </a:solidFill>
                <a:latin typeface="Arial"/>
                <a:cs typeface="Arial"/>
              </a:rPr>
              <a:t> </a:t>
            </a:r>
            <a:r>
              <a:rPr sz="1059" dirty="0">
                <a:solidFill>
                  <a:srgbClr val="FFFFFF"/>
                </a:solidFill>
                <a:latin typeface="Arial"/>
                <a:cs typeface="Arial"/>
              </a:rPr>
              <a:t>bit-rate</a:t>
            </a:r>
            <a:r>
              <a:rPr sz="1059" spc="-22" dirty="0">
                <a:solidFill>
                  <a:srgbClr val="FFFFFF"/>
                </a:solidFill>
                <a:latin typeface="Arial"/>
                <a:cs typeface="Arial"/>
              </a:rPr>
              <a:t> </a:t>
            </a:r>
            <a:r>
              <a:rPr sz="1059" dirty="0">
                <a:solidFill>
                  <a:srgbClr val="FFFFFF"/>
                </a:solidFill>
                <a:latin typeface="Arial"/>
                <a:cs typeface="Arial"/>
              </a:rPr>
              <a:t>stream:</a:t>
            </a:r>
            <a:r>
              <a:rPr sz="1059" spc="-22" dirty="0">
                <a:solidFill>
                  <a:srgbClr val="FFFFFF"/>
                </a:solidFill>
                <a:latin typeface="Arial"/>
                <a:cs typeface="Arial"/>
              </a:rPr>
              <a:t> </a:t>
            </a:r>
            <a:r>
              <a:rPr sz="1059" spc="-4" dirty="0">
                <a:solidFill>
                  <a:srgbClr val="FFFFFF"/>
                </a:solidFill>
                <a:latin typeface="Arial"/>
                <a:cs typeface="Arial"/>
              </a:rPr>
              <a:t>SD</a:t>
            </a:r>
            <a:r>
              <a:rPr sz="1059" spc="-13" dirty="0">
                <a:solidFill>
                  <a:srgbClr val="FFFFFF"/>
                </a:solidFill>
                <a:latin typeface="Arial"/>
                <a:cs typeface="Arial"/>
              </a:rPr>
              <a:t> </a:t>
            </a:r>
            <a:r>
              <a:rPr sz="1059" spc="-4" dirty="0">
                <a:solidFill>
                  <a:srgbClr val="FFFFFF"/>
                </a:solidFill>
                <a:latin typeface="Arial"/>
                <a:cs typeface="Arial"/>
              </a:rPr>
              <a:t>(3- </a:t>
            </a:r>
            <a:r>
              <a:rPr sz="1059" spc="-282" dirty="0">
                <a:solidFill>
                  <a:srgbClr val="FFFFFF"/>
                </a:solidFill>
                <a:latin typeface="Arial"/>
                <a:cs typeface="Arial"/>
              </a:rPr>
              <a:t> </a:t>
            </a:r>
            <a:r>
              <a:rPr sz="1059" spc="-4" dirty="0">
                <a:solidFill>
                  <a:srgbClr val="FFFFFF"/>
                </a:solidFill>
                <a:latin typeface="Arial"/>
                <a:cs typeface="Arial"/>
              </a:rPr>
              <a:t>4Mbps mpeg2, </a:t>
            </a:r>
            <a:r>
              <a:rPr sz="1059" spc="-9" dirty="0">
                <a:solidFill>
                  <a:srgbClr val="FFFFFF"/>
                </a:solidFill>
                <a:latin typeface="Arial"/>
                <a:cs typeface="Arial"/>
              </a:rPr>
              <a:t>2-3Mbps </a:t>
            </a:r>
            <a:r>
              <a:rPr sz="1059" spc="-4" dirty="0">
                <a:solidFill>
                  <a:srgbClr val="FFFFFF"/>
                </a:solidFill>
                <a:latin typeface="Arial"/>
                <a:cs typeface="Arial"/>
              </a:rPr>
              <a:t> mpeg4), HD </a:t>
            </a:r>
            <a:r>
              <a:rPr sz="1059" spc="-9" dirty="0">
                <a:solidFill>
                  <a:srgbClr val="FFFFFF"/>
                </a:solidFill>
                <a:latin typeface="Arial"/>
                <a:cs typeface="Arial"/>
              </a:rPr>
              <a:t>(16-20Mbps </a:t>
            </a:r>
            <a:r>
              <a:rPr sz="1059" spc="-4" dirty="0">
                <a:solidFill>
                  <a:srgbClr val="FFFFFF"/>
                </a:solidFill>
                <a:latin typeface="Arial"/>
                <a:cs typeface="Arial"/>
              </a:rPr>
              <a:t> mpeg2,</a:t>
            </a:r>
            <a:r>
              <a:rPr sz="1059" spc="-35" dirty="0">
                <a:solidFill>
                  <a:srgbClr val="FFFFFF"/>
                </a:solidFill>
                <a:latin typeface="Arial"/>
                <a:cs typeface="Arial"/>
              </a:rPr>
              <a:t> </a:t>
            </a:r>
            <a:r>
              <a:rPr sz="1059" spc="-4" dirty="0">
                <a:solidFill>
                  <a:srgbClr val="FFFFFF"/>
                </a:solidFill>
                <a:latin typeface="Arial"/>
                <a:cs typeface="Arial"/>
              </a:rPr>
              <a:t>8-10Mpbs</a:t>
            </a:r>
            <a:r>
              <a:rPr sz="1059" spc="-35" dirty="0">
                <a:solidFill>
                  <a:srgbClr val="FFFFFF"/>
                </a:solidFill>
                <a:latin typeface="Arial"/>
                <a:cs typeface="Arial"/>
              </a:rPr>
              <a:t> </a:t>
            </a:r>
            <a:r>
              <a:rPr sz="1059" spc="-9" dirty="0">
                <a:solidFill>
                  <a:srgbClr val="FFFFFF"/>
                </a:solidFill>
                <a:latin typeface="Arial"/>
                <a:cs typeface="Arial"/>
              </a:rPr>
              <a:t>mpeg4)</a:t>
            </a:r>
            <a:endParaRPr sz="1059">
              <a:latin typeface="Arial"/>
              <a:cs typeface="Arial"/>
            </a:endParaRPr>
          </a:p>
        </p:txBody>
      </p:sp>
      <p:grpSp>
        <p:nvGrpSpPr>
          <p:cNvPr id="35" name="object 35"/>
          <p:cNvGrpSpPr/>
          <p:nvPr/>
        </p:nvGrpSpPr>
        <p:grpSpPr>
          <a:xfrm>
            <a:off x="2696583" y="3853702"/>
            <a:ext cx="4549028" cy="869576"/>
            <a:chOff x="1176527" y="4367529"/>
            <a:chExt cx="5155565" cy="985519"/>
          </a:xfrm>
        </p:grpSpPr>
        <p:sp>
          <p:nvSpPr>
            <p:cNvPr id="36" name="object 36"/>
            <p:cNvSpPr/>
            <p:nvPr/>
          </p:nvSpPr>
          <p:spPr>
            <a:xfrm>
              <a:off x="1176527" y="4373879"/>
              <a:ext cx="57150" cy="979169"/>
            </a:xfrm>
            <a:custGeom>
              <a:avLst/>
              <a:gdLst/>
              <a:ahLst/>
              <a:cxnLst/>
              <a:rect l="l" t="t" r="r" b="b"/>
              <a:pathLst>
                <a:path w="57150" h="979170">
                  <a:moveTo>
                    <a:pt x="57150" y="979170"/>
                  </a:moveTo>
                  <a:lnTo>
                    <a:pt x="0" y="979170"/>
                  </a:lnTo>
                  <a:lnTo>
                    <a:pt x="0" y="0"/>
                  </a:lnTo>
                  <a:lnTo>
                    <a:pt x="57150" y="0"/>
                  </a:lnTo>
                  <a:lnTo>
                    <a:pt x="57150" y="979170"/>
                  </a:lnTo>
                  <a:close/>
                </a:path>
              </a:pathLst>
            </a:custGeom>
            <a:solidFill>
              <a:srgbClr val="0183B7"/>
            </a:solidFill>
          </p:spPr>
          <p:txBody>
            <a:bodyPr wrap="square" lIns="0" tIns="0" rIns="0" bIns="0" rtlCol="0"/>
            <a:lstStyle/>
            <a:p>
              <a:endParaRPr sz="1588"/>
            </a:p>
          </p:txBody>
        </p:sp>
        <p:sp>
          <p:nvSpPr>
            <p:cNvPr id="37" name="object 37"/>
            <p:cNvSpPr/>
            <p:nvPr/>
          </p:nvSpPr>
          <p:spPr>
            <a:xfrm>
              <a:off x="3440429" y="5225795"/>
              <a:ext cx="5715" cy="5080"/>
            </a:xfrm>
            <a:custGeom>
              <a:avLst/>
              <a:gdLst/>
              <a:ahLst/>
              <a:cxnLst/>
              <a:rect l="l" t="t" r="r" b="b"/>
              <a:pathLst>
                <a:path w="5714" h="5079">
                  <a:moveTo>
                    <a:pt x="5333" y="0"/>
                  </a:moveTo>
                  <a:lnTo>
                    <a:pt x="0" y="0"/>
                  </a:lnTo>
                  <a:lnTo>
                    <a:pt x="0" y="4572"/>
                  </a:lnTo>
                  <a:lnTo>
                    <a:pt x="5333" y="4572"/>
                  </a:lnTo>
                  <a:lnTo>
                    <a:pt x="5333" y="0"/>
                  </a:lnTo>
                  <a:close/>
                </a:path>
              </a:pathLst>
            </a:custGeom>
            <a:solidFill>
              <a:srgbClr val="6F8C99"/>
            </a:solidFill>
          </p:spPr>
          <p:txBody>
            <a:bodyPr wrap="square" lIns="0" tIns="0" rIns="0" bIns="0" rtlCol="0"/>
            <a:lstStyle/>
            <a:p>
              <a:endParaRPr sz="1588"/>
            </a:p>
          </p:txBody>
        </p:sp>
        <p:pic>
          <p:nvPicPr>
            <p:cNvPr id="38" name="object 38"/>
            <p:cNvPicPr/>
            <p:nvPr/>
          </p:nvPicPr>
          <p:blipFill>
            <a:blip r:embed="rId3"/>
            <a:stretch/>
          </p:blipFill>
          <p:spPr>
            <a:xfrm>
              <a:off x="3328415" y="5230367"/>
              <a:ext cx="938784" cy="122682"/>
            </a:xfrm>
            <a:prstGeom prst="rect">
              <a:avLst/>
            </a:prstGeom>
          </p:spPr>
        </p:pic>
        <p:sp>
          <p:nvSpPr>
            <p:cNvPr id="39" name="object 39"/>
            <p:cNvSpPr/>
            <p:nvPr/>
          </p:nvSpPr>
          <p:spPr>
            <a:xfrm>
              <a:off x="3859529" y="4373879"/>
              <a:ext cx="0" cy="932180"/>
            </a:xfrm>
            <a:custGeom>
              <a:avLst/>
              <a:gdLst/>
              <a:ahLst/>
              <a:cxnLst/>
              <a:rect l="l" t="t" r="r" b="b"/>
              <a:pathLst>
                <a:path h="932179">
                  <a:moveTo>
                    <a:pt x="0" y="0"/>
                  </a:moveTo>
                  <a:lnTo>
                    <a:pt x="0" y="931926"/>
                  </a:lnTo>
                </a:path>
              </a:pathLst>
            </a:custGeom>
            <a:grpFill/>
            <a:ln w="12192">
              <a:solidFill>
                <a:srgbClr val="0183B7"/>
              </a:solidFill>
              <a:prstDash val="sysDash"/>
            </a:ln>
          </p:spPr>
          <p:txBody>
            <a:bodyPr wrap="square" lIns="0" tIns="0" rIns="0" bIns="0" rtlCol="0"/>
            <a:lstStyle/>
            <a:p>
              <a:endParaRPr sz="1588"/>
            </a:p>
          </p:txBody>
        </p:sp>
        <p:sp>
          <p:nvSpPr>
            <p:cNvPr id="40" name="object 40"/>
            <p:cNvSpPr/>
            <p:nvPr/>
          </p:nvSpPr>
          <p:spPr>
            <a:xfrm>
              <a:off x="3853421" y="4389881"/>
              <a:ext cx="2478405" cy="963294"/>
            </a:xfrm>
            <a:custGeom>
              <a:avLst/>
              <a:gdLst/>
              <a:ahLst/>
              <a:cxnLst/>
              <a:rect l="l" t="t" r="r" b="b"/>
              <a:pathLst>
                <a:path w="2478404" h="963295">
                  <a:moveTo>
                    <a:pt x="12204" y="954024"/>
                  </a:moveTo>
                  <a:lnTo>
                    <a:pt x="0" y="954024"/>
                  </a:lnTo>
                  <a:lnTo>
                    <a:pt x="0" y="963168"/>
                  </a:lnTo>
                  <a:lnTo>
                    <a:pt x="12204" y="963168"/>
                  </a:lnTo>
                  <a:lnTo>
                    <a:pt x="12204" y="954024"/>
                  </a:lnTo>
                  <a:close/>
                </a:path>
                <a:path w="2478404" h="963295">
                  <a:moveTo>
                    <a:pt x="2478036" y="0"/>
                  </a:moveTo>
                  <a:lnTo>
                    <a:pt x="2465082" y="0"/>
                  </a:lnTo>
                  <a:lnTo>
                    <a:pt x="2465082" y="51054"/>
                  </a:lnTo>
                  <a:lnTo>
                    <a:pt x="2478036" y="51054"/>
                  </a:lnTo>
                  <a:lnTo>
                    <a:pt x="2478036" y="0"/>
                  </a:lnTo>
                  <a:close/>
                </a:path>
              </a:pathLst>
            </a:custGeom>
            <a:solidFill>
              <a:srgbClr val="0183B7"/>
            </a:solidFill>
          </p:spPr>
          <p:txBody>
            <a:bodyPr wrap="square" lIns="0" tIns="0" rIns="0" bIns="0" rtlCol="0"/>
            <a:lstStyle/>
            <a:p>
              <a:endParaRPr sz="1588"/>
            </a:p>
          </p:txBody>
        </p:sp>
        <p:sp>
          <p:nvSpPr>
            <p:cNvPr id="41" name="object 41"/>
            <p:cNvSpPr/>
            <p:nvPr/>
          </p:nvSpPr>
          <p:spPr>
            <a:xfrm>
              <a:off x="6324981" y="4479035"/>
              <a:ext cx="0" cy="850900"/>
            </a:xfrm>
            <a:custGeom>
              <a:avLst/>
              <a:gdLst/>
              <a:ahLst/>
              <a:cxnLst/>
              <a:rect l="l" t="t" r="r" b="b"/>
              <a:pathLst>
                <a:path h="850900">
                  <a:moveTo>
                    <a:pt x="0" y="0"/>
                  </a:moveTo>
                  <a:lnTo>
                    <a:pt x="0" y="850391"/>
                  </a:lnTo>
                </a:path>
              </a:pathLst>
            </a:custGeom>
            <a:grpFill/>
            <a:ln w="12953">
              <a:solidFill>
                <a:srgbClr val="0183B7"/>
              </a:solidFill>
              <a:prstDash val="sysDash"/>
            </a:ln>
          </p:spPr>
          <p:txBody>
            <a:bodyPr wrap="square" lIns="0" tIns="0" rIns="0" bIns="0" rtlCol="0"/>
            <a:lstStyle/>
            <a:p>
              <a:endParaRPr sz="1588"/>
            </a:p>
          </p:txBody>
        </p:sp>
        <p:sp>
          <p:nvSpPr>
            <p:cNvPr id="42" name="object 42"/>
            <p:cNvSpPr/>
            <p:nvPr/>
          </p:nvSpPr>
          <p:spPr>
            <a:xfrm>
              <a:off x="3985260" y="4373879"/>
              <a:ext cx="2195830" cy="389890"/>
            </a:xfrm>
            <a:custGeom>
              <a:avLst/>
              <a:gdLst/>
              <a:ahLst/>
              <a:cxnLst/>
              <a:rect l="l" t="t" r="r" b="b"/>
              <a:pathLst>
                <a:path w="2195829" h="389889">
                  <a:moveTo>
                    <a:pt x="2195322" y="389382"/>
                  </a:moveTo>
                  <a:lnTo>
                    <a:pt x="2195322" y="0"/>
                  </a:lnTo>
                  <a:lnTo>
                    <a:pt x="0" y="0"/>
                  </a:lnTo>
                  <a:lnTo>
                    <a:pt x="0" y="389382"/>
                  </a:lnTo>
                  <a:lnTo>
                    <a:pt x="2195322" y="389382"/>
                  </a:lnTo>
                  <a:close/>
                </a:path>
              </a:pathLst>
            </a:custGeom>
            <a:solidFill>
              <a:srgbClr val="0183B7"/>
            </a:solidFill>
          </p:spPr>
          <p:txBody>
            <a:bodyPr wrap="square" lIns="0" tIns="0" rIns="0" bIns="0" rtlCol="0"/>
            <a:lstStyle/>
            <a:p>
              <a:endParaRPr sz="1588"/>
            </a:p>
          </p:txBody>
        </p:sp>
      </p:grpSp>
      <p:sp>
        <p:nvSpPr>
          <p:cNvPr id="43" name="object 43"/>
          <p:cNvSpPr txBox="1"/>
          <p:nvPr/>
        </p:nvSpPr>
        <p:spPr>
          <a:xfrm>
            <a:off x="5263178" y="3836671"/>
            <a:ext cx="1757643" cy="330972"/>
          </a:xfrm>
          <a:prstGeom prst="rect">
            <a:avLst/>
          </a:prstGeom>
        </p:spPr>
        <p:txBody>
          <a:bodyPr vert="horz" wrap="square" lIns="0" tIns="22971" rIns="0" bIns="0" rtlCol="0">
            <a:spAutoFit/>
          </a:bodyPr>
          <a:lstStyle/>
          <a:p>
            <a:pPr marL="11206" marR="4483" indent="62196">
              <a:lnSpc>
                <a:spcPts val="1209"/>
              </a:lnSpc>
              <a:spcBef>
                <a:spcPts val="180"/>
              </a:spcBef>
            </a:pPr>
            <a:r>
              <a:rPr sz="1059" spc="-4" dirty="0">
                <a:solidFill>
                  <a:srgbClr val="FFFFFF"/>
                </a:solidFill>
                <a:latin typeface="Arial"/>
                <a:cs typeface="Arial"/>
              </a:rPr>
              <a:t>Contribution </a:t>
            </a:r>
            <a:r>
              <a:rPr sz="1059" spc="-9" dirty="0">
                <a:solidFill>
                  <a:srgbClr val="FFFFFF"/>
                </a:solidFill>
                <a:latin typeface="Arial"/>
                <a:cs typeface="Arial"/>
              </a:rPr>
              <a:t>providers</a:t>
            </a:r>
            <a:r>
              <a:rPr sz="1059" spc="-4" dirty="0">
                <a:solidFill>
                  <a:srgbClr val="FFFFFF"/>
                </a:solidFill>
                <a:latin typeface="Arial"/>
                <a:cs typeface="Arial"/>
              </a:rPr>
              <a:t> </a:t>
            </a:r>
            <a:r>
              <a:rPr lang="en-US" sz="1059" spc="-4" dirty="0">
                <a:solidFill>
                  <a:srgbClr val="FFFFFF"/>
                </a:solidFill>
                <a:latin typeface="Arial"/>
                <a:cs typeface="Arial"/>
              </a:rPr>
              <a:t>         C</a:t>
            </a:r>
            <a:r>
              <a:rPr sz="1059" spc="-4" dirty="0">
                <a:solidFill>
                  <a:srgbClr val="FFFFFF"/>
                </a:solidFill>
                <a:latin typeface="Arial"/>
                <a:cs typeface="Arial"/>
              </a:rPr>
              <a:t>able</a:t>
            </a:r>
            <a:r>
              <a:rPr sz="1059" spc="-13" dirty="0">
                <a:solidFill>
                  <a:srgbClr val="FFFFFF"/>
                </a:solidFill>
                <a:latin typeface="Arial"/>
                <a:cs typeface="Arial"/>
              </a:rPr>
              <a:t> </a:t>
            </a:r>
            <a:r>
              <a:rPr sz="1059" spc="-9" dirty="0">
                <a:solidFill>
                  <a:srgbClr val="FFFFFF"/>
                </a:solidFill>
                <a:latin typeface="Arial"/>
                <a:cs typeface="Arial"/>
              </a:rPr>
              <a:t>backbones</a:t>
            </a:r>
            <a:r>
              <a:rPr lang="en-US" sz="1059" spc="-9" dirty="0">
                <a:solidFill>
                  <a:srgbClr val="FFFFFF"/>
                </a:solidFill>
                <a:latin typeface="Arial"/>
                <a:cs typeface="Arial"/>
              </a:rPr>
              <a:t> providers</a:t>
            </a:r>
            <a:endParaRPr sz="1059" dirty="0">
              <a:latin typeface="Arial"/>
              <a:cs typeface="Arial"/>
            </a:endParaRPr>
          </a:p>
        </p:txBody>
      </p:sp>
      <p:grpSp>
        <p:nvGrpSpPr>
          <p:cNvPr id="44" name="object 44"/>
          <p:cNvGrpSpPr/>
          <p:nvPr/>
        </p:nvGrpSpPr>
        <p:grpSpPr>
          <a:xfrm>
            <a:off x="7366746" y="3859305"/>
            <a:ext cx="1937497" cy="822512"/>
            <a:chOff x="6469379" y="4373879"/>
            <a:chExt cx="2195830" cy="932180"/>
          </a:xfrm>
        </p:grpSpPr>
        <p:sp>
          <p:nvSpPr>
            <p:cNvPr id="45" name="object 45"/>
            <p:cNvSpPr/>
            <p:nvPr/>
          </p:nvSpPr>
          <p:spPr>
            <a:xfrm>
              <a:off x="6469380" y="4373879"/>
              <a:ext cx="2195830" cy="932180"/>
            </a:xfrm>
            <a:custGeom>
              <a:avLst/>
              <a:gdLst/>
              <a:ahLst/>
              <a:cxnLst/>
              <a:rect l="l" t="t" r="r" b="b"/>
              <a:pathLst>
                <a:path w="2195829" h="932179">
                  <a:moveTo>
                    <a:pt x="2195322" y="0"/>
                  </a:moveTo>
                  <a:lnTo>
                    <a:pt x="0" y="0"/>
                  </a:lnTo>
                  <a:lnTo>
                    <a:pt x="0" y="420624"/>
                  </a:lnTo>
                  <a:lnTo>
                    <a:pt x="0" y="931926"/>
                  </a:lnTo>
                  <a:lnTo>
                    <a:pt x="2195322" y="931926"/>
                  </a:lnTo>
                  <a:lnTo>
                    <a:pt x="2195322" y="420624"/>
                  </a:lnTo>
                  <a:lnTo>
                    <a:pt x="2195322" y="0"/>
                  </a:lnTo>
                  <a:close/>
                </a:path>
              </a:pathLst>
            </a:custGeom>
            <a:solidFill>
              <a:srgbClr val="0183B7"/>
            </a:solidFill>
          </p:spPr>
          <p:txBody>
            <a:bodyPr wrap="square" lIns="0" tIns="0" rIns="0" bIns="0" rtlCol="0"/>
            <a:lstStyle/>
            <a:p>
              <a:endParaRPr sz="1588"/>
            </a:p>
          </p:txBody>
        </p:sp>
        <p:sp>
          <p:nvSpPr>
            <p:cNvPr id="46" name="object 46"/>
            <p:cNvSpPr/>
            <p:nvPr/>
          </p:nvSpPr>
          <p:spPr>
            <a:xfrm>
              <a:off x="6469380" y="4788407"/>
              <a:ext cx="2195830" cy="268605"/>
            </a:xfrm>
            <a:custGeom>
              <a:avLst/>
              <a:gdLst/>
              <a:ahLst/>
              <a:cxnLst/>
              <a:rect l="l" t="t" r="r" b="b"/>
              <a:pathLst>
                <a:path w="2195829" h="268604">
                  <a:moveTo>
                    <a:pt x="2195322" y="255270"/>
                  </a:moveTo>
                  <a:lnTo>
                    <a:pt x="0" y="255270"/>
                  </a:lnTo>
                  <a:lnTo>
                    <a:pt x="0" y="268224"/>
                  </a:lnTo>
                  <a:lnTo>
                    <a:pt x="2195322" y="268224"/>
                  </a:lnTo>
                  <a:lnTo>
                    <a:pt x="2195322" y="255270"/>
                  </a:lnTo>
                  <a:close/>
                </a:path>
                <a:path w="2195829" h="268604">
                  <a:moveTo>
                    <a:pt x="2195322" y="0"/>
                  </a:moveTo>
                  <a:lnTo>
                    <a:pt x="0" y="0"/>
                  </a:lnTo>
                  <a:lnTo>
                    <a:pt x="0" y="12192"/>
                  </a:lnTo>
                  <a:lnTo>
                    <a:pt x="2195322" y="12192"/>
                  </a:lnTo>
                  <a:lnTo>
                    <a:pt x="2195322" y="0"/>
                  </a:lnTo>
                  <a:close/>
                </a:path>
              </a:pathLst>
            </a:custGeom>
            <a:solidFill>
              <a:srgbClr val="FFFFFF"/>
            </a:solidFill>
          </p:spPr>
          <p:txBody>
            <a:bodyPr wrap="square" lIns="0" tIns="0" rIns="0" bIns="0" rtlCol="0"/>
            <a:lstStyle/>
            <a:p>
              <a:endParaRPr sz="1588"/>
            </a:p>
          </p:txBody>
        </p:sp>
      </p:grpSp>
      <p:sp>
        <p:nvSpPr>
          <p:cNvPr id="47" name="object 47"/>
          <p:cNvSpPr txBox="1"/>
          <p:nvPr/>
        </p:nvSpPr>
        <p:spPr>
          <a:xfrm>
            <a:off x="7533714" y="3864236"/>
            <a:ext cx="1603562" cy="330972"/>
          </a:xfrm>
          <a:prstGeom prst="rect">
            <a:avLst/>
          </a:prstGeom>
        </p:spPr>
        <p:txBody>
          <a:bodyPr vert="horz" wrap="square" lIns="0" tIns="22971" rIns="0" bIns="0" rtlCol="0">
            <a:spAutoFit/>
          </a:bodyPr>
          <a:lstStyle/>
          <a:p>
            <a:pPr marL="24654" marR="4483" indent="-13448">
              <a:lnSpc>
                <a:spcPts val="1209"/>
              </a:lnSpc>
              <a:spcBef>
                <a:spcPts val="180"/>
              </a:spcBef>
            </a:pPr>
            <a:r>
              <a:rPr sz="1059" dirty="0">
                <a:solidFill>
                  <a:srgbClr val="FFFFFF"/>
                </a:solidFill>
                <a:latin typeface="Arial"/>
                <a:cs typeface="Arial"/>
              </a:rPr>
              <a:t>P-to-P</a:t>
            </a:r>
            <a:r>
              <a:rPr sz="1059" spc="-40" dirty="0">
                <a:solidFill>
                  <a:srgbClr val="FFFFFF"/>
                </a:solidFill>
                <a:latin typeface="Arial"/>
                <a:cs typeface="Arial"/>
              </a:rPr>
              <a:t> </a:t>
            </a:r>
            <a:r>
              <a:rPr sz="1059" dirty="0">
                <a:solidFill>
                  <a:srgbClr val="FFFFFF"/>
                </a:solidFill>
                <a:latin typeface="Arial"/>
                <a:cs typeface="Arial"/>
              </a:rPr>
              <a:t>for</a:t>
            </a:r>
            <a:r>
              <a:rPr sz="1059" spc="-13" dirty="0">
                <a:solidFill>
                  <a:srgbClr val="FFFFFF"/>
                </a:solidFill>
                <a:latin typeface="Arial"/>
                <a:cs typeface="Arial"/>
              </a:rPr>
              <a:t> </a:t>
            </a:r>
            <a:r>
              <a:rPr sz="1059" dirty="0">
                <a:solidFill>
                  <a:srgbClr val="FFFFFF"/>
                </a:solidFill>
                <a:latin typeface="Arial"/>
                <a:cs typeface="Arial"/>
              </a:rPr>
              <a:t>VOD</a:t>
            </a:r>
            <a:r>
              <a:rPr sz="1059" spc="-9" dirty="0">
                <a:solidFill>
                  <a:srgbClr val="FFFFFF"/>
                </a:solidFill>
                <a:latin typeface="Arial"/>
                <a:cs typeface="Arial"/>
              </a:rPr>
              <a:t> </a:t>
            </a:r>
            <a:r>
              <a:rPr sz="1059" spc="-4" dirty="0">
                <a:solidFill>
                  <a:srgbClr val="FFFFFF"/>
                </a:solidFill>
                <a:latin typeface="Arial"/>
                <a:cs typeface="Arial"/>
              </a:rPr>
              <a:t>(unicast)</a:t>
            </a:r>
            <a:r>
              <a:rPr sz="1059" spc="-22" dirty="0">
                <a:solidFill>
                  <a:srgbClr val="FFFFFF"/>
                </a:solidFill>
                <a:latin typeface="Arial"/>
                <a:cs typeface="Arial"/>
              </a:rPr>
              <a:t> </a:t>
            </a:r>
            <a:r>
              <a:rPr sz="1059" dirty="0">
                <a:solidFill>
                  <a:srgbClr val="FFFFFF"/>
                </a:solidFill>
                <a:latin typeface="Arial"/>
                <a:cs typeface="Arial"/>
              </a:rPr>
              <a:t>&amp; </a:t>
            </a:r>
            <a:r>
              <a:rPr sz="1059" spc="-282" dirty="0">
                <a:solidFill>
                  <a:srgbClr val="FFFFFF"/>
                </a:solidFill>
                <a:latin typeface="Arial"/>
                <a:cs typeface="Arial"/>
              </a:rPr>
              <a:t> </a:t>
            </a:r>
            <a:r>
              <a:rPr sz="1059" dirty="0">
                <a:solidFill>
                  <a:srgbClr val="FFFFFF"/>
                </a:solidFill>
                <a:latin typeface="Arial"/>
                <a:cs typeface="Arial"/>
              </a:rPr>
              <a:t>P2MP</a:t>
            </a:r>
            <a:r>
              <a:rPr sz="1059" spc="-53" dirty="0">
                <a:solidFill>
                  <a:srgbClr val="FFFFFF"/>
                </a:solidFill>
                <a:latin typeface="Arial"/>
                <a:cs typeface="Arial"/>
              </a:rPr>
              <a:t> </a:t>
            </a:r>
            <a:r>
              <a:rPr sz="1059" dirty="0">
                <a:solidFill>
                  <a:srgbClr val="FFFFFF"/>
                </a:solidFill>
                <a:latin typeface="Arial"/>
                <a:cs typeface="Arial"/>
              </a:rPr>
              <a:t>for</a:t>
            </a:r>
            <a:r>
              <a:rPr sz="1059" spc="-26" dirty="0">
                <a:solidFill>
                  <a:srgbClr val="FFFFFF"/>
                </a:solidFill>
                <a:latin typeface="Arial"/>
                <a:cs typeface="Arial"/>
              </a:rPr>
              <a:t> </a:t>
            </a:r>
            <a:r>
              <a:rPr sz="1059" dirty="0">
                <a:solidFill>
                  <a:srgbClr val="FFFFFF"/>
                </a:solidFill>
                <a:latin typeface="Arial"/>
                <a:cs typeface="Arial"/>
              </a:rPr>
              <a:t>IPTV</a:t>
            </a:r>
            <a:r>
              <a:rPr sz="1059" spc="-13" dirty="0">
                <a:solidFill>
                  <a:srgbClr val="FFFFFF"/>
                </a:solidFill>
                <a:latin typeface="Arial"/>
                <a:cs typeface="Arial"/>
              </a:rPr>
              <a:t> </a:t>
            </a:r>
            <a:r>
              <a:rPr sz="1059" dirty="0">
                <a:solidFill>
                  <a:srgbClr val="FFFFFF"/>
                </a:solidFill>
                <a:latin typeface="Arial"/>
                <a:cs typeface="Arial"/>
              </a:rPr>
              <a:t>(multicast)</a:t>
            </a:r>
            <a:endParaRPr sz="1059">
              <a:latin typeface="Arial"/>
              <a:cs typeface="Arial"/>
            </a:endParaRPr>
          </a:p>
        </p:txBody>
      </p:sp>
      <p:sp>
        <p:nvSpPr>
          <p:cNvPr id="48" name="object 48"/>
          <p:cNvSpPr txBox="1"/>
          <p:nvPr/>
        </p:nvSpPr>
        <p:spPr>
          <a:xfrm>
            <a:off x="7652720" y="4242771"/>
            <a:ext cx="1365997" cy="174309"/>
          </a:xfrm>
          <a:prstGeom prst="rect">
            <a:avLst/>
          </a:prstGeom>
        </p:spPr>
        <p:txBody>
          <a:bodyPr vert="horz" wrap="square" lIns="0" tIns="11206" rIns="0" bIns="0" rtlCol="0">
            <a:spAutoFit/>
          </a:bodyPr>
          <a:lstStyle/>
          <a:p>
            <a:pPr marL="11206">
              <a:spcBef>
                <a:spcPts val="88"/>
              </a:spcBef>
            </a:pPr>
            <a:r>
              <a:rPr sz="1059" spc="-4" dirty="0">
                <a:solidFill>
                  <a:srgbClr val="FFFFFF"/>
                </a:solidFill>
                <a:latin typeface="Arial"/>
                <a:cs typeface="Arial"/>
              </a:rPr>
              <a:t>M</a:t>
            </a:r>
            <a:r>
              <a:rPr lang="en-US" sz="1059" spc="-4" dirty="0">
                <a:solidFill>
                  <a:srgbClr val="FFFFFF"/>
                </a:solidFill>
                <a:latin typeface="Arial"/>
                <a:cs typeface="Arial"/>
              </a:rPr>
              <a:t>PLS </a:t>
            </a:r>
            <a:r>
              <a:rPr lang="en-US" sz="1059" spc="-4" dirty="0" err="1">
                <a:solidFill>
                  <a:srgbClr val="FFFFFF"/>
                </a:solidFill>
                <a:latin typeface="Arial"/>
                <a:cs typeface="Arial"/>
              </a:rPr>
              <a:t>mLDP</a:t>
            </a:r>
            <a:endParaRPr sz="1059" dirty="0">
              <a:latin typeface="Arial"/>
              <a:cs typeface="Arial"/>
            </a:endParaRPr>
          </a:p>
        </p:txBody>
      </p:sp>
      <p:sp>
        <p:nvSpPr>
          <p:cNvPr id="49" name="object 49"/>
          <p:cNvSpPr txBox="1"/>
          <p:nvPr/>
        </p:nvSpPr>
        <p:spPr>
          <a:xfrm>
            <a:off x="7667512" y="4468681"/>
            <a:ext cx="1335181" cy="174309"/>
          </a:xfrm>
          <a:prstGeom prst="rect">
            <a:avLst/>
          </a:prstGeom>
        </p:spPr>
        <p:txBody>
          <a:bodyPr vert="horz" wrap="square" lIns="0" tIns="11206" rIns="0" bIns="0" rtlCol="0">
            <a:spAutoFit/>
          </a:bodyPr>
          <a:lstStyle/>
          <a:p>
            <a:pPr marL="11206">
              <a:spcBef>
                <a:spcPts val="88"/>
              </a:spcBef>
            </a:pPr>
            <a:r>
              <a:rPr lang="en-US" sz="1059" spc="-4" dirty="0">
                <a:solidFill>
                  <a:srgbClr val="FFFFFF"/>
                </a:solidFill>
                <a:latin typeface="Arial"/>
                <a:cs typeface="Arial"/>
              </a:rPr>
              <a:t>   </a:t>
            </a:r>
            <a:r>
              <a:rPr sz="1059" spc="-4" dirty="0">
                <a:solidFill>
                  <a:srgbClr val="FFFFFF"/>
                </a:solidFill>
                <a:latin typeface="Arial"/>
                <a:cs typeface="Arial"/>
              </a:rPr>
              <a:t>Service</a:t>
            </a:r>
            <a:r>
              <a:rPr sz="1059" spc="-26" dirty="0">
                <a:solidFill>
                  <a:srgbClr val="FFFFFF"/>
                </a:solidFill>
                <a:latin typeface="Arial"/>
                <a:cs typeface="Arial"/>
              </a:rPr>
              <a:t> </a:t>
            </a:r>
            <a:r>
              <a:rPr sz="1059" spc="-9" dirty="0">
                <a:solidFill>
                  <a:srgbClr val="FFFFFF"/>
                </a:solidFill>
                <a:latin typeface="Arial"/>
                <a:cs typeface="Arial"/>
              </a:rPr>
              <a:t>Providers</a:t>
            </a:r>
            <a:endParaRPr sz="1059" dirty="0">
              <a:latin typeface="Arial"/>
              <a:cs typeface="Arial"/>
            </a:endParaRPr>
          </a:p>
        </p:txBody>
      </p:sp>
      <p:pic>
        <p:nvPicPr>
          <p:cNvPr id="50" name="object 50"/>
          <p:cNvPicPr/>
          <p:nvPr/>
        </p:nvPicPr>
        <p:blipFill>
          <a:blip r:embed="rId4"/>
          <a:stretch/>
        </p:blipFill>
        <p:spPr>
          <a:xfrm>
            <a:off x="3237156" y="4413996"/>
            <a:ext cx="1525568" cy="309282"/>
          </a:xfrm>
          <a:prstGeom prst="rect">
            <a:avLst/>
          </a:prstGeom>
        </p:spPr>
      </p:pic>
      <p:sp>
        <p:nvSpPr>
          <p:cNvPr id="51" name="object 51"/>
          <p:cNvSpPr txBox="1"/>
          <p:nvPr/>
        </p:nvSpPr>
        <p:spPr>
          <a:xfrm>
            <a:off x="3384624" y="4534572"/>
            <a:ext cx="1231526" cy="255678"/>
          </a:xfrm>
          <a:prstGeom prst="rect">
            <a:avLst/>
          </a:prstGeom>
        </p:spPr>
        <p:txBody>
          <a:bodyPr vert="horz" wrap="square" lIns="0" tIns="11206" rIns="0" bIns="0" rtlCol="0">
            <a:spAutoFit/>
          </a:bodyPr>
          <a:lstStyle/>
          <a:p>
            <a:pPr marL="11206">
              <a:spcBef>
                <a:spcPts val="88"/>
              </a:spcBef>
            </a:pPr>
            <a:r>
              <a:rPr sz="1588" b="1" spc="-4" dirty="0">
                <a:latin typeface="Arial"/>
                <a:cs typeface="Arial"/>
              </a:rPr>
              <a:t>Contribution</a:t>
            </a:r>
            <a:endParaRPr sz="1588">
              <a:latin typeface="Arial"/>
              <a:cs typeface="Arial"/>
            </a:endParaRPr>
          </a:p>
        </p:txBody>
      </p:sp>
      <p:grpSp>
        <p:nvGrpSpPr>
          <p:cNvPr id="52" name="object 52"/>
          <p:cNvGrpSpPr/>
          <p:nvPr/>
        </p:nvGrpSpPr>
        <p:grpSpPr>
          <a:xfrm>
            <a:off x="2061883" y="4699746"/>
            <a:ext cx="8068235" cy="887506"/>
            <a:chOff x="457200" y="5326379"/>
            <a:chExt cx="9144000" cy="1005840"/>
          </a:xfrm>
        </p:grpSpPr>
        <p:pic>
          <p:nvPicPr>
            <p:cNvPr id="53" name="object 53"/>
            <p:cNvPicPr/>
            <p:nvPr/>
          </p:nvPicPr>
          <p:blipFill>
            <a:blip r:embed="rId5"/>
            <a:stretch/>
          </p:blipFill>
          <p:spPr>
            <a:xfrm>
              <a:off x="4770444" y="5326379"/>
              <a:ext cx="685152" cy="26669"/>
            </a:xfrm>
            <a:prstGeom prst="rect">
              <a:avLst/>
            </a:prstGeom>
          </p:spPr>
        </p:pic>
        <p:sp>
          <p:nvSpPr>
            <p:cNvPr id="54" name="object 54"/>
            <p:cNvSpPr/>
            <p:nvPr/>
          </p:nvSpPr>
          <p:spPr>
            <a:xfrm>
              <a:off x="457200" y="5353049"/>
              <a:ext cx="9144000" cy="979805"/>
            </a:xfrm>
            <a:custGeom>
              <a:avLst/>
              <a:gdLst/>
              <a:ahLst/>
              <a:cxnLst/>
              <a:rect l="l" t="t" r="r" b="b"/>
              <a:pathLst>
                <a:path w="9144000" h="979804">
                  <a:moveTo>
                    <a:pt x="719328" y="0"/>
                  </a:moveTo>
                  <a:lnTo>
                    <a:pt x="0" y="0"/>
                  </a:lnTo>
                  <a:lnTo>
                    <a:pt x="0" y="979182"/>
                  </a:lnTo>
                  <a:lnTo>
                    <a:pt x="719328" y="979182"/>
                  </a:lnTo>
                  <a:lnTo>
                    <a:pt x="719328" y="0"/>
                  </a:lnTo>
                  <a:close/>
                </a:path>
                <a:path w="9144000" h="979804">
                  <a:moveTo>
                    <a:pt x="9144000" y="0"/>
                  </a:moveTo>
                  <a:lnTo>
                    <a:pt x="776478" y="0"/>
                  </a:lnTo>
                  <a:lnTo>
                    <a:pt x="776478" y="979182"/>
                  </a:lnTo>
                  <a:lnTo>
                    <a:pt x="9144000" y="979182"/>
                  </a:lnTo>
                  <a:lnTo>
                    <a:pt x="9144000" y="0"/>
                  </a:lnTo>
                  <a:close/>
                </a:path>
              </a:pathLst>
            </a:custGeom>
            <a:solidFill>
              <a:srgbClr val="FFFFFF"/>
            </a:solidFill>
          </p:spPr>
          <p:txBody>
            <a:bodyPr wrap="square" lIns="0" tIns="0" rIns="0" bIns="0" rtlCol="0"/>
            <a:lstStyle/>
            <a:p>
              <a:endParaRPr sz="1588"/>
            </a:p>
          </p:txBody>
        </p:sp>
        <p:sp>
          <p:nvSpPr>
            <p:cNvPr id="55" name="object 55"/>
            <p:cNvSpPr/>
            <p:nvPr/>
          </p:nvSpPr>
          <p:spPr>
            <a:xfrm>
              <a:off x="6635495" y="5641847"/>
              <a:ext cx="5715" cy="5080"/>
            </a:xfrm>
            <a:custGeom>
              <a:avLst/>
              <a:gdLst/>
              <a:ahLst/>
              <a:cxnLst/>
              <a:rect l="l" t="t" r="r" b="b"/>
              <a:pathLst>
                <a:path w="5715" h="5079">
                  <a:moveTo>
                    <a:pt x="5333" y="0"/>
                  </a:moveTo>
                  <a:lnTo>
                    <a:pt x="0" y="0"/>
                  </a:lnTo>
                  <a:lnTo>
                    <a:pt x="0" y="4572"/>
                  </a:lnTo>
                  <a:lnTo>
                    <a:pt x="5333" y="4572"/>
                  </a:lnTo>
                  <a:lnTo>
                    <a:pt x="5333" y="0"/>
                  </a:lnTo>
                  <a:close/>
                </a:path>
              </a:pathLst>
            </a:custGeom>
            <a:solidFill>
              <a:srgbClr val="3796BB"/>
            </a:solidFill>
          </p:spPr>
          <p:txBody>
            <a:bodyPr wrap="square" lIns="0" tIns="0" rIns="0" bIns="0" rtlCol="0"/>
            <a:lstStyle/>
            <a:p>
              <a:endParaRPr sz="1588"/>
            </a:p>
          </p:txBody>
        </p:sp>
        <p:pic>
          <p:nvPicPr>
            <p:cNvPr id="56" name="object 56"/>
            <p:cNvPicPr/>
            <p:nvPr/>
          </p:nvPicPr>
          <p:blipFill>
            <a:blip r:embed="rId6"/>
            <a:stretch/>
          </p:blipFill>
          <p:spPr>
            <a:xfrm>
              <a:off x="3216401" y="5353049"/>
              <a:ext cx="3685794" cy="622553"/>
            </a:xfrm>
            <a:prstGeom prst="rect">
              <a:avLst/>
            </a:prstGeom>
          </p:spPr>
        </p:pic>
        <p:pic>
          <p:nvPicPr>
            <p:cNvPr id="57" name="object 57"/>
            <p:cNvPicPr/>
            <p:nvPr/>
          </p:nvPicPr>
          <p:blipFill>
            <a:blip r:embed="rId7"/>
            <a:stretch/>
          </p:blipFill>
          <p:spPr>
            <a:xfrm>
              <a:off x="6128766" y="5971031"/>
              <a:ext cx="661415" cy="18288"/>
            </a:xfrm>
            <a:prstGeom prst="rect">
              <a:avLst/>
            </a:prstGeom>
          </p:spPr>
        </p:pic>
        <p:pic>
          <p:nvPicPr>
            <p:cNvPr id="58" name="object 58"/>
            <p:cNvPicPr/>
            <p:nvPr/>
          </p:nvPicPr>
          <p:blipFill>
            <a:blip r:embed="rId8"/>
            <a:stretch/>
          </p:blipFill>
          <p:spPr>
            <a:xfrm>
              <a:off x="6219444" y="5984747"/>
              <a:ext cx="522731" cy="13716"/>
            </a:xfrm>
            <a:prstGeom prst="rect">
              <a:avLst/>
            </a:prstGeom>
          </p:spPr>
        </p:pic>
        <p:pic>
          <p:nvPicPr>
            <p:cNvPr id="59" name="object 59"/>
            <p:cNvPicPr/>
            <p:nvPr/>
          </p:nvPicPr>
          <p:blipFill>
            <a:blip r:embed="rId9"/>
            <a:stretch/>
          </p:blipFill>
          <p:spPr>
            <a:xfrm>
              <a:off x="6278117" y="5993891"/>
              <a:ext cx="437388" cy="18287"/>
            </a:xfrm>
            <a:prstGeom prst="rect">
              <a:avLst/>
            </a:prstGeom>
          </p:spPr>
        </p:pic>
        <p:pic>
          <p:nvPicPr>
            <p:cNvPr id="60" name="object 60"/>
            <p:cNvPicPr/>
            <p:nvPr/>
          </p:nvPicPr>
          <p:blipFill>
            <a:blip r:embed="rId10"/>
            <a:stretch/>
          </p:blipFill>
          <p:spPr>
            <a:xfrm>
              <a:off x="6267449" y="6007607"/>
              <a:ext cx="394716" cy="27431"/>
            </a:xfrm>
            <a:prstGeom prst="rect">
              <a:avLst/>
            </a:prstGeom>
          </p:spPr>
        </p:pic>
        <p:pic>
          <p:nvPicPr>
            <p:cNvPr id="61" name="object 61"/>
            <p:cNvPicPr/>
            <p:nvPr/>
          </p:nvPicPr>
          <p:blipFill>
            <a:blip r:embed="rId11"/>
            <a:stretch/>
          </p:blipFill>
          <p:spPr>
            <a:xfrm>
              <a:off x="6251447" y="6030467"/>
              <a:ext cx="330708" cy="18288"/>
            </a:xfrm>
            <a:prstGeom prst="rect">
              <a:avLst/>
            </a:prstGeom>
          </p:spPr>
        </p:pic>
        <p:pic>
          <p:nvPicPr>
            <p:cNvPr id="62" name="object 62"/>
            <p:cNvPicPr/>
            <p:nvPr/>
          </p:nvPicPr>
          <p:blipFill>
            <a:blip r:embed="rId12"/>
            <a:stretch/>
          </p:blipFill>
          <p:spPr>
            <a:xfrm>
              <a:off x="6246113" y="6044183"/>
              <a:ext cx="288035" cy="13716"/>
            </a:xfrm>
            <a:prstGeom prst="rect">
              <a:avLst/>
            </a:prstGeom>
          </p:spPr>
        </p:pic>
        <p:pic>
          <p:nvPicPr>
            <p:cNvPr id="63" name="object 63"/>
            <p:cNvPicPr/>
            <p:nvPr/>
          </p:nvPicPr>
          <p:blipFill>
            <a:blip r:embed="rId13"/>
            <a:stretch/>
          </p:blipFill>
          <p:spPr>
            <a:xfrm>
              <a:off x="6230111" y="6053327"/>
              <a:ext cx="277367" cy="36575"/>
            </a:xfrm>
            <a:prstGeom prst="rect">
              <a:avLst/>
            </a:prstGeom>
          </p:spPr>
        </p:pic>
        <p:pic>
          <p:nvPicPr>
            <p:cNvPr id="64" name="object 64"/>
            <p:cNvPicPr/>
            <p:nvPr/>
          </p:nvPicPr>
          <p:blipFill>
            <a:blip r:embed="rId14"/>
            <a:stretch/>
          </p:blipFill>
          <p:spPr>
            <a:xfrm>
              <a:off x="6230111" y="6085331"/>
              <a:ext cx="170687" cy="18288"/>
            </a:xfrm>
            <a:prstGeom prst="rect">
              <a:avLst/>
            </a:prstGeom>
          </p:spPr>
        </p:pic>
        <p:pic>
          <p:nvPicPr>
            <p:cNvPr id="65" name="object 65"/>
            <p:cNvPicPr/>
            <p:nvPr/>
          </p:nvPicPr>
          <p:blipFill>
            <a:blip r:embed="rId15"/>
            <a:stretch/>
          </p:blipFill>
          <p:spPr>
            <a:xfrm>
              <a:off x="6224778" y="6099047"/>
              <a:ext cx="128015" cy="13716"/>
            </a:xfrm>
            <a:prstGeom prst="rect">
              <a:avLst/>
            </a:prstGeom>
          </p:spPr>
        </p:pic>
        <p:pic>
          <p:nvPicPr>
            <p:cNvPr id="66" name="object 66"/>
            <p:cNvPicPr/>
            <p:nvPr/>
          </p:nvPicPr>
          <p:blipFill>
            <a:blip r:embed="rId16"/>
            <a:stretch/>
          </p:blipFill>
          <p:spPr>
            <a:xfrm>
              <a:off x="6230111" y="6108191"/>
              <a:ext cx="96011" cy="18287"/>
            </a:xfrm>
            <a:prstGeom prst="rect">
              <a:avLst/>
            </a:prstGeom>
          </p:spPr>
        </p:pic>
        <p:sp>
          <p:nvSpPr>
            <p:cNvPr id="67" name="object 67"/>
            <p:cNvSpPr/>
            <p:nvPr/>
          </p:nvSpPr>
          <p:spPr>
            <a:xfrm>
              <a:off x="1176528" y="5353049"/>
              <a:ext cx="5154930" cy="979169"/>
            </a:xfrm>
            <a:custGeom>
              <a:avLst/>
              <a:gdLst/>
              <a:ahLst/>
              <a:cxnLst/>
              <a:rect l="l" t="t" r="r" b="b"/>
              <a:pathLst>
                <a:path w="5154930" h="979170">
                  <a:moveTo>
                    <a:pt x="57150" y="0"/>
                  </a:moveTo>
                  <a:lnTo>
                    <a:pt x="0" y="0"/>
                  </a:lnTo>
                  <a:lnTo>
                    <a:pt x="0" y="979170"/>
                  </a:lnTo>
                  <a:lnTo>
                    <a:pt x="57150" y="979170"/>
                  </a:lnTo>
                  <a:lnTo>
                    <a:pt x="57150" y="0"/>
                  </a:lnTo>
                  <a:close/>
                </a:path>
                <a:path w="5154930" h="979170">
                  <a:moveTo>
                    <a:pt x="2689098" y="0"/>
                  </a:moveTo>
                  <a:lnTo>
                    <a:pt x="2676893" y="0"/>
                  </a:lnTo>
                  <a:lnTo>
                    <a:pt x="2676893" y="9906"/>
                  </a:lnTo>
                  <a:lnTo>
                    <a:pt x="2689098" y="9906"/>
                  </a:lnTo>
                  <a:lnTo>
                    <a:pt x="2689098" y="0"/>
                  </a:lnTo>
                  <a:close/>
                </a:path>
                <a:path w="5154930" h="979170">
                  <a:moveTo>
                    <a:pt x="5154930" y="103632"/>
                  </a:moveTo>
                  <a:lnTo>
                    <a:pt x="5141976" y="103632"/>
                  </a:lnTo>
                  <a:lnTo>
                    <a:pt x="5141976" y="154686"/>
                  </a:lnTo>
                  <a:lnTo>
                    <a:pt x="5154930" y="154686"/>
                  </a:lnTo>
                  <a:lnTo>
                    <a:pt x="5154930" y="103632"/>
                  </a:lnTo>
                  <a:close/>
                </a:path>
                <a:path w="5154930" h="979170">
                  <a:moveTo>
                    <a:pt x="5154930" y="14478"/>
                  </a:moveTo>
                  <a:lnTo>
                    <a:pt x="5141976" y="14478"/>
                  </a:lnTo>
                  <a:lnTo>
                    <a:pt x="5141976" y="65532"/>
                  </a:lnTo>
                  <a:lnTo>
                    <a:pt x="5154930" y="65532"/>
                  </a:lnTo>
                  <a:lnTo>
                    <a:pt x="5154930" y="14478"/>
                  </a:lnTo>
                  <a:close/>
                </a:path>
              </a:pathLst>
            </a:custGeom>
            <a:solidFill>
              <a:srgbClr val="0183B7"/>
            </a:solidFill>
          </p:spPr>
          <p:txBody>
            <a:bodyPr wrap="square" lIns="0" tIns="0" rIns="0" bIns="0" rtlCol="0"/>
            <a:lstStyle/>
            <a:p>
              <a:endParaRPr sz="1588"/>
            </a:p>
          </p:txBody>
        </p:sp>
        <p:pic>
          <p:nvPicPr>
            <p:cNvPr id="68" name="object 68"/>
            <p:cNvPicPr/>
            <p:nvPr/>
          </p:nvPicPr>
          <p:blipFill>
            <a:blip r:embed="rId17"/>
            <a:stretch/>
          </p:blipFill>
          <p:spPr>
            <a:xfrm>
              <a:off x="1798668" y="5353049"/>
              <a:ext cx="1709993" cy="260604"/>
            </a:xfrm>
            <a:prstGeom prst="rect">
              <a:avLst/>
            </a:prstGeom>
          </p:spPr>
        </p:pic>
        <p:pic>
          <p:nvPicPr>
            <p:cNvPr id="69" name="object 69"/>
            <p:cNvPicPr/>
            <p:nvPr/>
          </p:nvPicPr>
          <p:blipFill>
            <a:blip r:embed="rId18"/>
            <a:stretch/>
          </p:blipFill>
          <p:spPr>
            <a:xfrm>
              <a:off x="4200905" y="5353049"/>
              <a:ext cx="1824228" cy="698754"/>
            </a:xfrm>
            <a:prstGeom prst="rect">
              <a:avLst/>
            </a:prstGeom>
          </p:spPr>
        </p:pic>
      </p:grpSp>
      <p:sp>
        <p:nvSpPr>
          <p:cNvPr id="70" name="object 70"/>
          <p:cNvSpPr txBox="1"/>
          <p:nvPr/>
        </p:nvSpPr>
        <p:spPr>
          <a:xfrm>
            <a:off x="5591959" y="4761828"/>
            <a:ext cx="1153085" cy="475054"/>
          </a:xfrm>
          <a:prstGeom prst="rect">
            <a:avLst/>
          </a:prstGeom>
        </p:spPr>
        <p:txBody>
          <a:bodyPr vert="horz" wrap="square" lIns="0" tIns="38660" rIns="0" bIns="0" rtlCol="0">
            <a:spAutoFit/>
          </a:bodyPr>
          <a:lstStyle/>
          <a:p>
            <a:pPr marL="11206" marR="4483" indent="189389">
              <a:lnSpc>
                <a:spcPts val="1711"/>
              </a:lnSpc>
              <a:spcBef>
                <a:spcPts val="304"/>
              </a:spcBef>
            </a:pPr>
            <a:r>
              <a:rPr sz="1588" b="1" dirty="0">
                <a:latin typeface="Arial"/>
                <a:cs typeface="Arial"/>
              </a:rPr>
              <a:t>Primary </a:t>
            </a:r>
            <a:r>
              <a:rPr sz="1588" b="1" spc="4" dirty="0">
                <a:latin typeface="Arial"/>
                <a:cs typeface="Arial"/>
              </a:rPr>
              <a:t> </a:t>
            </a:r>
            <a:r>
              <a:rPr sz="1588" b="1" spc="-4" dirty="0">
                <a:latin typeface="Arial"/>
                <a:cs typeface="Arial"/>
              </a:rPr>
              <a:t>Distribution</a:t>
            </a:r>
            <a:endParaRPr sz="1588">
              <a:latin typeface="Arial"/>
              <a:cs typeface="Arial"/>
            </a:endParaRPr>
          </a:p>
        </p:txBody>
      </p:sp>
      <p:pic>
        <p:nvPicPr>
          <p:cNvPr id="71" name="object 71"/>
          <p:cNvPicPr/>
          <p:nvPr/>
        </p:nvPicPr>
        <p:blipFill>
          <a:blip r:embed="rId19"/>
          <a:stretch/>
        </p:blipFill>
        <p:spPr>
          <a:xfrm>
            <a:off x="7366747" y="4859766"/>
            <a:ext cx="2089672" cy="727486"/>
          </a:xfrm>
          <a:prstGeom prst="rect">
            <a:avLst/>
          </a:prstGeom>
        </p:spPr>
      </p:pic>
      <p:sp>
        <p:nvSpPr>
          <p:cNvPr id="72" name="object 72"/>
          <p:cNvSpPr txBox="1"/>
          <p:nvPr/>
        </p:nvSpPr>
        <p:spPr>
          <a:xfrm>
            <a:off x="7833590" y="4966222"/>
            <a:ext cx="1153085" cy="475054"/>
          </a:xfrm>
          <a:prstGeom prst="rect">
            <a:avLst/>
          </a:prstGeom>
        </p:spPr>
        <p:txBody>
          <a:bodyPr vert="horz" wrap="square" lIns="0" tIns="38660" rIns="0" bIns="0" rtlCol="0">
            <a:spAutoFit/>
          </a:bodyPr>
          <a:lstStyle/>
          <a:p>
            <a:pPr marL="11206" marR="4483" indent="48747">
              <a:lnSpc>
                <a:spcPts val="1711"/>
              </a:lnSpc>
              <a:spcBef>
                <a:spcPts val="304"/>
              </a:spcBef>
            </a:pPr>
            <a:r>
              <a:rPr sz="1588" b="1" dirty="0">
                <a:latin typeface="Arial"/>
                <a:cs typeface="Arial"/>
              </a:rPr>
              <a:t>Secondary </a:t>
            </a:r>
            <a:r>
              <a:rPr sz="1588" b="1" spc="-432" dirty="0">
                <a:latin typeface="Arial"/>
                <a:cs typeface="Arial"/>
              </a:rPr>
              <a:t> </a:t>
            </a:r>
            <a:r>
              <a:rPr sz="1588" b="1" spc="-4" dirty="0">
                <a:latin typeface="Arial"/>
                <a:cs typeface="Arial"/>
              </a:rPr>
              <a:t>Distribution</a:t>
            </a:r>
            <a:endParaRPr sz="1588">
              <a:latin typeface="Arial"/>
              <a:cs typeface="Arial"/>
            </a:endParaRPr>
          </a:p>
        </p:txBody>
      </p:sp>
      <p:sp>
        <p:nvSpPr>
          <p:cNvPr id="73" name="object 73"/>
          <p:cNvSpPr/>
          <p:nvPr/>
        </p:nvSpPr>
        <p:spPr>
          <a:xfrm>
            <a:off x="2696584" y="5587253"/>
            <a:ext cx="6641166" cy="300878"/>
          </a:xfrm>
          <a:custGeom>
            <a:avLst/>
            <a:gdLst/>
            <a:ahLst/>
            <a:cxnLst/>
            <a:rect l="l" t="t" r="r" b="b"/>
            <a:pathLst>
              <a:path w="7526655" h="340995">
                <a:moveTo>
                  <a:pt x="7526274" y="254508"/>
                </a:moveTo>
                <a:lnTo>
                  <a:pt x="7354824" y="169164"/>
                </a:lnTo>
                <a:lnTo>
                  <a:pt x="7354824" y="226314"/>
                </a:lnTo>
                <a:lnTo>
                  <a:pt x="57150" y="226314"/>
                </a:lnTo>
                <a:lnTo>
                  <a:pt x="57150" y="0"/>
                </a:lnTo>
                <a:lnTo>
                  <a:pt x="0" y="0"/>
                </a:lnTo>
                <a:lnTo>
                  <a:pt x="0" y="226314"/>
                </a:lnTo>
                <a:lnTo>
                  <a:pt x="0" y="254508"/>
                </a:lnTo>
                <a:lnTo>
                  <a:pt x="0" y="283464"/>
                </a:lnTo>
                <a:lnTo>
                  <a:pt x="7354824" y="283464"/>
                </a:lnTo>
                <a:lnTo>
                  <a:pt x="7354824" y="340614"/>
                </a:lnTo>
                <a:lnTo>
                  <a:pt x="7383780" y="326072"/>
                </a:lnTo>
                <a:lnTo>
                  <a:pt x="7526274" y="254508"/>
                </a:lnTo>
                <a:close/>
              </a:path>
            </a:pathLst>
          </a:custGeom>
          <a:solidFill>
            <a:srgbClr val="0183B7"/>
          </a:solidFill>
        </p:spPr>
        <p:txBody>
          <a:bodyPr wrap="square" lIns="0" tIns="0" rIns="0" bIns="0" rtlCol="0"/>
          <a:lstStyle/>
          <a:p>
            <a:endParaRPr sz="1588"/>
          </a:p>
        </p:txBody>
      </p:sp>
      <p:sp>
        <p:nvSpPr>
          <p:cNvPr id="74" name="object 74"/>
          <p:cNvSpPr txBox="1"/>
          <p:nvPr/>
        </p:nvSpPr>
        <p:spPr>
          <a:xfrm>
            <a:off x="7948555" y="5846332"/>
            <a:ext cx="1133475" cy="200802"/>
          </a:xfrm>
          <a:prstGeom prst="rect">
            <a:avLst/>
          </a:prstGeom>
        </p:spPr>
        <p:txBody>
          <a:bodyPr vert="horz" wrap="square" lIns="0" tIns="10646" rIns="0" bIns="0" rtlCol="0">
            <a:spAutoFit/>
          </a:bodyPr>
          <a:lstStyle/>
          <a:p>
            <a:pPr marL="11206">
              <a:spcBef>
                <a:spcPts val="84"/>
              </a:spcBef>
            </a:pPr>
            <a:r>
              <a:rPr sz="1235" b="1" spc="-4" dirty="0">
                <a:solidFill>
                  <a:srgbClr val="656533"/>
                </a:solidFill>
                <a:latin typeface="Arial"/>
                <a:cs typeface="Arial"/>
              </a:rPr>
              <a:t>#</a:t>
            </a:r>
            <a:r>
              <a:rPr sz="1235" b="1" spc="-31" dirty="0">
                <a:solidFill>
                  <a:srgbClr val="656533"/>
                </a:solidFill>
                <a:latin typeface="Arial"/>
                <a:cs typeface="Arial"/>
              </a:rPr>
              <a:t> </a:t>
            </a:r>
            <a:r>
              <a:rPr sz="1235" b="1" spc="-4" dirty="0">
                <a:solidFill>
                  <a:srgbClr val="656533"/>
                </a:solidFill>
                <a:latin typeface="Arial"/>
                <a:cs typeface="Arial"/>
              </a:rPr>
              <a:t>of</a:t>
            </a:r>
            <a:r>
              <a:rPr sz="1235" b="1" spc="-31" dirty="0">
                <a:solidFill>
                  <a:srgbClr val="656533"/>
                </a:solidFill>
                <a:latin typeface="Arial"/>
                <a:cs typeface="Arial"/>
              </a:rPr>
              <a:t> </a:t>
            </a:r>
            <a:r>
              <a:rPr sz="1235" b="1" spc="-4" dirty="0">
                <a:solidFill>
                  <a:srgbClr val="656533"/>
                </a:solidFill>
                <a:latin typeface="Arial"/>
                <a:cs typeface="Arial"/>
              </a:rPr>
              <a:t>end</a:t>
            </a:r>
            <a:r>
              <a:rPr sz="1235" b="1" spc="-31" dirty="0">
                <a:solidFill>
                  <a:srgbClr val="656533"/>
                </a:solidFill>
                <a:latin typeface="Arial"/>
                <a:cs typeface="Arial"/>
              </a:rPr>
              <a:t> </a:t>
            </a:r>
            <a:r>
              <a:rPr sz="1235" b="1" spc="-4" dirty="0">
                <a:solidFill>
                  <a:srgbClr val="656533"/>
                </a:solidFill>
                <a:latin typeface="Arial"/>
                <a:cs typeface="Arial"/>
              </a:rPr>
              <a:t>points</a:t>
            </a:r>
            <a:endParaRPr sz="1235">
              <a:latin typeface="Arial"/>
              <a:cs typeface="Arial"/>
            </a:endParaRPr>
          </a:p>
        </p:txBody>
      </p:sp>
      <p:pic>
        <p:nvPicPr>
          <p:cNvPr id="75" name="object 75"/>
          <p:cNvPicPr/>
          <p:nvPr/>
        </p:nvPicPr>
        <p:blipFill>
          <a:blip r:embed="rId20"/>
          <a:stretch/>
        </p:blipFill>
        <p:spPr>
          <a:xfrm>
            <a:off x="8271923" y="5587253"/>
            <a:ext cx="279459" cy="3361"/>
          </a:xfrm>
          <a:prstGeom prst="rect">
            <a:avLst/>
          </a:prstGeom>
        </p:spPr>
      </p:pic>
      <p:sp>
        <p:nvSpPr>
          <p:cNvPr id="76" name="object 76"/>
          <p:cNvSpPr txBox="1">
            <a:spLocks noGrp="1"/>
          </p:cNvSpPr>
          <p:nvPr>
            <p:ph type="sldNum" sz="quarter" idx="7"/>
          </p:nvPr>
        </p:nvSpPr>
        <p:spPr>
          <a:xfrm>
            <a:off x="9215628" y="6972248"/>
            <a:ext cx="201929" cy="139065"/>
          </a:xfrm>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rgbClr val="DDDDDD"/>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82928">
              <a:spcBef>
                <a:spcPts val="18"/>
              </a:spcBef>
            </a:pPr>
            <a:fld id="{81D60167-4931-47E6-BA6A-407CBD079E47}" type="slidenum">
              <a:rPr lang="en-US" spc="-5" smtClean="0"/>
              <a:pPr marL="93980">
                <a:spcBef>
                  <a:spcPts val="20"/>
                </a:spcBef>
              </a:pPr>
              <a:t>3</a:t>
            </a:fld>
            <a:endParaRPr spc="-4" dirty="0"/>
          </a:p>
        </p:txBody>
      </p:sp>
      <p:sp>
        <p:nvSpPr>
          <p:cNvPr id="78" name="object 78"/>
          <p:cNvSpPr txBox="1">
            <a:spLocks noGrp="1"/>
          </p:cNvSpPr>
          <p:nvPr>
            <p:ph type="ftr" sz="quarter" idx="5"/>
          </p:nvPr>
        </p:nvSpPr>
        <p:spPr>
          <a:xfrm>
            <a:off x="1678177" y="7163116"/>
            <a:ext cx="1881504" cy="125095"/>
          </a:xfrm>
          <a:prstGeom prst="rect">
            <a:avLst/>
          </a:prstGeom>
        </p:spPr>
        <p:txBody>
          <a:bodyPr vert="horz" wrap="square" lIns="0" tIns="0" rIns="0" bIns="0" rtlCol="0">
            <a:spAutoFit/>
          </a:bodyPr>
          <a:lstStyle>
            <a:defPPr>
              <a:defRPr lang="en-US"/>
            </a:defPPr>
            <a:lvl1pPr marL="0" algn="l" defTabSz="914400" rtl="0" eaLnBrk="1" latinLnBrk="0" hangingPunct="1">
              <a:defRPr sz="700" b="0" i="0" kern="1200">
                <a:solidFill>
                  <a:srgbClr val="D2D2D2"/>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1206">
              <a:spcBef>
                <a:spcPts val="31"/>
              </a:spcBef>
            </a:pPr>
            <a:r>
              <a:rPr lang="en-US"/>
              <a:t>©</a:t>
            </a:r>
            <a:r>
              <a:rPr lang="en-US" spc="-5"/>
              <a:t> </a:t>
            </a:r>
            <a:r>
              <a:rPr lang="en-US"/>
              <a:t>2008</a:t>
            </a:r>
            <a:r>
              <a:rPr lang="en-US" spc="-10"/>
              <a:t> </a:t>
            </a:r>
            <a:r>
              <a:rPr lang="en-US"/>
              <a:t>Cisco</a:t>
            </a:r>
            <a:r>
              <a:rPr lang="en-US" spc="-15"/>
              <a:t> </a:t>
            </a:r>
            <a:r>
              <a:rPr lang="en-US" spc="-5"/>
              <a:t>Systems,</a:t>
            </a:r>
            <a:r>
              <a:rPr lang="en-US" spc="10"/>
              <a:t> </a:t>
            </a:r>
            <a:r>
              <a:rPr lang="en-US"/>
              <a:t>Inc. All</a:t>
            </a:r>
            <a:r>
              <a:rPr lang="en-US" spc="-15"/>
              <a:t> </a:t>
            </a:r>
            <a:r>
              <a:rPr lang="en-US"/>
              <a:t>rights</a:t>
            </a:r>
            <a:r>
              <a:rPr lang="en-US" spc="-5"/>
              <a:t> reserved.</a:t>
            </a:r>
            <a:endParaRPr spc="-4" dirty="0"/>
          </a:p>
        </p:txBody>
      </p:sp>
      <p:sp>
        <p:nvSpPr>
          <p:cNvPr id="79" name="object 79"/>
          <p:cNvSpPr txBox="1">
            <a:spLocks noGrp="1"/>
          </p:cNvSpPr>
          <p:nvPr>
            <p:ph type="dt" sz="half" idx="6"/>
          </p:nvPr>
        </p:nvSpPr>
        <p:spPr>
          <a:xfrm>
            <a:off x="3697917" y="7163116"/>
            <a:ext cx="741679" cy="125095"/>
          </a:xfrm>
          <a:prstGeom prst="rect">
            <a:avLst/>
          </a:prstGeom>
        </p:spPr>
        <p:txBody>
          <a:bodyPr vert="horz" wrap="square" lIns="0" tIns="0" rIns="0" bIns="0" rtlCol="0">
            <a:spAutoFit/>
          </a:bodyPr>
          <a:lstStyle>
            <a:defPPr>
              <a:defRPr lang="en-US"/>
            </a:defPPr>
            <a:lvl1pPr marL="0" algn="l" defTabSz="914400" rtl="0" eaLnBrk="1" latinLnBrk="0" hangingPunct="1">
              <a:defRPr sz="700" b="0" i="0" kern="1200">
                <a:solidFill>
                  <a:srgbClr val="D2D2D2"/>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1206">
              <a:spcBef>
                <a:spcPts val="31"/>
              </a:spcBef>
            </a:pPr>
            <a:r>
              <a:rPr lang="en-US"/>
              <a:t>Cisco</a:t>
            </a:r>
            <a:r>
              <a:rPr lang="en-US" spc="-20"/>
              <a:t> </a:t>
            </a:r>
            <a:r>
              <a:rPr lang="en-US"/>
              <a:t>Confidenti</a:t>
            </a:r>
            <a:r>
              <a:rPr lang="en-US" spc="-10"/>
              <a:t>a</a:t>
            </a:r>
            <a:r>
              <a:rPr lang="en-US"/>
              <a:t>l</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44620" y="256640"/>
            <a:ext cx="7984062" cy="780191"/>
          </a:xfrm>
          <a:prstGeom prst="rect">
            <a:avLst/>
          </a:prstGeom>
        </p:spPr>
        <p:txBody>
          <a:bodyPr vert="horz" wrap="square" lIns="0" tIns="10646" rIns="0" bIns="0" rtlCol="0" anchor="ctr">
            <a:spAutoFit/>
          </a:bodyPr>
          <a:lstStyle/>
          <a:p>
            <a:pPr marL="11206">
              <a:lnSpc>
                <a:spcPts val="3243"/>
              </a:lnSpc>
              <a:spcBef>
                <a:spcPts val="84"/>
              </a:spcBef>
            </a:pPr>
            <a:r>
              <a:rPr sz="2824" b="1" spc="-9" dirty="0">
                <a:solidFill>
                  <a:srgbClr val="0184B7"/>
                </a:solidFill>
              </a:rPr>
              <a:t>Video</a:t>
            </a:r>
            <a:r>
              <a:rPr sz="2824" b="1" spc="-22" dirty="0">
                <a:solidFill>
                  <a:srgbClr val="0184B7"/>
                </a:solidFill>
              </a:rPr>
              <a:t> </a:t>
            </a:r>
            <a:r>
              <a:rPr sz="2824" b="1" spc="-9" dirty="0">
                <a:solidFill>
                  <a:srgbClr val="0184B7"/>
                </a:solidFill>
              </a:rPr>
              <a:t>Service</a:t>
            </a:r>
            <a:r>
              <a:rPr sz="2824" b="1" dirty="0">
                <a:solidFill>
                  <a:srgbClr val="0184B7"/>
                </a:solidFill>
              </a:rPr>
              <a:t> </a:t>
            </a:r>
            <a:r>
              <a:rPr sz="2824" b="1" spc="-9" dirty="0">
                <a:solidFill>
                  <a:srgbClr val="0184B7"/>
                </a:solidFill>
              </a:rPr>
              <a:t>Providers</a:t>
            </a:r>
            <a:endParaRPr sz="2824" b="1" dirty="0"/>
          </a:p>
          <a:p>
            <a:pPr marL="11206">
              <a:lnSpc>
                <a:spcPts val="2819"/>
              </a:lnSpc>
            </a:pPr>
            <a:r>
              <a:rPr sz="2400" b="0" dirty="0">
                <a:solidFill>
                  <a:srgbClr val="0184B7"/>
                </a:solidFill>
                <a:latin typeface="Arial"/>
                <a:cs typeface="Arial"/>
              </a:rPr>
              <a:t>Mapping</a:t>
            </a:r>
            <a:r>
              <a:rPr sz="2400" spc="-18" dirty="0">
                <a:solidFill>
                  <a:srgbClr val="0184B7"/>
                </a:solidFill>
                <a:latin typeface="Arial"/>
                <a:cs typeface="Arial"/>
              </a:rPr>
              <a:t> </a:t>
            </a:r>
            <a:r>
              <a:rPr sz="2400" b="0" dirty="0">
                <a:solidFill>
                  <a:srgbClr val="0184B7"/>
                </a:solidFill>
                <a:latin typeface="Arial"/>
                <a:cs typeface="Arial"/>
              </a:rPr>
              <a:t>to</a:t>
            </a:r>
            <a:r>
              <a:rPr sz="2400" spc="-26" dirty="0">
                <a:solidFill>
                  <a:srgbClr val="0184B7"/>
                </a:solidFill>
                <a:latin typeface="Arial"/>
                <a:cs typeface="Arial"/>
              </a:rPr>
              <a:t> </a:t>
            </a:r>
            <a:r>
              <a:rPr sz="2400" b="0" dirty="0">
                <a:solidFill>
                  <a:srgbClr val="0184B7"/>
                </a:solidFill>
                <a:latin typeface="Arial"/>
                <a:cs typeface="Arial"/>
              </a:rPr>
              <a:t>Broadcast</a:t>
            </a:r>
            <a:r>
              <a:rPr sz="2400" spc="-31" dirty="0">
                <a:solidFill>
                  <a:srgbClr val="0184B7"/>
                </a:solidFill>
                <a:latin typeface="Arial"/>
                <a:cs typeface="Arial"/>
              </a:rPr>
              <a:t> </a:t>
            </a:r>
            <a:r>
              <a:rPr sz="2400" b="0" dirty="0">
                <a:solidFill>
                  <a:srgbClr val="0184B7"/>
                </a:solidFill>
                <a:latin typeface="Arial"/>
                <a:cs typeface="Arial"/>
              </a:rPr>
              <a:t>Industry</a:t>
            </a:r>
          </a:p>
        </p:txBody>
      </p:sp>
      <p:grpSp>
        <p:nvGrpSpPr>
          <p:cNvPr id="3" name="object 3"/>
          <p:cNvGrpSpPr/>
          <p:nvPr/>
        </p:nvGrpSpPr>
        <p:grpSpPr>
          <a:xfrm>
            <a:off x="2061883" y="1267385"/>
            <a:ext cx="8068235" cy="863973"/>
            <a:chOff x="457200" y="1436369"/>
            <a:chExt cx="9144000" cy="979169"/>
          </a:xfrm>
        </p:grpSpPr>
        <p:sp>
          <p:nvSpPr>
            <p:cNvPr id="4" name="object 4"/>
            <p:cNvSpPr/>
            <p:nvPr/>
          </p:nvSpPr>
          <p:spPr>
            <a:xfrm>
              <a:off x="457200" y="1436369"/>
              <a:ext cx="9144000" cy="979169"/>
            </a:xfrm>
            <a:custGeom>
              <a:avLst/>
              <a:gdLst/>
              <a:ahLst/>
              <a:cxnLst/>
              <a:rect l="l" t="t" r="r" b="b"/>
              <a:pathLst>
                <a:path w="9144000" h="979169">
                  <a:moveTo>
                    <a:pt x="9144000" y="979169"/>
                  </a:moveTo>
                  <a:lnTo>
                    <a:pt x="9144000" y="0"/>
                  </a:lnTo>
                  <a:lnTo>
                    <a:pt x="0" y="0"/>
                  </a:lnTo>
                  <a:lnTo>
                    <a:pt x="0" y="979170"/>
                  </a:lnTo>
                  <a:lnTo>
                    <a:pt x="9144000" y="979169"/>
                  </a:lnTo>
                  <a:close/>
                </a:path>
              </a:pathLst>
            </a:custGeom>
            <a:solidFill>
              <a:srgbClr val="FFFFFF"/>
            </a:solidFill>
          </p:spPr>
          <p:txBody>
            <a:bodyPr wrap="square" lIns="0" tIns="0" rIns="0" bIns="0" rtlCol="0"/>
            <a:lstStyle/>
            <a:p>
              <a:endParaRPr sz="1588"/>
            </a:p>
          </p:txBody>
        </p:sp>
        <p:sp>
          <p:nvSpPr>
            <p:cNvPr id="5" name="object 5"/>
            <p:cNvSpPr/>
            <p:nvPr/>
          </p:nvSpPr>
          <p:spPr>
            <a:xfrm>
              <a:off x="3425111" y="1782317"/>
              <a:ext cx="488315" cy="633730"/>
            </a:xfrm>
            <a:custGeom>
              <a:avLst/>
              <a:gdLst/>
              <a:ahLst/>
              <a:cxnLst/>
              <a:rect l="l" t="t" r="r" b="b"/>
              <a:pathLst>
                <a:path w="488314" h="633730">
                  <a:moveTo>
                    <a:pt x="487758" y="36575"/>
                  </a:moveTo>
                  <a:lnTo>
                    <a:pt x="435180" y="0"/>
                  </a:lnTo>
                  <a:lnTo>
                    <a:pt x="140286" y="424433"/>
                  </a:lnTo>
                  <a:lnTo>
                    <a:pt x="41226" y="570738"/>
                  </a:lnTo>
                  <a:lnTo>
                    <a:pt x="0" y="633221"/>
                  </a:lnTo>
                  <a:lnTo>
                    <a:pt x="76184" y="633221"/>
                  </a:lnTo>
                  <a:lnTo>
                    <a:pt x="143334" y="532638"/>
                  </a:lnTo>
                  <a:lnTo>
                    <a:pt x="192102" y="461361"/>
                  </a:lnTo>
                  <a:lnTo>
                    <a:pt x="192102" y="460248"/>
                  </a:lnTo>
                  <a:lnTo>
                    <a:pt x="290400" y="318850"/>
                  </a:lnTo>
                  <a:lnTo>
                    <a:pt x="290400" y="317754"/>
                  </a:lnTo>
                  <a:lnTo>
                    <a:pt x="487758" y="36575"/>
                  </a:lnTo>
                  <a:close/>
                </a:path>
                <a:path w="488314" h="633730">
                  <a:moveTo>
                    <a:pt x="192864" y="460248"/>
                  </a:moveTo>
                  <a:lnTo>
                    <a:pt x="192102" y="460248"/>
                  </a:lnTo>
                  <a:lnTo>
                    <a:pt x="192102" y="461361"/>
                  </a:lnTo>
                  <a:lnTo>
                    <a:pt x="192864" y="460248"/>
                  </a:lnTo>
                  <a:close/>
                </a:path>
                <a:path w="488314" h="633730">
                  <a:moveTo>
                    <a:pt x="291162" y="317754"/>
                  </a:moveTo>
                  <a:lnTo>
                    <a:pt x="290400" y="317754"/>
                  </a:lnTo>
                  <a:lnTo>
                    <a:pt x="290400" y="318850"/>
                  </a:lnTo>
                  <a:lnTo>
                    <a:pt x="291162" y="317754"/>
                  </a:lnTo>
                  <a:close/>
                </a:path>
              </a:pathLst>
            </a:custGeom>
            <a:solidFill>
              <a:srgbClr val="EFB525"/>
            </a:solidFill>
          </p:spPr>
          <p:txBody>
            <a:bodyPr wrap="square" lIns="0" tIns="0" rIns="0" bIns="0" rtlCol="0"/>
            <a:lstStyle/>
            <a:p>
              <a:endParaRPr sz="1588"/>
            </a:p>
          </p:txBody>
        </p:sp>
        <p:pic>
          <p:nvPicPr>
            <p:cNvPr id="6" name="object 6"/>
            <p:cNvPicPr/>
            <p:nvPr/>
          </p:nvPicPr>
          <p:blipFill>
            <a:blip r:embed="rId2"/>
            <a:stretch/>
          </p:blipFill>
          <p:spPr>
            <a:xfrm>
              <a:off x="3821429" y="2014727"/>
              <a:ext cx="2215896" cy="400812"/>
            </a:xfrm>
            <a:prstGeom prst="rect">
              <a:avLst/>
            </a:prstGeom>
          </p:spPr>
        </p:pic>
        <p:pic>
          <p:nvPicPr>
            <p:cNvPr id="7" name="object 7"/>
            <p:cNvPicPr/>
            <p:nvPr/>
          </p:nvPicPr>
          <p:blipFill>
            <a:blip r:embed="rId3"/>
            <a:stretch/>
          </p:blipFill>
          <p:spPr>
            <a:xfrm>
              <a:off x="1069086" y="1725929"/>
              <a:ext cx="2286000" cy="689610"/>
            </a:xfrm>
            <a:prstGeom prst="rect">
              <a:avLst/>
            </a:prstGeom>
          </p:spPr>
        </p:pic>
      </p:grpSp>
      <p:sp>
        <p:nvSpPr>
          <p:cNvPr id="8" name="object 8"/>
          <p:cNvSpPr txBox="1"/>
          <p:nvPr/>
        </p:nvSpPr>
        <p:spPr>
          <a:xfrm>
            <a:off x="2993988" y="1739600"/>
            <a:ext cx="1231526" cy="255678"/>
          </a:xfrm>
          <a:prstGeom prst="rect">
            <a:avLst/>
          </a:prstGeom>
        </p:spPr>
        <p:txBody>
          <a:bodyPr vert="horz" wrap="square" lIns="0" tIns="11206" rIns="0" bIns="0" rtlCol="0">
            <a:spAutoFit/>
          </a:bodyPr>
          <a:lstStyle/>
          <a:p>
            <a:pPr marL="11206">
              <a:spcBef>
                <a:spcPts val="88"/>
              </a:spcBef>
            </a:pPr>
            <a:r>
              <a:rPr sz="1588" b="1" spc="-4" dirty="0">
                <a:latin typeface="Arial"/>
                <a:cs typeface="Arial"/>
              </a:rPr>
              <a:t>Contribution</a:t>
            </a:r>
            <a:endParaRPr sz="1588" dirty="0">
              <a:latin typeface="Arial"/>
              <a:cs typeface="Arial"/>
            </a:endParaRPr>
          </a:p>
        </p:txBody>
      </p:sp>
      <p:grpSp>
        <p:nvGrpSpPr>
          <p:cNvPr id="9" name="object 9"/>
          <p:cNvGrpSpPr/>
          <p:nvPr/>
        </p:nvGrpSpPr>
        <p:grpSpPr>
          <a:xfrm>
            <a:off x="2061883" y="1420009"/>
            <a:ext cx="8068235" cy="1575547"/>
            <a:chOff x="457200" y="1609343"/>
            <a:chExt cx="9144000" cy="1785620"/>
          </a:xfrm>
        </p:grpSpPr>
        <p:pic>
          <p:nvPicPr>
            <p:cNvPr id="10" name="object 10"/>
            <p:cNvPicPr/>
            <p:nvPr/>
          </p:nvPicPr>
          <p:blipFill>
            <a:blip r:embed="rId4"/>
            <a:stretch/>
          </p:blipFill>
          <p:spPr>
            <a:xfrm>
              <a:off x="6707123" y="1609343"/>
              <a:ext cx="2834639" cy="806196"/>
            </a:xfrm>
            <a:prstGeom prst="rect">
              <a:avLst/>
            </a:prstGeom>
          </p:spPr>
        </p:pic>
        <p:sp>
          <p:nvSpPr>
            <p:cNvPr id="11" name="object 11"/>
            <p:cNvSpPr/>
            <p:nvPr/>
          </p:nvSpPr>
          <p:spPr>
            <a:xfrm>
              <a:off x="457200" y="2415539"/>
              <a:ext cx="9144000" cy="979169"/>
            </a:xfrm>
            <a:custGeom>
              <a:avLst/>
              <a:gdLst/>
              <a:ahLst/>
              <a:cxnLst/>
              <a:rect l="l" t="t" r="r" b="b"/>
              <a:pathLst>
                <a:path w="9144000" h="979170">
                  <a:moveTo>
                    <a:pt x="9144000" y="979169"/>
                  </a:moveTo>
                  <a:lnTo>
                    <a:pt x="9144000" y="0"/>
                  </a:lnTo>
                  <a:lnTo>
                    <a:pt x="0" y="0"/>
                  </a:lnTo>
                  <a:lnTo>
                    <a:pt x="0" y="979170"/>
                  </a:lnTo>
                  <a:lnTo>
                    <a:pt x="9144000" y="979169"/>
                  </a:lnTo>
                  <a:close/>
                </a:path>
              </a:pathLst>
            </a:custGeom>
            <a:solidFill>
              <a:srgbClr val="FFFFFF"/>
            </a:solidFill>
          </p:spPr>
          <p:txBody>
            <a:bodyPr wrap="square" lIns="0" tIns="0" rIns="0" bIns="0" rtlCol="0"/>
            <a:lstStyle/>
            <a:p>
              <a:endParaRPr sz="1588"/>
            </a:p>
          </p:txBody>
        </p:sp>
        <p:pic>
          <p:nvPicPr>
            <p:cNvPr id="12" name="object 12"/>
            <p:cNvPicPr/>
            <p:nvPr/>
          </p:nvPicPr>
          <p:blipFill>
            <a:blip r:embed="rId5"/>
            <a:stretch/>
          </p:blipFill>
          <p:spPr>
            <a:xfrm>
              <a:off x="736092" y="2912363"/>
              <a:ext cx="1866899" cy="482346"/>
            </a:xfrm>
            <a:prstGeom prst="rect">
              <a:avLst/>
            </a:prstGeom>
          </p:spPr>
        </p:pic>
        <p:sp>
          <p:nvSpPr>
            <p:cNvPr id="13" name="object 13"/>
            <p:cNvSpPr/>
            <p:nvPr/>
          </p:nvSpPr>
          <p:spPr>
            <a:xfrm>
              <a:off x="2867647" y="2415539"/>
              <a:ext cx="3479165" cy="979169"/>
            </a:xfrm>
            <a:custGeom>
              <a:avLst/>
              <a:gdLst/>
              <a:ahLst/>
              <a:cxnLst/>
              <a:rect l="l" t="t" r="r" b="b"/>
              <a:pathLst>
                <a:path w="3479165" h="979170">
                  <a:moveTo>
                    <a:pt x="633641" y="0"/>
                  </a:moveTo>
                  <a:lnTo>
                    <a:pt x="557453" y="0"/>
                  </a:lnTo>
                  <a:lnTo>
                    <a:pt x="401320" y="240030"/>
                  </a:lnTo>
                  <a:lnTo>
                    <a:pt x="303034" y="399288"/>
                  </a:lnTo>
                  <a:lnTo>
                    <a:pt x="203974" y="564642"/>
                  </a:lnTo>
                  <a:lnTo>
                    <a:pt x="179590" y="608076"/>
                  </a:lnTo>
                  <a:lnTo>
                    <a:pt x="132346" y="695706"/>
                  </a:lnTo>
                  <a:lnTo>
                    <a:pt x="109486" y="741426"/>
                  </a:lnTo>
                  <a:lnTo>
                    <a:pt x="65290" y="833628"/>
                  </a:lnTo>
                  <a:lnTo>
                    <a:pt x="22618" y="927354"/>
                  </a:lnTo>
                  <a:lnTo>
                    <a:pt x="0" y="979170"/>
                  </a:lnTo>
                  <a:lnTo>
                    <a:pt x="69126" y="979170"/>
                  </a:lnTo>
                  <a:lnTo>
                    <a:pt x="80530" y="953262"/>
                  </a:lnTo>
                  <a:lnTo>
                    <a:pt x="80530" y="954024"/>
                  </a:lnTo>
                  <a:lnTo>
                    <a:pt x="123202" y="860298"/>
                  </a:lnTo>
                  <a:lnTo>
                    <a:pt x="166636" y="768858"/>
                  </a:lnTo>
                  <a:lnTo>
                    <a:pt x="166636" y="769620"/>
                  </a:lnTo>
                  <a:lnTo>
                    <a:pt x="188734" y="724662"/>
                  </a:lnTo>
                  <a:lnTo>
                    <a:pt x="188734" y="725424"/>
                  </a:lnTo>
                  <a:lnTo>
                    <a:pt x="211594" y="681228"/>
                  </a:lnTo>
                  <a:lnTo>
                    <a:pt x="211594" y="681990"/>
                  </a:lnTo>
                  <a:lnTo>
                    <a:pt x="235216" y="638556"/>
                  </a:lnTo>
                  <a:lnTo>
                    <a:pt x="235216" y="639318"/>
                  </a:lnTo>
                  <a:lnTo>
                    <a:pt x="258838" y="597979"/>
                  </a:lnTo>
                  <a:lnTo>
                    <a:pt x="259600" y="596646"/>
                  </a:lnTo>
                  <a:lnTo>
                    <a:pt x="258838" y="596646"/>
                  </a:lnTo>
                  <a:lnTo>
                    <a:pt x="308368" y="513588"/>
                  </a:lnTo>
                  <a:lnTo>
                    <a:pt x="308368" y="514350"/>
                  </a:lnTo>
                  <a:lnTo>
                    <a:pt x="357136" y="432054"/>
                  </a:lnTo>
                  <a:lnTo>
                    <a:pt x="357136" y="432816"/>
                  </a:lnTo>
                  <a:lnTo>
                    <a:pt x="405904" y="354037"/>
                  </a:lnTo>
                  <a:lnTo>
                    <a:pt x="406666" y="352806"/>
                  </a:lnTo>
                  <a:lnTo>
                    <a:pt x="405904" y="352806"/>
                  </a:lnTo>
                  <a:lnTo>
                    <a:pt x="504202" y="197358"/>
                  </a:lnTo>
                  <a:lnTo>
                    <a:pt x="602500" y="46482"/>
                  </a:lnTo>
                  <a:lnTo>
                    <a:pt x="633641" y="0"/>
                  </a:lnTo>
                  <a:close/>
                </a:path>
                <a:path w="3479165" h="979170">
                  <a:moveTo>
                    <a:pt x="3479050" y="94488"/>
                  </a:moveTo>
                  <a:lnTo>
                    <a:pt x="3435616" y="47244"/>
                  </a:lnTo>
                  <a:lnTo>
                    <a:pt x="3238258" y="228600"/>
                  </a:lnTo>
                  <a:lnTo>
                    <a:pt x="3043186" y="409956"/>
                  </a:lnTo>
                  <a:lnTo>
                    <a:pt x="2853448" y="591312"/>
                  </a:lnTo>
                  <a:lnTo>
                    <a:pt x="2760484" y="681990"/>
                  </a:lnTo>
                  <a:lnTo>
                    <a:pt x="2670568" y="772668"/>
                  </a:lnTo>
                  <a:lnTo>
                    <a:pt x="2582176" y="863346"/>
                  </a:lnTo>
                  <a:lnTo>
                    <a:pt x="2539504" y="909066"/>
                  </a:lnTo>
                  <a:lnTo>
                    <a:pt x="2496832" y="954024"/>
                  </a:lnTo>
                  <a:lnTo>
                    <a:pt x="2474201" y="979170"/>
                  </a:lnTo>
                  <a:lnTo>
                    <a:pt x="2560663" y="979170"/>
                  </a:lnTo>
                  <a:lnTo>
                    <a:pt x="2585224" y="953312"/>
                  </a:lnTo>
                  <a:lnTo>
                    <a:pt x="2585986" y="952500"/>
                  </a:lnTo>
                  <a:lnTo>
                    <a:pt x="2585224" y="952500"/>
                  </a:lnTo>
                  <a:lnTo>
                    <a:pt x="2627896" y="907592"/>
                  </a:lnTo>
                  <a:lnTo>
                    <a:pt x="2628658" y="906780"/>
                  </a:lnTo>
                  <a:lnTo>
                    <a:pt x="2627896" y="907542"/>
                  </a:lnTo>
                  <a:lnTo>
                    <a:pt x="2715526" y="816864"/>
                  </a:lnTo>
                  <a:lnTo>
                    <a:pt x="2805442" y="726948"/>
                  </a:lnTo>
                  <a:lnTo>
                    <a:pt x="2897644" y="636270"/>
                  </a:lnTo>
                  <a:lnTo>
                    <a:pt x="2897644" y="637032"/>
                  </a:lnTo>
                  <a:lnTo>
                    <a:pt x="2991370" y="546354"/>
                  </a:lnTo>
                  <a:lnTo>
                    <a:pt x="3086620" y="456399"/>
                  </a:lnTo>
                  <a:lnTo>
                    <a:pt x="3087382" y="455676"/>
                  </a:lnTo>
                  <a:lnTo>
                    <a:pt x="3086620" y="455676"/>
                  </a:lnTo>
                  <a:lnTo>
                    <a:pt x="3281692" y="275082"/>
                  </a:lnTo>
                  <a:lnTo>
                    <a:pt x="3479050" y="94488"/>
                  </a:lnTo>
                  <a:close/>
                </a:path>
              </a:pathLst>
            </a:custGeom>
            <a:solidFill>
              <a:srgbClr val="EFB525"/>
            </a:solidFill>
          </p:spPr>
          <p:txBody>
            <a:bodyPr wrap="square" lIns="0" tIns="0" rIns="0" bIns="0" rtlCol="0"/>
            <a:lstStyle/>
            <a:p>
              <a:endParaRPr sz="1588"/>
            </a:p>
          </p:txBody>
        </p:sp>
        <p:sp>
          <p:nvSpPr>
            <p:cNvPr id="14" name="object 14"/>
            <p:cNvSpPr/>
            <p:nvPr/>
          </p:nvSpPr>
          <p:spPr>
            <a:xfrm>
              <a:off x="946404" y="2951225"/>
              <a:ext cx="189230" cy="182880"/>
            </a:xfrm>
            <a:custGeom>
              <a:avLst/>
              <a:gdLst/>
              <a:ahLst/>
              <a:cxnLst/>
              <a:rect l="l" t="t" r="r" b="b"/>
              <a:pathLst>
                <a:path w="189230" h="182880">
                  <a:moveTo>
                    <a:pt x="188975" y="182880"/>
                  </a:moveTo>
                  <a:lnTo>
                    <a:pt x="188975" y="0"/>
                  </a:lnTo>
                  <a:lnTo>
                    <a:pt x="0" y="0"/>
                  </a:lnTo>
                  <a:lnTo>
                    <a:pt x="0" y="182880"/>
                  </a:lnTo>
                  <a:lnTo>
                    <a:pt x="188975" y="182880"/>
                  </a:lnTo>
                  <a:close/>
                </a:path>
              </a:pathLst>
            </a:custGeom>
            <a:solidFill>
              <a:srgbClr val="FFFFFF"/>
            </a:solidFill>
          </p:spPr>
          <p:txBody>
            <a:bodyPr wrap="square" lIns="0" tIns="0" rIns="0" bIns="0" rtlCol="0"/>
            <a:lstStyle/>
            <a:p>
              <a:endParaRPr sz="1588"/>
            </a:p>
          </p:txBody>
        </p:sp>
        <p:sp>
          <p:nvSpPr>
            <p:cNvPr id="15" name="object 15"/>
            <p:cNvSpPr/>
            <p:nvPr/>
          </p:nvSpPr>
          <p:spPr>
            <a:xfrm>
              <a:off x="933450" y="2939033"/>
              <a:ext cx="215265" cy="208279"/>
            </a:xfrm>
            <a:custGeom>
              <a:avLst/>
              <a:gdLst/>
              <a:ahLst/>
              <a:cxnLst/>
              <a:rect l="l" t="t" r="r" b="b"/>
              <a:pathLst>
                <a:path w="215265" h="208280">
                  <a:moveTo>
                    <a:pt x="214884" y="208025"/>
                  </a:moveTo>
                  <a:lnTo>
                    <a:pt x="214884" y="0"/>
                  </a:lnTo>
                  <a:lnTo>
                    <a:pt x="0" y="0"/>
                  </a:lnTo>
                  <a:lnTo>
                    <a:pt x="0" y="208025"/>
                  </a:lnTo>
                  <a:lnTo>
                    <a:pt x="12953" y="208025"/>
                  </a:lnTo>
                  <a:lnTo>
                    <a:pt x="12953" y="25145"/>
                  </a:lnTo>
                  <a:lnTo>
                    <a:pt x="25908" y="12191"/>
                  </a:lnTo>
                  <a:lnTo>
                    <a:pt x="25908" y="25145"/>
                  </a:lnTo>
                  <a:lnTo>
                    <a:pt x="188975" y="25145"/>
                  </a:lnTo>
                  <a:lnTo>
                    <a:pt x="188975" y="12191"/>
                  </a:lnTo>
                  <a:lnTo>
                    <a:pt x="201930" y="25145"/>
                  </a:lnTo>
                  <a:lnTo>
                    <a:pt x="201930" y="208025"/>
                  </a:lnTo>
                  <a:lnTo>
                    <a:pt x="214884" y="208025"/>
                  </a:lnTo>
                  <a:close/>
                </a:path>
                <a:path w="215265" h="208280">
                  <a:moveTo>
                    <a:pt x="25908" y="25145"/>
                  </a:moveTo>
                  <a:lnTo>
                    <a:pt x="25908" y="12191"/>
                  </a:lnTo>
                  <a:lnTo>
                    <a:pt x="12953" y="25145"/>
                  </a:lnTo>
                  <a:lnTo>
                    <a:pt x="25908" y="25145"/>
                  </a:lnTo>
                  <a:close/>
                </a:path>
                <a:path w="215265" h="208280">
                  <a:moveTo>
                    <a:pt x="25908" y="182117"/>
                  </a:moveTo>
                  <a:lnTo>
                    <a:pt x="25908" y="25145"/>
                  </a:lnTo>
                  <a:lnTo>
                    <a:pt x="12953" y="25145"/>
                  </a:lnTo>
                  <a:lnTo>
                    <a:pt x="12953" y="182117"/>
                  </a:lnTo>
                  <a:lnTo>
                    <a:pt x="25908" y="182117"/>
                  </a:lnTo>
                  <a:close/>
                </a:path>
                <a:path w="215265" h="208280">
                  <a:moveTo>
                    <a:pt x="201930" y="182117"/>
                  </a:moveTo>
                  <a:lnTo>
                    <a:pt x="12953" y="182117"/>
                  </a:lnTo>
                  <a:lnTo>
                    <a:pt x="25908" y="195071"/>
                  </a:lnTo>
                  <a:lnTo>
                    <a:pt x="25908" y="208025"/>
                  </a:lnTo>
                  <a:lnTo>
                    <a:pt x="188975" y="208025"/>
                  </a:lnTo>
                  <a:lnTo>
                    <a:pt x="188975" y="195071"/>
                  </a:lnTo>
                  <a:lnTo>
                    <a:pt x="201930" y="182117"/>
                  </a:lnTo>
                  <a:close/>
                </a:path>
                <a:path w="215265" h="208280">
                  <a:moveTo>
                    <a:pt x="25908" y="208025"/>
                  </a:moveTo>
                  <a:lnTo>
                    <a:pt x="25908" y="195071"/>
                  </a:lnTo>
                  <a:lnTo>
                    <a:pt x="12953" y="182117"/>
                  </a:lnTo>
                  <a:lnTo>
                    <a:pt x="12953" y="208025"/>
                  </a:lnTo>
                  <a:lnTo>
                    <a:pt x="25908" y="208025"/>
                  </a:lnTo>
                  <a:close/>
                </a:path>
                <a:path w="215265" h="208280">
                  <a:moveTo>
                    <a:pt x="201930" y="25145"/>
                  </a:moveTo>
                  <a:lnTo>
                    <a:pt x="188975" y="12191"/>
                  </a:lnTo>
                  <a:lnTo>
                    <a:pt x="188975" y="25145"/>
                  </a:lnTo>
                  <a:lnTo>
                    <a:pt x="201930" y="25145"/>
                  </a:lnTo>
                  <a:close/>
                </a:path>
                <a:path w="215265" h="208280">
                  <a:moveTo>
                    <a:pt x="201930" y="182117"/>
                  </a:moveTo>
                  <a:lnTo>
                    <a:pt x="201930" y="25145"/>
                  </a:lnTo>
                  <a:lnTo>
                    <a:pt x="188975" y="25145"/>
                  </a:lnTo>
                  <a:lnTo>
                    <a:pt x="188975" y="182117"/>
                  </a:lnTo>
                  <a:lnTo>
                    <a:pt x="201930" y="182117"/>
                  </a:lnTo>
                  <a:close/>
                </a:path>
                <a:path w="215265" h="208280">
                  <a:moveTo>
                    <a:pt x="201930" y="208025"/>
                  </a:moveTo>
                  <a:lnTo>
                    <a:pt x="201930" y="182117"/>
                  </a:lnTo>
                  <a:lnTo>
                    <a:pt x="188975" y="195071"/>
                  </a:lnTo>
                  <a:lnTo>
                    <a:pt x="188975" y="208025"/>
                  </a:lnTo>
                  <a:lnTo>
                    <a:pt x="201930" y="208025"/>
                  </a:lnTo>
                  <a:close/>
                </a:path>
              </a:pathLst>
            </a:custGeom>
            <a:solidFill>
              <a:srgbClr val="000000"/>
            </a:solidFill>
          </p:spPr>
          <p:txBody>
            <a:bodyPr wrap="square" lIns="0" tIns="0" rIns="0" bIns="0" rtlCol="0"/>
            <a:lstStyle/>
            <a:p>
              <a:endParaRPr sz="1588"/>
            </a:p>
          </p:txBody>
        </p:sp>
        <p:sp>
          <p:nvSpPr>
            <p:cNvPr id="16" name="object 16"/>
            <p:cNvSpPr/>
            <p:nvPr/>
          </p:nvSpPr>
          <p:spPr>
            <a:xfrm>
              <a:off x="2486405" y="3240786"/>
              <a:ext cx="189230" cy="154305"/>
            </a:xfrm>
            <a:custGeom>
              <a:avLst/>
              <a:gdLst/>
              <a:ahLst/>
              <a:cxnLst/>
              <a:rect l="l" t="t" r="r" b="b"/>
              <a:pathLst>
                <a:path w="189230" h="154304">
                  <a:moveTo>
                    <a:pt x="188975" y="153924"/>
                  </a:moveTo>
                  <a:lnTo>
                    <a:pt x="188975" y="0"/>
                  </a:lnTo>
                  <a:lnTo>
                    <a:pt x="0" y="0"/>
                  </a:lnTo>
                  <a:lnTo>
                    <a:pt x="0" y="153924"/>
                  </a:lnTo>
                  <a:lnTo>
                    <a:pt x="188975" y="153924"/>
                  </a:lnTo>
                  <a:close/>
                </a:path>
              </a:pathLst>
            </a:custGeom>
            <a:solidFill>
              <a:srgbClr val="FFFFFF"/>
            </a:solidFill>
          </p:spPr>
          <p:txBody>
            <a:bodyPr wrap="square" lIns="0" tIns="0" rIns="0" bIns="0" rtlCol="0"/>
            <a:lstStyle/>
            <a:p>
              <a:endParaRPr sz="1588"/>
            </a:p>
          </p:txBody>
        </p:sp>
        <p:sp>
          <p:nvSpPr>
            <p:cNvPr id="17" name="object 17"/>
            <p:cNvSpPr/>
            <p:nvPr/>
          </p:nvSpPr>
          <p:spPr>
            <a:xfrm>
              <a:off x="2473451" y="3227831"/>
              <a:ext cx="215265" cy="167005"/>
            </a:xfrm>
            <a:custGeom>
              <a:avLst/>
              <a:gdLst/>
              <a:ahLst/>
              <a:cxnLst/>
              <a:rect l="l" t="t" r="r" b="b"/>
              <a:pathLst>
                <a:path w="215264" h="167004">
                  <a:moveTo>
                    <a:pt x="214884" y="166877"/>
                  </a:moveTo>
                  <a:lnTo>
                    <a:pt x="214884" y="0"/>
                  </a:lnTo>
                  <a:lnTo>
                    <a:pt x="0" y="0"/>
                  </a:lnTo>
                  <a:lnTo>
                    <a:pt x="0" y="166877"/>
                  </a:lnTo>
                  <a:lnTo>
                    <a:pt x="12954" y="166877"/>
                  </a:lnTo>
                  <a:lnTo>
                    <a:pt x="12954" y="25145"/>
                  </a:lnTo>
                  <a:lnTo>
                    <a:pt x="25908" y="12953"/>
                  </a:lnTo>
                  <a:lnTo>
                    <a:pt x="25908" y="25145"/>
                  </a:lnTo>
                  <a:lnTo>
                    <a:pt x="188975" y="25145"/>
                  </a:lnTo>
                  <a:lnTo>
                    <a:pt x="188975" y="12953"/>
                  </a:lnTo>
                  <a:lnTo>
                    <a:pt x="201930" y="25145"/>
                  </a:lnTo>
                  <a:lnTo>
                    <a:pt x="201930" y="166877"/>
                  </a:lnTo>
                  <a:lnTo>
                    <a:pt x="214884" y="166877"/>
                  </a:lnTo>
                  <a:close/>
                </a:path>
                <a:path w="215264" h="167004">
                  <a:moveTo>
                    <a:pt x="25908" y="25145"/>
                  </a:moveTo>
                  <a:lnTo>
                    <a:pt x="25908" y="12953"/>
                  </a:lnTo>
                  <a:lnTo>
                    <a:pt x="12954" y="25145"/>
                  </a:lnTo>
                  <a:lnTo>
                    <a:pt x="25908" y="25145"/>
                  </a:lnTo>
                  <a:close/>
                </a:path>
                <a:path w="215264" h="167004">
                  <a:moveTo>
                    <a:pt x="25908" y="166877"/>
                  </a:moveTo>
                  <a:lnTo>
                    <a:pt x="25908" y="25145"/>
                  </a:lnTo>
                  <a:lnTo>
                    <a:pt x="12954" y="25145"/>
                  </a:lnTo>
                  <a:lnTo>
                    <a:pt x="12954" y="166877"/>
                  </a:lnTo>
                  <a:lnTo>
                    <a:pt x="25908" y="166877"/>
                  </a:lnTo>
                  <a:close/>
                </a:path>
                <a:path w="215264" h="167004">
                  <a:moveTo>
                    <a:pt x="201930" y="25145"/>
                  </a:moveTo>
                  <a:lnTo>
                    <a:pt x="188975" y="12953"/>
                  </a:lnTo>
                  <a:lnTo>
                    <a:pt x="188975" y="25145"/>
                  </a:lnTo>
                  <a:lnTo>
                    <a:pt x="201930" y="25145"/>
                  </a:lnTo>
                  <a:close/>
                </a:path>
                <a:path w="215264" h="167004">
                  <a:moveTo>
                    <a:pt x="201930" y="166877"/>
                  </a:moveTo>
                  <a:lnTo>
                    <a:pt x="201930" y="25145"/>
                  </a:lnTo>
                  <a:lnTo>
                    <a:pt x="188975" y="25145"/>
                  </a:lnTo>
                  <a:lnTo>
                    <a:pt x="188975" y="166877"/>
                  </a:lnTo>
                  <a:lnTo>
                    <a:pt x="201930" y="166877"/>
                  </a:lnTo>
                  <a:close/>
                </a:path>
              </a:pathLst>
            </a:custGeom>
            <a:solidFill>
              <a:srgbClr val="000000"/>
            </a:solidFill>
          </p:spPr>
          <p:txBody>
            <a:bodyPr wrap="square" lIns="0" tIns="0" rIns="0" bIns="0" rtlCol="0"/>
            <a:lstStyle/>
            <a:p>
              <a:endParaRPr sz="1588"/>
            </a:p>
          </p:txBody>
        </p:sp>
        <p:sp>
          <p:nvSpPr>
            <p:cNvPr id="18" name="object 18"/>
            <p:cNvSpPr/>
            <p:nvPr/>
          </p:nvSpPr>
          <p:spPr>
            <a:xfrm>
              <a:off x="1891283" y="2807208"/>
              <a:ext cx="189230" cy="182245"/>
            </a:xfrm>
            <a:custGeom>
              <a:avLst/>
              <a:gdLst/>
              <a:ahLst/>
              <a:cxnLst/>
              <a:rect l="l" t="t" r="r" b="b"/>
              <a:pathLst>
                <a:path w="189230" h="182244">
                  <a:moveTo>
                    <a:pt x="188976" y="182118"/>
                  </a:moveTo>
                  <a:lnTo>
                    <a:pt x="188975" y="0"/>
                  </a:lnTo>
                  <a:lnTo>
                    <a:pt x="0" y="0"/>
                  </a:lnTo>
                  <a:lnTo>
                    <a:pt x="0" y="182118"/>
                  </a:lnTo>
                  <a:lnTo>
                    <a:pt x="188976" y="182118"/>
                  </a:lnTo>
                  <a:close/>
                </a:path>
              </a:pathLst>
            </a:custGeom>
            <a:solidFill>
              <a:srgbClr val="FFFFFF"/>
            </a:solidFill>
          </p:spPr>
          <p:txBody>
            <a:bodyPr wrap="square" lIns="0" tIns="0" rIns="0" bIns="0" rtlCol="0"/>
            <a:lstStyle/>
            <a:p>
              <a:endParaRPr sz="1588"/>
            </a:p>
          </p:txBody>
        </p:sp>
        <p:sp>
          <p:nvSpPr>
            <p:cNvPr id="19" name="object 19"/>
            <p:cNvSpPr/>
            <p:nvPr/>
          </p:nvSpPr>
          <p:spPr>
            <a:xfrm>
              <a:off x="1878330" y="2794253"/>
              <a:ext cx="214629" cy="208279"/>
            </a:xfrm>
            <a:custGeom>
              <a:avLst/>
              <a:gdLst/>
              <a:ahLst/>
              <a:cxnLst/>
              <a:rect l="l" t="t" r="r" b="b"/>
              <a:pathLst>
                <a:path w="214630" h="208280">
                  <a:moveTo>
                    <a:pt x="214122" y="208026"/>
                  </a:moveTo>
                  <a:lnTo>
                    <a:pt x="214121" y="0"/>
                  </a:lnTo>
                  <a:lnTo>
                    <a:pt x="0" y="0"/>
                  </a:lnTo>
                  <a:lnTo>
                    <a:pt x="0" y="208026"/>
                  </a:lnTo>
                  <a:lnTo>
                    <a:pt x="12954" y="208026"/>
                  </a:lnTo>
                  <a:lnTo>
                    <a:pt x="12953" y="25146"/>
                  </a:lnTo>
                  <a:lnTo>
                    <a:pt x="25145" y="12954"/>
                  </a:lnTo>
                  <a:lnTo>
                    <a:pt x="25145" y="25146"/>
                  </a:lnTo>
                  <a:lnTo>
                    <a:pt x="188975" y="25146"/>
                  </a:lnTo>
                  <a:lnTo>
                    <a:pt x="188975" y="12954"/>
                  </a:lnTo>
                  <a:lnTo>
                    <a:pt x="201930" y="25146"/>
                  </a:lnTo>
                  <a:lnTo>
                    <a:pt x="201930" y="208026"/>
                  </a:lnTo>
                  <a:lnTo>
                    <a:pt x="214122" y="208026"/>
                  </a:lnTo>
                  <a:close/>
                </a:path>
                <a:path w="214630" h="208280">
                  <a:moveTo>
                    <a:pt x="25145" y="25146"/>
                  </a:moveTo>
                  <a:lnTo>
                    <a:pt x="25145" y="12954"/>
                  </a:lnTo>
                  <a:lnTo>
                    <a:pt x="12953" y="25146"/>
                  </a:lnTo>
                  <a:lnTo>
                    <a:pt x="25145" y="25146"/>
                  </a:lnTo>
                  <a:close/>
                </a:path>
                <a:path w="214630" h="208280">
                  <a:moveTo>
                    <a:pt x="25146" y="182880"/>
                  </a:moveTo>
                  <a:lnTo>
                    <a:pt x="25145" y="25146"/>
                  </a:lnTo>
                  <a:lnTo>
                    <a:pt x="12953" y="25146"/>
                  </a:lnTo>
                  <a:lnTo>
                    <a:pt x="12954" y="182880"/>
                  </a:lnTo>
                  <a:lnTo>
                    <a:pt x="25146" y="182880"/>
                  </a:lnTo>
                  <a:close/>
                </a:path>
                <a:path w="214630" h="208280">
                  <a:moveTo>
                    <a:pt x="201930" y="182880"/>
                  </a:moveTo>
                  <a:lnTo>
                    <a:pt x="12954" y="182880"/>
                  </a:lnTo>
                  <a:lnTo>
                    <a:pt x="25146" y="195072"/>
                  </a:lnTo>
                  <a:lnTo>
                    <a:pt x="25146" y="208026"/>
                  </a:lnTo>
                  <a:lnTo>
                    <a:pt x="188976" y="208026"/>
                  </a:lnTo>
                  <a:lnTo>
                    <a:pt x="188976" y="195072"/>
                  </a:lnTo>
                  <a:lnTo>
                    <a:pt x="201930" y="182880"/>
                  </a:lnTo>
                  <a:close/>
                </a:path>
                <a:path w="214630" h="208280">
                  <a:moveTo>
                    <a:pt x="25146" y="208026"/>
                  </a:moveTo>
                  <a:lnTo>
                    <a:pt x="25146" y="195072"/>
                  </a:lnTo>
                  <a:lnTo>
                    <a:pt x="12954" y="182880"/>
                  </a:lnTo>
                  <a:lnTo>
                    <a:pt x="12954" y="208026"/>
                  </a:lnTo>
                  <a:lnTo>
                    <a:pt x="25146" y="208026"/>
                  </a:lnTo>
                  <a:close/>
                </a:path>
                <a:path w="214630" h="208280">
                  <a:moveTo>
                    <a:pt x="201930" y="25146"/>
                  </a:moveTo>
                  <a:lnTo>
                    <a:pt x="188975" y="12954"/>
                  </a:lnTo>
                  <a:lnTo>
                    <a:pt x="188975" y="25146"/>
                  </a:lnTo>
                  <a:lnTo>
                    <a:pt x="201930" y="25146"/>
                  </a:lnTo>
                  <a:close/>
                </a:path>
                <a:path w="214630" h="208280">
                  <a:moveTo>
                    <a:pt x="201930" y="182880"/>
                  </a:moveTo>
                  <a:lnTo>
                    <a:pt x="201930" y="25146"/>
                  </a:lnTo>
                  <a:lnTo>
                    <a:pt x="188975" y="25146"/>
                  </a:lnTo>
                  <a:lnTo>
                    <a:pt x="188976" y="182880"/>
                  </a:lnTo>
                  <a:lnTo>
                    <a:pt x="201930" y="182880"/>
                  </a:lnTo>
                  <a:close/>
                </a:path>
                <a:path w="214630" h="208280">
                  <a:moveTo>
                    <a:pt x="201930" y="208026"/>
                  </a:moveTo>
                  <a:lnTo>
                    <a:pt x="201930" y="182880"/>
                  </a:lnTo>
                  <a:lnTo>
                    <a:pt x="188976" y="195072"/>
                  </a:lnTo>
                  <a:lnTo>
                    <a:pt x="188976" y="208026"/>
                  </a:lnTo>
                  <a:lnTo>
                    <a:pt x="201930" y="208026"/>
                  </a:lnTo>
                  <a:close/>
                </a:path>
              </a:pathLst>
            </a:custGeom>
            <a:solidFill>
              <a:srgbClr val="000000"/>
            </a:solidFill>
          </p:spPr>
          <p:txBody>
            <a:bodyPr wrap="square" lIns="0" tIns="0" rIns="0" bIns="0" rtlCol="0"/>
            <a:lstStyle/>
            <a:p>
              <a:endParaRPr sz="1588"/>
            </a:p>
          </p:txBody>
        </p:sp>
        <p:sp>
          <p:nvSpPr>
            <p:cNvPr id="20" name="object 20"/>
            <p:cNvSpPr/>
            <p:nvPr/>
          </p:nvSpPr>
          <p:spPr>
            <a:xfrm>
              <a:off x="1009650" y="2986277"/>
              <a:ext cx="1431925" cy="408940"/>
            </a:xfrm>
            <a:custGeom>
              <a:avLst/>
              <a:gdLst/>
              <a:ahLst/>
              <a:cxnLst/>
              <a:rect l="l" t="t" r="r" b="b"/>
              <a:pathLst>
                <a:path w="1431925" h="408939">
                  <a:moveTo>
                    <a:pt x="51054" y="198882"/>
                  </a:moveTo>
                  <a:lnTo>
                    <a:pt x="25908" y="147828"/>
                  </a:lnTo>
                  <a:lnTo>
                    <a:pt x="0" y="198882"/>
                  </a:lnTo>
                  <a:lnTo>
                    <a:pt x="12915" y="198882"/>
                  </a:lnTo>
                  <a:lnTo>
                    <a:pt x="12420" y="408432"/>
                  </a:lnTo>
                  <a:lnTo>
                    <a:pt x="37566" y="408432"/>
                  </a:lnTo>
                  <a:lnTo>
                    <a:pt x="38061" y="198882"/>
                  </a:lnTo>
                  <a:lnTo>
                    <a:pt x="51054" y="198882"/>
                  </a:lnTo>
                  <a:close/>
                </a:path>
                <a:path w="1431925" h="408939">
                  <a:moveTo>
                    <a:pt x="1427226" y="397002"/>
                  </a:moveTo>
                  <a:lnTo>
                    <a:pt x="1370838" y="393954"/>
                  </a:lnTo>
                  <a:lnTo>
                    <a:pt x="1375613" y="405193"/>
                  </a:lnTo>
                  <a:lnTo>
                    <a:pt x="1368031" y="408432"/>
                  </a:lnTo>
                  <a:lnTo>
                    <a:pt x="1376997" y="408432"/>
                  </a:lnTo>
                  <a:lnTo>
                    <a:pt x="1391107" y="408432"/>
                  </a:lnTo>
                  <a:lnTo>
                    <a:pt x="1417599" y="408432"/>
                  </a:lnTo>
                  <a:lnTo>
                    <a:pt x="1427226" y="397002"/>
                  </a:lnTo>
                  <a:close/>
                </a:path>
                <a:path w="1431925" h="408939">
                  <a:moveTo>
                    <a:pt x="1427226" y="323850"/>
                  </a:moveTo>
                  <a:lnTo>
                    <a:pt x="1409700" y="270510"/>
                  </a:lnTo>
                  <a:lnTo>
                    <a:pt x="1400937" y="279273"/>
                  </a:lnTo>
                  <a:lnTo>
                    <a:pt x="1148715" y="27051"/>
                  </a:lnTo>
                  <a:lnTo>
                    <a:pt x="1157478" y="18288"/>
                  </a:lnTo>
                  <a:lnTo>
                    <a:pt x="1103376" y="0"/>
                  </a:lnTo>
                  <a:lnTo>
                    <a:pt x="1121664" y="54102"/>
                  </a:lnTo>
                  <a:lnTo>
                    <a:pt x="1130782" y="44983"/>
                  </a:lnTo>
                  <a:lnTo>
                    <a:pt x="1382649" y="297561"/>
                  </a:lnTo>
                  <a:lnTo>
                    <a:pt x="1373886" y="306324"/>
                  </a:lnTo>
                  <a:lnTo>
                    <a:pt x="1409700" y="318096"/>
                  </a:lnTo>
                  <a:lnTo>
                    <a:pt x="1427226" y="323850"/>
                  </a:lnTo>
                  <a:close/>
                </a:path>
                <a:path w="1431925" h="408939">
                  <a:moveTo>
                    <a:pt x="1431798" y="346710"/>
                  </a:moveTo>
                  <a:lnTo>
                    <a:pt x="976553" y="245922"/>
                  </a:lnTo>
                  <a:lnTo>
                    <a:pt x="974001" y="54102"/>
                  </a:lnTo>
                  <a:lnTo>
                    <a:pt x="986790" y="54102"/>
                  </a:lnTo>
                  <a:lnTo>
                    <a:pt x="960882" y="3048"/>
                  </a:lnTo>
                  <a:lnTo>
                    <a:pt x="935736" y="54102"/>
                  </a:lnTo>
                  <a:lnTo>
                    <a:pt x="948690" y="54102"/>
                  </a:lnTo>
                  <a:lnTo>
                    <a:pt x="948842" y="54102"/>
                  </a:lnTo>
                  <a:lnTo>
                    <a:pt x="951179" y="240309"/>
                  </a:lnTo>
                  <a:lnTo>
                    <a:pt x="184531" y="70548"/>
                  </a:lnTo>
                  <a:lnTo>
                    <a:pt x="187452" y="57912"/>
                  </a:lnTo>
                  <a:lnTo>
                    <a:pt x="131826" y="71628"/>
                  </a:lnTo>
                  <a:lnTo>
                    <a:pt x="166878" y="100037"/>
                  </a:lnTo>
                  <a:lnTo>
                    <a:pt x="176022" y="107442"/>
                  </a:lnTo>
                  <a:lnTo>
                    <a:pt x="178917" y="94881"/>
                  </a:lnTo>
                  <a:lnTo>
                    <a:pt x="951509" y="265950"/>
                  </a:lnTo>
                  <a:lnTo>
                    <a:pt x="953312" y="408432"/>
                  </a:lnTo>
                  <a:lnTo>
                    <a:pt x="978738" y="408432"/>
                  </a:lnTo>
                  <a:lnTo>
                    <a:pt x="976896" y="271564"/>
                  </a:lnTo>
                  <a:lnTo>
                    <a:pt x="1426464" y="371094"/>
                  </a:lnTo>
                  <a:lnTo>
                    <a:pt x="1431798" y="346710"/>
                  </a:lnTo>
                  <a:close/>
                </a:path>
              </a:pathLst>
            </a:custGeom>
            <a:solidFill>
              <a:srgbClr val="969696"/>
            </a:solidFill>
          </p:spPr>
          <p:txBody>
            <a:bodyPr wrap="square" lIns="0" tIns="0" rIns="0" bIns="0" rtlCol="0"/>
            <a:lstStyle/>
            <a:p>
              <a:endParaRPr sz="1588"/>
            </a:p>
          </p:txBody>
        </p:sp>
      </p:grpSp>
      <p:sp>
        <p:nvSpPr>
          <p:cNvPr id="21" name="object 21"/>
          <p:cNvSpPr txBox="1"/>
          <p:nvPr/>
        </p:nvSpPr>
        <p:spPr>
          <a:xfrm>
            <a:off x="2465518" y="2432125"/>
            <a:ext cx="307601" cy="133528"/>
          </a:xfrm>
          <a:prstGeom prst="rect">
            <a:avLst/>
          </a:prstGeom>
        </p:spPr>
        <p:txBody>
          <a:bodyPr vert="horz" wrap="square" lIns="0" tIns="11206" rIns="0" bIns="0" rtlCol="0">
            <a:spAutoFit/>
          </a:bodyPr>
          <a:lstStyle/>
          <a:p>
            <a:pPr marL="11206">
              <a:spcBef>
                <a:spcPts val="88"/>
              </a:spcBef>
            </a:pPr>
            <a:r>
              <a:rPr sz="794" spc="-9" dirty="0">
                <a:latin typeface="Arial"/>
                <a:cs typeface="Arial"/>
              </a:rPr>
              <a:t>Studio</a:t>
            </a:r>
            <a:endParaRPr sz="794">
              <a:latin typeface="Arial"/>
              <a:cs typeface="Arial"/>
            </a:endParaRPr>
          </a:p>
        </p:txBody>
      </p:sp>
      <p:sp>
        <p:nvSpPr>
          <p:cNvPr id="22" name="object 22"/>
          <p:cNvSpPr txBox="1"/>
          <p:nvPr/>
        </p:nvSpPr>
        <p:spPr>
          <a:xfrm>
            <a:off x="3272342" y="2303033"/>
            <a:ext cx="307601" cy="133528"/>
          </a:xfrm>
          <a:prstGeom prst="rect">
            <a:avLst/>
          </a:prstGeom>
        </p:spPr>
        <p:txBody>
          <a:bodyPr vert="horz" wrap="square" lIns="0" tIns="11206" rIns="0" bIns="0" rtlCol="0">
            <a:spAutoFit/>
          </a:bodyPr>
          <a:lstStyle/>
          <a:p>
            <a:pPr marL="11206">
              <a:spcBef>
                <a:spcPts val="88"/>
              </a:spcBef>
            </a:pPr>
            <a:r>
              <a:rPr sz="794" spc="-9" dirty="0">
                <a:latin typeface="Arial"/>
                <a:cs typeface="Arial"/>
              </a:rPr>
              <a:t>Studio</a:t>
            </a:r>
            <a:endParaRPr sz="794">
              <a:latin typeface="Arial"/>
              <a:cs typeface="Arial"/>
            </a:endParaRPr>
          </a:p>
        </p:txBody>
      </p:sp>
      <p:sp>
        <p:nvSpPr>
          <p:cNvPr id="23" name="object 23"/>
          <p:cNvSpPr txBox="1"/>
          <p:nvPr/>
        </p:nvSpPr>
        <p:spPr>
          <a:xfrm>
            <a:off x="3956800" y="2592814"/>
            <a:ext cx="307601" cy="255741"/>
          </a:xfrm>
          <a:prstGeom prst="rect">
            <a:avLst/>
          </a:prstGeom>
        </p:spPr>
        <p:txBody>
          <a:bodyPr vert="horz" wrap="square" lIns="0" tIns="11206" rIns="0" bIns="0" rtlCol="0">
            <a:spAutoFit/>
          </a:bodyPr>
          <a:lstStyle/>
          <a:p>
            <a:pPr marL="11206" marR="4483">
              <a:spcBef>
                <a:spcPts val="88"/>
              </a:spcBef>
            </a:pPr>
            <a:r>
              <a:rPr sz="794" spc="-4" dirty="0">
                <a:latin typeface="Arial"/>
                <a:cs typeface="Arial"/>
              </a:rPr>
              <a:t>Final </a:t>
            </a:r>
            <a:r>
              <a:rPr sz="794" dirty="0">
                <a:latin typeface="Arial"/>
                <a:cs typeface="Arial"/>
              </a:rPr>
              <a:t> </a:t>
            </a:r>
            <a:r>
              <a:rPr sz="794" spc="-9" dirty="0">
                <a:latin typeface="Arial"/>
                <a:cs typeface="Arial"/>
              </a:rPr>
              <a:t>Studio</a:t>
            </a:r>
            <a:endParaRPr sz="794">
              <a:latin typeface="Arial"/>
              <a:cs typeface="Arial"/>
            </a:endParaRPr>
          </a:p>
        </p:txBody>
      </p:sp>
      <p:pic>
        <p:nvPicPr>
          <p:cNvPr id="24" name="object 24"/>
          <p:cNvPicPr/>
          <p:nvPr/>
        </p:nvPicPr>
        <p:blipFill>
          <a:blip r:embed="rId6"/>
          <a:stretch/>
        </p:blipFill>
        <p:spPr>
          <a:xfrm>
            <a:off x="5030320" y="2131358"/>
            <a:ext cx="1955202" cy="353658"/>
          </a:xfrm>
          <a:prstGeom prst="rect">
            <a:avLst/>
          </a:prstGeom>
        </p:spPr>
      </p:pic>
      <p:sp>
        <p:nvSpPr>
          <p:cNvPr id="25" name="object 25"/>
          <p:cNvSpPr txBox="1"/>
          <p:nvPr/>
        </p:nvSpPr>
        <p:spPr>
          <a:xfrm>
            <a:off x="5429922" y="1873398"/>
            <a:ext cx="1153085" cy="475054"/>
          </a:xfrm>
          <a:prstGeom prst="rect">
            <a:avLst/>
          </a:prstGeom>
        </p:spPr>
        <p:txBody>
          <a:bodyPr vert="horz" wrap="square" lIns="0" tIns="38660" rIns="0" bIns="0" rtlCol="0">
            <a:spAutoFit/>
          </a:bodyPr>
          <a:lstStyle/>
          <a:p>
            <a:pPr marL="11206" marR="4483" indent="188829">
              <a:lnSpc>
                <a:spcPts val="1711"/>
              </a:lnSpc>
              <a:spcBef>
                <a:spcPts val="304"/>
              </a:spcBef>
            </a:pPr>
            <a:r>
              <a:rPr sz="1588" b="1" dirty="0">
                <a:latin typeface="Arial"/>
                <a:cs typeface="Arial"/>
              </a:rPr>
              <a:t>Primary </a:t>
            </a:r>
            <a:r>
              <a:rPr sz="1588" b="1" spc="4" dirty="0">
                <a:latin typeface="Arial"/>
                <a:cs typeface="Arial"/>
              </a:rPr>
              <a:t> </a:t>
            </a:r>
            <a:r>
              <a:rPr sz="1588" b="1" spc="-4" dirty="0">
                <a:latin typeface="Arial"/>
                <a:cs typeface="Arial"/>
              </a:rPr>
              <a:t>Distribution</a:t>
            </a:r>
            <a:endParaRPr sz="1588">
              <a:latin typeface="Arial"/>
              <a:cs typeface="Arial"/>
            </a:endParaRPr>
          </a:p>
        </p:txBody>
      </p:sp>
      <p:pic>
        <p:nvPicPr>
          <p:cNvPr id="26" name="object 26"/>
          <p:cNvPicPr/>
          <p:nvPr/>
        </p:nvPicPr>
        <p:blipFill>
          <a:blip r:embed="rId7"/>
          <a:stretch/>
        </p:blipFill>
        <p:spPr>
          <a:xfrm>
            <a:off x="2853246" y="2131358"/>
            <a:ext cx="1513900" cy="124385"/>
          </a:xfrm>
          <a:prstGeom prst="rect">
            <a:avLst/>
          </a:prstGeom>
        </p:spPr>
      </p:pic>
      <p:sp>
        <p:nvSpPr>
          <p:cNvPr id="27" name="object 27"/>
          <p:cNvSpPr txBox="1"/>
          <p:nvPr/>
        </p:nvSpPr>
        <p:spPr>
          <a:xfrm>
            <a:off x="4483921" y="2583405"/>
            <a:ext cx="1430991" cy="337302"/>
          </a:xfrm>
          <a:prstGeom prst="rect">
            <a:avLst/>
          </a:prstGeom>
        </p:spPr>
        <p:txBody>
          <a:bodyPr vert="horz" wrap="square" lIns="0" tIns="11206" rIns="0" bIns="0" rtlCol="0">
            <a:spAutoFit/>
          </a:bodyPr>
          <a:lstStyle/>
          <a:p>
            <a:pPr marL="11206" marR="4483" indent="29137">
              <a:spcBef>
                <a:spcPts val="88"/>
              </a:spcBef>
            </a:pPr>
            <a:r>
              <a:rPr sz="1059" spc="-4" dirty="0">
                <a:solidFill>
                  <a:srgbClr val="0184B7"/>
                </a:solidFill>
                <a:latin typeface="Arial"/>
                <a:cs typeface="Arial"/>
              </a:rPr>
              <a:t>Common core </a:t>
            </a:r>
            <a:r>
              <a:rPr sz="1059" spc="-9" dirty="0">
                <a:solidFill>
                  <a:srgbClr val="0184B7"/>
                </a:solidFill>
                <a:latin typeface="Arial"/>
                <a:cs typeface="Arial"/>
              </a:rPr>
              <a:t>network </a:t>
            </a:r>
            <a:r>
              <a:rPr sz="1059" spc="-282" dirty="0">
                <a:solidFill>
                  <a:srgbClr val="0184B7"/>
                </a:solidFill>
                <a:latin typeface="Arial"/>
                <a:cs typeface="Arial"/>
              </a:rPr>
              <a:t> </a:t>
            </a:r>
            <a:r>
              <a:rPr sz="1059" spc="-4" dirty="0">
                <a:solidFill>
                  <a:srgbClr val="0184B7"/>
                </a:solidFill>
                <a:latin typeface="Arial"/>
                <a:cs typeface="Arial"/>
              </a:rPr>
              <a:t>requirements</a:t>
            </a:r>
            <a:r>
              <a:rPr sz="1059" spc="-44" dirty="0">
                <a:solidFill>
                  <a:srgbClr val="0184B7"/>
                </a:solidFill>
                <a:latin typeface="Arial"/>
                <a:cs typeface="Arial"/>
              </a:rPr>
              <a:t> </a:t>
            </a:r>
            <a:r>
              <a:rPr sz="1059" dirty="0">
                <a:solidFill>
                  <a:srgbClr val="0184B7"/>
                </a:solidFill>
                <a:latin typeface="Arial"/>
                <a:cs typeface="Arial"/>
              </a:rPr>
              <a:t>&amp;</a:t>
            </a:r>
            <a:r>
              <a:rPr sz="1059" spc="-22" dirty="0">
                <a:solidFill>
                  <a:srgbClr val="0184B7"/>
                </a:solidFill>
                <a:latin typeface="Arial"/>
                <a:cs typeface="Arial"/>
              </a:rPr>
              <a:t> </a:t>
            </a:r>
            <a:r>
              <a:rPr sz="1059" spc="-9" dirty="0">
                <a:solidFill>
                  <a:srgbClr val="0184B7"/>
                </a:solidFill>
                <a:latin typeface="Arial"/>
                <a:cs typeface="Arial"/>
              </a:rPr>
              <a:t>designs</a:t>
            </a:r>
            <a:endParaRPr sz="1059">
              <a:latin typeface="Arial"/>
              <a:cs typeface="Arial"/>
            </a:endParaRPr>
          </a:p>
        </p:txBody>
      </p:sp>
      <p:grpSp>
        <p:nvGrpSpPr>
          <p:cNvPr id="28" name="object 28"/>
          <p:cNvGrpSpPr/>
          <p:nvPr/>
        </p:nvGrpSpPr>
        <p:grpSpPr>
          <a:xfrm>
            <a:off x="4146938" y="2131358"/>
            <a:ext cx="5931273" cy="863973"/>
            <a:chOff x="2820263" y="2415539"/>
            <a:chExt cx="6722109" cy="979169"/>
          </a:xfrm>
        </p:grpSpPr>
        <p:sp>
          <p:nvSpPr>
            <p:cNvPr id="29" name="object 29"/>
            <p:cNvSpPr/>
            <p:nvPr/>
          </p:nvSpPr>
          <p:spPr>
            <a:xfrm>
              <a:off x="2820263" y="3206495"/>
              <a:ext cx="1763395" cy="188595"/>
            </a:xfrm>
            <a:custGeom>
              <a:avLst/>
              <a:gdLst/>
              <a:ahLst/>
              <a:cxnLst/>
              <a:rect l="l" t="t" r="r" b="b"/>
              <a:pathLst>
                <a:path w="1763395" h="188595">
                  <a:moveTo>
                    <a:pt x="365658" y="10668"/>
                  </a:moveTo>
                  <a:lnTo>
                    <a:pt x="360324" y="0"/>
                  </a:lnTo>
                  <a:lnTo>
                    <a:pt x="0" y="188214"/>
                  </a:lnTo>
                  <a:lnTo>
                    <a:pt x="26225" y="188214"/>
                  </a:lnTo>
                  <a:lnTo>
                    <a:pt x="365658" y="10668"/>
                  </a:lnTo>
                  <a:close/>
                </a:path>
                <a:path w="1763395" h="188595">
                  <a:moveTo>
                    <a:pt x="1027836" y="105918"/>
                  </a:moveTo>
                  <a:lnTo>
                    <a:pt x="1015644" y="101346"/>
                  </a:lnTo>
                  <a:lnTo>
                    <a:pt x="981735" y="188214"/>
                  </a:lnTo>
                  <a:lnTo>
                    <a:pt x="995438" y="188214"/>
                  </a:lnTo>
                  <a:lnTo>
                    <a:pt x="1027836" y="105918"/>
                  </a:lnTo>
                  <a:close/>
                </a:path>
                <a:path w="1763395" h="188595">
                  <a:moveTo>
                    <a:pt x="1763077" y="188214"/>
                  </a:moveTo>
                  <a:lnTo>
                    <a:pt x="1674012" y="99060"/>
                  </a:lnTo>
                  <a:lnTo>
                    <a:pt x="1664868" y="108204"/>
                  </a:lnTo>
                  <a:lnTo>
                    <a:pt x="1744941" y="188214"/>
                  </a:lnTo>
                  <a:lnTo>
                    <a:pt x="1763077" y="188214"/>
                  </a:lnTo>
                  <a:close/>
                </a:path>
              </a:pathLst>
            </a:custGeom>
            <a:solidFill>
              <a:srgbClr val="0183B7"/>
            </a:solidFill>
          </p:spPr>
          <p:txBody>
            <a:bodyPr wrap="square" lIns="0" tIns="0" rIns="0" bIns="0" rtlCol="0"/>
            <a:lstStyle/>
            <a:p>
              <a:endParaRPr sz="1588"/>
            </a:p>
          </p:txBody>
        </p:sp>
        <p:pic>
          <p:nvPicPr>
            <p:cNvPr id="30" name="object 30"/>
            <p:cNvPicPr/>
            <p:nvPr/>
          </p:nvPicPr>
          <p:blipFill>
            <a:blip r:embed="rId8"/>
            <a:stretch/>
          </p:blipFill>
          <p:spPr>
            <a:xfrm>
              <a:off x="6707123" y="2415539"/>
              <a:ext cx="2834639" cy="515111"/>
            </a:xfrm>
            <a:prstGeom prst="rect">
              <a:avLst/>
            </a:prstGeom>
          </p:spPr>
        </p:pic>
      </p:grpSp>
      <p:sp>
        <p:nvSpPr>
          <p:cNvPr id="31" name="object 31"/>
          <p:cNvSpPr txBox="1"/>
          <p:nvPr/>
        </p:nvSpPr>
        <p:spPr>
          <a:xfrm>
            <a:off x="7680958" y="1469988"/>
            <a:ext cx="2068046" cy="1033088"/>
          </a:xfrm>
          <a:prstGeom prst="rect">
            <a:avLst/>
          </a:prstGeom>
        </p:spPr>
        <p:txBody>
          <a:bodyPr vert="horz" wrap="square" lIns="0" tIns="32497" rIns="0" bIns="0" rtlCol="0">
            <a:spAutoFit/>
          </a:bodyPr>
          <a:lstStyle/>
          <a:p>
            <a:pPr marL="88531" marR="416881" indent="-77885">
              <a:lnSpc>
                <a:spcPts val="1332"/>
              </a:lnSpc>
              <a:spcBef>
                <a:spcPts val="256"/>
              </a:spcBef>
              <a:buChar char="•"/>
              <a:tabLst>
                <a:tab pos="88531" algn="l"/>
              </a:tabLst>
            </a:pPr>
            <a:r>
              <a:rPr sz="1235" spc="-4" dirty="0">
                <a:solidFill>
                  <a:srgbClr val="FFFFFF"/>
                </a:solidFill>
                <a:latin typeface="Arial"/>
                <a:cs typeface="Arial"/>
              </a:rPr>
              <a:t>Increasing</a:t>
            </a:r>
            <a:r>
              <a:rPr sz="1235" spc="-35" dirty="0">
                <a:solidFill>
                  <a:srgbClr val="FFFFFF"/>
                </a:solidFill>
                <a:latin typeface="Arial"/>
                <a:cs typeface="Arial"/>
              </a:rPr>
              <a:t> </a:t>
            </a:r>
            <a:r>
              <a:rPr sz="1235" spc="-4" dirty="0">
                <a:solidFill>
                  <a:srgbClr val="FFFFFF"/>
                </a:solidFill>
                <a:latin typeface="Arial"/>
                <a:cs typeface="Arial"/>
              </a:rPr>
              <a:t>demand</a:t>
            </a:r>
            <a:r>
              <a:rPr sz="1235" spc="-31" dirty="0">
                <a:solidFill>
                  <a:srgbClr val="FFFFFF"/>
                </a:solidFill>
                <a:latin typeface="Arial"/>
                <a:cs typeface="Arial"/>
              </a:rPr>
              <a:t> </a:t>
            </a:r>
            <a:r>
              <a:rPr sz="1235" spc="-4" dirty="0">
                <a:solidFill>
                  <a:srgbClr val="FFFFFF"/>
                </a:solidFill>
                <a:latin typeface="Arial"/>
                <a:cs typeface="Arial"/>
              </a:rPr>
              <a:t>for </a:t>
            </a:r>
            <a:r>
              <a:rPr sz="1235" spc="-331" dirty="0">
                <a:solidFill>
                  <a:srgbClr val="FFFFFF"/>
                </a:solidFill>
                <a:latin typeface="Arial"/>
                <a:cs typeface="Arial"/>
              </a:rPr>
              <a:t> </a:t>
            </a:r>
            <a:r>
              <a:rPr sz="1235" spc="-4" dirty="0">
                <a:solidFill>
                  <a:srgbClr val="FFFFFF"/>
                </a:solidFill>
                <a:latin typeface="Arial"/>
                <a:cs typeface="Arial"/>
              </a:rPr>
              <a:t>localised</a:t>
            </a:r>
            <a:r>
              <a:rPr sz="1235" spc="-26" dirty="0">
                <a:solidFill>
                  <a:srgbClr val="FFFFFF"/>
                </a:solidFill>
                <a:latin typeface="Arial"/>
                <a:cs typeface="Arial"/>
              </a:rPr>
              <a:t> </a:t>
            </a:r>
            <a:r>
              <a:rPr sz="1235" spc="-4" dirty="0">
                <a:solidFill>
                  <a:srgbClr val="FFFFFF"/>
                </a:solidFill>
                <a:latin typeface="Arial"/>
                <a:cs typeface="Arial"/>
              </a:rPr>
              <a:t>content</a:t>
            </a:r>
            <a:endParaRPr sz="1235">
              <a:latin typeface="Arial"/>
              <a:cs typeface="Arial"/>
            </a:endParaRPr>
          </a:p>
          <a:p>
            <a:pPr marL="88531" marR="4483" indent="-77325">
              <a:lnSpc>
                <a:spcPts val="1332"/>
              </a:lnSpc>
              <a:buChar char="•"/>
              <a:tabLst>
                <a:tab pos="88531" algn="l"/>
              </a:tabLst>
            </a:pPr>
            <a:r>
              <a:rPr sz="1235" spc="-4" dirty="0">
                <a:solidFill>
                  <a:srgbClr val="FFFFFF"/>
                </a:solidFill>
                <a:latin typeface="Arial"/>
                <a:cs typeface="Arial"/>
              </a:rPr>
              <a:t>Service Control &amp; Broadcast </a:t>
            </a:r>
            <a:r>
              <a:rPr sz="1235" spc="-331" dirty="0">
                <a:solidFill>
                  <a:srgbClr val="FFFFFF"/>
                </a:solidFill>
                <a:latin typeface="Arial"/>
                <a:cs typeface="Arial"/>
              </a:rPr>
              <a:t> </a:t>
            </a:r>
            <a:r>
              <a:rPr sz="1235" spc="-4" dirty="0">
                <a:solidFill>
                  <a:srgbClr val="FFFFFF"/>
                </a:solidFill>
                <a:latin typeface="Arial"/>
                <a:cs typeface="Arial"/>
              </a:rPr>
              <a:t>Quality</a:t>
            </a:r>
            <a:r>
              <a:rPr sz="1235" spc="-18" dirty="0">
                <a:solidFill>
                  <a:srgbClr val="FFFFFF"/>
                </a:solidFill>
                <a:latin typeface="Arial"/>
                <a:cs typeface="Arial"/>
              </a:rPr>
              <a:t> </a:t>
            </a:r>
            <a:r>
              <a:rPr sz="1235" spc="-4" dirty="0">
                <a:solidFill>
                  <a:srgbClr val="FFFFFF"/>
                </a:solidFill>
                <a:latin typeface="Arial"/>
                <a:cs typeface="Arial"/>
              </a:rPr>
              <a:t>gaining</a:t>
            </a:r>
            <a:r>
              <a:rPr sz="1235" spc="-26" dirty="0">
                <a:solidFill>
                  <a:srgbClr val="FFFFFF"/>
                </a:solidFill>
                <a:latin typeface="Arial"/>
                <a:cs typeface="Arial"/>
              </a:rPr>
              <a:t> </a:t>
            </a:r>
            <a:r>
              <a:rPr sz="1235" spc="-4" dirty="0">
                <a:solidFill>
                  <a:srgbClr val="FFFFFF"/>
                </a:solidFill>
                <a:latin typeface="Arial"/>
                <a:cs typeface="Arial"/>
              </a:rPr>
              <a:t>prominence</a:t>
            </a:r>
            <a:endParaRPr sz="1235">
              <a:latin typeface="Arial"/>
              <a:cs typeface="Arial"/>
            </a:endParaRPr>
          </a:p>
          <a:p>
            <a:pPr marL="88531" marR="312661" indent="-77885">
              <a:lnSpc>
                <a:spcPts val="1332"/>
              </a:lnSpc>
              <a:spcBef>
                <a:spcPts val="4"/>
              </a:spcBef>
              <a:buChar char="•"/>
              <a:tabLst>
                <a:tab pos="88531" algn="l"/>
              </a:tabLst>
            </a:pPr>
            <a:r>
              <a:rPr sz="1235" spc="-4" dirty="0">
                <a:solidFill>
                  <a:srgbClr val="FFFFFF"/>
                </a:solidFill>
                <a:latin typeface="Arial"/>
                <a:cs typeface="Arial"/>
              </a:rPr>
              <a:t>Increasing</a:t>
            </a:r>
            <a:r>
              <a:rPr sz="1235" spc="-26" dirty="0">
                <a:solidFill>
                  <a:srgbClr val="FFFFFF"/>
                </a:solidFill>
                <a:latin typeface="Arial"/>
                <a:cs typeface="Arial"/>
              </a:rPr>
              <a:t> </a:t>
            </a:r>
            <a:r>
              <a:rPr sz="1235" spc="-4" dirty="0">
                <a:solidFill>
                  <a:srgbClr val="FFFFFF"/>
                </a:solidFill>
                <a:latin typeface="Arial"/>
                <a:cs typeface="Arial"/>
              </a:rPr>
              <a:t>scale</a:t>
            </a:r>
            <a:r>
              <a:rPr sz="1235" spc="-22" dirty="0">
                <a:solidFill>
                  <a:srgbClr val="FFFFFF"/>
                </a:solidFill>
                <a:latin typeface="Arial"/>
                <a:cs typeface="Arial"/>
              </a:rPr>
              <a:t> </a:t>
            </a:r>
            <a:r>
              <a:rPr sz="1235" spc="-4" dirty="0">
                <a:solidFill>
                  <a:srgbClr val="FFFFFF"/>
                </a:solidFill>
                <a:latin typeface="Arial"/>
                <a:cs typeface="Arial"/>
              </a:rPr>
              <a:t>to</a:t>
            </a:r>
            <a:r>
              <a:rPr sz="1235" spc="-13" dirty="0">
                <a:solidFill>
                  <a:srgbClr val="FFFFFF"/>
                </a:solidFill>
                <a:latin typeface="Arial"/>
                <a:cs typeface="Arial"/>
              </a:rPr>
              <a:t> </a:t>
            </a:r>
            <a:r>
              <a:rPr sz="1235" spc="-4" dirty="0">
                <a:solidFill>
                  <a:srgbClr val="FFFFFF"/>
                </a:solidFill>
                <a:latin typeface="Arial"/>
                <a:cs typeface="Arial"/>
              </a:rPr>
              <a:t>end- </a:t>
            </a:r>
            <a:r>
              <a:rPr sz="1235" spc="-331" dirty="0">
                <a:solidFill>
                  <a:srgbClr val="FFFFFF"/>
                </a:solidFill>
                <a:latin typeface="Arial"/>
                <a:cs typeface="Arial"/>
              </a:rPr>
              <a:t> </a:t>
            </a:r>
            <a:r>
              <a:rPr sz="1235" spc="-4" dirty="0">
                <a:solidFill>
                  <a:srgbClr val="FFFFFF"/>
                </a:solidFill>
                <a:latin typeface="Arial"/>
                <a:cs typeface="Arial"/>
              </a:rPr>
              <a:t>customer</a:t>
            </a:r>
            <a:endParaRPr sz="1235">
              <a:latin typeface="Arial"/>
              <a:cs typeface="Arial"/>
            </a:endParaRPr>
          </a:p>
        </p:txBody>
      </p:sp>
      <p:grpSp>
        <p:nvGrpSpPr>
          <p:cNvPr id="32" name="object 32"/>
          <p:cNvGrpSpPr/>
          <p:nvPr/>
        </p:nvGrpSpPr>
        <p:grpSpPr>
          <a:xfrm>
            <a:off x="2279725" y="2995332"/>
            <a:ext cx="4168588" cy="863973"/>
            <a:chOff x="704088" y="3394709"/>
            <a:chExt cx="4724400" cy="979169"/>
          </a:xfrm>
        </p:grpSpPr>
        <p:pic>
          <p:nvPicPr>
            <p:cNvPr id="33" name="object 33"/>
            <p:cNvPicPr/>
            <p:nvPr/>
          </p:nvPicPr>
          <p:blipFill>
            <a:blip r:embed="rId9"/>
            <a:stretch/>
          </p:blipFill>
          <p:spPr>
            <a:xfrm>
              <a:off x="704088" y="3394709"/>
              <a:ext cx="1952243" cy="808481"/>
            </a:xfrm>
            <a:prstGeom prst="rect">
              <a:avLst/>
            </a:prstGeom>
          </p:spPr>
        </p:pic>
        <p:sp>
          <p:nvSpPr>
            <p:cNvPr id="34" name="object 34"/>
            <p:cNvSpPr/>
            <p:nvPr/>
          </p:nvSpPr>
          <p:spPr>
            <a:xfrm>
              <a:off x="2364714" y="3394709"/>
              <a:ext cx="3063875" cy="979169"/>
            </a:xfrm>
            <a:custGeom>
              <a:avLst/>
              <a:gdLst/>
              <a:ahLst/>
              <a:cxnLst/>
              <a:rect l="l" t="t" r="r" b="b"/>
              <a:pathLst>
                <a:path w="3063875" h="979170">
                  <a:moveTo>
                    <a:pt x="572058" y="0"/>
                  </a:moveTo>
                  <a:lnTo>
                    <a:pt x="502932" y="0"/>
                  </a:lnTo>
                  <a:lnTo>
                    <a:pt x="356387" y="336042"/>
                  </a:lnTo>
                  <a:lnTo>
                    <a:pt x="312191" y="433578"/>
                  </a:lnTo>
                  <a:lnTo>
                    <a:pt x="265709" y="531114"/>
                  </a:lnTo>
                  <a:lnTo>
                    <a:pt x="266471" y="530352"/>
                  </a:lnTo>
                  <a:lnTo>
                    <a:pt x="217703" y="627126"/>
                  </a:lnTo>
                  <a:lnTo>
                    <a:pt x="217703" y="626364"/>
                  </a:lnTo>
                  <a:lnTo>
                    <a:pt x="192557" y="674370"/>
                  </a:lnTo>
                  <a:lnTo>
                    <a:pt x="192557" y="673608"/>
                  </a:lnTo>
                  <a:lnTo>
                    <a:pt x="165887" y="721614"/>
                  </a:lnTo>
                  <a:lnTo>
                    <a:pt x="166649" y="720852"/>
                  </a:lnTo>
                  <a:lnTo>
                    <a:pt x="139217" y="768096"/>
                  </a:lnTo>
                  <a:lnTo>
                    <a:pt x="139979" y="767334"/>
                  </a:lnTo>
                  <a:lnTo>
                    <a:pt x="111785" y="813816"/>
                  </a:lnTo>
                  <a:lnTo>
                    <a:pt x="111785" y="813054"/>
                  </a:lnTo>
                  <a:lnTo>
                    <a:pt x="82829" y="859536"/>
                  </a:lnTo>
                  <a:lnTo>
                    <a:pt x="83591" y="858774"/>
                  </a:lnTo>
                  <a:lnTo>
                    <a:pt x="53111" y="904494"/>
                  </a:lnTo>
                  <a:lnTo>
                    <a:pt x="53873" y="903732"/>
                  </a:lnTo>
                  <a:lnTo>
                    <a:pt x="22631" y="948690"/>
                  </a:lnTo>
                  <a:lnTo>
                    <a:pt x="22631" y="947928"/>
                  </a:lnTo>
                  <a:lnTo>
                    <a:pt x="0" y="979170"/>
                  </a:lnTo>
                  <a:lnTo>
                    <a:pt x="53873" y="979170"/>
                  </a:lnTo>
                  <a:lnTo>
                    <a:pt x="78613" y="979170"/>
                  </a:lnTo>
                  <a:lnTo>
                    <a:pt x="83591" y="971892"/>
                  </a:lnTo>
                  <a:lnTo>
                    <a:pt x="105689" y="939546"/>
                  </a:lnTo>
                  <a:lnTo>
                    <a:pt x="136169" y="893826"/>
                  </a:lnTo>
                  <a:lnTo>
                    <a:pt x="165887" y="847344"/>
                  </a:lnTo>
                  <a:lnTo>
                    <a:pt x="194081" y="800100"/>
                  </a:lnTo>
                  <a:lnTo>
                    <a:pt x="221513" y="752094"/>
                  </a:lnTo>
                  <a:lnTo>
                    <a:pt x="248183" y="704088"/>
                  </a:lnTo>
                  <a:lnTo>
                    <a:pt x="266471" y="670204"/>
                  </a:lnTo>
                  <a:lnTo>
                    <a:pt x="322859" y="558546"/>
                  </a:lnTo>
                  <a:lnTo>
                    <a:pt x="369341" y="460248"/>
                  </a:lnTo>
                  <a:lnTo>
                    <a:pt x="414299" y="361950"/>
                  </a:lnTo>
                  <a:lnTo>
                    <a:pt x="457733" y="263652"/>
                  </a:lnTo>
                  <a:lnTo>
                    <a:pt x="572058" y="0"/>
                  </a:lnTo>
                  <a:close/>
                </a:path>
                <a:path w="3063875" h="979170">
                  <a:moveTo>
                    <a:pt x="3063595" y="0"/>
                  </a:moveTo>
                  <a:lnTo>
                    <a:pt x="2977134" y="0"/>
                  </a:lnTo>
                  <a:lnTo>
                    <a:pt x="2917469" y="66294"/>
                  </a:lnTo>
                  <a:lnTo>
                    <a:pt x="2877845" y="111252"/>
                  </a:lnTo>
                  <a:lnTo>
                    <a:pt x="2838221" y="156972"/>
                  </a:lnTo>
                  <a:lnTo>
                    <a:pt x="2800121" y="202692"/>
                  </a:lnTo>
                  <a:lnTo>
                    <a:pt x="2763545" y="248412"/>
                  </a:lnTo>
                  <a:lnTo>
                    <a:pt x="2726969" y="293370"/>
                  </a:lnTo>
                  <a:lnTo>
                    <a:pt x="2691917" y="339090"/>
                  </a:lnTo>
                  <a:lnTo>
                    <a:pt x="2657627" y="384810"/>
                  </a:lnTo>
                  <a:lnTo>
                    <a:pt x="2624861" y="430530"/>
                  </a:lnTo>
                  <a:lnTo>
                    <a:pt x="2592857" y="476250"/>
                  </a:lnTo>
                  <a:lnTo>
                    <a:pt x="2562377" y="521970"/>
                  </a:lnTo>
                  <a:lnTo>
                    <a:pt x="2532659" y="569214"/>
                  </a:lnTo>
                  <a:lnTo>
                    <a:pt x="2506751" y="615696"/>
                  </a:lnTo>
                  <a:lnTo>
                    <a:pt x="2483891" y="662178"/>
                  </a:lnTo>
                  <a:lnTo>
                    <a:pt x="2462555" y="709422"/>
                  </a:lnTo>
                  <a:lnTo>
                    <a:pt x="2444267" y="756666"/>
                  </a:lnTo>
                  <a:lnTo>
                    <a:pt x="2428265" y="803148"/>
                  </a:lnTo>
                  <a:lnTo>
                    <a:pt x="2413787" y="850392"/>
                  </a:lnTo>
                  <a:lnTo>
                    <a:pt x="2401595" y="896874"/>
                  </a:lnTo>
                  <a:lnTo>
                    <a:pt x="2390165" y="944118"/>
                  </a:lnTo>
                  <a:lnTo>
                    <a:pt x="2382685" y="979170"/>
                  </a:lnTo>
                  <a:lnTo>
                    <a:pt x="2447264" y="979170"/>
                  </a:lnTo>
                  <a:lnTo>
                    <a:pt x="2451887" y="957834"/>
                  </a:lnTo>
                  <a:lnTo>
                    <a:pt x="2451887" y="958596"/>
                  </a:lnTo>
                  <a:lnTo>
                    <a:pt x="2462555" y="912114"/>
                  </a:lnTo>
                  <a:lnTo>
                    <a:pt x="2462555" y="913638"/>
                  </a:lnTo>
                  <a:lnTo>
                    <a:pt x="2474747" y="869899"/>
                  </a:lnTo>
                  <a:lnTo>
                    <a:pt x="2475509" y="867156"/>
                  </a:lnTo>
                  <a:lnTo>
                    <a:pt x="2474747" y="868680"/>
                  </a:lnTo>
                  <a:lnTo>
                    <a:pt x="2488463" y="824649"/>
                  </a:lnTo>
                  <a:lnTo>
                    <a:pt x="2489225" y="822198"/>
                  </a:lnTo>
                  <a:lnTo>
                    <a:pt x="2488463" y="823722"/>
                  </a:lnTo>
                  <a:lnTo>
                    <a:pt x="2503703" y="780186"/>
                  </a:lnTo>
                  <a:lnTo>
                    <a:pt x="2504465" y="778002"/>
                  </a:lnTo>
                  <a:lnTo>
                    <a:pt x="2503703" y="778764"/>
                  </a:lnTo>
                  <a:lnTo>
                    <a:pt x="2521229" y="734949"/>
                  </a:lnTo>
                  <a:lnTo>
                    <a:pt x="2521991" y="733044"/>
                  </a:lnTo>
                  <a:lnTo>
                    <a:pt x="2521229" y="734568"/>
                  </a:lnTo>
                  <a:lnTo>
                    <a:pt x="2541041" y="690549"/>
                  </a:lnTo>
                  <a:lnTo>
                    <a:pt x="2541803" y="688848"/>
                  </a:lnTo>
                  <a:lnTo>
                    <a:pt x="2541041" y="689610"/>
                  </a:lnTo>
                  <a:lnTo>
                    <a:pt x="2563139" y="644652"/>
                  </a:lnTo>
                  <a:lnTo>
                    <a:pt x="2563139" y="645414"/>
                  </a:lnTo>
                  <a:lnTo>
                    <a:pt x="2587523" y="601827"/>
                  </a:lnTo>
                  <a:lnTo>
                    <a:pt x="2588285" y="600456"/>
                  </a:lnTo>
                  <a:lnTo>
                    <a:pt x="2587523" y="601218"/>
                  </a:lnTo>
                  <a:lnTo>
                    <a:pt x="2601239" y="578358"/>
                  </a:lnTo>
                  <a:lnTo>
                    <a:pt x="2601239" y="579120"/>
                  </a:lnTo>
                  <a:lnTo>
                    <a:pt x="2614955" y="557466"/>
                  </a:lnTo>
                  <a:lnTo>
                    <a:pt x="2615717" y="556260"/>
                  </a:lnTo>
                  <a:lnTo>
                    <a:pt x="2614955" y="557022"/>
                  </a:lnTo>
                  <a:lnTo>
                    <a:pt x="2645435" y="512064"/>
                  </a:lnTo>
                  <a:lnTo>
                    <a:pt x="2645435" y="512826"/>
                  </a:lnTo>
                  <a:lnTo>
                    <a:pt x="2676677" y="467106"/>
                  </a:lnTo>
                  <a:lnTo>
                    <a:pt x="2676677" y="467868"/>
                  </a:lnTo>
                  <a:lnTo>
                    <a:pt x="2708681" y="422148"/>
                  </a:lnTo>
                  <a:lnTo>
                    <a:pt x="2708681" y="422910"/>
                  </a:lnTo>
                  <a:lnTo>
                    <a:pt x="2742209" y="377190"/>
                  </a:lnTo>
                  <a:lnTo>
                    <a:pt x="2742209" y="377952"/>
                  </a:lnTo>
                  <a:lnTo>
                    <a:pt x="2777261" y="332994"/>
                  </a:lnTo>
                  <a:lnTo>
                    <a:pt x="2812313" y="289001"/>
                  </a:lnTo>
                  <a:lnTo>
                    <a:pt x="2813075" y="288036"/>
                  </a:lnTo>
                  <a:lnTo>
                    <a:pt x="2812313" y="288036"/>
                  </a:lnTo>
                  <a:lnTo>
                    <a:pt x="2848889" y="244005"/>
                  </a:lnTo>
                  <a:lnTo>
                    <a:pt x="2849651" y="243078"/>
                  </a:lnTo>
                  <a:lnTo>
                    <a:pt x="2848889" y="243078"/>
                  </a:lnTo>
                  <a:lnTo>
                    <a:pt x="2886989" y="198120"/>
                  </a:lnTo>
                  <a:lnTo>
                    <a:pt x="2925851" y="153162"/>
                  </a:lnTo>
                  <a:lnTo>
                    <a:pt x="2964713" y="109080"/>
                  </a:lnTo>
                  <a:lnTo>
                    <a:pt x="2965475" y="108204"/>
                  </a:lnTo>
                  <a:lnTo>
                    <a:pt x="2964713" y="108204"/>
                  </a:lnTo>
                  <a:lnTo>
                    <a:pt x="3005099" y="64084"/>
                  </a:lnTo>
                  <a:lnTo>
                    <a:pt x="3005861" y="63246"/>
                  </a:lnTo>
                  <a:lnTo>
                    <a:pt x="3005099" y="63246"/>
                  </a:lnTo>
                  <a:lnTo>
                    <a:pt x="3046247" y="19113"/>
                  </a:lnTo>
                  <a:lnTo>
                    <a:pt x="3047009" y="18288"/>
                  </a:lnTo>
                  <a:lnTo>
                    <a:pt x="3046247" y="18288"/>
                  </a:lnTo>
                  <a:lnTo>
                    <a:pt x="3063595" y="0"/>
                  </a:lnTo>
                  <a:close/>
                </a:path>
              </a:pathLst>
            </a:custGeom>
            <a:solidFill>
              <a:srgbClr val="EFB525"/>
            </a:solidFill>
          </p:spPr>
          <p:txBody>
            <a:bodyPr wrap="square" lIns="0" tIns="0" rIns="0" bIns="0" rtlCol="0"/>
            <a:lstStyle/>
            <a:p>
              <a:endParaRPr sz="1588"/>
            </a:p>
          </p:txBody>
        </p:sp>
        <p:sp>
          <p:nvSpPr>
            <p:cNvPr id="35" name="object 35"/>
            <p:cNvSpPr/>
            <p:nvPr/>
          </p:nvSpPr>
          <p:spPr>
            <a:xfrm>
              <a:off x="946404" y="3864101"/>
              <a:ext cx="189230" cy="182880"/>
            </a:xfrm>
            <a:custGeom>
              <a:avLst/>
              <a:gdLst/>
              <a:ahLst/>
              <a:cxnLst/>
              <a:rect l="l" t="t" r="r" b="b"/>
              <a:pathLst>
                <a:path w="189230" h="182879">
                  <a:moveTo>
                    <a:pt x="188975" y="182879"/>
                  </a:moveTo>
                  <a:lnTo>
                    <a:pt x="188975" y="0"/>
                  </a:lnTo>
                  <a:lnTo>
                    <a:pt x="0" y="0"/>
                  </a:lnTo>
                  <a:lnTo>
                    <a:pt x="0" y="182879"/>
                  </a:lnTo>
                  <a:lnTo>
                    <a:pt x="188975" y="182879"/>
                  </a:lnTo>
                  <a:close/>
                </a:path>
              </a:pathLst>
            </a:custGeom>
            <a:solidFill>
              <a:srgbClr val="FFFFFF"/>
            </a:solidFill>
          </p:spPr>
          <p:txBody>
            <a:bodyPr wrap="square" lIns="0" tIns="0" rIns="0" bIns="0" rtlCol="0"/>
            <a:lstStyle/>
            <a:p>
              <a:endParaRPr sz="1588"/>
            </a:p>
          </p:txBody>
        </p:sp>
        <p:sp>
          <p:nvSpPr>
            <p:cNvPr id="36" name="object 36"/>
            <p:cNvSpPr/>
            <p:nvPr/>
          </p:nvSpPr>
          <p:spPr>
            <a:xfrm>
              <a:off x="933450" y="3851909"/>
              <a:ext cx="215265" cy="208279"/>
            </a:xfrm>
            <a:custGeom>
              <a:avLst/>
              <a:gdLst/>
              <a:ahLst/>
              <a:cxnLst/>
              <a:rect l="l" t="t" r="r" b="b"/>
              <a:pathLst>
                <a:path w="215265" h="208279">
                  <a:moveTo>
                    <a:pt x="214884" y="208025"/>
                  </a:moveTo>
                  <a:lnTo>
                    <a:pt x="214884" y="0"/>
                  </a:lnTo>
                  <a:lnTo>
                    <a:pt x="0" y="0"/>
                  </a:lnTo>
                  <a:lnTo>
                    <a:pt x="0" y="208025"/>
                  </a:lnTo>
                  <a:lnTo>
                    <a:pt x="12953" y="208025"/>
                  </a:lnTo>
                  <a:lnTo>
                    <a:pt x="12953" y="25145"/>
                  </a:lnTo>
                  <a:lnTo>
                    <a:pt x="25908" y="12191"/>
                  </a:lnTo>
                  <a:lnTo>
                    <a:pt x="25908" y="25145"/>
                  </a:lnTo>
                  <a:lnTo>
                    <a:pt x="188975" y="25145"/>
                  </a:lnTo>
                  <a:lnTo>
                    <a:pt x="188975" y="12191"/>
                  </a:lnTo>
                  <a:lnTo>
                    <a:pt x="201930" y="25145"/>
                  </a:lnTo>
                  <a:lnTo>
                    <a:pt x="201930" y="208025"/>
                  </a:lnTo>
                  <a:lnTo>
                    <a:pt x="214884" y="208025"/>
                  </a:lnTo>
                  <a:close/>
                </a:path>
                <a:path w="215265" h="208279">
                  <a:moveTo>
                    <a:pt x="25908" y="25145"/>
                  </a:moveTo>
                  <a:lnTo>
                    <a:pt x="25908" y="12191"/>
                  </a:lnTo>
                  <a:lnTo>
                    <a:pt x="12953" y="25145"/>
                  </a:lnTo>
                  <a:lnTo>
                    <a:pt x="25908" y="25145"/>
                  </a:lnTo>
                  <a:close/>
                </a:path>
                <a:path w="215265" h="208279">
                  <a:moveTo>
                    <a:pt x="25908" y="182117"/>
                  </a:moveTo>
                  <a:lnTo>
                    <a:pt x="25908" y="25145"/>
                  </a:lnTo>
                  <a:lnTo>
                    <a:pt x="12953" y="25145"/>
                  </a:lnTo>
                  <a:lnTo>
                    <a:pt x="12953" y="182117"/>
                  </a:lnTo>
                  <a:lnTo>
                    <a:pt x="25908" y="182117"/>
                  </a:lnTo>
                  <a:close/>
                </a:path>
                <a:path w="215265" h="208279">
                  <a:moveTo>
                    <a:pt x="201930" y="182117"/>
                  </a:moveTo>
                  <a:lnTo>
                    <a:pt x="12953" y="182117"/>
                  </a:lnTo>
                  <a:lnTo>
                    <a:pt x="25908" y="195072"/>
                  </a:lnTo>
                  <a:lnTo>
                    <a:pt x="25908" y="208025"/>
                  </a:lnTo>
                  <a:lnTo>
                    <a:pt x="188975" y="208025"/>
                  </a:lnTo>
                  <a:lnTo>
                    <a:pt x="188975" y="195072"/>
                  </a:lnTo>
                  <a:lnTo>
                    <a:pt x="201930" y="182117"/>
                  </a:lnTo>
                  <a:close/>
                </a:path>
                <a:path w="215265" h="208279">
                  <a:moveTo>
                    <a:pt x="25908" y="208025"/>
                  </a:moveTo>
                  <a:lnTo>
                    <a:pt x="25908" y="195072"/>
                  </a:lnTo>
                  <a:lnTo>
                    <a:pt x="12953" y="182117"/>
                  </a:lnTo>
                  <a:lnTo>
                    <a:pt x="12953" y="208025"/>
                  </a:lnTo>
                  <a:lnTo>
                    <a:pt x="25908" y="208025"/>
                  </a:lnTo>
                  <a:close/>
                </a:path>
                <a:path w="215265" h="208279">
                  <a:moveTo>
                    <a:pt x="201930" y="25145"/>
                  </a:moveTo>
                  <a:lnTo>
                    <a:pt x="188975" y="12191"/>
                  </a:lnTo>
                  <a:lnTo>
                    <a:pt x="188975" y="25145"/>
                  </a:lnTo>
                  <a:lnTo>
                    <a:pt x="201930" y="25145"/>
                  </a:lnTo>
                  <a:close/>
                </a:path>
                <a:path w="215265" h="208279">
                  <a:moveTo>
                    <a:pt x="201930" y="182117"/>
                  </a:moveTo>
                  <a:lnTo>
                    <a:pt x="201930" y="25145"/>
                  </a:lnTo>
                  <a:lnTo>
                    <a:pt x="188975" y="25145"/>
                  </a:lnTo>
                  <a:lnTo>
                    <a:pt x="188975" y="182117"/>
                  </a:lnTo>
                  <a:lnTo>
                    <a:pt x="201930" y="182117"/>
                  </a:lnTo>
                  <a:close/>
                </a:path>
                <a:path w="215265" h="208279">
                  <a:moveTo>
                    <a:pt x="201930" y="208025"/>
                  </a:moveTo>
                  <a:lnTo>
                    <a:pt x="201930" y="182117"/>
                  </a:lnTo>
                  <a:lnTo>
                    <a:pt x="188975" y="195072"/>
                  </a:lnTo>
                  <a:lnTo>
                    <a:pt x="188975" y="208025"/>
                  </a:lnTo>
                  <a:lnTo>
                    <a:pt x="201930" y="208025"/>
                  </a:lnTo>
                  <a:close/>
                </a:path>
              </a:pathLst>
            </a:custGeom>
            <a:solidFill>
              <a:srgbClr val="000000"/>
            </a:solidFill>
          </p:spPr>
          <p:txBody>
            <a:bodyPr wrap="square" lIns="0" tIns="0" rIns="0" bIns="0" rtlCol="0"/>
            <a:lstStyle/>
            <a:p>
              <a:endParaRPr sz="1588"/>
            </a:p>
          </p:txBody>
        </p:sp>
        <p:sp>
          <p:nvSpPr>
            <p:cNvPr id="37" name="object 37"/>
            <p:cNvSpPr/>
            <p:nvPr/>
          </p:nvSpPr>
          <p:spPr>
            <a:xfrm>
              <a:off x="2486405" y="3394709"/>
              <a:ext cx="189230" cy="26670"/>
            </a:xfrm>
            <a:custGeom>
              <a:avLst/>
              <a:gdLst/>
              <a:ahLst/>
              <a:cxnLst/>
              <a:rect l="l" t="t" r="r" b="b"/>
              <a:pathLst>
                <a:path w="189230" h="26670">
                  <a:moveTo>
                    <a:pt x="188975" y="26670"/>
                  </a:moveTo>
                  <a:lnTo>
                    <a:pt x="188975" y="0"/>
                  </a:lnTo>
                  <a:lnTo>
                    <a:pt x="0" y="0"/>
                  </a:lnTo>
                  <a:lnTo>
                    <a:pt x="0" y="26670"/>
                  </a:lnTo>
                  <a:lnTo>
                    <a:pt x="188975" y="26670"/>
                  </a:lnTo>
                  <a:close/>
                </a:path>
              </a:pathLst>
            </a:custGeom>
            <a:solidFill>
              <a:srgbClr val="FFFFFF"/>
            </a:solidFill>
          </p:spPr>
          <p:txBody>
            <a:bodyPr wrap="square" lIns="0" tIns="0" rIns="0" bIns="0" rtlCol="0"/>
            <a:lstStyle/>
            <a:p>
              <a:endParaRPr sz="1588"/>
            </a:p>
          </p:txBody>
        </p:sp>
        <p:sp>
          <p:nvSpPr>
            <p:cNvPr id="38" name="object 38"/>
            <p:cNvSpPr/>
            <p:nvPr/>
          </p:nvSpPr>
          <p:spPr>
            <a:xfrm>
              <a:off x="2473452" y="3394709"/>
              <a:ext cx="215265" cy="40005"/>
            </a:xfrm>
            <a:custGeom>
              <a:avLst/>
              <a:gdLst/>
              <a:ahLst/>
              <a:cxnLst/>
              <a:rect l="l" t="t" r="r" b="b"/>
              <a:pathLst>
                <a:path w="215264" h="40004">
                  <a:moveTo>
                    <a:pt x="25908" y="13716"/>
                  </a:moveTo>
                  <a:lnTo>
                    <a:pt x="25908" y="0"/>
                  </a:lnTo>
                  <a:lnTo>
                    <a:pt x="0" y="0"/>
                  </a:lnTo>
                  <a:lnTo>
                    <a:pt x="0" y="39624"/>
                  </a:lnTo>
                  <a:lnTo>
                    <a:pt x="12954" y="39624"/>
                  </a:lnTo>
                  <a:lnTo>
                    <a:pt x="12954" y="13716"/>
                  </a:lnTo>
                  <a:lnTo>
                    <a:pt x="25908" y="13716"/>
                  </a:lnTo>
                  <a:close/>
                </a:path>
                <a:path w="215264" h="40004">
                  <a:moveTo>
                    <a:pt x="201930" y="13716"/>
                  </a:moveTo>
                  <a:lnTo>
                    <a:pt x="12954" y="13716"/>
                  </a:lnTo>
                  <a:lnTo>
                    <a:pt x="25908" y="26670"/>
                  </a:lnTo>
                  <a:lnTo>
                    <a:pt x="25908" y="39624"/>
                  </a:lnTo>
                  <a:lnTo>
                    <a:pt x="188975" y="39624"/>
                  </a:lnTo>
                  <a:lnTo>
                    <a:pt x="188975" y="26670"/>
                  </a:lnTo>
                  <a:lnTo>
                    <a:pt x="201930" y="13716"/>
                  </a:lnTo>
                  <a:close/>
                </a:path>
                <a:path w="215264" h="40004">
                  <a:moveTo>
                    <a:pt x="25908" y="39624"/>
                  </a:moveTo>
                  <a:lnTo>
                    <a:pt x="25908" y="26670"/>
                  </a:lnTo>
                  <a:lnTo>
                    <a:pt x="12954" y="13716"/>
                  </a:lnTo>
                  <a:lnTo>
                    <a:pt x="12954" y="39624"/>
                  </a:lnTo>
                  <a:lnTo>
                    <a:pt x="25908" y="39624"/>
                  </a:lnTo>
                  <a:close/>
                </a:path>
                <a:path w="215264" h="40004">
                  <a:moveTo>
                    <a:pt x="214884" y="39624"/>
                  </a:moveTo>
                  <a:lnTo>
                    <a:pt x="214884" y="0"/>
                  </a:lnTo>
                  <a:lnTo>
                    <a:pt x="188975" y="0"/>
                  </a:lnTo>
                  <a:lnTo>
                    <a:pt x="188975" y="13716"/>
                  </a:lnTo>
                  <a:lnTo>
                    <a:pt x="201930" y="13716"/>
                  </a:lnTo>
                  <a:lnTo>
                    <a:pt x="201930" y="39624"/>
                  </a:lnTo>
                  <a:lnTo>
                    <a:pt x="214884" y="39624"/>
                  </a:lnTo>
                  <a:close/>
                </a:path>
                <a:path w="215264" h="40004">
                  <a:moveTo>
                    <a:pt x="201930" y="39624"/>
                  </a:moveTo>
                  <a:lnTo>
                    <a:pt x="201930" y="13716"/>
                  </a:lnTo>
                  <a:lnTo>
                    <a:pt x="188975" y="26670"/>
                  </a:lnTo>
                  <a:lnTo>
                    <a:pt x="188975" y="39624"/>
                  </a:lnTo>
                  <a:lnTo>
                    <a:pt x="201930" y="39624"/>
                  </a:lnTo>
                  <a:close/>
                </a:path>
              </a:pathLst>
            </a:custGeom>
            <a:solidFill>
              <a:srgbClr val="000000"/>
            </a:solidFill>
          </p:spPr>
          <p:txBody>
            <a:bodyPr wrap="square" lIns="0" tIns="0" rIns="0" bIns="0" rtlCol="0"/>
            <a:lstStyle/>
            <a:p>
              <a:endParaRPr sz="1588"/>
            </a:p>
          </p:txBody>
        </p:sp>
        <p:sp>
          <p:nvSpPr>
            <p:cNvPr id="39" name="object 39"/>
            <p:cNvSpPr/>
            <p:nvPr/>
          </p:nvSpPr>
          <p:spPr>
            <a:xfrm>
              <a:off x="1891284" y="4091177"/>
              <a:ext cx="189230" cy="182880"/>
            </a:xfrm>
            <a:custGeom>
              <a:avLst/>
              <a:gdLst/>
              <a:ahLst/>
              <a:cxnLst/>
              <a:rect l="l" t="t" r="r" b="b"/>
              <a:pathLst>
                <a:path w="189230" h="182879">
                  <a:moveTo>
                    <a:pt x="188975" y="182879"/>
                  </a:moveTo>
                  <a:lnTo>
                    <a:pt x="188975" y="0"/>
                  </a:lnTo>
                  <a:lnTo>
                    <a:pt x="0" y="0"/>
                  </a:lnTo>
                  <a:lnTo>
                    <a:pt x="0" y="182879"/>
                  </a:lnTo>
                  <a:lnTo>
                    <a:pt x="188975" y="182879"/>
                  </a:lnTo>
                  <a:close/>
                </a:path>
              </a:pathLst>
            </a:custGeom>
            <a:solidFill>
              <a:srgbClr val="FFFFFF"/>
            </a:solidFill>
          </p:spPr>
          <p:txBody>
            <a:bodyPr wrap="square" lIns="0" tIns="0" rIns="0" bIns="0" rtlCol="0"/>
            <a:lstStyle/>
            <a:p>
              <a:endParaRPr sz="1588"/>
            </a:p>
          </p:txBody>
        </p:sp>
        <p:sp>
          <p:nvSpPr>
            <p:cNvPr id="40" name="object 40"/>
            <p:cNvSpPr/>
            <p:nvPr/>
          </p:nvSpPr>
          <p:spPr>
            <a:xfrm>
              <a:off x="1878329" y="4078985"/>
              <a:ext cx="214629" cy="207645"/>
            </a:xfrm>
            <a:custGeom>
              <a:avLst/>
              <a:gdLst/>
              <a:ahLst/>
              <a:cxnLst/>
              <a:rect l="l" t="t" r="r" b="b"/>
              <a:pathLst>
                <a:path w="214630" h="207645">
                  <a:moveTo>
                    <a:pt x="214121" y="207263"/>
                  </a:moveTo>
                  <a:lnTo>
                    <a:pt x="214121" y="0"/>
                  </a:lnTo>
                  <a:lnTo>
                    <a:pt x="0" y="0"/>
                  </a:lnTo>
                  <a:lnTo>
                    <a:pt x="0" y="207263"/>
                  </a:lnTo>
                  <a:lnTo>
                    <a:pt x="12953" y="207263"/>
                  </a:lnTo>
                  <a:lnTo>
                    <a:pt x="12953" y="25146"/>
                  </a:lnTo>
                  <a:lnTo>
                    <a:pt x="25145" y="12191"/>
                  </a:lnTo>
                  <a:lnTo>
                    <a:pt x="25145" y="25146"/>
                  </a:lnTo>
                  <a:lnTo>
                    <a:pt x="188975" y="25146"/>
                  </a:lnTo>
                  <a:lnTo>
                    <a:pt x="188975" y="12191"/>
                  </a:lnTo>
                  <a:lnTo>
                    <a:pt x="201930" y="25146"/>
                  </a:lnTo>
                  <a:lnTo>
                    <a:pt x="201930" y="207263"/>
                  </a:lnTo>
                  <a:lnTo>
                    <a:pt x="214121" y="207263"/>
                  </a:lnTo>
                  <a:close/>
                </a:path>
                <a:path w="214630" h="207645">
                  <a:moveTo>
                    <a:pt x="25145" y="25146"/>
                  </a:moveTo>
                  <a:lnTo>
                    <a:pt x="25145" y="12191"/>
                  </a:lnTo>
                  <a:lnTo>
                    <a:pt x="12953" y="25146"/>
                  </a:lnTo>
                  <a:lnTo>
                    <a:pt x="25145" y="25146"/>
                  </a:lnTo>
                  <a:close/>
                </a:path>
                <a:path w="214630" h="207645">
                  <a:moveTo>
                    <a:pt x="25145" y="182117"/>
                  </a:moveTo>
                  <a:lnTo>
                    <a:pt x="25145" y="25146"/>
                  </a:lnTo>
                  <a:lnTo>
                    <a:pt x="12953" y="25146"/>
                  </a:lnTo>
                  <a:lnTo>
                    <a:pt x="12953" y="182117"/>
                  </a:lnTo>
                  <a:lnTo>
                    <a:pt x="25145" y="182117"/>
                  </a:lnTo>
                  <a:close/>
                </a:path>
                <a:path w="214630" h="207645">
                  <a:moveTo>
                    <a:pt x="201930" y="182117"/>
                  </a:moveTo>
                  <a:lnTo>
                    <a:pt x="12953" y="182117"/>
                  </a:lnTo>
                  <a:lnTo>
                    <a:pt x="25145" y="195072"/>
                  </a:lnTo>
                  <a:lnTo>
                    <a:pt x="25145" y="207263"/>
                  </a:lnTo>
                  <a:lnTo>
                    <a:pt x="188975" y="207263"/>
                  </a:lnTo>
                  <a:lnTo>
                    <a:pt x="188975" y="195072"/>
                  </a:lnTo>
                  <a:lnTo>
                    <a:pt x="201930" y="182117"/>
                  </a:lnTo>
                  <a:close/>
                </a:path>
                <a:path w="214630" h="207645">
                  <a:moveTo>
                    <a:pt x="25145" y="207263"/>
                  </a:moveTo>
                  <a:lnTo>
                    <a:pt x="25145" y="195072"/>
                  </a:lnTo>
                  <a:lnTo>
                    <a:pt x="12953" y="182117"/>
                  </a:lnTo>
                  <a:lnTo>
                    <a:pt x="12953" y="207263"/>
                  </a:lnTo>
                  <a:lnTo>
                    <a:pt x="25145" y="207263"/>
                  </a:lnTo>
                  <a:close/>
                </a:path>
                <a:path w="214630" h="207645">
                  <a:moveTo>
                    <a:pt x="201930" y="25146"/>
                  </a:moveTo>
                  <a:lnTo>
                    <a:pt x="188975" y="12191"/>
                  </a:lnTo>
                  <a:lnTo>
                    <a:pt x="188975" y="25146"/>
                  </a:lnTo>
                  <a:lnTo>
                    <a:pt x="201930" y="25146"/>
                  </a:lnTo>
                  <a:close/>
                </a:path>
                <a:path w="214630" h="207645">
                  <a:moveTo>
                    <a:pt x="201930" y="182117"/>
                  </a:moveTo>
                  <a:lnTo>
                    <a:pt x="201930" y="25146"/>
                  </a:lnTo>
                  <a:lnTo>
                    <a:pt x="188975" y="25146"/>
                  </a:lnTo>
                  <a:lnTo>
                    <a:pt x="188975" y="182117"/>
                  </a:lnTo>
                  <a:lnTo>
                    <a:pt x="201930" y="182117"/>
                  </a:lnTo>
                  <a:close/>
                </a:path>
                <a:path w="214630" h="207645">
                  <a:moveTo>
                    <a:pt x="201930" y="207263"/>
                  </a:moveTo>
                  <a:lnTo>
                    <a:pt x="201930" y="182117"/>
                  </a:lnTo>
                  <a:lnTo>
                    <a:pt x="188975" y="195072"/>
                  </a:lnTo>
                  <a:lnTo>
                    <a:pt x="188975" y="207263"/>
                  </a:lnTo>
                  <a:lnTo>
                    <a:pt x="201930" y="207263"/>
                  </a:lnTo>
                  <a:close/>
                </a:path>
              </a:pathLst>
            </a:custGeom>
            <a:solidFill>
              <a:srgbClr val="000000"/>
            </a:solidFill>
          </p:spPr>
          <p:txBody>
            <a:bodyPr wrap="square" lIns="0" tIns="0" rIns="0" bIns="0" rtlCol="0"/>
            <a:lstStyle/>
            <a:p>
              <a:endParaRPr sz="1588"/>
            </a:p>
          </p:txBody>
        </p:sp>
        <p:sp>
          <p:nvSpPr>
            <p:cNvPr id="41" name="object 41"/>
            <p:cNvSpPr/>
            <p:nvPr/>
          </p:nvSpPr>
          <p:spPr>
            <a:xfrm>
              <a:off x="1021080" y="3394709"/>
              <a:ext cx="1454150" cy="696595"/>
            </a:xfrm>
            <a:custGeom>
              <a:avLst/>
              <a:gdLst/>
              <a:ahLst/>
              <a:cxnLst/>
              <a:rect l="l" t="t" r="r" b="b"/>
              <a:pathLst>
                <a:path w="1454150" h="696595">
                  <a:moveTo>
                    <a:pt x="26136" y="0"/>
                  </a:moveTo>
                  <a:lnTo>
                    <a:pt x="990" y="0"/>
                  </a:lnTo>
                  <a:lnTo>
                    <a:pt x="0" y="420624"/>
                  </a:lnTo>
                  <a:lnTo>
                    <a:pt x="25146" y="420624"/>
                  </a:lnTo>
                  <a:lnTo>
                    <a:pt x="26136" y="0"/>
                  </a:lnTo>
                  <a:close/>
                </a:path>
                <a:path w="1454150" h="696595">
                  <a:moveTo>
                    <a:pt x="1406169" y="0"/>
                  </a:moveTo>
                  <a:lnTo>
                    <a:pt x="1379677" y="0"/>
                  </a:lnTo>
                  <a:lnTo>
                    <a:pt x="1365567" y="0"/>
                  </a:lnTo>
                  <a:lnTo>
                    <a:pt x="1356601" y="0"/>
                  </a:lnTo>
                  <a:lnTo>
                    <a:pt x="969518" y="165862"/>
                  </a:lnTo>
                  <a:lnTo>
                    <a:pt x="967308" y="0"/>
                  </a:lnTo>
                  <a:lnTo>
                    <a:pt x="941882" y="0"/>
                  </a:lnTo>
                  <a:lnTo>
                    <a:pt x="944105" y="176745"/>
                  </a:lnTo>
                  <a:lnTo>
                    <a:pt x="150876" y="516636"/>
                  </a:lnTo>
                  <a:lnTo>
                    <a:pt x="160782" y="540258"/>
                  </a:lnTo>
                  <a:lnTo>
                    <a:pt x="944460" y="204470"/>
                  </a:lnTo>
                  <a:lnTo>
                    <a:pt x="950048" y="645985"/>
                  </a:lnTo>
                  <a:lnTo>
                    <a:pt x="937260" y="646176"/>
                  </a:lnTo>
                  <a:lnTo>
                    <a:pt x="963930" y="696468"/>
                  </a:lnTo>
                  <a:lnTo>
                    <a:pt x="976122" y="670953"/>
                  </a:lnTo>
                  <a:lnTo>
                    <a:pt x="988314" y="645414"/>
                  </a:lnTo>
                  <a:lnTo>
                    <a:pt x="975944" y="645604"/>
                  </a:lnTo>
                  <a:lnTo>
                    <a:pt x="969886" y="193573"/>
                  </a:lnTo>
                  <a:lnTo>
                    <a:pt x="1374228" y="20320"/>
                  </a:lnTo>
                  <a:lnTo>
                    <a:pt x="1379220" y="32004"/>
                  </a:lnTo>
                  <a:lnTo>
                    <a:pt x="1386078" y="23863"/>
                  </a:lnTo>
                  <a:lnTo>
                    <a:pt x="1406169" y="0"/>
                  </a:lnTo>
                  <a:close/>
                </a:path>
                <a:path w="1454150" h="696595">
                  <a:moveTo>
                    <a:pt x="1453896" y="26670"/>
                  </a:moveTo>
                  <a:lnTo>
                    <a:pt x="1405128" y="54864"/>
                  </a:lnTo>
                  <a:lnTo>
                    <a:pt x="1415859" y="62090"/>
                  </a:lnTo>
                  <a:lnTo>
                    <a:pt x="1028750" y="647166"/>
                  </a:lnTo>
                  <a:lnTo>
                    <a:pt x="1018032" y="640080"/>
                  </a:lnTo>
                  <a:lnTo>
                    <a:pt x="1011174" y="696468"/>
                  </a:lnTo>
                  <a:lnTo>
                    <a:pt x="1021842" y="690397"/>
                  </a:lnTo>
                  <a:lnTo>
                    <a:pt x="1060704" y="668274"/>
                  </a:lnTo>
                  <a:lnTo>
                    <a:pt x="1050251" y="661377"/>
                  </a:lnTo>
                  <a:lnTo>
                    <a:pt x="1436903" y="76250"/>
                  </a:lnTo>
                  <a:lnTo>
                    <a:pt x="1443990" y="81013"/>
                  </a:lnTo>
                  <a:lnTo>
                    <a:pt x="1447038" y="83058"/>
                  </a:lnTo>
                  <a:lnTo>
                    <a:pt x="1453896" y="26670"/>
                  </a:lnTo>
                  <a:close/>
                </a:path>
              </a:pathLst>
            </a:custGeom>
            <a:solidFill>
              <a:srgbClr val="969696"/>
            </a:solidFill>
          </p:spPr>
          <p:txBody>
            <a:bodyPr wrap="square" lIns="0" tIns="0" rIns="0" bIns="0" rtlCol="0"/>
            <a:lstStyle/>
            <a:p>
              <a:endParaRPr sz="1588"/>
            </a:p>
          </p:txBody>
        </p:sp>
      </p:grpSp>
      <p:sp>
        <p:nvSpPr>
          <p:cNvPr id="42" name="object 42"/>
          <p:cNvSpPr txBox="1"/>
          <p:nvPr/>
        </p:nvSpPr>
        <p:spPr>
          <a:xfrm>
            <a:off x="2431227" y="3577813"/>
            <a:ext cx="318247" cy="255741"/>
          </a:xfrm>
          <a:prstGeom prst="rect">
            <a:avLst/>
          </a:prstGeom>
        </p:spPr>
        <p:txBody>
          <a:bodyPr vert="horz" wrap="square" lIns="0" tIns="11206" rIns="0" bIns="0" rtlCol="0">
            <a:spAutoFit/>
          </a:bodyPr>
          <a:lstStyle/>
          <a:p>
            <a:pPr marL="16249" marR="4483" indent="-5603">
              <a:spcBef>
                <a:spcPts val="88"/>
              </a:spcBef>
            </a:pPr>
            <a:r>
              <a:rPr sz="794" spc="-9" dirty="0">
                <a:latin typeface="Arial"/>
                <a:cs typeface="Arial"/>
              </a:rPr>
              <a:t>Mobile  Studio</a:t>
            </a:r>
            <a:endParaRPr sz="794">
              <a:latin typeface="Arial"/>
              <a:cs typeface="Arial"/>
            </a:endParaRPr>
          </a:p>
        </p:txBody>
      </p:sp>
      <p:pic>
        <p:nvPicPr>
          <p:cNvPr id="43" name="object 43"/>
          <p:cNvPicPr/>
          <p:nvPr/>
        </p:nvPicPr>
        <p:blipFill>
          <a:blip r:embed="rId10"/>
          <a:stretch/>
        </p:blipFill>
        <p:spPr>
          <a:xfrm>
            <a:off x="5913120" y="3576917"/>
            <a:ext cx="1421353" cy="282387"/>
          </a:xfrm>
          <a:prstGeom prst="rect">
            <a:avLst/>
          </a:prstGeom>
        </p:spPr>
      </p:pic>
      <p:sp>
        <p:nvSpPr>
          <p:cNvPr id="44" name="object 44"/>
          <p:cNvSpPr txBox="1"/>
          <p:nvPr/>
        </p:nvSpPr>
        <p:spPr>
          <a:xfrm>
            <a:off x="3213847" y="3764056"/>
            <a:ext cx="268381" cy="133528"/>
          </a:xfrm>
          <a:prstGeom prst="rect">
            <a:avLst/>
          </a:prstGeom>
        </p:spPr>
        <p:txBody>
          <a:bodyPr vert="horz" wrap="square" lIns="0" tIns="11206" rIns="0" bIns="0" rtlCol="0">
            <a:spAutoFit/>
          </a:bodyPr>
          <a:lstStyle/>
          <a:p>
            <a:pPr marL="11206">
              <a:spcBef>
                <a:spcPts val="88"/>
              </a:spcBef>
            </a:pPr>
            <a:r>
              <a:rPr sz="794" dirty="0">
                <a:latin typeface="Arial"/>
                <a:cs typeface="Arial"/>
              </a:rPr>
              <a:t>Fi</a:t>
            </a:r>
            <a:r>
              <a:rPr sz="794" spc="-9" dirty="0">
                <a:latin typeface="Arial"/>
                <a:cs typeface="Arial"/>
              </a:rPr>
              <a:t>xe</a:t>
            </a:r>
            <a:r>
              <a:rPr sz="794" spc="-4" dirty="0">
                <a:latin typeface="Arial"/>
                <a:cs typeface="Arial"/>
              </a:rPr>
              <a:t>d</a:t>
            </a:r>
            <a:endParaRPr sz="794">
              <a:latin typeface="Arial"/>
              <a:cs typeface="Arial"/>
            </a:endParaRPr>
          </a:p>
        </p:txBody>
      </p:sp>
      <p:pic>
        <p:nvPicPr>
          <p:cNvPr id="45" name="object 45"/>
          <p:cNvPicPr/>
          <p:nvPr/>
        </p:nvPicPr>
        <p:blipFill>
          <a:blip r:embed="rId11"/>
          <a:stretch/>
        </p:blipFill>
        <p:spPr>
          <a:xfrm>
            <a:off x="7399020" y="3048449"/>
            <a:ext cx="2089673" cy="730847"/>
          </a:xfrm>
          <a:prstGeom prst="rect">
            <a:avLst/>
          </a:prstGeom>
        </p:spPr>
      </p:pic>
      <p:sp>
        <p:nvSpPr>
          <p:cNvPr id="46" name="object 46"/>
          <p:cNvSpPr txBox="1"/>
          <p:nvPr/>
        </p:nvSpPr>
        <p:spPr>
          <a:xfrm>
            <a:off x="7865863" y="3154904"/>
            <a:ext cx="1153085" cy="475054"/>
          </a:xfrm>
          <a:prstGeom prst="rect">
            <a:avLst/>
          </a:prstGeom>
        </p:spPr>
        <p:txBody>
          <a:bodyPr vert="horz" wrap="square" lIns="0" tIns="38660" rIns="0" bIns="0" rtlCol="0">
            <a:spAutoFit/>
          </a:bodyPr>
          <a:lstStyle/>
          <a:p>
            <a:pPr marL="11206" marR="4483" indent="48747">
              <a:lnSpc>
                <a:spcPts val="1711"/>
              </a:lnSpc>
              <a:spcBef>
                <a:spcPts val="304"/>
              </a:spcBef>
            </a:pPr>
            <a:r>
              <a:rPr sz="1588" b="1" dirty="0">
                <a:latin typeface="Arial"/>
                <a:cs typeface="Arial"/>
              </a:rPr>
              <a:t>Secondary </a:t>
            </a:r>
            <a:r>
              <a:rPr sz="1588" b="1" spc="-432" dirty="0">
                <a:latin typeface="Arial"/>
                <a:cs typeface="Arial"/>
              </a:rPr>
              <a:t> </a:t>
            </a:r>
            <a:r>
              <a:rPr sz="1588" b="1" spc="-4" dirty="0">
                <a:latin typeface="Arial"/>
                <a:cs typeface="Arial"/>
              </a:rPr>
              <a:t>Distribution</a:t>
            </a:r>
            <a:endParaRPr sz="1588">
              <a:latin typeface="Arial"/>
              <a:cs typeface="Arial"/>
            </a:endParaRPr>
          </a:p>
        </p:txBody>
      </p:sp>
      <p:grpSp>
        <p:nvGrpSpPr>
          <p:cNvPr id="47" name="object 47"/>
          <p:cNvGrpSpPr/>
          <p:nvPr/>
        </p:nvGrpSpPr>
        <p:grpSpPr>
          <a:xfrm>
            <a:off x="3936402" y="2995332"/>
            <a:ext cx="1845049" cy="863973"/>
            <a:chOff x="2581655" y="3394709"/>
            <a:chExt cx="2091055" cy="979169"/>
          </a:xfrm>
        </p:grpSpPr>
        <p:sp>
          <p:nvSpPr>
            <p:cNvPr id="48" name="object 48"/>
            <p:cNvSpPr/>
            <p:nvPr/>
          </p:nvSpPr>
          <p:spPr>
            <a:xfrm>
              <a:off x="2581655" y="3394709"/>
              <a:ext cx="265430" cy="132080"/>
            </a:xfrm>
            <a:custGeom>
              <a:avLst/>
              <a:gdLst/>
              <a:ahLst/>
              <a:cxnLst/>
              <a:rect l="l" t="t" r="r" b="b"/>
              <a:pathLst>
                <a:path w="265430" h="132079">
                  <a:moveTo>
                    <a:pt x="64546" y="90920"/>
                  </a:moveTo>
                  <a:lnTo>
                    <a:pt x="49530" y="62484"/>
                  </a:lnTo>
                  <a:lnTo>
                    <a:pt x="0" y="131826"/>
                  </a:lnTo>
                  <a:lnTo>
                    <a:pt x="53339" y="130873"/>
                  </a:lnTo>
                  <a:lnTo>
                    <a:pt x="53339" y="96774"/>
                  </a:lnTo>
                  <a:lnTo>
                    <a:pt x="64546" y="90920"/>
                  </a:lnTo>
                  <a:close/>
                </a:path>
                <a:path w="265430" h="132079">
                  <a:moveTo>
                    <a:pt x="70277" y="101771"/>
                  </a:moveTo>
                  <a:lnTo>
                    <a:pt x="64546" y="90920"/>
                  </a:lnTo>
                  <a:lnTo>
                    <a:pt x="53339" y="96774"/>
                  </a:lnTo>
                  <a:lnTo>
                    <a:pt x="59436" y="107442"/>
                  </a:lnTo>
                  <a:lnTo>
                    <a:pt x="70277" y="101771"/>
                  </a:lnTo>
                  <a:close/>
                </a:path>
                <a:path w="265430" h="132079">
                  <a:moveTo>
                    <a:pt x="85343" y="130302"/>
                  </a:moveTo>
                  <a:lnTo>
                    <a:pt x="70277" y="101771"/>
                  </a:lnTo>
                  <a:lnTo>
                    <a:pt x="59436" y="107442"/>
                  </a:lnTo>
                  <a:lnTo>
                    <a:pt x="53339" y="96774"/>
                  </a:lnTo>
                  <a:lnTo>
                    <a:pt x="53339" y="130873"/>
                  </a:lnTo>
                  <a:lnTo>
                    <a:pt x="85343" y="130302"/>
                  </a:lnTo>
                  <a:close/>
                </a:path>
                <a:path w="265430" h="132079">
                  <a:moveTo>
                    <a:pt x="264839" y="0"/>
                  </a:moveTo>
                  <a:lnTo>
                    <a:pt x="238607" y="0"/>
                  </a:lnTo>
                  <a:lnTo>
                    <a:pt x="64546" y="90920"/>
                  </a:lnTo>
                  <a:lnTo>
                    <a:pt x="70277" y="101771"/>
                  </a:lnTo>
                  <a:lnTo>
                    <a:pt x="264839" y="0"/>
                  </a:lnTo>
                  <a:close/>
                </a:path>
              </a:pathLst>
            </a:custGeom>
            <a:solidFill>
              <a:srgbClr val="0183B7"/>
            </a:solidFill>
          </p:spPr>
          <p:txBody>
            <a:bodyPr wrap="square" lIns="0" tIns="0" rIns="0" bIns="0" rtlCol="0"/>
            <a:lstStyle/>
            <a:p>
              <a:endParaRPr sz="1588"/>
            </a:p>
          </p:txBody>
        </p:sp>
        <p:pic>
          <p:nvPicPr>
            <p:cNvPr id="49" name="object 49"/>
            <p:cNvPicPr/>
            <p:nvPr/>
          </p:nvPicPr>
          <p:blipFill>
            <a:blip r:embed="rId12"/>
            <a:stretch/>
          </p:blipFill>
          <p:spPr>
            <a:xfrm>
              <a:off x="2720340" y="3413759"/>
              <a:ext cx="1952243" cy="960120"/>
            </a:xfrm>
            <a:prstGeom prst="rect">
              <a:avLst/>
            </a:prstGeom>
          </p:spPr>
        </p:pic>
      </p:grpSp>
      <p:sp>
        <p:nvSpPr>
          <p:cNvPr id="50" name="object 50"/>
          <p:cNvSpPr txBox="1"/>
          <p:nvPr/>
        </p:nvSpPr>
        <p:spPr>
          <a:xfrm>
            <a:off x="4526460" y="3382062"/>
            <a:ext cx="978049" cy="190286"/>
          </a:xfrm>
          <a:prstGeom prst="rect">
            <a:avLst/>
          </a:prstGeom>
        </p:spPr>
        <p:txBody>
          <a:bodyPr vert="horz" wrap="square" lIns="0" tIns="10646" rIns="0" bIns="0" rtlCol="0">
            <a:spAutoFit/>
          </a:bodyPr>
          <a:lstStyle/>
          <a:p>
            <a:pPr algn="ctr">
              <a:lnSpc>
                <a:spcPts val="1407"/>
              </a:lnSpc>
              <a:spcBef>
                <a:spcPts val="84"/>
              </a:spcBef>
            </a:pPr>
            <a:r>
              <a:rPr lang="en-US" sz="1235" spc="-4" dirty="0">
                <a:solidFill>
                  <a:srgbClr val="0184B7"/>
                </a:solidFill>
                <a:latin typeface="Arial"/>
                <a:cs typeface="Arial"/>
              </a:rPr>
              <a:t>RSVP-TE</a:t>
            </a:r>
            <a:endParaRPr sz="1235" dirty="0">
              <a:latin typeface="Arial"/>
              <a:cs typeface="Arial"/>
            </a:endParaRPr>
          </a:p>
        </p:txBody>
      </p:sp>
      <p:grpSp>
        <p:nvGrpSpPr>
          <p:cNvPr id="51" name="object 51"/>
          <p:cNvGrpSpPr/>
          <p:nvPr/>
        </p:nvGrpSpPr>
        <p:grpSpPr>
          <a:xfrm>
            <a:off x="2061883" y="2995332"/>
            <a:ext cx="8068235" cy="1727946"/>
            <a:chOff x="457200" y="3394709"/>
            <a:chExt cx="9144000" cy="1958339"/>
          </a:xfrm>
        </p:grpSpPr>
        <p:sp>
          <p:nvSpPr>
            <p:cNvPr id="52" name="object 52"/>
            <p:cNvSpPr/>
            <p:nvPr/>
          </p:nvSpPr>
          <p:spPr>
            <a:xfrm>
              <a:off x="4565213" y="3394709"/>
              <a:ext cx="824865" cy="815340"/>
            </a:xfrm>
            <a:custGeom>
              <a:avLst/>
              <a:gdLst/>
              <a:ahLst/>
              <a:cxnLst/>
              <a:rect l="l" t="t" r="r" b="b"/>
              <a:pathLst>
                <a:path w="824864" h="815339">
                  <a:moveTo>
                    <a:pt x="774886" y="757423"/>
                  </a:moveTo>
                  <a:lnTo>
                    <a:pt x="18137" y="0"/>
                  </a:lnTo>
                  <a:lnTo>
                    <a:pt x="0" y="0"/>
                  </a:lnTo>
                  <a:lnTo>
                    <a:pt x="766496" y="765814"/>
                  </a:lnTo>
                  <a:lnTo>
                    <a:pt x="774886" y="757423"/>
                  </a:lnTo>
                  <a:close/>
                </a:path>
                <a:path w="824864" h="815339">
                  <a:moveTo>
                    <a:pt x="784026" y="802005"/>
                  </a:moveTo>
                  <a:lnTo>
                    <a:pt x="784026" y="766572"/>
                  </a:lnTo>
                  <a:lnTo>
                    <a:pt x="775644" y="774954"/>
                  </a:lnTo>
                  <a:lnTo>
                    <a:pt x="766496" y="765814"/>
                  </a:lnTo>
                  <a:lnTo>
                    <a:pt x="743640" y="788670"/>
                  </a:lnTo>
                  <a:lnTo>
                    <a:pt x="784026" y="802005"/>
                  </a:lnTo>
                  <a:close/>
                </a:path>
                <a:path w="824864" h="815339">
                  <a:moveTo>
                    <a:pt x="784026" y="766572"/>
                  </a:moveTo>
                  <a:lnTo>
                    <a:pt x="774886" y="757423"/>
                  </a:lnTo>
                  <a:lnTo>
                    <a:pt x="766496" y="765814"/>
                  </a:lnTo>
                  <a:lnTo>
                    <a:pt x="775644" y="774954"/>
                  </a:lnTo>
                  <a:lnTo>
                    <a:pt x="784026" y="766572"/>
                  </a:lnTo>
                  <a:close/>
                </a:path>
                <a:path w="824864" h="815339">
                  <a:moveTo>
                    <a:pt x="824412" y="815340"/>
                  </a:moveTo>
                  <a:lnTo>
                    <a:pt x="797742" y="734568"/>
                  </a:lnTo>
                  <a:lnTo>
                    <a:pt x="774886" y="757423"/>
                  </a:lnTo>
                  <a:lnTo>
                    <a:pt x="784026" y="766572"/>
                  </a:lnTo>
                  <a:lnTo>
                    <a:pt x="784026" y="802005"/>
                  </a:lnTo>
                  <a:lnTo>
                    <a:pt x="824412" y="815340"/>
                  </a:lnTo>
                  <a:close/>
                </a:path>
              </a:pathLst>
            </a:custGeom>
            <a:solidFill>
              <a:srgbClr val="0183B7"/>
            </a:solidFill>
          </p:spPr>
          <p:txBody>
            <a:bodyPr wrap="square" lIns="0" tIns="0" rIns="0" bIns="0" rtlCol="0"/>
            <a:lstStyle/>
            <a:p>
              <a:endParaRPr sz="1588"/>
            </a:p>
          </p:txBody>
        </p:sp>
        <p:pic>
          <p:nvPicPr>
            <p:cNvPr id="53" name="object 53"/>
            <p:cNvPicPr/>
            <p:nvPr/>
          </p:nvPicPr>
          <p:blipFill>
            <a:blip r:embed="rId13"/>
            <a:stretch/>
          </p:blipFill>
          <p:spPr>
            <a:xfrm>
              <a:off x="3718559" y="3394709"/>
              <a:ext cx="97152" cy="211074"/>
            </a:xfrm>
            <a:prstGeom prst="rect">
              <a:avLst/>
            </a:prstGeom>
          </p:spPr>
        </p:pic>
        <p:pic>
          <p:nvPicPr>
            <p:cNvPr id="54" name="object 54"/>
            <p:cNvPicPr/>
            <p:nvPr/>
          </p:nvPicPr>
          <p:blipFill>
            <a:blip r:embed="rId14"/>
            <a:stretch/>
          </p:blipFill>
          <p:spPr>
            <a:xfrm>
              <a:off x="2257805" y="3635501"/>
              <a:ext cx="1008126" cy="738377"/>
            </a:xfrm>
            <a:prstGeom prst="rect">
              <a:avLst/>
            </a:prstGeom>
          </p:spPr>
        </p:pic>
        <p:sp>
          <p:nvSpPr>
            <p:cNvPr id="55" name="object 55"/>
            <p:cNvSpPr/>
            <p:nvPr/>
          </p:nvSpPr>
          <p:spPr>
            <a:xfrm>
              <a:off x="2251710" y="3629405"/>
              <a:ext cx="1020444" cy="738505"/>
            </a:xfrm>
            <a:custGeom>
              <a:avLst/>
              <a:gdLst/>
              <a:ahLst/>
              <a:cxnLst/>
              <a:rect l="l" t="t" r="r" b="b"/>
              <a:pathLst>
                <a:path w="1020445" h="738504">
                  <a:moveTo>
                    <a:pt x="12192" y="738378"/>
                  </a:moveTo>
                  <a:lnTo>
                    <a:pt x="12192" y="725424"/>
                  </a:lnTo>
                  <a:lnTo>
                    <a:pt x="0" y="725424"/>
                  </a:lnTo>
                  <a:lnTo>
                    <a:pt x="0" y="738378"/>
                  </a:lnTo>
                  <a:lnTo>
                    <a:pt x="12192" y="738378"/>
                  </a:lnTo>
                  <a:close/>
                </a:path>
                <a:path w="1020445" h="738504">
                  <a:moveTo>
                    <a:pt x="12192" y="713232"/>
                  </a:moveTo>
                  <a:lnTo>
                    <a:pt x="12192" y="700278"/>
                  </a:lnTo>
                  <a:lnTo>
                    <a:pt x="0" y="700278"/>
                  </a:lnTo>
                  <a:lnTo>
                    <a:pt x="0" y="713232"/>
                  </a:lnTo>
                  <a:lnTo>
                    <a:pt x="12192" y="713232"/>
                  </a:lnTo>
                  <a:close/>
                </a:path>
                <a:path w="1020445" h="738504">
                  <a:moveTo>
                    <a:pt x="12192" y="687324"/>
                  </a:moveTo>
                  <a:lnTo>
                    <a:pt x="12192" y="675132"/>
                  </a:lnTo>
                  <a:lnTo>
                    <a:pt x="0" y="675132"/>
                  </a:lnTo>
                  <a:lnTo>
                    <a:pt x="0" y="687324"/>
                  </a:lnTo>
                  <a:lnTo>
                    <a:pt x="12192" y="687324"/>
                  </a:lnTo>
                  <a:close/>
                </a:path>
                <a:path w="1020445" h="738504">
                  <a:moveTo>
                    <a:pt x="12192" y="662178"/>
                  </a:moveTo>
                  <a:lnTo>
                    <a:pt x="12192" y="649224"/>
                  </a:lnTo>
                  <a:lnTo>
                    <a:pt x="0" y="649224"/>
                  </a:lnTo>
                  <a:lnTo>
                    <a:pt x="0" y="662178"/>
                  </a:lnTo>
                  <a:lnTo>
                    <a:pt x="12192" y="662178"/>
                  </a:lnTo>
                  <a:close/>
                </a:path>
                <a:path w="1020445" h="738504">
                  <a:moveTo>
                    <a:pt x="12192" y="637032"/>
                  </a:moveTo>
                  <a:lnTo>
                    <a:pt x="12192" y="624078"/>
                  </a:lnTo>
                  <a:lnTo>
                    <a:pt x="0" y="624078"/>
                  </a:lnTo>
                  <a:lnTo>
                    <a:pt x="0" y="637032"/>
                  </a:lnTo>
                  <a:lnTo>
                    <a:pt x="12192" y="637032"/>
                  </a:lnTo>
                  <a:close/>
                </a:path>
                <a:path w="1020445" h="738504">
                  <a:moveTo>
                    <a:pt x="12192" y="611124"/>
                  </a:moveTo>
                  <a:lnTo>
                    <a:pt x="12192" y="598932"/>
                  </a:lnTo>
                  <a:lnTo>
                    <a:pt x="0" y="598932"/>
                  </a:lnTo>
                  <a:lnTo>
                    <a:pt x="0" y="611124"/>
                  </a:lnTo>
                  <a:lnTo>
                    <a:pt x="12192" y="611124"/>
                  </a:lnTo>
                  <a:close/>
                </a:path>
                <a:path w="1020445" h="738504">
                  <a:moveTo>
                    <a:pt x="12192" y="585978"/>
                  </a:moveTo>
                  <a:lnTo>
                    <a:pt x="12192" y="573024"/>
                  </a:lnTo>
                  <a:lnTo>
                    <a:pt x="0" y="573024"/>
                  </a:lnTo>
                  <a:lnTo>
                    <a:pt x="0" y="585978"/>
                  </a:lnTo>
                  <a:lnTo>
                    <a:pt x="12192" y="585978"/>
                  </a:lnTo>
                  <a:close/>
                </a:path>
                <a:path w="1020445" h="738504">
                  <a:moveTo>
                    <a:pt x="12192" y="560832"/>
                  </a:moveTo>
                  <a:lnTo>
                    <a:pt x="12192" y="547878"/>
                  </a:lnTo>
                  <a:lnTo>
                    <a:pt x="0" y="547878"/>
                  </a:lnTo>
                  <a:lnTo>
                    <a:pt x="0" y="560832"/>
                  </a:lnTo>
                  <a:lnTo>
                    <a:pt x="12192" y="560832"/>
                  </a:lnTo>
                  <a:close/>
                </a:path>
                <a:path w="1020445" h="738504">
                  <a:moveTo>
                    <a:pt x="12192" y="534924"/>
                  </a:moveTo>
                  <a:lnTo>
                    <a:pt x="12192" y="522732"/>
                  </a:lnTo>
                  <a:lnTo>
                    <a:pt x="0" y="522732"/>
                  </a:lnTo>
                  <a:lnTo>
                    <a:pt x="0" y="534924"/>
                  </a:lnTo>
                  <a:lnTo>
                    <a:pt x="12192" y="534924"/>
                  </a:lnTo>
                  <a:close/>
                </a:path>
                <a:path w="1020445" h="738504">
                  <a:moveTo>
                    <a:pt x="12192" y="509778"/>
                  </a:moveTo>
                  <a:lnTo>
                    <a:pt x="12192" y="496824"/>
                  </a:lnTo>
                  <a:lnTo>
                    <a:pt x="0" y="496824"/>
                  </a:lnTo>
                  <a:lnTo>
                    <a:pt x="0" y="509778"/>
                  </a:lnTo>
                  <a:lnTo>
                    <a:pt x="12192" y="509778"/>
                  </a:lnTo>
                  <a:close/>
                </a:path>
                <a:path w="1020445" h="738504">
                  <a:moveTo>
                    <a:pt x="12192" y="484632"/>
                  </a:moveTo>
                  <a:lnTo>
                    <a:pt x="12192" y="471678"/>
                  </a:lnTo>
                  <a:lnTo>
                    <a:pt x="0" y="471678"/>
                  </a:lnTo>
                  <a:lnTo>
                    <a:pt x="0" y="484632"/>
                  </a:lnTo>
                  <a:lnTo>
                    <a:pt x="12192" y="484632"/>
                  </a:lnTo>
                  <a:close/>
                </a:path>
                <a:path w="1020445" h="738504">
                  <a:moveTo>
                    <a:pt x="12192" y="458724"/>
                  </a:moveTo>
                  <a:lnTo>
                    <a:pt x="12192" y="446532"/>
                  </a:lnTo>
                  <a:lnTo>
                    <a:pt x="0" y="446532"/>
                  </a:lnTo>
                  <a:lnTo>
                    <a:pt x="0" y="458724"/>
                  </a:lnTo>
                  <a:lnTo>
                    <a:pt x="12192" y="458724"/>
                  </a:lnTo>
                  <a:close/>
                </a:path>
                <a:path w="1020445" h="738504">
                  <a:moveTo>
                    <a:pt x="12192" y="433578"/>
                  </a:moveTo>
                  <a:lnTo>
                    <a:pt x="12192" y="420624"/>
                  </a:lnTo>
                  <a:lnTo>
                    <a:pt x="0" y="420624"/>
                  </a:lnTo>
                  <a:lnTo>
                    <a:pt x="0" y="433578"/>
                  </a:lnTo>
                  <a:lnTo>
                    <a:pt x="12192" y="433578"/>
                  </a:lnTo>
                  <a:close/>
                </a:path>
                <a:path w="1020445" h="738504">
                  <a:moveTo>
                    <a:pt x="12192" y="408432"/>
                  </a:moveTo>
                  <a:lnTo>
                    <a:pt x="12192" y="395478"/>
                  </a:lnTo>
                  <a:lnTo>
                    <a:pt x="0" y="395478"/>
                  </a:lnTo>
                  <a:lnTo>
                    <a:pt x="0" y="408432"/>
                  </a:lnTo>
                  <a:lnTo>
                    <a:pt x="12192" y="408432"/>
                  </a:lnTo>
                  <a:close/>
                </a:path>
                <a:path w="1020445" h="738504">
                  <a:moveTo>
                    <a:pt x="12192" y="382524"/>
                  </a:moveTo>
                  <a:lnTo>
                    <a:pt x="12192" y="370332"/>
                  </a:lnTo>
                  <a:lnTo>
                    <a:pt x="0" y="370332"/>
                  </a:lnTo>
                  <a:lnTo>
                    <a:pt x="0" y="382524"/>
                  </a:lnTo>
                  <a:lnTo>
                    <a:pt x="12192" y="382524"/>
                  </a:lnTo>
                  <a:close/>
                </a:path>
                <a:path w="1020445" h="738504">
                  <a:moveTo>
                    <a:pt x="12192" y="357378"/>
                  </a:moveTo>
                  <a:lnTo>
                    <a:pt x="12192" y="344424"/>
                  </a:lnTo>
                  <a:lnTo>
                    <a:pt x="0" y="344424"/>
                  </a:lnTo>
                  <a:lnTo>
                    <a:pt x="0" y="357378"/>
                  </a:lnTo>
                  <a:lnTo>
                    <a:pt x="12192" y="357378"/>
                  </a:lnTo>
                  <a:close/>
                </a:path>
                <a:path w="1020445" h="738504">
                  <a:moveTo>
                    <a:pt x="12192" y="332232"/>
                  </a:moveTo>
                  <a:lnTo>
                    <a:pt x="12192" y="319278"/>
                  </a:lnTo>
                  <a:lnTo>
                    <a:pt x="0" y="319278"/>
                  </a:lnTo>
                  <a:lnTo>
                    <a:pt x="0" y="332232"/>
                  </a:lnTo>
                  <a:lnTo>
                    <a:pt x="12192" y="332232"/>
                  </a:lnTo>
                  <a:close/>
                </a:path>
                <a:path w="1020445" h="738504">
                  <a:moveTo>
                    <a:pt x="12192" y="306324"/>
                  </a:moveTo>
                  <a:lnTo>
                    <a:pt x="12192" y="294132"/>
                  </a:lnTo>
                  <a:lnTo>
                    <a:pt x="0" y="294132"/>
                  </a:lnTo>
                  <a:lnTo>
                    <a:pt x="0" y="306324"/>
                  </a:lnTo>
                  <a:lnTo>
                    <a:pt x="12192" y="306324"/>
                  </a:lnTo>
                  <a:close/>
                </a:path>
                <a:path w="1020445" h="738504">
                  <a:moveTo>
                    <a:pt x="12192" y="281178"/>
                  </a:moveTo>
                  <a:lnTo>
                    <a:pt x="12192" y="268224"/>
                  </a:lnTo>
                  <a:lnTo>
                    <a:pt x="0" y="268224"/>
                  </a:lnTo>
                  <a:lnTo>
                    <a:pt x="0" y="281178"/>
                  </a:lnTo>
                  <a:lnTo>
                    <a:pt x="12192" y="281178"/>
                  </a:lnTo>
                  <a:close/>
                </a:path>
                <a:path w="1020445" h="738504">
                  <a:moveTo>
                    <a:pt x="12192" y="256032"/>
                  </a:moveTo>
                  <a:lnTo>
                    <a:pt x="12192" y="243078"/>
                  </a:lnTo>
                  <a:lnTo>
                    <a:pt x="0" y="243078"/>
                  </a:lnTo>
                  <a:lnTo>
                    <a:pt x="0" y="256032"/>
                  </a:lnTo>
                  <a:lnTo>
                    <a:pt x="12192" y="256032"/>
                  </a:lnTo>
                  <a:close/>
                </a:path>
                <a:path w="1020445" h="738504">
                  <a:moveTo>
                    <a:pt x="12192" y="230124"/>
                  </a:moveTo>
                  <a:lnTo>
                    <a:pt x="12192" y="217932"/>
                  </a:lnTo>
                  <a:lnTo>
                    <a:pt x="0" y="217932"/>
                  </a:lnTo>
                  <a:lnTo>
                    <a:pt x="0" y="230124"/>
                  </a:lnTo>
                  <a:lnTo>
                    <a:pt x="12192" y="230124"/>
                  </a:lnTo>
                  <a:close/>
                </a:path>
                <a:path w="1020445" h="738504">
                  <a:moveTo>
                    <a:pt x="12192" y="204978"/>
                  </a:moveTo>
                  <a:lnTo>
                    <a:pt x="12192" y="192024"/>
                  </a:lnTo>
                  <a:lnTo>
                    <a:pt x="0" y="192024"/>
                  </a:lnTo>
                  <a:lnTo>
                    <a:pt x="0" y="204978"/>
                  </a:lnTo>
                  <a:lnTo>
                    <a:pt x="12192" y="204978"/>
                  </a:lnTo>
                  <a:close/>
                </a:path>
                <a:path w="1020445" h="738504">
                  <a:moveTo>
                    <a:pt x="12953" y="166878"/>
                  </a:moveTo>
                  <a:lnTo>
                    <a:pt x="0" y="166878"/>
                  </a:lnTo>
                  <a:lnTo>
                    <a:pt x="0" y="179832"/>
                  </a:lnTo>
                  <a:lnTo>
                    <a:pt x="12191" y="179832"/>
                  </a:lnTo>
                  <a:lnTo>
                    <a:pt x="12191" y="174498"/>
                  </a:lnTo>
                  <a:lnTo>
                    <a:pt x="12953" y="166878"/>
                  </a:lnTo>
                  <a:close/>
                </a:path>
                <a:path w="1020445" h="738504">
                  <a:moveTo>
                    <a:pt x="15239" y="143256"/>
                  </a:moveTo>
                  <a:lnTo>
                    <a:pt x="3047" y="140970"/>
                  </a:lnTo>
                  <a:lnTo>
                    <a:pt x="1523" y="147828"/>
                  </a:lnTo>
                  <a:lnTo>
                    <a:pt x="762" y="153162"/>
                  </a:lnTo>
                  <a:lnTo>
                    <a:pt x="13715" y="155448"/>
                  </a:lnTo>
                  <a:lnTo>
                    <a:pt x="15239" y="143256"/>
                  </a:lnTo>
                  <a:close/>
                </a:path>
                <a:path w="1020445" h="738504">
                  <a:moveTo>
                    <a:pt x="22097" y="119634"/>
                  </a:moveTo>
                  <a:lnTo>
                    <a:pt x="9906" y="115062"/>
                  </a:lnTo>
                  <a:lnTo>
                    <a:pt x="7619" y="122682"/>
                  </a:lnTo>
                  <a:lnTo>
                    <a:pt x="6095" y="128016"/>
                  </a:lnTo>
                  <a:lnTo>
                    <a:pt x="18287" y="131064"/>
                  </a:lnTo>
                  <a:lnTo>
                    <a:pt x="22097" y="119634"/>
                  </a:lnTo>
                  <a:close/>
                </a:path>
                <a:path w="1020445" h="738504">
                  <a:moveTo>
                    <a:pt x="32003" y="97536"/>
                  </a:moveTo>
                  <a:lnTo>
                    <a:pt x="20573" y="90678"/>
                  </a:lnTo>
                  <a:lnTo>
                    <a:pt x="20573" y="91440"/>
                  </a:lnTo>
                  <a:lnTo>
                    <a:pt x="16763" y="99060"/>
                  </a:lnTo>
                  <a:lnTo>
                    <a:pt x="15239" y="102870"/>
                  </a:lnTo>
                  <a:lnTo>
                    <a:pt x="26669" y="108204"/>
                  </a:lnTo>
                  <a:lnTo>
                    <a:pt x="28193" y="104394"/>
                  </a:lnTo>
                  <a:lnTo>
                    <a:pt x="32003" y="97536"/>
                  </a:lnTo>
                  <a:close/>
                </a:path>
                <a:path w="1020445" h="738504">
                  <a:moveTo>
                    <a:pt x="44957" y="77724"/>
                  </a:moveTo>
                  <a:lnTo>
                    <a:pt x="44957" y="76962"/>
                  </a:lnTo>
                  <a:lnTo>
                    <a:pt x="35051" y="68580"/>
                  </a:lnTo>
                  <a:lnTo>
                    <a:pt x="34289" y="70104"/>
                  </a:lnTo>
                  <a:lnTo>
                    <a:pt x="29717" y="76962"/>
                  </a:lnTo>
                  <a:lnTo>
                    <a:pt x="27431" y="80010"/>
                  </a:lnTo>
                  <a:lnTo>
                    <a:pt x="38100" y="86868"/>
                  </a:lnTo>
                  <a:lnTo>
                    <a:pt x="44957" y="77724"/>
                  </a:lnTo>
                  <a:close/>
                </a:path>
                <a:path w="1020445" h="738504">
                  <a:moveTo>
                    <a:pt x="61721" y="58674"/>
                  </a:moveTo>
                  <a:lnTo>
                    <a:pt x="52577" y="49530"/>
                  </a:lnTo>
                  <a:lnTo>
                    <a:pt x="50291" y="51054"/>
                  </a:lnTo>
                  <a:lnTo>
                    <a:pt x="44957" y="57150"/>
                  </a:lnTo>
                  <a:lnTo>
                    <a:pt x="43433" y="58674"/>
                  </a:lnTo>
                  <a:lnTo>
                    <a:pt x="53339" y="67056"/>
                  </a:lnTo>
                  <a:lnTo>
                    <a:pt x="61721" y="58674"/>
                  </a:lnTo>
                  <a:close/>
                </a:path>
                <a:path w="1020445" h="738504">
                  <a:moveTo>
                    <a:pt x="80009" y="42672"/>
                  </a:moveTo>
                  <a:lnTo>
                    <a:pt x="73151" y="32766"/>
                  </a:lnTo>
                  <a:lnTo>
                    <a:pt x="69341" y="35052"/>
                  </a:lnTo>
                  <a:lnTo>
                    <a:pt x="63245" y="39624"/>
                  </a:lnTo>
                  <a:lnTo>
                    <a:pt x="62483" y="40386"/>
                  </a:lnTo>
                  <a:lnTo>
                    <a:pt x="70865" y="50292"/>
                  </a:lnTo>
                  <a:lnTo>
                    <a:pt x="71627" y="49530"/>
                  </a:lnTo>
                  <a:lnTo>
                    <a:pt x="77723" y="44958"/>
                  </a:lnTo>
                  <a:lnTo>
                    <a:pt x="80009" y="42672"/>
                  </a:lnTo>
                  <a:close/>
                </a:path>
                <a:path w="1020445" h="738504">
                  <a:moveTo>
                    <a:pt x="101345" y="30480"/>
                  </a:moveTo>
                  <a:lnTo>
                    <a:pt x="95250" y="19050"/>
                  </a:lnTo>
                  <a:lnTo>
                    <a:pt x="90677" y="21336"/>
                  </a:lnTo>
                  <a:lnTo>
                    <a:pt x="83819" y="25146"/>
                  </a:lnTo>
                  <a:lnTo>
                    <a:pt x="89915" y="35814"/>
                  </a:lnTo>
                  <a:lnTo>
                    <a:pt x="97535" y="32004"/>
                  </a:lnTo>
                  <a:lnTo>
                    <a:pt x="101345" y="30480"/>
                  </a:lnTo>
                  <a:close/>
                </a:path>
                <a:path w="1020445" h="738504">
                  <a:moveTo>
                    <a:pt x="123443" y="20574"/>
                  </a:moveTo>
                  <a:lnTo>
                    <a:pt x="119633" y="8382"/>
                  </a:lnTo>
                  <a:lnTo>
                    <a:pt x="114300" y="10668"/>
                  </a:lnTo>
                  <a:lnTo>
                    <a:pt x="107441" y="12954"/>
                  </a:lnTo>
                  <a:lnTo>
                    <a:pt x="112013" y="25146"/>
                  </a:lnTo>
                  <a:lnTo>
                    <a:pt x="118871" y="22098"/>
                  </a:lnTo>
                  <a:lnTo>
                    <a:pt x="123443" y="20574"/>
                  </a:lnTo>
                  <a:close/>
                </a:path>
                <a:path w="1020445" h="738504">
                  <a:moveTo>
                    <a:pt x="147065" y="15240"/>
                  </a:moveTo>
                  <a:lnTo>
                    <a:pt x="145541" y="2286"/>
                  </a:lnTo>
                  <a:lnTo>
                    <a:pt x="138683" y="3810"/>
                  </a:lnTo>
                  <a:lnTo>
                    <a:pt x="132587" y="5334"/>
                  </a:lnTo>
                  <a:lnTo>
                    <a:pt x="135635" y="17526"/>
                  </a:lnTo>
                  <a:lnTo>
                    <a:pt x="141731" y="16002"/>
                  </a:lnTo>
                  <a:lnTo>
                    <a:pt x="147065" y="15240"/>
                  </a:lnTo>
                  <a:close/>
                </a:path>
                <a:path w="1020445" h="738504">
                  <a:moveTo>
                    <a:pt x="171450" y="12954"/>
                  </a:moveTo>
                  <a:lnTo>
                    <a:pt x="171450" y="0"/>
                  </a:lnTo>
                  <a:lnTo>
                    <a:pt x="164591" y="0"/>
                  </a:lnTo>
                  <a:lnTo>
                    <a:pt x="158495" y="762"/>
                  </a:lnTo>
                  <a:lnTo>
                    <a:pt x="159257" y="13716"/>
                  </a:lnTo>
                  <a:lnTo>
                    <a:pt x="166115" y="12954"/>
                  </a:lnTo>
                  <a:lnTo>
                    <a:pt x="171450" y="12954"/>
                  </a:lnTo>
                  <a:close/>
                </a:path>
                <a:path w="1020445" h="738504">
                  <a:moveTo>
                    <a:pt x="196596" y="12954"/>
                  </a:moveTo>
                  <a:lnTo>
                    <a:pt x="196596" y="0"/>
                  </a:lnTo>
                  <a:lnTo>
                    <a:pt x="184403" y="0"/>
                  </a:lnTo>
                  <a:lnTo>
                    <a:pt x="184403" y="12954"/>
                  </a:lnTo>
                  <a:lnTo>
                    <a:pt x="196596" y="12954"/>
                  </a:lnTo>
                  <a:close/>
                </a:path>
                <a:path w="1020445" h="738504">
                  <a:moveTo>
                    <a:pt x="222504" y="12954"/>
                  </a:moveTo>
                  <a:lnTo>
                    <a:pt x="222504" y="0"/>
                  </a:lnTo>
                  <a:lnTo>
                    <a:pt x="209550" y="0"/>
                  </a:lnTo>
                  <a:lnTo>
                    <a:pt x="209550" y="12954"/>
                  </a:lnTo>
                  <a:lnTo>
                    <a:pt x="222504" y="12954"/>
                  </a:lnTo>
                  <a:close/>
                </a:path>
                <a:path w="1020445" h="738504">
                  <a:moveTo>
                    <a:pt x="247650" y="12954"/>
                  </a:moveTo>
                  <a:lnTo>
                    <a:pt x="247650" y="0"/>
                  </a:lnTo>
                  <a:lnTo>
                    <a:pt x="234695" y="0"/>
                  </a:lnTo>
                  <a:lnTo>
                    <a:pt x="234695" y="12954"/>
                  </a:lnTo>
                  <a:lnTo>
                    <a:pt x="247650" y="12954"/>
                  </a:lnTo>
                  <a:close/>
                </a:path>
                <a:path w="1020445" h="738504">
                  <a:moveTo>
                    <a:pt x="272796" y="12954"/>
                  </a:moveTo>
                  <a:lnTo>
                    <a:pt x="272796" y="0"/>
                  </a:lnTo>
                  <a:lnTo>
                    <a:pt x="260603" y="0"/>
                  </a:lnTo>
                  <a:lnTo>
                    <a:pt x="260603" y="12954"/>
                  </a:lnTo>
                  <a:lnTo>
                    <a:pt x="272796" y="12954"/>
                  </a:lnTo>
                  <a:close/>
                </a:path>
                <a:path w="1020445" h="738504">
                  <a:moveTo>
                    <a:pt x="298704" y="12954"/>
                  </a:moveTo>
                  <a:lnTo>
                    <a:pt x="298704" y="0"/>
                  </a:lnTo>
                  <a:lnTo>
                    <a:pt x="285750" y="0"/>
                  </a:lnTo>
                  <a:lnTo>
                    <a:pt x="285750" y="12954"/>
                  </a:lnTo>
                  <a:lnTo>
                    <a:pt x="298704" y="12954"/>
                  </a:lnTo>
                  <a:close/>
                </a:path>
                <a:path w="1020445" h="738504">
                  <a:moveTo>
                    <a:pt x="323850" y="12954"/>
                  </a:moveTo>
                  <a:lnTo>
                    <a:pt x="323850" y="0"/>
                  </a:lnTo>
                  <a:lnTo>
                    <a:pt x="310895" y="0"/>
                  </a:lnTo>
                  <a:lnTo>
                    <a:pt x="310895" y="12954"/>
                  </a:lnTo>
                  <a:lnTo>
                    <a:pt x="323850" y="12954"/>
                  </a:lnTo>
                  <a:close/>
                </a:path>
                <a:path w="1020445" h="738504">
                  <a:moveTo>
                    <a:pt x="348996" y="12954"/>
                  </a:moveTo>
                  <a:lnTo>
                    <a:pt x="348996" y="0"/>
                  </a:lnTo>
                  <a:lnTo>
                    <a:pt x="336803" y="0"/>
                  </a:lnTo>
                  <a:lnTo>
                    <a:pt x="336803" y="12954"/>
                  </a:lnTo>
                  <a:lnTo>
                    <a:pt x="348996" y="12954"/>
                  </a:lnTo>
                  <a:close/>
                </a:path>
                <a:path w="1020445" h="738504">
                  <a:moveTo>
                    <a:pt x="374904" y="12954"/>
                  </a:moveTo>
                  <a:lnTo>
                    <a:pt x="374904" y="0"/>
                  </a:lnTo>
                  <a:lnTo>
                    <a:pt x="361950" y="0"/>
                  </a:lnTo>
                  <a:lnTo>
                    <a:pt x="361950" y="12954"/>
                  </a:lnTo>
                  <a:lnTo>
                    <a:pt x="374904" y="12954"/>
                  </a:lnTo>
                  <a:close/>
                </a:path>
                <a:path w="1020445" h="738504">
                  <a:moveTo>
                    <a:pt x="400050" y="12954"/>
                  </a:moveTo>
                  <a:lnTo>
                    <a:pt x="400050" y="0"/>
                  </a:lnTo>
                  <a:lnTo>
                    <a:pt x="387095" y="0"/>
                  </a:lnTo>
                  <a:lnTo>
                    <a:pt x="387095" y="12954"/>
                  </a:lnTo>
                  <a:lnTo>
                    <a:pt x="400050" y="12954"/>
                  </a:lnTo>
                  <a:close/>
                </a:path>
                <a:path w="1020445" h="738504">
                  <a:moveTo>
                    <a:pt x="425196" y="12954"/>
                  </a:moveTo>
                  <a:lnTo>
                    <a:pt x="425196" y="0"/>
                  </a:lnTo>
                  <a:lnTo>
                    <a:pt x="413003" y="0"/>
                  </a:lnTo>
                  <a:lnTo>
                    <a:pt x="413003" y="12954"/>
                  </a:lnTo>
                  <a:lnTo>
                    <a:pt x="425196" y="12954"/>
                  </a:lnTo>
                  <a:close/>
                </a:path>
                <a:path w="1020445" h="738504">
                  <a:moveTo>
                    <a:pt x="451104" y="12954"/>
                  </a:moveTo>
                  <a:lnTo>
                    <a:pt x="451104" y="0"/>
                  </a:lnTo>
                  <a:lnTo>
                    <a:pt x="438150" y="0"/>
                  </a:lnTo>
                  <a:lnTo>
                    <a:pt x="438150" y="12954"/>
                  </a:lnTo>
                  <a:lnTo>
                    <a:pt x="451104" y="12954"/>
                  </a:lnTo>
                  <a:close/>
                </a:path>
                <a:path w="1020445" h="738504">
                  <a:moveTo>
                    <a:pt x="476250" y="12954"/>
                  </a:moveTo>
                  <a:lnTo>
                    <a:pt x="476250" y="0"/>
                  </a:lnTo>
                  <a:lnTo>
                    <a:pt x="463295" y="0"/>
                  </a:lnTo>
                  <a:lnTo>
                    <a:pt x="463295" y="12954"/>
                  </a:lnTo>
                  <a:lnTo>
                    <a:pt x="476250" y="12954"/>
                  </a:lnTo>
                  <a:close/>
                </a:path>
                <a:path w="1020445" h="738504">
                  <a:moveTo>
                    <a:pt x="501396" y="12954"/>
                  </a:moveTo>
                  <a:lnTo>
                    <a:pt x="501396" y="0"/>
                  </a:lnTo>
                  <a:lnTo>
                    <a:pt x="489203" y="0"/>
                  </a:lnTo>
                  <a:lnTo>
                    <a:pt x="489203" y="12954"/>
                  </a:lnTo>
                  <a:lnTo>
                    <a:pt x="501396" y="12954"/>
                  </a:lnTo>
                  <a:close/>
                </a:path>
                <a:path w="1020445" h="738504">
                  <a:moveTo>
                    <a:pt x="527304" y="12954"/>
                  </a:moveTo>
                  <a:lnTo>
                    <a:pt x="527304" y="0"/>
                  </a:lnTo>
                  <a:lnTo>
                    <a:pt x="514350" y="0"/>
                  </a:lnTo>
                  <a:lnTo>
                    <a:pt x="514350" y="12954"/>
                  </a:lnTo>
                  <a:lnTo>
                    <a:pt x="527304" y="12954"/>
                  </a:lnTo>
                  <a:close/>
                </a:path>
                <a:path w="1020445" h="738504">
                  <a:moveTo>
                    <a:pt x="552450" y="12954"/>
                  </a:moveTo>
                  <a:lnTo>
                    <a:pt x="552450" y="0"/>
                  </a:lnTo>
                  <a:lnTo>
                    <a:pt x="539495" y="0"/>
                  </a:lnTo>
                  <a:lnTo>
                    <a:pt x="539495" y="12954"/>
                  </a:lnTo>
                  <a:lnTo>
                    <a:pt x="552450" y="12954"/>
                  </a:lnTo>
                  <a:close/>
                </a:path>
                <a:path w="1020445" h="738504">
                  <a:moveTo>
                    <a:pt x="577596" y="12954"/>
                  </a:moveTo>
                  <a:lnTo>
                    <a:pt x="577596" y="0"/>
                  </a:lnTo>
                  <a:lnTo>
                    <a:pt x="565403" y="0"/>
                  </a:lnTo>
                  <a:lnTo>
                    <a:pt x="565403" y="12954"/>
                  </a:lnTo>
                  <a:lnTo>
                    <a:pt x="577596" y="12954"/>
                  </a:lnTo>
                  <a:close/>
                </a:path>
                <a:path w="1020445" h="738504">
                  <a:moveTo>
                    <a:pt x="603504" y="12954"/>
                  </a:moveTo>
                  <a:lnTo>
                    <a:pt x="603504" y="0"/>
                  </a:lnTo>
                  <a:lnTo>
                    <a:pt x="590550" y="0"/>
                  </a:lnTo>
                  <a:lnTo>
                    <a:pt x="590550" y="12954"/>
                  </a:lnTo>
                  <a:lnTo>
                    <a:pt x="603504" y="12954"/>
                  </a:lnTo>
                  <a:close/>
                </a:path>
                <a:path w="1020445" h="738504">
                  <a:moveTo>
                    <a:pt x="628650" y="12954"/>
                  </a:moveTo>
                  <a:lnTo>
                    <a:pt x="628650" y="0"/>
                  </a:lnTo>
                  <a:lnTo>
                    <a:pt x="615695" y="0"/>
                  </a:lnTo>
                  <a:lnTo>
                    <a:pt x="615695" y="12954"/>
                  </a:lnTo>
                  <a:lnTo>
                    <a:pt x="628650" y="12954"/>
                  </a:lnTo>
                  <a:close/>
                </a:path>
                <a:path w="1020445" h="738504">
                  <a:moveTo>
                    <a:pt x="653796" y="12954"/>
                  </a:moveTo>
                  <a:lnTo>
                    <a:pt x="653796" y="0"/>
                  </a:lnTo>
                  <a:lnTo>
                    <a:pt x="641603" y="0"/>
                  </a:lnTo>
                  <a:lnTo>
                    <a:pt x="641603" y="12954"/>
                  </a:lnTo>
                  <a:lnTo>
                    <a:pt x="653796" y="12954"/>
                  </a:lnTo>
                  <a:close/>
                </a:path>
                <a:path w="1020445" h="738504">
                  <a:moveTo>
                    <a:pt x="679703" y="12954"/>
                  </a:moveTo>
                  <a:lnTo>
                    <a:pt x="679703" y="0"/>
                  </a:lnTo>
                  <a:lnTo>
                    <a:pt x="666750" y="0"/>
                  </a:lnTo>
                  <a:lnTo>
                    <a:pt x="666750" y="12954"/>
                  </a:lnTo>
                  <a:lnTo>
                    <a:pt x="679703" y="12954"/>
                  </a:lnTo>
                  <a:close/>
                </a:path>
                <a:path w="1020445" h="738504">
                  <a:moveTo>
                    <a:pt x="704850" y="12954"/>
                  </a:moveTo>
                  <a:lnTo>
                    <a:pt x="704850" y="0"/>
                  </a:lnTo>
                  <a:lnTo>
                    <a:pt x="691895" y="0"/>
                  </a:lnTo>
                  <a:lnTo>
                    <a:pt x="691895" y="12954"/>
                  </a:lnTo>
                  <a:lnTo>
                    <a:pt x="704850" y="12954"/>
                  </a:lnTo>
                  <a:close/>
                </a:path>
                <a:path w="1020445" h="738504">
                  <a:moveTo>
                    <a:pt x="729996" y="12954"/>
                  </a:moveTo>
                  <a:lnTo>
                    <a:pt x="729996" y="0"/>
                  </a:lnTo>
                  <a:lnTo>
                    <a:pt x="717803" y="0"/>
                  </a:lnTo>
                  <a:lnTo>
                    <a:pt x="717803" y="12954"/>
                  </a:lnTo>
                  <a:lnTo>
                    <a:pt x="729996" y="12954"/>
                  </a:lnTo>
                  <a:close/>
                </a:path>
                <a:path w="1020445" h="738504">
                  <a:moveTo>
                    <a:pt x="755904" y="12954"/>
                  </a:moveTo>
                  <a:lnTo>
                    <a:pt x="755904" y="0"/>
                  </a:lnTo>
                  <a:lnTo>
                    <a:pt x="742950" y="0"/>
                  </a:lnTo>
                  <a:lnTo>
                    <a:pt x="742950" y="12954"/>
                  </a:lnTo>
                  <a:lnTo>
                    <a:pt x="755904" y="12954"/>
                  </a:lnTo>
                  <a:close/>
                </a:path>
                <a:path w="1020445" h="738504">
                  <a:moveTo>
                    <a:pt x="781050" y="12954"/>
                  </a:moveTo>
                  <a:lnTo>
                    <a:pt x="781050" y="0"/>
                  </a:lnTo>
                  <a:lnTo>
                    <a:pt x="768095" y="0"/>
                  </a:lnTo>
                  <a:lnTo>
                    <a:pt x="768095" y="12954"/>
                  </a:lnTo>
                  <a:lnTo>
                    <a:pt x="781050" y="12954"/>
                  </a:lnTo>
                  <a:close/>
                </a:path>
                <a:path w="1020445" h="738504">
                  <a:moveTo>
                    <a:pt x="806196" y="12954"/>
                  </a:moveTo>
                  <a:lnTo>
                    <a:pt x="806196" y="0"/>
                  </a:lnTo>
                  <a:lnTo>
                    <a:pt x="794003" y="0"/>
                  </a:lnTo>
                  <a:lnTo>
                    <a:pt x="794003" y="12954"/>
                  </a:lnTo>
                  <a:lnTo>
                    <a:pt x="806196" y="12954"/>
                  </a:lnTo>
                  <a:close/>
                </a:path>
                <a:path w="1020445" h="738504">
                  <a:moveTo>
                    <a:pt x="832104" y="12954"/>
                  </a:moveTo>
                  <a:lnTo>
                    <a:pt x="832104" y="0"/>
                  </a:lnTo>
                  <a:lnTo>
                    <a:pt x="819150" y="0"/>
                  </a:lnTo>
                  <a:lnTo>
                    <a:pt x="819150" y="12954"/>
                  </a:lnTo>
                  <a:lnTo>
                    <a:pt x="832104" y="12954"/>
                  </a:lnTo>
                  <a:close/>
                </a:path>
                <a:path w="1020445" h="738504">
                  <a:moveTo>
                    <a:pt x="845819" y="12954"/>
                  </a:moveTo>
                  <a:lnTo>
                    <a:pt x="845819" y="0"/>
                  </a:lnTo>
                  <a:lnTo>
                    <a:pt x="844295" y="0"/>
                  </a:lnTo>
                  <a:lnTo>
                    <a:pt x="844295" y="12954"/>
                  </a:lnTo>
                  <a:lnTo>
                    <a:pt x="845819" y="12954"/>
                  </a:lnTo>
                  <a:close/>
                </a:path>
                <a:path w="1020445" h="738504">
                  <a:moveTo>
                    <a:pt x="858012" y="762"/>
                  </a:moveTo>
                  <a:lnTo>
                    <a:pt x="854963" y="0"/>
                  </a:lnTo>
                  <a:lnTo>
                    <a:pt x="846582" y="0"/>
                  </a:lnTo>
                  <a:lnTo>
                    <a:pt x="845819" y="12954"/>
                  </a:lnTo>
                  <a:lnTo>
                    <a:pt x="857250" y="12954"/>
                  </a:lnTo>
                  <a:lnTo>
                    <a:pt x="858012" y="762"/>
                  </a:lnTo>
                  <a:close/>
                </a:path>
                <a:path w="1020445" h="738504">
                  <a:moveTo>
                    <a:pt x="883919" y="3810"/>
                  </a:moveTo>
                  <a:lnTo>
                    <a:pt x="880871" y="3810"/>
                  </a:lnTo>
                  <a:lnTo>
                    <a:pt x="872489" y="2286"/>
                  </a:lnTo>
                  <a:lnTo>
                    <a:pt x="870965" y="1524"/>
                  </a:lnTo>
                  <a:lnTo>
                    <a:pt x="869441" y="14478"/>
                  </a:lnTo>
                  <a:lnTo>
                    <a:pt x="870965" y="14478"/>
                  </a:lnTo>
                  <a:lnTo>
                    <a:pt x="878585" y="16002"/>
                  </a:lnTo>
                  <a:lnTo>
                    <a:pt x="880871" y="16764"/>
                  </a:lnTo>
                  <a:lnTo>
                    <a:pt x="883919" y="3810"/>
                  </a:lnTo>
                  <a:close/>
                </a:path>
                <a:path w="1020445" h="738504">
                  <a:moveTo>
                    <a:pt x="909065" y="11430"/>
                  </a:moveTo>
                  <a:lnTo>
                    <a:pt x="906017" y="10668"/>
                  </a:lnTo>
                  <a:lnTo>
                    <a:pt x="897635" y="7620"/>
                  </a:lnTo>
                  <a:lnTo>
                    <a:pt x="896873" y="7620"/>
                  </a:lnTo>
                  <a:lnTo>
                    <a:pt x="893063" y="19812"/>
                  </a:lnTo>
                  <a:lnTo>
                    <a:pt x="894588" y="19812"/>
                  </a:lnTo>
                  <a:lnTo>
                    <a:pt x="902207" y="22860"/>
                  </a:lnTo>
                  <a:lnTo>
                    <a:pt x="904494" y="23622"/>
                  </a:lnTo>
                  <a:lnTo>
                    <a:pt x="909065" y="11430"/>
                  </a:lnTo>
                  <a:close/>
                </a:path>
                <a:path w="1020445" h="738504">
                  <a:moveTo>
                    <a:pt x="932688" y="22860"/>
                  </a:moveTo>
                  <a:lnTo>
                    <a:pt x="928877" y="21336"/>
                  </a:lnTo>
                  <a:lnTo>
                    <a:pt x="921257" y="16764"/>
                  </a:lnTo>
                  <a:lnTo>
                    <a:pt x="915923" y="28194"/>
                  </a:lnTo>
                  <a:lnTo>
                    <a:pt x="916685" y="28956"/>
                  </a:lnTo>
                  <a:lnTo>
                    <a:pt x="923544" y="32004"/>
                  </a:lnTo>
                  <a:lnTo>
                    <a:pt x="926591" y="34290"/>
                  </a:lnTo>
                  <a:lnTo>
                    <a:pt x="932688" y="22860"/>
                  </a:lnTo>
                  <a:close/>
                </a:path>
                <a:path w="1020445" h="738504">
                  <a:moveTo>
                    <a:pt x="954785" y="38100"/>
                  </a:moveTo>
                  <a:lnTo>
                    <a:pt x="950213" y="34290"/>
                  </a:lnTo>
                  <a:lnTo>
                    <a:pt x="944117" y="30480"/>
                  </a:lnTo>
                  <a:lnTo>
                    <a:pt x="936497" y="40386"/>
                  </a:lnTo>
                  <a:lnTo>
                    <a:pt x="942594" y="44958"/>
                  </a:lnTo>
                  <a:lnTo>
                    <a:pt x="946403" y="48006"/>
                  </a:lnTo>
                  <a:lnTo>
                    <a:pt x="954785" y="38100"/>
                  </a:lnTo>
                  <a:close/>
                </a:path>
                <a:path w="1020445" h="738504">
                  <a:moveTo>
                    <a:pt x="973835" y="55626"/>
                  </a:moveTo>
                  <a:lnTo>
                    <a:pt x="964691" y="46482"/>
                  </a:lnTo>
                  <a:lnTo>
                    <a:pt x="955547" y="55626"/>
                  </a:lnTo>
                  <a:lnTo>
                    <a:pt x="960882" y="60198"/>
                  </a:lnTo>
                  <a:lnTo>
                    <a:pt x="964691" y="64770"/>
                  </a:lnTo>
                  <a:lnTo>
                    <a:pt x="973835" y="55626"/>
                  </a:lnTo>
                  <a:close/>
                </a:path>
                <a:path w="1020445" h="738504">
                  <a:moveTo>
                    <a:pt x="990600" y="76200"/>
                  </a:moveTo>
                  <a:lnTo>
                    <a:pt x="986027" y="70104"/>
                  </a:lnTo>
                  <a:lnTo>
                    <a:pt x="982217" y="65532"/>
                  </a:lnTo>
                  <a:lnTo>
                    <a:pt x="972312" y="73914"/>
                  </a:lnTo>
                  <a:lnTo>
                    <a:pt x="976121" y="77724"/>
                  </a:lnTo>
                  <a:lnTo>
                    <a:pt x="979932" y="83820"/>
                  </a:lnTo>
                  <a:lnTo>
                    <a:pt x="990600" y="76200"/>
                  </a:lnTo>
                  <a:close/>
                </a:path>
                <a:path w="1020445" h="738504">
                  <a:moveTo>
                    <a:pt x="1003553" y="99060"/>
                  </a:moveTo>
                  <a:lnTo>
                    <a:pt x="1003553" y="98298"/>
                  </a:lnTo>
                  <a:lnTo>
                    <a:pt x="999743" y="91440"/>
                  </a:lnTo>
                  <a:lnTo>
                    <a:pt x="997457" y="87630"/>
                  </a:lnTo>
                  <a:lnTo>
                    <a:pt x="986027" y="93726"/>
                  </a:lnTo>
                  <a:lnTo>
                    <a:pt x="988313" y="97536"/>
                  </a:lnTo>
                  <a:lnTo>
                    <a:pt x="992123" y="104394"/>
                  </a:lnTo>
                  <a:lnTo>
                    <a:pt x="1003553" y="99060"/>
                  </a:lnTo>
                  <a:close/>
                </a:path>
                <a:path w="1020445" h="738504">
                  <a:moveTo>
                    <a:pt x="1012697" y="124206"/>
                  </a:moveTo>
                  <a:lnTo>
                    <a:pt x="1012697" y="122682"/>
                  </a:lnTo>
                  <a:lnTo>
                    <a:pt x="1009649" y="114300"/>
                  </a:lnTo>
                  <a:lnTo>
                    <a:pt x="1008887" y="111252"/>
                  </a:lnTo>
                  <a:lnTo>
                    <a:pt x="996695" y="115824"/>
                  </a:lnTo>
                  <a:lnTo>
                    <a:pt x="998219" y="118872"/>
                  </a:lnTo>
                  <a:lnTo>
                    <a:pt x="1000505" y="126492"/>
                  </a:lnTo>
                  <a:lnTo>
                    <a:pt x="1000505" y="127254"/>
                  </a:lnTo>
                  <a:lnTo>
                    <a:pt x="1012697" y="124206"/>
                  </a:lnTo>
                  <a:close/>
                </a:path>
                <a:path w="1020445" h="738504">
                  <a:moveTo>
                    <a:pt x="1018793" y="149352"/>
                  </a:moveTo>
                  <a:lnTo>
                    <a:pt x="1018793" y="147828"/>
                  </a:lnTo>
                  <a:lnTo>
                    <a:pt x="1017269" y="139446"/>
                  </a:lnTo>
                  <a:lnTo>
                    <a:pt x="1016507" y="136398"/>
                  </a:lnTo>
                  <a:lnTo>
                    <a:pt x="1003553" y="139446"/>
                  </a:lnTo>
                  <a:lnTo>
                    <a:pt x="1004315" y="141732"/>
                  </a:lnTo>
                  <a:lnTo>
                    <a:pt x="1005839" y="150114"/>
                  </a:lnTo>
                  <a:lnTo>
                    <a:pt x="1005839" y="150876"/>
                  </a:lnTo>
                  <a:lnTo>
                    <a:pt x="1018793" y="149352"/>
                  </a:lnTo>
                  <a:close/>
                </a:path>
                <a:path w="1020445" h="738504">
                  <a:moveTo>
                    <a:pt x="1020317" y="174498"/>
                  </a:moveTo>
                  <a:lnTo>
                    <a:pt x="1020317" y="162306"/>
                  </a:lnTo>
                  <a:lnTo>
                    <a:pt x="1007363" y="163068"/>
                  </a:lnTo>
                  <a:lnTo>
                    <a:pt x="1007363" y="166116"/>
                  </a:lnTo>
                  <a:lnTo>
                    <a:pt x="1008125" y="174495"/>
                  </a:lnTo>
                  <a:lnTo>
                    <a:pt x="1020317" y="174498"/>
                  </a:lnTo>
                  <a:close/>
                </a:path>
                <a:path w="1020445" h="738504">
                  <a:moveTo>
                    <a:pt x="1020317" y="176022"/>
                  </a:moveTo>
                  <a:lnTo>
                    <a:pt x="1020317" y="174498"/>
                  </a:lnTo>
                  <a:lnTo>
                    <a:pt x="1008125" y="174498"/>
                  </a:lnTo>
                  <a:lnTo>
                    <a:pt x="1008125" y="176022"/>
                  </a:lnTo>
                  <a:lnTo>
                    <a:pt x="1020317" y="176022"/>
                  </a:lnTo>
                  <a:close/>
                </a:path>
                <a:path w="1020445" h="738504">
                  <a:moveTo>
                    <a:pt x="1020317" y="201168"/>
                  </a:moveTo>
                  <a:lnTo>
                    <a:pt x="1020317" y="188214"/>
                  </a:lnTo>
                  <a:lnTo>
                    <a:pt x="1008125" y="188214"/>
                  </a:lnTo>
                  <a:lnTo>
                    <a:pt x="1008125" y="201168"/>
                  </a:lnTo>
                  <a:lnTo>
                    <a:pt x="1020317" y="201168"/>
                  </a:lnTo>
                  <a:close/>
                </a:path>
                <a:path w="1020445" h="738504">
                  <a:moveTo>
                    <a:pt x="1020317" y="226313"/>
                  </a:moveTo>
                  <a:lnTo>
                    <a:pt x="1020317" y="214122"/>
                  </a:lnTo>
                  <a:lnTo>
                    <a:pt x="1008125" y="214122"/>
                  </a:lnTo>
                  <a:lnTo>
                    <a:pt x="1008125" y="226313"/>
                  </a:lnTo>
                  <a:lnTo>
                    <a:pt x="1020317" y="226313"/>
                  </a:lnTo>
                  <a:close/>
                </a:path>
                <a:path w="1020445" h="738504">
                  <a:moveTo>
                    <a:pt x="1020317" y="252222"/>
                  </a:moveTo>
                  <a:lnTo>
                    <a:pt x="1020317" y="239268"/>
                  </a:lnTo>
                  <a:lnTo>
                    <a:pt x="1008125" y="239268"/>
                  </a:lnTo>
                  <a:lnTo>
                    <a:pt x="1008125" y="252222"/>
                  </a:lnTo>
                  <a:lnTo>
                    <a:pt x="1020317" y="252222"/>
                  </a:lnTo>
                  <a:close/>
                </a:path>
                <a:path w="1020445" h="738504">
                  <a:moveTo>
                    <a:pt x="1020317" y="277368"/>
                  </a:moveTo>
                  <a:lnTo>
                    <a:pt x="1020317" y="264414"/>
                  </a:lnTo>
                  <a:lnTo>
                    <a:pt x="1008125" y="264414"/>
                  </a:lnTo>
                  <a:lnTo>
                    <a:pt x="1008125" y="277368"/>
                  </a:lnTo>
                  <a:lnTo>
                    <a:pt x="1020317" y="277368"/>
                  </a:lnTo>
                  <a:close/>
                </a:path>
                <a:path w="1020445" h="738504">
                  <a:moveTo>
                    <a:pt x="1020317" y="302513"/>
                  </a:moveTo>
                  <a:lnTo>
                    <a:pt x="1020317" y="290322"/>
                  </a:lnTo>
                  <a:lnTo>
                    <a:pt x="1008125" y="290322"/>
                  </a:lnTo>
                  <a:lnTo>
                    <a:pt x="1008125" y="302513"/>
                  </a:lnTo>
                  <a:lnTo>
                    <a:pt x="1020317" y="302513"/>
                  </a:lnTo>
                  <a:close/>
                </a:path>
                <a:path w="1020445" h="738504">
                  <a:moveTo>
                    <a:pt x="1020317" y="328422"/>
                  </a:moveTo>
                  <a:lnTo>
                    <a:pt x="1020317" y="315468"/>
                  </a:lnTo>
                  <a:lnTo>
                    <a:pt x="1008125" y="315468"/>
                  </a:lnTo>
                  <a:lnTo>
                    <a:pt x="1008125" y="328422"/>
                  </a:lnTo>
                  <a:lnTo>
                    <a:pt x="1020317" y="328422"/>
                  </a:lnTo>
                  <a:close/>
                </a:path>
                <a:path w="1020445" h="738504">
                  <a:moveTo>
                    <a:pt x="1020317" y="353568"/>
                  </a:moveTo>
                  <a:lnTo>
                    <a:pt x="1020317" y="340614"/>
                  </a:lnTo>
                  <a:lnTo>
                    <a:pt x="1008125" y="340614"/>
                  </a:lnTo>
                  <a:lnTo>
                    <a:pt x="1008125" y="353568"/>
                  </a:lnTo>
                  <a:lnTo>
                    <a:pt x="1020317" y="353568"/>
                  </a:lnTo>
                  <a:close/>
                </a:path>
                <a:path w="1020445" h="738504">
                  <a:moveTo>
                    <a:pt x="1020317" y="378713"/>
                  </a:moveTo>
                  <a:lnTo>
                    <a:pt x="1020317" y="366522"/>
                  </a:lnTo>
                  <a:lnTo>
                    <a:pt x="1008125" y="366522"/>
                  </a:lnTo>
                  <a:lnTo>
                    <a:pt x="1008125" y="378713"/>
                  </a:lnTo>
                  <a:lnTo>
                    <a:pt x="1020317" y="378713"/>
                  </a:lnTo>
                  <a:close/>
                </a:path>
                <a:path w="1020445" h="738504">
                  <a:moveTo>
                    <a:pt x="1020317" y="404622"/>
                  </a:moveTo>
                  <a:lnTo>
                    <a:pt x="1020317" y="391668"/>
                  </a:lnTo>
                  <a:lnTo>
                    <a:pt x="1008125" y="391668"/>
                  </a:lnTo>
                  <a:lnTo>
                    <a:pt x="1008125" y="404622"/>
                  </a:lnTo>
                  <a:lnTo>
                    <a:pt x="1020317" y="404622"/>
                  </a:lnTo>
                  <a:close/>
                </a:path>
                <a:path w="1020445" h="738504">
                  <a:moveTo>
                    <a:pt x="1020317" y="429768"/>
                  </a:moveTo>
                  <a:lnTo>
                    <a:pt x="1020317" y="416814"/>
                  </a:lnTo>
                  <a:lnTo>
                    <a:pt x="1008125" y="416814"/>
                  </a:lnTo>
                  <a:lnTo>
                    <a:pt x="1008125" y="429768"/>
                  </a:lnTo>
                  <a:lnTo>
                    <a:pt x="1020317" y="429768"/>
                  </a:lnTo>
                  <a:close/>
                </a:path>
                <a:path w="1020445" h="738504">
                  <a:moveTo>
                    <a:pt x="1020317" y="454913"/>
                  </a:moveTo>
                  <a:lnTo>
                    <a:pt x="1020317" y="442722"/>
                  </a:lnTo>
                  <a:lnTo>
                    <a:pt x="1008125" y="442722"/>
                  </a:lnTo>
                  <a:lnTo>
                    <a:pt x="1008125" y="454913"/>
                  </a:lnTo>
                  <a:lnTo>
                    <a:pt x="1020317" y="454913"/>
                  </a:lnTo>
                  <a:close/>
                </a:path>
                <a:path w="1020445" h="738504">
                  <a:moveTo>
                    <a:pt x="1020317" y="480822"/>
                  </a:moveTo>
                  <a:lnTo>
                    <a:pt x="1020317" y="467868"/>
                  </a:lnTo>
                  <a:lnTo>
                    <a:pt x="1008125" y="467868"/>
                  </a:lnTo>
                  <a:lnTo>
                    <a:pt x="1008125" y="480822"/>
                  </a:lnTo>
                  <a:lnTo>
                    <a:pt x="1020317" y="480822"/>
                  </a:lnTo>
                  <a:close/>
                </a:path>
                <a:path w="1020445" h="738504">
                  <a:moveTo>
                    <a:pt x="1020317" y="505968"/>
                  </a:moveTo>
                  <a:lnTo>
                    <a:pt x="1020317" y="493014"/>
                  </a:lnTo>
                  <a:lnTo>
                    <a:pt x="1008125" y="493014"/>
                  </a:lnTo>
                  <a:lnTo>
                    <a:pt x="1008125" y="505968"/>
                  </a:lnTo>
                  <a:lnTo>
                    <a:pt x="1020317" y="505968"/>
                  </a:lnTo>
                  <a:close/>
                </a:path>
                <a:path w="1020445" h="738504">
                  <a:moveTo>
                    <a:pt x="1020317" y="531113"/>
                  </a:moveTo>
                  <a:lnTo>
                    <a:pt x="1020317" y="518922"/>
                  </a:lnTo>
                  <a:lnTo>
                    <a:pt x="1008125" y="518922"/>
                  </a:lnTo>
                  <a:lnTo>
                    <a:pt x="1008125" y="531113"/>
                  </a:lnTo>
                  <a:lnTo>
                    <a:pt x="1020317" y="531113"/>
                  </a:lnTo>
                  <a:close/>
                </a:path>
                <a:path w="1020445" h="738504">
                  <a:moveTo>
                    <a:pt x="1020317" y="557022"/>
                  </a:moveTo>
                  <a:lnTo>
                    <a:pt x="1020317" y="544068"/>
                  </a:lnTo>
                  <a:lnTo>
                    <a:pt x="1008125" y="544068"/>
                  </a:lnTo>
                  <a:lnTo>
                    <a:pt x="1008125" y="557022"/>
                  </a:lnTo>
                  <a:lnTo>
                    <a:pt x="1020317" y="557022"/>
                  </a:lnTo>
                  <a:close/>
                </a:path>
                <a:path w="1020445" h="738504">
                  <a:moveTo>
                    <a:pt x="1020317" y="582168"/>
                  </a:moveTo>
                  <a:lnTo>
                    <a:pt x="1020317" y="569214"/>
                  </a:lnTo>
                  <a:lnTo>
                    <a:pt x="1008125" y="569214"/>
                  </a:lnTo>
                  <a:lnTo>
                    <a:pt x="1008125" y="582168"/>
                  </a:lnTo>
                  <a:lnTo>
                    <a:pt x="1020317" y="582168"/>
                  </a:lnTo>
                  <a:close/>
                </a:path>
                <a:path w="1020445" h="738504">
                  <a:moveTo>
                    <a:pt x="1020317" y="607313"/>
                  </a:moveTo>
                  <a:lnTo>
                    <a:pt x="1020317" y="595122"/>
                  </a:lnTo>
                  <a:lnTo>
                    <a:pt x="1008125" y="595122"/>
                  </a:lnTo>
                  <a:lnTo>
                    <a:pt x="1008125" y="607313"/>
                  </a:lnTo>
                  <a:lnTo>
                    <a:pt x="1020317" y="607313"/>
                  </a:lnTo>
                  <a:close/>
                </a:path>
                <a:path w="1020445" h="738504">
                  <a:moveTo>
                    <a:pt x="1020317" y="633222"/>
                  </a:moveTo>
                  <a:lnTo>
                    <a:pt x="1020317" y="620268"/>
                  </a:lnTo>
                  <a:lnTo>
                    <a:pt x="1008125" y="620268"/>
                  </a:lnTo>
                  <a:lnTo>
                    <a:pt x="1008125" y="633222"/>
                  </a:lnTo>
                  <a:lnTo>
                    <a:pt x="1020317" y="633222"/>
                  </a:lnTo>
                  <a:close/>
                </a:path>
                <a:path w="1020445" h="738504">
                  <a:moveTo>
                    <a:pt x="1020317" y="658368"/>
                  </a:moveTo>
                  <a:lnTo>
                    <a:pt x="1020317" y="645414"/>
                  </a:lnTo>
                  <a:lnTo>
                    <a:pt x="1008125" y="645414"/>
                  </a:lnTo>
                  <a:lnTo>
                    <a:pt x="1008125" y="658368"/>
                  </a:lnTo>
                  <a:lnTo>
                    <a:pt x="1020317" y="658368"/>
                  </a:lnTo>
                  <a:close/>
                </a:path>
                <a:path w="1020445" h="738504">
                  <a:moveTo>
                    <a:pt x="1020317" y="683513"/>
                  </a:moveTo>
                  <a:lnTo>
                    <a:pt x="1020317" y="671322"/>
                  </a:lnTo>
                  <a:lnTo>
                    <a:pt x="1008125" y="671322"/>
                  </a:lnTo>
                  <a:lnTo>
                    <a:pt x="1008125" y="683513"/>
                  </a:lnTo>
                  <a:lnTo>
                    <a:pt x="1020317" y="683513"/>
                  </a:lnTo>
                  <a:close/>
                </a:path>
                <a:path w="1020445" h="738504">
                  <a:moveTo>
                    <a:pt x="1020317" y="709422"/>
                  </a:moveTo>
                  <a:lnTo>
                    <a:pt x="1020317" y="696468"/>
                  </a:lnTo>
                  <a:lnTo>
                    <a:pt x="1008125" y="696468"/>
                  </a:lnTo>
                  <a:lnTo>
                    <a:pt x="1008125" y="709422"/>
                  </a:lnTo>
                  <a:lnTo>
                    <a:pt x="1020317" y="709422"/>
                  </a:lnTo>
                  <a:close/>
                </a:path>
                <a:path w="1020445" h="738504">
                  <a:moveTo>
                    <a:pt x="1020317" y="734568"/>
                  </a:moveTo>
                  <a:lnTo>
                    <a:pt x="1020317" y="721614"/>
                  </a:lnTo>
                  <a:lnTo>
                    <a:pt x="1008125" y="721614"/>
                  </a:lnTo>
                  <a:lnTo>
                    <a:pt x="1008125" y="734568"/>
                  </a:lnTo>
                  <a:lnTo>
                    <a:pt x="1020317" y="734568"/>
                  </a:lnTo>
                  <a:close/>
                </a:path>
              </a:pathLst>
            </a:custGeom>
            <a:solidFill>
              <a:srgbClr val="808080"/>
            </a:solidFill>
          </p:spPr>
          <p:txBody>
            <a:bodyPr wrap="square" lIns="0" tIns="0" rIns="0" bIns="0" rtlCol="0"/>
            <a:lstStyle/>
            <a:p>
              <a:endParaRPr sz="1588"/>
            </a:p>
          </p:txBody>
        </p:sp>
        <p:pic>
          <p:nvPicPr>
            <p:cNvPr id="56" name="object 56"/>
            <p:cNvPicPr/>
            <p:nvPr/>
          </p:nvPicPr>
          <p:blipFill>
            <a:blip r:embed="rId15"/>
            <a:stretch/>
          </p:blipFill>
          <p:spPr>
            <a:xfrm>
              <a:off x="2523744" y="3639311"/>
              <a:ext cx="454913" cy="493014"/>
            </a:xfrm>
            <a:prstGeom prst="rect">
              <a:avLst/>
            </a:prstGeom>
          </p:spPr>
        </p:pic>
        <p:sp>
          <p:nvSpPr>
            <p:cNvPr id="57" name="object 57"/>
            <p:cNvSpPr/>
            <p:nvPr/>
          </p:nvSpPr>
          <p:spPr>
            <a:xfrm>
              <a:off x="457200" y="4373879"/>
              <a:ext cx="9144000" cy="979169"/>
            </a:xfrm>
            <a:custGeom>
              <a:avLst/>
              <a:gdLst/>
              <a:ahLst/>
              <a:cxnLst/>
              <a:rect l="l" t="t" r="r" b="b"/>
              <a:pathLst>
                <a:path w="9144000" h="979170">
                  <a:moveTo>
                    <a:pt x="9144000" y="979170"/>
                  </a:moveTo>
                  <a:lnTo>
                    <a:pt x="9144000" y="0"/>
                  </a:lnTo>
                  <a:lnTo>
                    <a:pt x="0" y="0"/>
                  </a:lnTo>
                  <a:lnTo>
                    <a:pt x="0" y="979170"/>
                  </a:lnTo>
                  <a:lnTo>
                    <a:pt x="9144000" y="979170"/>
                  </a:lnTo>
                  <a:close/>
                </a:path>
              </a:pathLst>
            </a:custGeom>
            <a:solidFill>
              <a:srgbClr val="FFFFFF"/>
            </a:solidFill>
          </p:spPr>
          <p:txBody>
            <a:bodyPr wrap="square" lIns="0" tIns="0" rIns="0" bIns="0" rtlCol="0"/>
            <a:lstStyle/>
            <a:p>
              <a:endParaRPr sz="1588"/>
            </a:p>
          </p:txBody>
        </p:sp>
        <p:sp>
          <p:nvSpPr>
            <p:cNvPr id="58" name="object 58"/>
            <p:cNvSpPr/>
            <p:nvPr/>
          </p:nvSpPr>
          <p:spPr>
            <a:xfrm>
              <a:off x="1250911" y="4373879"/>
              <a:ext cx="3561079" cy="979169"/>
            </a:xfrm>
            <a:custGeom>
              <a:avLst/>
              <a:gdLst/>
              <a:ahLst/>
              <a:cxnLst/>
              <a:rect l="l" t="t" r="r" b="b"/>
              <a:pathLst>
                <a:path w="3561079" h="979170">
                  <a:moveTo>
                    <a:pt x="1192415" y="0"/>
                  </a:moveTo>
                  <a:lnTo>
                    <a:pt x="1113802" y="0"/>
                  </a:lnTo>
                  <a:lnTo>
                    <a:pt x="1104430" y="12954"/>
                  </a:lnTo>
                  <a:lnTo>
                    <a:pt x="1104430" y="12192"/>
                  </a:lnTo>
                  <a:lnTo>
                    <a:pt x="1070902" y="54864"/>
                  </a:lnTo>
                  <a:lnTo>
                    <a:pt x="1071664" y="54864"/>
                  </a:lnTo>
                  <a:lnTo>
                    <a:pt x="1036612" y="96774"/>
                  </a:lnTo>
                  <a:lnTo>
                    <a:pt x="1037374" y="96774"/>
                  </a:lnTo>
                  <a:lnTo>
                    <a:pt x="1000798" y="137922"/>
                  </a:lnTo>
                  <a:lnTo>
                    <a:pt x="1001560" y="137922"/>
                  </a:lnTo>
                  <a:lnTo>
                    <a:pt x="964222" y="179070"/>
                  </a:lnTo>
                  <a:lnTo>
                    <a:pt x="926122" y="219456"/>
                  </a:lnTo>
                  <a:lnTo>
                    <a:pt x="926884" y="219456"/>
                  </a:lnTo>
                  <a:lnTo>
                    <a:pt x="888022" y="259842"/>
                  </a:lnTo>
                  <a:lnTo>
                    <a:pt x="847636" y="299466"/>
                  </a:lnTo>
                  <a:lnTo>
                    <a:pt x="848398" y="299466"/>
                  </a:lnTo>
                  <a:lnTo>
                    <a:pt x="807250" y="339090"/>
                  </a:lnTo>
                  <a:lnTo>
                    <a:pt x="808012" y="339090"/>
                  </a:lnTo>
                  <a:lnTo>
                    <a:pt x="766102" y="378714"/>
                  </a:lnTo>
                  <a:lnTo>
                    <a:pt x="766102" y="377952"/>
                  </a:lnTo>
                  <a:lnTo>
                    <a:pt x="724192" y="417576"/>
                  </a:lnTo>
                  <a:lnTo>
                    <a:pt x="724192" y="416814"/>
                  </a:lnTo>
                  <a:lnTo>
                    <a:pt x="680758" y="455676"/>
                  </a:lnTo>
                  <a:lnTo>
                    <a:pt x="637324" y="493776"/>
                  </a:lnTo>
                  <a:lnTo>
                    <a:pt x="547408" y="569976"/>
                  </a:lnTo>
                  <a:lnTo>
                    <a:pt x="547408" y="569214"/>
                  </a:lnTo>
                  <a:lnTo>
                    <a:pt x="455206" y="644652"/>
                  </a:lnTo>
                  <a:lnTo>
                    <a:pt x="455206" y="643890"/>
                  </a:lnTo>
                  <a:lnTo>
                    <a:pt x="359956" y="717804"/>
                  </a:lnTo>
                  <a:lnTo>
                    <a:pt x="360718" y="717804"/>
                  </a:lnTo>
                  <a:lnTo>
                    <a:pt x="263182" y="790956"/>
                  </a:lnTo>
                  <a:lnTo>
                    <a:pt x="263944" y="790956"/>
                  </a:lnTo>
                  <a:lnTo>
                    <a:pt x="164884" y="863346"/>
                  </a:lnTo>
                  <a:lnTo>
                    <a:pt x="164884" y="862584"/>
                  </a:lnTo>
                  <a:lnTo>
                    <a:pt x="64300" y="934212"/>
                  </a:lnTo>
                  <a:lnTo>
                    <a:pt x="0" y="979170"/>
                  </a:lnTo>
                  <a:lnTo>
                    <a:pt x="110578" y="979170"/>
                  </a:lnTo>
                  <a:lnTo>
                    <a:pt x="202222" y="914400"/>
                  </a:lnTo>
                  <a:lnTo>
                    <a:pt x="263944" y="869302"/>
                  </a:lnTo>
                  <a:lnTo>
                    <a:pt x="301282" y="842010"/>
                  </a:lnTo>
                  <a:lnTo>
                    <a:pt x="360718" y="796975"/>
                  </a:lnTo>
                  <a:lnTo>
                    <a:pt x="398818" y="768096"/>
                  </a:lnTo>
                  <a:lnTo>
                    <a:pt x="494830" y="694182"/>
                  </a:lnTo>
                  <a:lnTo>
                    <a:pt x="587794" y="618744"/>
                  </a:lnTo>
                  <a:lnTo>
                    <a:pt x="678472" y="541782"/>
                  </a:lnTo>
                  <a:lnTo>
                    <a:pt x="723430" y="502920"/>
                  </a:lnTo>
                  <a:lnTo>
                    <a:pt x="766864" y="464058"/>
                  </a:lnTo>
                  <a:lnTo>
                    <a:pt x="808012" y="425856"/>
                  </a:lnTo>
                  <a:lnTo>
                    <a:pt x="848398" y="387692"/>
                  </a:lnTo>
                  <a:lnTo>
                    <a:pt x="892594" y="344424"/>
                  </a:lnTo>
                  <a:lnTo>
                    <a:pt x="926884" y="310134"/>
                  </a:lnTo>
                  <a:lnTo>
                    <a:pt x="932980" y="304038"/>
                  </a:lnTo>
                  <a:lnTo>
                    <a:pt x="972604" y="262890"/>
                  </a:lnTo>
                  <a:lnTo>
                    <a:pt x="1001560" y="232232"/>
                  </a:lnTo>
                  <a:lnTo>
                    <a:pt x="1037374" y="192671"/>
                  </a:lnTo>
                  <a:lnTo>
                    <a:pt x="1071664" y="153644"/>
                  </a:lnTo>
                  <a:lnTo>
                    <a:pt x="1121194" y="94488"/>
                  </a:lnTo>
                  <a:lnTo>
                    <a:pt x="1155484" y="50292"/>
                  </a:lnTo>
                  <a:lnTo>
                    <a:pt x="1188250" y="6096"/>
                  </a:lnTo>
                  <a:lnTo>
                    <a:pt x="1192415" y="0"/>
                  </a:lnTo>
                  <a:close/>
                </a:path>
                <a:path w="3561079" h="979170">
                  <a:moveTo>
                    <a:pt x="3561067" y="0"/>
                  </a:moveTo>
                  <a:lnTo>
                    <a:pt x="3496487" y="0"/>
                  </a:lnTo>
                  <a:lnTo>
                    <a:pt x="3494062" y="11430"/>
                  </a:lnTo>
                  <a:lnTo>
                    <a:pt x="3484918" y="57912"/>
                  </a:lnTo>
                  <a:lnTo>
                    <a:pt x="3476536" y="104394"/>
                  </a:lnTo>
                  <a:lnTo>
                    <a:pt x="3439960" y="334518"/>
                  </a:lnTo>
                  <a:lnTo>
                    <a:pt x="3439960" y="333756"/>
                  </a:lnTo>
                  <a:lnTo>
                    <a:pt x="3431578" y="379476"/>
                  </a:lnTo>
                  <a:lnTo>
                    <a:pt x="3422434" y="424434"/>
                  </a:lnTo>
                  <a:lnTo>
                    <a:pt x="3422434" y="423672"/>
                  </a:lnTo>
                  <a:lnTo>
                    <a:pt x="3412528" y="469392"/>
                  </a:lnTo>
                  <a:lnTo>
                    <a:pt x="3413290" y="468630"/>
                  </a:lnTo>
                  <a:lnTo>
                    <a:pt x="3401860" y="514350"/>
                  </a:lnTo>
                  <a:lnTo>
                    <a:pt x="3401860" y="512826"/>
                  </a:lnTo>
                  <a:lnTo>
                    <a:pt x="3389668" y="558546"/>
                  </a:lnTo>
                  <a:lnTo>
                    <a:pt x="3389668" y="557022"/>
                  </a:lnTo>
                  <a:lnTo>
                    <a:pt x="3375952" y="602742"/>
                  </a:lnTo>
                  <a:lnTo>
                    <a:pt x="3375952" y="601218"/>
                  </a:lnTo>
                  <a:lnTo>
                    <a:pt x="3359950" y="646176"/>
                  </a:lnTo>
                  <a:lnTo>
                    <a:pt x="3360712" y="644652"/>
                  </a:lnTo>
                  <a:lnTo>
                    <a:pt x="3342424" y="689610"/>
                  </a:lnTo>
                  <a:lnTo>
                    <a:pt x="3343186" y="688086"/>
                  </a:lnTo>
                  <a:lnTo>
                    <a:pt x="3322802" y="732612"/>
                  </a:lnTo>
                  <a:lnTo>
                    <a:pt x="3322612" y="732993"/>
                  </a:lnTo>
                  <a:lnTo>
                    <a:pt x="3300514" y="775716"/>
                  </a:lnTo>
                  <a:lnTo>
                    <a:pt x="3301276" y="774192"/>
                  </a:lnTo>
                  <a:lnTo>
                    <a:pt x="3275368" y="818388"/>
                  </a:lnTo>
                  <a:lnTo>
                    <a:pt x="3276130" y="817626"/>
                  </a:lnTo>
                  <a:lnTo>
                    <a:pt x="3262414" y="839724"/>
                  </a:lnTo>
                  <a:lnTo>
                    <a:pt x="3262414" y="838962"/>
                  </a:lnTo>
                  <a:lnTo>
                    <a:pt x="3247936" y="860298"/>
                  </a:lnTo>
                  <a:lnTo>
                    <a:pt x="3248698" y="860298"/>
                  </a:lnTo>
                  <a:lnTo>
                    <a:pt x="3232696" y="881634"/>
                  </a:lnTo>
                  <a:lnTo>
                    <a:pt x="3233458" y="880872"/>
                  </a:lnTo>
                  <a:lnTo>
                    <a:pt x="3217456" y="902970"/>
                  </a:lnTo>
                  <a:lnTo>
                    <a:pt x="3217456" y="902208"/>
                  </a:lnTo>
                  <a:lnTo>
                    <a:pt x="3200692" y="924306"/>
                  </a:lnTo>
                  <a:lnTo>
                    <a:pt x="3201454" y="923544"/>
                  </a:lnTo>
                  <a:lnTo>
                    <a:pt x="3183166" y="944880"/>
                  </a:lnTo>
                  <a:lnTo>
                    <a:pt x="3183928" y="944118"/>
                  </a:lnTo>
                  <a:lnTo>
                    <a:pt x="3164878" y="965454"/>
                  </a:lnTo>
                  <a:lnTo>
                    <a:pt x="3165640" y="965454"/>
                  </a:lnTo>
                  <a:lnTo>
                    <a:pt x="3152902" y="979170"/>
                  </a:lnTo>
                  <a:lnTo>
                    <a:pt x="3237420" y="979170"/>
                  </a:lnTo>
                  <a:lnTo>
                    <a:pt x="3248698" y="965085"/>
                  </a:lnTo>
                  <a:lnTo>
                    <a:pt x="3276130" y="930033"/>
                  </a:lnTo>
                  <a:lnTo>
                    <a:pt x="3300514" y="896112"/>
                  </a:lnTo>
                  <a:lnTo>
                    <a:pt x="3323374" y="861987"/>
                  </a:lnTo>
                  <a:lnTo>
                    <a:pt x="3343186" y="828294"/>
                  </a:lnTo>
                  <a:lnTo>
                    <a:pt x="3356140" y="805434"/>
                  </a:lnTo>
                  <a:lnTo>
                    <a:pt x="3360712" y="796594"/>
                  </a:lnTo>
                  <a:lnTo>
                    <a:pt x="3379762" y="759714"/>
                  </a:lnTo>
                  <a:lnTo>
                    <a:pt x="3401098" y="713994"/>
                  </a:lnTo>
                  <a:lnTo>
                    <a:pt x="3413290" y="683514"/>
                  </a:lnTo>
                  <a:lnTo>
                    <a:pt x="3419386" y="668274"/>
                  </a:lnTo>
                  <a:lnTo>
                    <a:pt x="3436150" y="621792"/>
                  </a:lnTo>
                  <a:lnTo>
                    <a:pt x="3450628" y="576072"/>
                  </a:lnTo>
                  <a:lnTo>
                    <a:pt x="3463582" y="529590"/>
                  </a:lnTo>
                  <a:lnTo>
                    <a:pt x="3475012" y="483870"/>
                  </a:lnTo>
                  <a:lnTo>
                    <a:pt x="3484918" y="437388"/>
                  </a:lnTo>
                  <a:lnTo>
                    <a:pt x="3494062" y="390906"/>
                  </a:lnTo>
                  <a:lnTo>
                    <a:pt x="3502444" y="345186"/>
                  </a:lnTo>
                  <a:lnTo>
                    <a:pt x="3524542" y="206502"/>
                  </a:lnTo>
                  <a:lnTo>
                    <a:pt x="3524542" y="207264"/>
                  </a:lnTo>
                  <a:lnTo>
                    <a:pt x="3539020" y="115062"/>
                  </a:lnTo>
                  <a:lnTo>
                    <a:pt x="3539020" y="115824"/>
                  </a:lnTo>
                  <a:lnTo>
                    <a:pt x="3547402" y="69342"/>
                  </a:lnTo>
                  <a:lnTo>
                    <a:pt x="3547402" y="70104"/>
                  </a:lnTo>
                  <a:lnTo>
                    <a:pt x="3555784" y="27495"/>
                  </a:lnTo>
                  <a:lnTo>
                    <a:pt x="3556546" y="23622"/>
                  </a:lnTo>
                  <a:lnTo>
                    <a:pt x="3555784" y="24384"/>
                  </a:lnTo>
                  <a:lnTo>
                    <a:pt x="3561067" y="0"/>
                  </a:lnTo>
                  <a:close/>
                </a:path>
              </a:pathLst>
            </a:custGeom>
            <a:solidFill>
              <a:srgbClr val="EFB525"/>
            </a:solidFill>
          </p:spPr>
          <p:txBody>
            <a:bodyPr wrap="square" lIns="0" tIns="0" rIns="0" bIns="0" rtlCol="0"/>
            <a:lstStyle/>
            <a:p>
              <a:endParaRPr sz="1588"/>
            </a:p>
          </p:txBody>
        </p:sp>
      </p:grpSp>
      <p:sp>
        <p:nvSpPr>
          <p:cNvPr id="59" name="object 59"/>
          <p:cNvSpPr txBox="1"/>
          <p:nvPr/>
        </p:nvSpPr>
        <p:spPr>
          <a:xfrm>
            <a:off x="2660501" y="2897392"/>
            <a:ext cx="831923" cy="200802"/>
          </a:xfrm>
          <a:prstGeom prst="rect">
            <a:avLst/>
          </a:prstGeom>
        </p:spPr>
        <p:txBody>
          <a:bodyPr vert="horz" wrap="square" lIns="0" tIns="10646" rIns="0" bIns="0" rtlCol="0">
            <a:spAutoFit/>
          </a:bodyPr>
          <a:lstStyle/>
          <a:p>
            <a:pPr marL="11206">
              <a:spcBef>
                <a:spcPts val="84"/>
              </a:spcBef>
            </a:pPr>
            <a:r>
              <a:rPr lang="en-US" sz="1235" spc="-4" dirty="0">
                <a:solidFill>
                  <a:srgbClr val="0184B7"/>
                </a:solidFill>
                <a:latin typeface="Arial"/>
                <a:cs typeface="Arial"/>
              </a:rPr>
              <a:t>RSVP-TE</a:t>
            </a:r>
            <a:endParaRPr sz="1235" dirty="0">
              <a:latin typeface="Arial"/>
              <a:cs typeface="Arial"/>
            </a:endParaRPr>
          </a:p>
        </p:txBody>
      </p:sp>
      <p:sp>
        <p:nvSpPr>
          <p:cNvPr id="61" name="object 61"/>
          <p:cNvSpPr txBox="1"/>
          <p:nvPr/>
        </p:nvSpPr>
        <p:spPr>
          <a:xfrm>
            <a:off x="9238809" y="3971813"/>
            <a:ext cx="598394" cy="366239"/>
          </a:xfrm>
          <a:prstGeom prst="rect">
            <a:avLst/>
          </a:prstGeom>
        </p:spPr>
        <p:txBody>
          <a:bodyPr vert="horz" wrap="square" lIns="0" tIns="32497" rIns="0" bIns="0" rtlCol="0">
            <a:spAutoFit/>
          </a:bodyPr>
          <a:lstStyle/>
          <a:p>
            <a:pPr marL="11206" marR="4483" indent="78445">
              <a:lnSpc>
                <a:spcPts val="1332"/>
              </a:lnSpc>
              <a:spcBef>
                <a:spcPts val="256"/>
              </a:spcBef>
            </a:pPr>
            <a:r>
              <a:rPr sz="1235" spc="-4" dirty="0">
                <a:solidFill>
                  <a:srgbClr val="0184B7"/>
                </a:solidFill>
                <a:latin typeface="Arial"/>
                <a:cs typeface="Arial"/>
              </a:rPr>
              <a:t>Home </a:t>
            </a:r>
            <a:r>
              <a:rPr sz="1235" dirty="0">
                <a:solidFill>
                  <a:srgbClr val="0184B7"/>
                </a:solidFill>
                <a:latin typeface="Arial"/>
                <a:cs typeface="Arial"/>
              </a:rPr>
              <a:t> </a:t>
            </a:r>
            <a:r>
              <a:rPr sz="1235" spc="-4" dirty="0">
                <a:solidFill>
                  <a:srgbClr val="0184B7"/>
                </a:solidFill>
                <a:latin typeface="Arial"/>
                <a:cs typeface="Arial"/>
              </a:rPr>
              <a:t>Network</a:t>
            </a:r>
            <a:endParaRPr sz="1235">
              <a:latin typeface="Arial"/>
              <a:cs typeface="Arial"/>
            </a:endParaRPr>
          </a:p>
        </p:txBody>
      </p:sp>
      <p:grpSp>
        <p:nvGrpSpPr>
          <p:cNvPr id="62" name="object 62"/>
          <p:cNvGrpSpPr/>
          <p:nvPr/>
        </p:nvGrpSpPr>
        <p:grpSpPr>
          <a:xfrm>
            <a:off x="3645049" y="3628017"/>
            <a:ext cx="6327401" cy="1959349"/>
            <a:chOff x="2251455" y="4111752"/>
            <a:chExt cx="7171055" cy="2220595"/>
          </a:xfrm>
        </p:grpSpPr>
        <p:pic>
          <p:nvPicPr>
            <p:cNvPr id="63" name="object 63"/>
            <p:cNvPicPr/>
            <p:nvPr/>
          </p:nvPicPr>
          <p:blipFill>
            <a:blip r:embed="rId16"/>
            <a:stretch/>
          </p:blipFill>
          <p:spPr>
            <a:xfrm>
              <a:off x="3986783" y="4111752"/>
              <a:ext cx="4323587" cy="1241297"/>
            </a:xfrm>
            <a:prstGeom prst="rect">
              <a:avLst/>
            </a:prstGeom>
          </p:spPr>
        </p:pic>
        <p:sp>
          <p:nvSpPr>
            <p:cNvPr id="64" name="object 64"/>
            <p:cNvSpPr/>
            <p:nvPr/>
          </p:nvSpPr>
          <p:spPr>
            <a:xfrm>
              <a:off x="3979925" y="4672584"/>
              <a:ext cx="1021080" cy="680720"/>
            </a:xfrm>
            <a:custGeom>
              <a:avLst/>
              <a:gdLst/>
              <a:ahLst/>
              <a:cxnLst/>
              <a:rect l="l" t="t" r="r" b="b"/>
              <a:pathLst>
                <a:path w="1021079" h="680720">
                  <a:moveTo>
                    <a:pt x="12953" y="680465"/>
                  </a:moveTo>
                  <a:lnTo>
                    <a:pt x="12953" y="675132"/>
                  </a:lnTo>
                  <a:lnTo>
                    <a:pt x="0" y="675132"/>
                  </a:lnTo>
                  <a:lnTo>
                    <a:pt x="0" y="680465"/>
                  </a:lnTo>
                  <a:lnTo>
                    <a:pt x="12953" y="680465"/>
                  </a:lnTo>
                  <a:close/>
                </a:path>
                <a:path w="1021079" h="680720">
                  <a:moveTo>
                    <a:pt x="12953" y="662177"/>
                  </a:moveTo>
                  <a:lnTo>
                    <a:pt x="12953" y="649224"/>
                  </a:lnTo>
                  <a:lnTo>
                    <a:pt x="0" y="649224"/>
                  </a:lnTo>
                  <a:lnTo>
                    <a:pt x="0" y="662177"/>
                  </a:lnTo>
                  <a:lnTo>
                    <a:pt x="12953" y="662177"/>
                  </a:lnTo>
                  <a:close/>
                </a:path>
                <a:path w="1021079" h="680720">
                  <a:moveTo>
                    <a:pt x="12953" y="637031"/>
                  </a:moveTo>
                  <a:lnTo>
                    <a:pt x="12953" y="624077"/>
                  </a:lnTo>
                  <a:lnTo>
                    <a:pt x="0" y="624077"/>
                  </a:lnTo>
                  <a:lnTo>
                    <a:pt x="0" y="637031"/>
                  </a:lnTo>
                  <a:lnTo>
                    <a:pt x="12953" y="637031"/>
                  </a:lnTo>
                  <a:close/>
                </a:path>
                <a:path w="1021079" h="680720">
                  <a:moveTo>
                    <a:pt x="12953" y="611124"/>
                  </a:moveTo>
                  <a:lnTo>
                    <a:pt x="12953" y="598931"/>
                  </a:lnTo>
                  <a:lnTo>
                    <a:pt x="0" y="598931"/>
                  </a:lnTo>
                  <a:lnTo>
                    <a:pt x="0" y="611124"/>
                  </a:lnTo>
                  <a:lnTo>
                    <a:pt x="12953" y="611124"/>
                  </a:lnTo>
                  <a:close/>
                </a:path>
                <a:path w="1021079" h="680720">
                  <a:moveTo>
                    <a:pt x="12953" y="585977"/>
                  </a:moveTo>
                  <a:lnTo>
                    <a:pt x="12953" y="573024"/>
                  </a:lnTo>
                  <a:lnTo>
                    <a:pt x="0" y="573024"/>
                  </a:lnTo>
                  <a:lnTo>
                    <a:pt x="0" y="585977"/>
                  </a:lnTo>
                  <a:lnTo>
                    <a:pt x="12953" y="585977"/>
                  </a:lnTo>
                  <a:close/>
                </a:path>
                <a:path w="1021079" h="680720">
                  <a:moveTo>
                    <a:pt x="12953" y="560831"/>
                  </a:moveTo>
                  <a:lnTo>
                    <a:pt x="12953" y="547877"/>
                  </a:lnTo>
                  <a:lnTo>
                    <a:pt x="0" y="547877"/>
                  </a:lnTo>
                  <a:lnTo>
                    <a:pt x="0" y="560831"/>
                  </a:lnTo>
                  <a:lnTo>
                    <a:pt x="12953" y="560831"/>
                  </a:lnTo>
                  <a:close/>
                </a:path>
                <a:path w="1021079" h="680720">
                  <a:moveTo>
                    <a:pt x="12953" y="534924"/>
                  </a:moveTo>
                  <a:lnTo>
                    <a:pt x="12953" y="522731"/>
                  </a:lnTo>
                  <a:lnTo>
                    <a:pt x="0" y="522731"/>
                  </a:lnTo>
                  <a:lnTo>
                    <a:pt x="0" y="534924"/>
                  </a:lnTo>
                  <a:lnTo>
                    <a:pt x="12953" y="534924"/>
                  </a:lnTo>
                  <a:close/>
                </a:path>
                <a:path w="1021079" h="680720">
                  <a:moveTo>
                    <a:pt x="12953" y="509777"/>
                  </a:moveTo>
                  <a:lnTo>
                    <a:pt x="12953" y="496824"/>
                  </a:lnTo>
                  <a:lnTo>
                    <a:pt x="0" y="496824"/>
                  </a:lnTo>
                  <a:lnTo>
                    <a:pt x="0" y="509777"/>
                  </a:lnTo>
                  <a:lnTo>
                    <a:pt x="12953" y="509777"/>
                  </a:lnTo>
                  <a:close/>
                </a:path>
                <a:path w="1021079" h="680720">
                  <a:moveTo>
                    <a:pt x="12953" y="484631"/>
                  </a:moveTo>
                  <a:lnTo>
                    <a:pt x="12953" y="471677"/>
                  </a:lnTo>
                  <a:lnTo>
                    <a:pt x="0" y="471677"/>
                  </a:lnTo>
                  <a:lnTo>
                    <a:pt x="0" y="484631"/>
                  </a:lnTo>
                  <a:lnTo>
                    <a:pt x="12953" y="484631"/>
                  </a:lnTo>
                  <a:close/>
                </a:path>
                <a:path w="1021079" h="680720">
                  <a:moveTo>
                    <a:pt x="12953" y="458724"/>
                  </a:moveTo>
                  <a:lnTo>
                    <a:pt x="12953" y="446531"/>
                  </a:lnTo>
                  <a:lnTo>
                    <a:pt x="0" y="446531"/>
                  </a:lnTo>
                  <a:lnTo>
                    <a:pt x="0" y="458724"/>
                  </a:lnTo>
                  <a:lnTo>
                    <a:pt x="12953" y="458724"/>
                  </a:lnTo>
                  <a:close/>
                </a:path>
                <a:path w="1021079" h="680720">
                  <a:moveTo>
                    <a:pt x="12953" y="433577"/>
                  </a:moveTo>
                  <a:lnTo>
                    <a:pt x="12953" y="420624"/>
                  </a:lnTo>
                  <a:lnTo>
                    <a:pt x="0" y="420624"/>
                  </a:lnTo>
                  <a:lnTo>
                    <a:pt x="0" y="433577"/>
                  </a:lnTo>
                  <a:lnTo>
                    <a:pt x="12953" y="433577"/>
                  </a:lnTo>
                  <a:close/>
                </a:path>
                <a:path w="1021079" h="680720">
                  <a:moveTo>
                    <a:pt x="12953" y="408431"/>
                  </a:moveTo>
                  <a:lnTo>
                    <a:pt x="12953" y="395477"/>
                  </a:lnTo>
                  <a:lnTo>
                    <a:pt x="0" y="395477"/>
                  </a:lnTo>
                  <a:lnTo>
                    <a:pt x="0" y="408431"/>
                  </a:lnTo>
                  <a:lnTo>
                    <a:pt x="12953" y="408431"/>
                  </a:lnTo>
                  <a:close/>
                </a:path>
                <a:path w="1021079" h="680720">
                  <a:moveTo>
                    <a:pt x="12953" y="382524"/>
                  </a:moveTo>
                  <a:lnTo>
                    <a:pt x="12953" y="370331"/>
                  </a:lnTo>
                  <a:lnTo>
                    <a:pt x="0" y="370331"/>
                  </a:lnTo>
                  <a:lnTo>
                    <a:pt x="0" y="382524"/>
                  </a:lnTo>
                  <a:lnTo>
                    <a:pt x="12953" y="382524"/>
                  </a:lnTo>
                  <a:close/>
                </a:path>
                <a:path w="1021079" h="680720">
                  <a:moveTo>
                    <a:pt x="12953" y="357377"/>
                  </a:moveTo>
                  <a:lnTo>
                    <a:pt x="12953" y="344424"/>
                  </a:lnTo>
                  <a:lnTo>
                    <a:pt x="0" y="344424"/>
                  </a:lnTo>
                  <a:lnTo>
                    <a:pt x="0" y="357377"/>
                  </a:lnTo>
                  <a:lnTo>
                    <a:pt x="12953" y="357377"/>
                  </a:lnTo>
                  <a:close/>
                </a:path>
                <a:path w="1021079" h="680720">
                  <a:moveTo>
                    <a:pt x="12953" y="332231"/>
                  </a:moveTo>
                  <a:lnTo>
                    <a:pt x="12953" y="319277"/>
                  </a:lnTo>
                  <a:lnTo>
                    <a:pt x="0" y="319277"/>
                  </a:lnTo>
                  <a:lnTo>
                    <a:pt x="0" y="332231"/>
                  </a:lnTo>
                  <a:lnTo>
                    <a:pt x="12953" y="332231"/>
                  </a:lnTo>
                  <a:close/>
                </a:path>
                <a:path w="1021079" h="680720">
                  <a:moveTo>
                    <a:pt x="12953" y="306324"/>
                  </a:moveTo>
                  <a:lnTo>
                    <a:pt x="12953" y="294131"/>
                  </a:lnTo>
                  <a:lnTo>
                    <a:pt x="0" y="294131"/>
                  </a:lnTo>
                  <a:lnTo>
                    <a:pt x="0" y="306324"/>
                  </a:lnTo>
                  <a:lnTo>
                    <a:pt x="12953" y="306324"/>
                  </a:lnTo>
                  <a:close/>
                </a:path>
                <a:path w="1021079" h="680720">
                  <a:moveTo>
                    <a:pt x="12953" y="281177"/>
                  </a:moveTo>
                  <a:lnTo>
                    <a:pt x="12953" y="268224"/>
                  </a:lnTo>
                  <a:lnTo>
                    <a:pt x="0" y="268224"/>
                  </a:lnTo>
                  <a:lnTo>
                    <a:pt x="0" y="281177"/>
                  </a:lnTo>
                  <a:lnTo>
                    <a:pt x="12953" y="281177"/>
                  </a:lnTo>
                  <a:close/>
                </a:path>
                <a:path w="1021079" h="680720">
                  <a:moveTo>
                    <a:pt x="12953" y="256031"/>
                  </a:moveTo>
                  <a:lnTo>
                    <a:pt x="12953" y="243077"/>
                  </a:lnTo>
                  <a:lnTo>
                    <a:pt x="0" y="243077"/>
                  </a:lnTo>
                  <a:lnTo>
                    <a:pt x="0" y="256031"/>
                  </a:lnTo>
                  <a:lnTo>
                    <a:pt x="12953" y="256031"/>
                  </a:lnTo>
                  <a:close/>
                </a:path>
                <a:path w="1021079" h="680720">
                  <a:moveTo>
                    <a:pt x="12953" y="230124"/>
                  </a:moveTo>
                  <a:lnTo>
                    <a:pt x="12953" y="217931"/>
                  </a:lnTo>
                  <a:lnTo>
                    <a:pt x="0" y="217931"/>
                  </a:lnTo>
                  <a:lnTo>
                    <a:pt x="0" y="230124"/>
                  </a:lnTo>
                  <a:lnTo>
                    <a:pt x="12953" y="230124"/>
                  </a:lnTo>
                  <a:close/>
                </a:path>
                <a:path w="1021079" h="680720">
                  <a:moveTo>
                    <a:pt x="12953" y="204977"/>
                  </a:moveTo>
                  <a:lnTo>
                    <a:pt x="12953" y="192024"/>
                  </a:lnTo>
                  <a:lnTo>
                    <a:pt x="0" y="192024"/>
                  </a:lnTo>
                  <a:lnTo>
                    <a:pt x="0" y="204977"/>
                  </a:lnTo>
                  <a:lnTo>
                    <a:pt x="12953" y="204977"/>
                  </a:lnTo>
                  <a:close/>
                </a:path>
                <a:path w="1021079" h="680720">
                  <a:moveTo>
                    <a:pt x="12953" y="179831"/>
                  </a:moveTo>
                  <a:lnTo>
                    <a:pt x="12953" y="166877"/>
                  </a:lnTo>
                  <a:lnTo>
                    <a:pt x="762" y="166877"/>
                  </a:lnTo>
                  <a:lnTo>
                    <a:pt x="0" y="174498"/>
                  </a:lnTo>
                  <a:lnTo>
                    <a:pt x="0" y="179831"/>
                  </a:lnTo>
                  <a:lnTo>
                    <a:pt x="12953" y="179831"/>
                  </a:lnTo>
                  <a:close/>
                </a:path>
                <a:path w="1021079" h="680720">
                  <a:moveTo>
                    <a:pt x="16001" y="142493"/>
                  </a:moveTo>
                  <a:lnTo>
                    <a:pt x="3810" y="140207"/>
                  </a:lnTo>
                  <a:lnTo>
                    <a:pt x="2286" y="147827"/>
                  </a:lnTo>
                  <a:lnTo>
                    <a:pt x="1524" y="153162"/>
                  </a:lnTo>
                  <a:lnTo>
                    <a:pt x="14477" y="154686"/>
                  </a:lnTo>
                  <a:lnTo>
                    <a:pt x="15239" y="149351"/>
                  </a:lnTo>
                  <a:lnTo>
                    <a:pt x="16001" y="142493"/>
                  </a:lnTo>
                  <a:close/>
                </a:path>
                <a:path w="1021079" h="680720">
                  <a:moveTo>
                    <a:pt x="22860" y="118871"/>
                  </a:moveTo>
                  <a:lnTo>
                    <a:pt x="10668" y="115062"/>
                  </a:lnTo>
                  <a:lnTo>
                    <a:pt x="8382" y="122681"/>
                  </a:lnTo>
                  <a:lnTo>
                    <a:pt x="6858" y="127253"/>
                  </a:lnTo>
                  <a:lnTo>
                    <a:pt x="19050" y="131063"/>
                  </a:lnTo>
                  <a:lnTo>
                    <a:pt x="20574" y="125729"/>
                  </a:lnTo>
                  <a:lnTo>
                    <a:pt x="22860" y="118871"/>
                  </a:lnTo>
                  <a:close/>
                </a:path>
                <a:path w="1021079" h="680720">
                  <a:moveTo>
                    <a:pt x="32765" y="96774"/>
                  </a:moveTo>
                  <a:lnTo>
                    <a:pt x="21336" y="90677"/>
                  </a:lnTo>
                  <a:lnTo>
                    <a:pt x="21336" y="91439"/>
                  </a:lnTo>
                  <a:lnTo>
                    <a:pt x="17525" y="99060"/>
                  </a:lnTo>
                  <a:lnTo>
                    <a:pt x="15239" y="102869"/>
                  </a:lnTo>
                  <a:lnTo>
                    <a:pt x="27432" y="108203"/>
                  </a:lnTo>
                  <a:lnTo>
                    <a:pt x="28956" y="103631"/>
                  </a:lnTo>
                  <a:lnTo>
                    <a:pt x="32765" y="96774"/>
                  </a:lnTo>
                  <a:close/>
                </a:path>
                <a:path w="1021079" h="680720">
                  <a:moveTo>
                    <a:pt x="45720" y="76962"/>
                  </a:moveTo>
                  <a:lnTo>
                    <a:pt x="35813" y="68579"/>
                  </a:lnTo>
                  <a:lnTo>
                    <a:pt x="35051" y="70103"/>
                  </a:lnTo>
                  <a:lnTo>
                    <a:pt x="29718" y="76962"/>
                  </a:lnTo>
                  <a:lnTo>
                    <a:pt x="28194" y="80010"/>
                  </a:lnTo>
                  <a:lnTo>
                    <a:pt x="38862" y="86867"/>
                  </a:lnTo>
                  <a:lnTo>
                    <a:pt x="40386" y="83819"/>
                  </a:lnTo>
                  <a:lnTo>
                    <a:pt x="44958" y="76962"/>
                  </a:lnTo>
                  <a:lnTo>
                    <a:pt x="45720" y="76962"/>
                  </a:lnTo>
                  <a:close/>
                </a:path>
                <a:path w="1021079" h="680720">
                  <a:moveTo>
                    <a:pt x="61722" y="57912"/>
                  </a:moveTo>
                  <a:lnTo>
                    <a:pt x="53339" y="48767"/>
                  </a:lnTo>
                  <a:lnTo>
                    <a:pt x="51053" y="51053"/>
                  </a:lnTo>
                  <a:lnTo>
                    <a:pt x="45720" y="57150"/>
                  </a:lnTo>
                  <a:lnTo>
                    <a:pt x="44196" y="58674"/>
                  </a:lnTo>
                  <a:lnTo>
                    <a:pt x="53339" y="67055"/>
                  </a:lnTo>
                  <a:lnTo>
                    <a:pt x="54863" y="65531"/>
                  </a:lnTo>
                  <a:lnTo>
                    <a:pt x="60198" y="59436"/>
                  </a:lnTo>
                  <a:lnTo>
                    <a:pt x="61722" y="57912"/>
                  </a:lnTo>
                  <a:close/>
                </a:path>
                <a:path w="1021079" h="680720">
                  <a:moveTo>
                    <a:pt x="80772" y="42671"/>
                  </a:moveTo>
                  <a:lnTo>
                    <a:pt x="73151" y="32003"/>
                  </a:lnTo>
                  <a:lnTo>
                    <a:pt x="70103" y="34289"/>
                  </a:lnTo>
                  <a:lnTo>
                    <a:pt x="64008" y="39624"/>
                  </a:lnTo>
                  <a:lnTo>
                    <a:pt x="63246" y="40386"/>
                  </a:lnTo>
                  <a:lnTo>
                    <a:pt x="70865" y="50291"/>
                  </a:lnTo>
                  <a:lnTo>
                    <a:pt x="71627" y="49529"/>
                  </a:lnTo>
                  <a:lnTo>
                    <a:pt x="77724" y="44195"/>
                  </a:lnTo>
                  <a:lnTo>
                    <a:pt x="80772" y="42671"/>
                  </a:lnTo>
                  <a:close/>
                </a:path>
                <a:path w="1021079" h="680720">
                  <a:moveTo>
                    <a:pt x="101346" y="29717"/>
                  </a:moveTo>
                  <a:lnTo>
                    <a:pt x="96012" y="18287"/>
                  </a:lnTo>
                  <a:lnTo>
                    <a:pt x="91439" y="20574"/>
                  </a:lnTo>
                  <a:lnTo>
                    <a:pt x="84582" y="25145"/>
                  </a:lnTo>
                  <a:lnTo>
                    <a:pt x="90677" y="35813"/>
                  </a:lnTo>
                  <a:lnTo>
                    <a:pt x="97536" y="32003"/>
                  </a:lnTo>
                  <a:lnTo>
                    <a:pt x="101346" y="29717"/>
                  </a:lnTo>
                  <a:close/>
                </a:path>
                <a:path w="1021079" h="680720">
                  <a:moveTo>
                    <a:pt x="124206" y="20574"/>
                  </a:moveTo>
                  <a:lnTo>
                    <a:pt x="120396" y="8381"/>
                  </a:lnTo>
                  <a:lnTo>
                    <a:pt x="108203" y="12953"/>
                  </a:lnTo>
                  <a:lnTo>
                    <a:pt x="112775" y="25145"/>
                  </a:lnTo>
                  <a:lnTo>
                    <a:pt x="118872" y="22098"/>
                  </a:lnTo>
                  <a:lnTo>
                    <a:pt x="124206" y="20574"/>
                  </a:lnTo>
                  <a:close/>
                </a:path>
                <a:path w="1021079" h="680720">
                  <a:moveTo>
                    <a:pt x="147827" y="14477"/>
                  </a:moveTo>
                  <a:lnTo>
                    <a:pt x="145541" y="2286"/>
                  </a:lnTo>
                  <a:lnTo>
                    <a:pt x="139446" y="3048"/>
                  </a:lnTo>
                  <a:lnTo>
                    <a:pt x="133350" y="4571"/>
                  </a:lnTo>
                  <a:lnTo>
                    <a:pt x="135636" y="17525"/>
                  </a:lnTo>
                  <a:lnTo>
                    <a:pt x="142494" y="16001"/>
                  </a:lnTo>
                  <a:lnTo>
                    <a:pt x="147827" y="14477"/>
                  </a:lnTo>
                  <a:close/>
                </a:path>
                <a:path w="1021079" h="680720">
                  <a:moveTo>
                    <a:pt x="172212" y="12191"/>
                  </a:moveTo>
                  <a:lnTo>
                    <a:pt x="172212" y="0"/>
                  </a:lnTo>
                  <a:lnTo>
                    <a:pt x="165353" y="0"/>
                  </a:lnTo>
                  <a:lnTo>
                    <a:pt x="159258" y="762"/>
                  </a:lnTo>
                  <a:lnTo>
                    <a:pt x="160020" y="12953"/>
                  </a:lnTo>
                  <a:lnTo>
                    <a:pt x="166115" y="12953"/>
                  </a:lnTo>
                  <a:lnTo>
                    <a:pt x="172212" y="12191"/>
                  </a:lnTo>
                  <a:close/>
                </a:path>
                <a:path w="1021079" h="680720">
                  <a:moveTo>
                    <a:pt x="197357" y="12191"/>
                  </a:moveTo>
                  <a:lnTo>
                    <a:pt x="197357" y="0"/>
                  </a:lnTo>
                  <a:lnTo>
                    <a:pt x="185165" y="0"/>
                  </a:lnTo>
                  <a:lnTo>
                    <a:pt x="185165" y="12191"/>
                  </a:lnTo>
                  <a:lnTo>
                    <a:pt x="197357" y="12191"/>
                  </a:lnTo>
                  <a:close/>
                </a:path>
                <a:path w="1021079" h="680720">
                  <a:moveTo>
                    <a:pt x="223265" y="12191"/>
                  </a:moveTo>
                  <a:lnTo>
                    <a:pt x="223265" y="0"/>
                  </a:lnTo>
                  <a:lnTo>
                    <a:pt x="210312" y="0"/>
                  </a:lnTo>
                  <a:lnTo>
                    <a:pt x="210312" y="12191"/>
                  </a:lnTo>
                  <a:lnTo>
                    <a:pt x="223265" y="12191"/>
                  </a:lnTo>
                  <a:close/>
                </a:path>
                <a:path w="1021079" h="680720">
                  <a:moveTo>
                    <a:pt x="248412" y="12191"/>
                  </a:moveTo>
                  <a:lnTo>
                    <a:pt x="248412" y="0"/>
                  </a:lnTo>
                  <a:lnTo>
                    <a:pt x="235458" y="0"/>
                  </a:lnTo>
                  <a:lnTo>
                    <a:pt x="235458" y="12191"/>
                  </a:lnTo>
                  <a:lnTo>
                    <a:pt x="248412" y="12191"/>
                  </a:lnTo>
                  <a:close/>
                </a:path>
                <a:path w="1021079" h="680720">
                  <a:moveTo>
                    <a:pt x="273557" y="12191"/>
                  </a:moveTo>
                  <a:lnTo>
                    <a:pt x="273557" y="0"/>
                  </a:lnTo>
                  <a:lnTo>
                    <a:pt x="261365" y="0"/>
                  </a:lnTo>
                  <a:lnTo>
                    <a:pt x="261365" y="12191"/>
                  </a:lnTo>
                  <a:lnTo>
                    <a:pt x="273557" y="12191"/>
                  </a:lnTo>
                  <a:close/>
                </a:path>
                <a:path w="1021079" h="680720">
                  <a:moveTo>
                    <a:pt x="299465" y="12191"/>
                  </a:moveTo>
                  <a:lnTo>
                    <a:pt x="299465" y="0"/>
                  </a:lnTo>
                  <a:lnTo>
                    <a:pt x="286512" y="0"/>
                  </a:lnTo>
                  <a:lnTo>
                    <a:pt x="286512" y="12191"/>
                  </a:lnTo>
                  <a:lnTo>
                    <a:pt x="299465" y="12191"/>
                  </a:lnTo>
                  <a:close/>
                </a:path>
                <a:path w="1021079" h="680720">
                  <a:moveTo>
                    <a:pt x="324612" y="12191"/>
                  </a:moveTo>
                  <a:lnTo>
                    <a:pt x="324612" y="0"/>
                  </a:lnTo>
                  <a:lnTo>
                    <a:pt x="311658" y="0"/>
                  </a:lnTo>
                  <a:lnTo>
                    <a:pt x="311658" y="12191"/>
                  </a:lnTo>
                  <a:lnTo>
                    <a:pt x="324612" y="12191"/>
                  </a:lnTo>
                  <a:close/>
                </a:path>
                <a:path w="1021079" h="680720">
                  <a:moveTo>
                    <a:pt x="349757" y="12191"/>
                  </a:moveTo>
                  <a:lnTo>
                    <a:pt x="349757" y="0"/>
                  </a:lnTo>
                  <a:lnTo>
                    <a:pt x="337565" y="0"/>
                  </a:lnTo>
                  <a:lnTo>
                    <a:pt x="337565" y="12191"/>
                  </a:lnTo>
                  <a:lnTo>
                    <a:pt x="349757" y="12191"/>
                  </a:lnTo>
                  <a:close/>
                </a:path>
                <a:path w="1021079" h="680720">
                  <a:moveTo>
                    <a:pt x="375665" y="12191"/>
                  </a:moveTo>
                  <a:lnTo>
                    <a:pt x="375665" y="0"/>
                  </a:lnTo>
                  <a:lnTo>
                    <a:pt x="362712" y="0"/>
                  </a:lnTo>
                  <a:lnTo>
                    <a:pt x="362712" y="12191"/>
                  </a:lnTo>
                  <a:lnTo>
                    <a:pt x="375665" y="12191"/>
                  </a:lnTo>
                  <a:close/>
                </a:path>
                <a:path w="1021079" h="680720">
                  <a:moveTo>
                    <a:pt x="400812" y="12191"/>
                  </a:moveTo>
                  <a:lnTo>
                    <a:pt x="400812" y="0"/>
                  </a:lnTo>
                  <a:lnTo>
                    <a:pt x="387858" y="0"/>
                  </a:lnTo>
                  <a:lnTo>
                    <a:pt x="387858" y="12191"/>
                  </a:lnTo>
                  <a:lnTo>
                    <a:pt x="400812" y="12191"/>
                  </a:lnTo>
                  <a:close/>
                </a:path>
                <a:path w="1021079" h="680720">
                  <a:moveTo>
                    <a:pt x="425957" y="12191"/>
                  </a:moveTo>
                  <a:lnTo>
                    <a:pt x="425957" y="0"/>
                  </a:lnTo>
                  <a:lnTo>
                    <a:pt x="413765" y="0"/>
                  </a:lnTo>
                  <a:lnTo>
                    <a:pt x="413765" y="12191"/>
                  </a:lnTo>
                  <a:lnTo>
                    <a:pt x="425957" y="12191"/>
                  </a:lnTo>
                  <a:close/>
                </a:path>
                <a:path w="1021079" h="680720">
                  <a:moveTo>
                    <a:pt x="451865" y="12191"/>
                  </a:moveTo>
                  <a:lnTo>
                    <a:pt x="451865" y="0"/>
                  </a:lnTo>
                  <a:lnTo>
                    <a:pt x="438912" y="0"/>
                  </a:lnTo>
                  <a:lnTo>
                    <a:pt x="438912" y="12191"/>
                  </a:lnTo>
                  <a:lnTo>
                    <a:pt x="451865" y="12191"/>
                  </a:lnTo>
                  <a:close/>
                </a:path>
                <a:path w="1021079" h="680720">
                  <a:moveTo>
                    <a:pt x="477012" y="12191"/>
                  </a:moveTo>
                  <a:lnTo>
                    <a:pt x="477012" y="0"/>
                  </a:lnTo>
                  <a:lnTo>
                    <a:pt x="464058" y="0"/>
                  </a:lnTo>
                  <a:lnTo>
                    <a:pt x="464058" y="12191"/>
                  </a:lnTo>
                  <a:lnTo>
                    <a:pt x="477012" y="12191"/>
                  </a:lnTo>
                  <a:close/>
                </a:path>
                <a:path w="1021079" h="680720">
                  <a:moveTo>
                    <a:pt x="502157" y="12191"/>
                  </a:moveTo>
                  <a:lnTo>
                    <a:pt x="502157" y="0"/>
                  </a:lnTo>
                  <a:lnTo>
                    <a:pt x="489965" y="0"/>
                  </a:lnTo>
                  <a:lnTo>
                    <a:pt x="489965" y="12191"/>
                  </a:lnTo>
                  <a:lnTo>
                    <a:pt x="502157" y="12191"/>
                  </a:lnTo>
                  <a:close/>
                </a:path>
                <a:path w="1021079" h="680720">
                  <a:moveTo>
                    <a:pt x="528065" y="12191"/>
                  </a:moveTo>
                  <a:lnTo>
                    <a:pt x="528065" y="0"/>
                  </a:lnTo>
                  <a:lnTo>
                    <a:pt x="515112" y="0"/>
                  </a:lnTo>
                  <a:lnTo>
                    <a:pt x="515112" y="12191"/>
                  </a:lnTo>
                  <a:lnTo>
                    <a:pt x="528065" y="12191"/>
                  </a:lnTo>
                  <a:close/>
                </a:path>
                <a:path w="1021079" h="680720">
                  <a:moveTo>
                    <a:pt x="553212" y="12191"/>
                  </a:moveTo>
                  <a:lnTo>
                    <a:pt x="553212" y="0"/>
                  </a:lnTo>
                  <a:lnTo>
                    <a:pt x="540258" y="0"/>
                  </a:lnTo>
                  <a:lnTo>
                    <a:pt x="540258" y="12191"/>
                  </a:lnTo>
                  <a:lnTo>
                    <a:pt x="553212" y="12191"/>
                  </a:lnTo>
                  <a:close/>
                </a:path>
                <a:path w="1021079" h="680720">
                  <a:moveTo>
                    <a:pt x="578357" y="12191"/>
                  </a:moveTo>
                  <a:lnTo>
                    <a:pt x="578357" y="0"/>
                  </a:lnTo>
                  <a:lnTo>
                    <a:pt x="566165" y="0"/>
                  </a:lnTo>
                  <a:lnTo>
                    <a:pt x="566165" y="12191"/>
                  </a:lnTo>
                  <a:lnTo>
                    <a:pt x="578357" y="12191"/>
                  </a:lnTo>
                  <a:close/>
                </a:path>
                <a:path w="1021079" h="680720">
                  <a:moveTo>
                    <a:pt x="604265" y="12191"/>
                  </a:moveTo>
                  <a:lnTo>
                    <a:pt x="604265" y="0"/>
                  </a:lnTo>
                  <a:lnTo>
                    <a:pt x="591312" y="0"/>
                  </a:lnTo>
                  <a:lnTo>
                    <a:pt x="591312" y="12191"/>
                  </a:lnTo>
                  <a:lnTo>
                    <a:pt x="604265" y="12191"/>
                  </a:lnTo>
                  <a:close/>
                </a:path>
                <a:path w="1021079" h="680720">
                  <a:moveTo>
                    <a:pt x="629412" y="12191"/>
                  </a:moveTo>
                  <a:lnTo>
                    <a:pt x="629412" y="0"/>
                  </a:lnTo>
                  <a:lnTo>
                    <a:pt x="616458" y="0"/>
                  </a:lnTo>
                  <a:lnTo>
                    <a:pt x="616458" y="12191"/>
                  </a:lnTo>
                  <a:lnTo>
                    <a:pt x="629412" y="12191"/>
                  </a:lnTo>
                  <a:close/>
                </a:path>
                <a:path w="1021079" h="680720">
                  <a:moveTo>
                    <a:pt x="654557" y="12191"/>
                  </a:moveTo>
                  <a:lnTo>
                    <a:pt x="654557" y="0"/>
                  </a:lnTo>
                  <a:lnTo>
                    <a:pt x="642365" y="0"/>
                  </a:lnTo>
                  <a:lnTo>
                    <a:pt x="642365" y="12191"/>
                  </a:lnTo>
                  <a:lnTo>
                    <a:pt x="654557" y="12191"/>
                  </a:lnTo>
                  <a:close/>
                </a:path>
                <a:path w="1021079" h="680720">
                  <a:moveTo>
                    <a:pt x="680465" y="12191"/>
                  </a:moveTo>
                  <a:lnTo>
                    <a:pt x="680465" y="0"/>
                  </a:lnTo>
                  <a:lnTo>
                    <a:pt x="667512" y="0"/>
                  </a:lnTo>
                  <a:lnTo>
                    <a:pt x="667512" y="12191"/>
                  </a:lnTo>
                  <a:lnTo>
                    <a:pt x="680465" y="12191"/>
                  </a:lnTo>
                  <a:close/>
                </a:path>
                <a:path w="1021079" h="680720">
                  <a:moveTo>
                    <a:pt x="705612" y="12191"/>
                  </a:moveTo>
                  <a:lnTo>
                    <a:pt x="705612" y="0"/>
                  </a:lnTo>
                  <a:lnTo>
                    <a:pt x="692658" y="0"/>
                  </a:lnTo>
                  <a:lnTo>
                    <a:pt x="692658" y="12191"/>
                  </a:lnTo>
                  <a:lnTo>
                    <a:pt x="705612" y="12191"/>
                  </a:lnTo>
                  <a:close/>
                </a:path>
                <a:path w="1021079" h="680720">
                  <a:moveTo>
                    <a:pt x="730757" y="12191"/>
                  </a:moveTo>
                  <a:lnTo>
                    <a:pt x="730757" y="0"/>
                  </a:lnTo>
                  <a:lnTo>
                    <a:pt x="718565" y="0"/>
                  </a:lnTo>
                  <a:lnTo>
                    <a:pt x="718565" y="12191"/>
                  </a:lnTo>
                  <a:lnTo>
                    <a:pt x="730757" y="12191"/>
                  </a:lnTo>
                  <a:close/>
                </a:path>
                <a:path w="1021079" h="680720">
                  <a:moveTo>
                    <a:pt x="756665" y="12191"/>
                  </a:moveTo>
                  <a:lnTo>
                    <a:pt x="756665" y="0"/>
                  </a:lnTo>
                  <a:lnTo>
                    <a:pt x="743712" y="0"/>
                  </a:lnTo>
                  <a:lnTo>
                    <a:pt x="743712" y="12191"/>
                  </a:lnTo>
                  <a:lnTo>
                    <a:pt x="756665" y="12191"/>
                  </a:lnTo>
                  <a:close/>
                </a:path>
                <a:path w="1021079" h="680720">
                  <a:moveTo>
                    <a:pt x="781812" y="12191"/>
                  </a:moveTo>
                  <a:lnTo>
                    <a:pt x="781812" y="0"/>
                  </a:lnTo>
                  <a:lnTo>
                    <a:pt x="768858" y="0"/>
                  </a:lnTo>
                  <a:lnTo>
                    <a:pt x="768858" y="12191"/>
                  </a:lnTo>
                  <a:lnTo>
                    <a:pt x="781812" y="12191"/>
                  </a:lnTo>
                  <a:close/>
                </a:path>
                <a:path w="1021079" h="680720">
                  <a:moveTo>
                    <a:pt x="806958" y="12191"/>
                  </a:moveTo>
                  <a:lnTo>
                    <a:pt x="806958" y="0"/>
                  </a:lnTo>
                  <a:lnTo>
                    <a:pt x="794765" y="0"/>
                  </a:lnTo>
                  <a:lnTo>
                    <a:pt x="794765" y="12191"/>
                  </a:lnTo>
                  <a:lnTo>
                    <a:pt x="806958" y="12191"/>
                  </a:lnTo>
                  <a:close/>
                </a:path>
                <a:path w="1021079" h="680720">
                  <a:moveTo>
                    <a:pt x="832865" y="12191"/>
                  </a:moveTo>
                  <a:lnTo>
                    <a:pt x="832865" y="0"/>
                  </a:lnTo>
                  <a:lnTo>
                    <a:pt x="819912" y="0"/>
                  </a:lnTo>
                  <a:lnTo>
                    <a:pt x="819912" y="12191"/>
                  </a:lnTo>
                  <a:lnTo>
                    <a:pt x="832865" y="12191"/>
                  </a:lnTo>
                  <a:close/>
                </a:path>
                <a:path w="1021079" h="680720">
                  <a:moveTo>
                    <a:pt x="858012" y="0"/>
                  </a:moveTo>
                  <a:lnTo>
                    <a:pt x="845058" y="0"/>
                  </a:lnTo>
                  <a:lnTo>
                    <a:pt x="845058" y="12191"/>
                  </a:lnTo>
                  <a:lnTo>
                    <a:pt x="846582" y="12191"/>
                  </a:lnTo>
                  <a:lnTo>
                    <a:pt x="854963" y="12953"/>
                  </a:lnTo>
                  <a:lnTo>
                    <a:pt x="857250" y="12953"/>
                  </a:lnTo>
                  <a:lnTo>
                    <a:pt x="858012" y="0"/>
                  </a:lnTo>
                  <a:close/>
                </a:path>
                <a:path w="1021079" h="680720">
                  <a:moveTo>
                    <a:pt x="884682" y="3810"/>
                  </a:moveTo>
                  <a:lnTo>
                    <a:pt x="881634" y="3048"/>
                  </a:lnTo>
                  <a:lnTo>
                    <a:pt x="873251" y="1524"/>
                  </a:lnTo>
                  <a:lnTo>
                    <a:pt x="871727" y="1524"/>
                  </a:lnTo>
                  <a:lnTo>
                    <a:pt x="869441" y="14477"/>
                  </a:lnTo>
                  <a:lnTo>
                    <a:pt x="871727" y="14477"/>
                  </a:lnTo>
                  <a:lnTo>
                    <a:pt x="879348" y="16001"/>
                  </a:lnTo>
                  <a:lnTo>
                    <a:pt x="881634" y="16001"/>
                  </a:lnTo>
                  <a:lnTo>
                    <a:pt x="884682" y="3810"/>
                  </a:lnTo>
                  <a:close/>
                </a:path>
                <a:path w="1021079" h="680720">
                  <a:moveTo>
                    <a:pt x="909827" y="11429"/>
                  </a:moveTo>
                  <a:lnTo>
                    <a:pt x="906779" y="10667"/>
                  </a:lnTo>
                  <a:lnTo>
                    <a:pt x="898398" y="7619"/>
                  </a:lnTo>
                  <a:lnTo>
                    <a:pt x="896874" y="7619"/>
                  </a:lnTo>
                  <a:lnTo>
                    <a:pt x="893826" y="19812"/>
                  </a:lnTo>
                  <a:lnTo>
                    <a:pt x="894588" y="19812"/>
                  </a:lnTo>
                  <a:lnTo>
                    <a:pt x="902208" y="22098"/>
                  </a:lnTo>
                  <a:lnTo>
                    <a:pt x="905256" y="23621"/>
                  </a:lnTo>
                  <a:lnTo>
                    <a:pt x="909827" y="11429"/>
                  </a:lnTo>
                  <a:close/>
                </a:path>
                <a:path w="1021079" h="680720">
                  <a:moveTo>
                    <a:pt x="933450" y="22860"/>
                  </a:moveTo>
                  <a:lnTo>
                    <a:pt x="929639" y="20574"/>
                  </a:lnTo>
                  <a:lnTo>
                    <a:pt x="922020" y="16763"/>
                  </a:lnTo>
                  <a:lnTo>
                    <a:pt x="921258" y="16763"/>
                  </a:lnTo>
                  <a:lnTo>
                    <a:pt x="916686" y="28193"/>
                  </a:lnTo>
                  <a:lnTo>
                    <a:pt x="923544" y="32003"/>
                  </a:lnTo>
                  <a:lnTo>
                    <a:pt x="927353" y="34289"/>
                  </a:lnTo>
                  <a:lnTo>
                    <a:pt x="933450" y="22860"/>
                  </a:lnTo>
                  <a:close/>
                </a:path>
                <a:path w="1021079" h="680720">
                  <a:moveTo>
                    <a:pt x="954786" y="37337"/>
                  </a:moveTo>
                  <a:lnTo>
                    <a:pt x="950976" y="34289"/>
                  </a:lnTo>
                  <a:lnTo>
                    <a:pt x="944879" y="29717"/>
                  </a:lnTo>
                  <a:lnTo>
                    <a:pt x="937260" y="40386"/>
                  </a:lnTo>
                  <a:lnTo>
                    <a:pt x="943356" y="44957"/>
                  </a:lnTo>
                  <a:lnTo>
                    <a:pt x="947165" y="48005"/>
                  </a:lnTo>
                  <a:lnTo>
                    <a:pt x="954786" y="37337"/>
                  </a:lnTo>
                  <a:close/>
                </a:path>
                <a:path w="1021079" h="680720">
                  <a:moveTo>
                    <a:pt x="974598" y="55625"/>
                  </a:moveTo>
                  <a:lnTo>
                    <a:pt x="965453" y="46481"/>
                  </a:lnTo>
                  <a:lnTo>
                    <a:pt x="956310" y="55625"/>
                  </a:lnTo>
                  <a:lnTo>
                    <a:pt x="960882" y="60198"/>
                  </a:lnTo>
                  <a:lnTo>
                    <a:pt x="965453" y="64007"/>
                  </a:lnTo>
                  <a:lnTo>
                    <a:pt x="974598" y="55625"/>
                  </a:lnTo>
                  <a:close/>
                </a:path>
                <a:path w="1021079" h="680720">
                  <a:moveTo>
                    <a:pt x="990600" y="76200"/>
                  </a:moveTo>
                  <a:lnTo>
                    <a:pt x="986027" y="69341"/>
                  </a:lnTo>
                  <a:lnTo>
                    <a:pt x="982979" y="65531"/>
                  </a:lnTo>
                  <a:lnTo>
                    <a:pt x="973074" y="73151"/>
                  </a:lnTo>
                  <a:lnTo>
                    <a:pt x="976122" y="77724"/>
                  </a:lnTo>
                  <a:lnTo>
                    <a:pt x="980694" y="83057"/>
                  </a:lnTo>
                  <a:lnTo>
                    <a:pt x="990600" y="76200"/>
                  </a:lnTo>
                  <a:close/>
                </a:path>
                <a:path w="1021079" h="680720">
                  <a:moveTo>
                    <a:pt x="1004315" y="99060"/>
                  </a:moveTo>
                  <a:lnTo>
                    <a:pt x="1003553" y="98298"/>
                  </a:lnTo>
                  <a:lnTo>
                    <a:pt x="998220" y="87629"/>
                  </a:lnTo>
                  <a:lnTo>
                    <a:pt x="986789" y="93725"/>
                  </a:lnTo>
                  <a:lnTo>
                    <a:pt x="989076" y="97536"/>
                  </a:lnTo>
                  <a:lnTo>
                    <a:pt x="992124" y="104393"/>
                  </a:lnTo>
                  <a:lnTo>
                    <a:pt x="992886" y="104393"/>
                  </a:lnTo>
                  <a:lnTo>
                    <a:pt x="1004315" y="99060"/>
                  </a:lnTo>
                  <a:close/>
                </a:path>
                <a:path w="1021079" h="680720">
                  <a:moveTo>
                    <a:pt x="1013460" y="123443"/>
                  </a:moveTo>
                  <a:lnTo>
                    <a:pt x="1013460" y="121919"/>
                  </a:lnTo>
                  <a:lnTo>
                    <a:pt x="1010412" y="114300"/>
                  </a:lnTo>
                  <a:lnTo>
                    <a:pt x="1008888" y="111251"/>
                  </a:lnTo>
                  <a:lnTo>
                    <a:pt x="997458" y="115824"/>
                  </a:lnTo>
                  <a:lnTo>
                    <a:pt x="998982" y="118871"/>
                  </a:lnTo>
                  <a:lnTo>
                    <a:pt x="1001268" y="126491"/>
                  </a:lnTo>
                  <a:lnTo>
                    <a:pt x="1001268" y="127253"/>
                  </a:lnTo>
                  <a:lnTo>
                    <a:pt x="1013460" y="123443"/>
                  </a:lnTo>
                  <a:close/>
                </a:path>
                <a:path w="1021079" h="680720">
                  <a:moveTo>
                    <a:pt x="1019556" y="149351"/>
                  </a:moveTo>
                  <a:lnTo>
                    <a:pt x="1018794" y="147065"/>
                  </a:lnTo>
                  <a:lnTo>
                    <a:pt x="1017270" y="138683"/>
                  </a:lnTo>
                  <a:lnTo>
                    <a:pt x="1016508" y="136398"/>
                  </a:lnTo>
                  <a:lnTo>
                    <a:pt x="1004315" y="139445"/>
                  </a:lnTo>
                  <a:lnTo>
                    <a:pt x="1005077" y="141731"/>
                  </a:lnTo>
                  <a:lnTo>
                    <a:pt x="1006601" y="149351"/>
                  </a:lnTo>
                  <a:lnTo>
                    <a:pt x="1006601" y="150875"/>
                  </a:lnTo>
                  <a:lnTo>
                    <a:pt x="1019556" y="149351"/>
                  </a:lnTo>
                  <a:close/>
                </a:path>
                <a:path w="1021079" h="680720">
                  <a:moveTo>
                    <a:pt x="1021079" y="173736"/>
                  </a:moveTo>
                  <a:lnTo>
                    <a:pt x="1021079" y="165353"/>
                  </a:lnTo>
                  <a:lnTo>
                    <a:pt x="1020318" y="162305"/>
                  </a:lnTo>
                  <a:lnTo>
                    <a:pt x="1008126" y="163067"/>
                  </a:lnTo>
                  <a:lnTo>
                    <a:pt x="1008126" y="174498"/>
                  </a:lnTo>
                  <a:lnTo>
                    <a:pt x="1021079" y="173736"/>
                  </a:lnTo>
                  <a:close/>
                </a:path>
                <a:path w="1021079" h="680720">
                  <a:moveTo>
                    <a:pt x="1021079" y="175259"/>
                  </a:moveTo>
                  <a:lnTo>
                    <a:pt x="1021079" y="174498"/>
                  </a:lnTo>
                  <a:lnTo>
                    <a:pt x="1008126" y="174498"/>
                  </a:lnTo>
                  <a:lnTo>
                    <a:pt x="1008126" y="175259"/>
                  </a:lnTo>
                  <a:lnTo>
                    <a:pt x="1021079" y="175259"/>
                  </a:lnTo>
                  <a:close/>
                </a:path>
                <a:path w="1021079" h="680720">
                  <a:moveTo>
                    <a:pt x="1021079" y="201167"/>
                  </a:moveTo>
                  <a:lnTo>
                    <a:pt x="1021079" y="188213"/>
                  </a:lnTo>
                  <a:lnTo>
                    <a:pt x="1008126" y="188213"/>
                  </a:lnTo>
                  <a:lnTo>
                    <a:pt x="1008126" y="201167"/>
                  </a:lnTo>
                  <a:lnTo>
                    <a:pt x="1021079" y="201167"/>
                  </a:lnTo>
                  <a:close/>
                </a:path>
                <a:path w="1021079" h="680720">
                  <a:moveTo>
                    <a:pt x="1021079" y="226313"/>
                  </a:moveTo>
                  <a:lnTo>
                    <a:pt x="1021079" y="213360"/>
                  </a:lnTo>
                  <a:lnTo>
                    <a:pt x="1008126" y="213360"/>
                  </a:lnTo>
                  <a:lnTo>
                    <a:pt x="1008126" y="226313"/>
                  </a:lnTo>
                  <a:lnTo>
                    <a:pt x="1021079" y="226313"/>
                  </a:lnTo>
                  <a:close/>
                </a:path>
                <a:path w="1021079" h="680720">
                  <a:moveTo>
                    <a:pt x="1021079" y="251459"/>
                  </a:moveTo>
                  <a:lnTo>
                    <a:pt x="1021079" y="239267"/>
                  </a:lnTo>
                  <a:lnTo>
                    <a:pt x="1008126" y="239267"/>
                  </a:lnTo>
                  <a:lnTo>
                    <a:pt x="1008126" y="251459"/>
                  </a:lnTo>
                  <a:lnTo>
                    <a:pt x="1021079" y="251459"/>
                  </a:lnTo>
                  <a:close/>
                </a:path>
                <a:path w="1021079" h="680720">
                  <a:moveTo>
                    <a:pt x="1021079" y="277367"/>
                  </a:moveTo>
                  <a:lnTo>
                    <a:pt x="1021079" y="264413"/>
                  </a:lnTo>
                  <a:lnTo>
                    <a:pt x="1008126" y="264413"/>
                  </a:lnTo>
                  <a:lnTo>
                    <a:pt x="1008126" y="277367"/>
                  </a:lnTo>
                  <a:lnTo>
                    <a:pt x="1021079" y="277367"/>
                  </a:lnTo>
                  <a:close/>
                </a:path>
                <a:path w="1021079" h="680720">
                  <a:moveTo>
                    <a:pt x="1021079" y="302513"/>
                  </a:moveTo>
                  <a:lnTo>
                    <a:pt x="1021079" y="289560"/>
                  </a:lnTo>
                  <a:lnTo>
                    <a:pt x="1008126" y="289560"/>
                  </a:lnTo>
                  <a:lnTo>
                    <a:pt x="1008126" y="302513"/>
                  </a:lnTo>
                  <a:lnTo>
                    <a:pt x="1021079" y="302513"/>
                  </a:lnTo>
                  <a:close/>
                </a:path>
                <a:path w="1021079" h="680720">
                  <a:moveTo>
                    <a:pt x="1021079" y="327659"/>
                  </a:moveTo>
                  <a:lnTo>
                    <a:pt x="1021079" y="315467"/>
                  </a:lnTo>
                  <a:lnTo>
                    <a:pt x="1008126" y="315467"/>
                  </a:lnTo>
                  <a:lnTo>
                    <a:pt x="1008126" y="327659"/>
                  </a:lnTo>
                  <a:lnTo>
                    <a:pt x="1021079" y="327659"/>
                  </a:lnTo>
                  <a:close/>
                </a:path>
                <a:path w="1021079" h="680720">
                  <a:moveTo>
                    <a:pt x="1021079" y="353567"/>
                  </a:moveTo>
                  <a:lnTo>
                    <a:pt x="1021079" y="340613"/>
                  </a:lnTo>
                  <a:lnTo>
                    <a:pt x="1008126" y="340613"/>
                  </a:lnTo>
                  <a:lnTo>
                    <a:pt x="1008126" y="353567"/>
                  </a:lnTo>
                  <a:lnTo>
                    <a:pt x="1021079" y="353567"/>
                  </a:lnTo>
                  <a:close/>
                </a:path>
                <a:path w="1021079" h="680720">
                  <a:moveTo>
                    <a:pt x="1021079" y="378713"/>
                  </a:moveTo>
                  <a:lnTo>
                    <a:pt x="1021079" y="365760"/>
                  </a:lnTo>
                  <a:lnTo>
                    <a:pt x="1008126" y="365760"/>
                  </a:lnTo>
                  <a:lnTo>
                    <a:pt x="1008126" y="378713"/>
                  </a:lnTo>
                  <a:lnTo>
                    <a:pt x="1021079" y="378713"/>
                  </a:lnTo>
                  <a:close/>
                </a:path>
                <a:path w="1021079" h="680720">
                  <a:moveTo>
                    <a:pt x="1021079" y="403859"/>
                  </a:moveTo>
                  <a:lnTo>
                    <a:pt x="1021079" y="391667"/>
                  </a:lnTo>
                  <a:lnTo>
                    <a:pt x="1008126" y="391667"/>
                  </a:lnTo>
                  <a:lnTo>
                    <a:pt x="1008126" y="403859"/>
                  </a:lnTo>
                  <a:lnTo>
                    <a:pt x="1021079" y="403859"/>
                  </a:lnTo>
                  <a:close/>
                </a:path>
                <a:path w="1021079" h="680720">
                  <a:moveTo>
                    <a:pt x="1021079" y="429767"/>
                  </a:moveTo>
                  <a:lnTo>
                    <a:pt x="1021079" y="416813"/>
                  </a:lnTo>
                  <a:lnTo>
                    <a:pt x="1008126" y="416813"/>
                  </a:lnTo>
                  <a:lnTo>
                    <a:pt x="1008126" y="429767"/>
                  </a:lnTo>
                  <a:lnTo>
                    <a:pt x="1021079" y="429767"/>
                  </a:lnTo>
                  <a:close/>
                </a:path>
                <a:path w="1021079" h="680720">
                  <a:moveTo>
                    <a:pt x="1021079" y="454913"/>
                  </a:moveTo>
                  <a:lnTo>
                    <a:pt x="1021079" y="441960"/>
                  </a:lnTo>
                  <a:lnTo>
                    <a:pt x="1008126" y="441960"/>
                  </a:lnTo>
                  <a:lnTo>
                    <a:pt x="1008126" y="454913"/>
                  </a:lnTo>
                  <a:lnTo>
                    <a:pt x="1021079" y="454913"/>
                  </a:lnTo>
                  <a:close/>
                </a:path>
                <a:path w="1021079" h="680720">
                  <a:moveTo>
                    <a:pt x="1021079" y="480059"/>
                  </a:moveTo>
                  <a:lnTo>
                    <a:pt x="1021079" y="467867"/>
                  </a:lnTo>
                  <a:lnTo>
                    <a:pt x="1008126" y="467867"/>
                  </a:lnTo>
                  <a:lnTo>
                    <a:pt x="1008126" y="480059"/>
                  </a:lnTo>
                  <a:lnTo>
                    <a:pt x="1021079" y="480059"/>
                  </a:lnTo>
                  <a:close/>
                </a:path>
                <a:path w="1021079" h="680720">
                  <a:moveTo>
                    <a:pt x="1021079" y="505967"/>
                  </a:moveTo>
                  <a:lnTo>
                    <a:pt x="1021079" y="493013"/>
                  </a:lnTo>
                  <a:lnTo>
                    <a:pt x="1008126" y="493013"/>
                  </a:lnTo>
                  <a:lnTo>
                    <a:pt x="1008126" y="505967"/>
                  </a:lnTo>
                  <a:lnTo>
                    <a:pt x="1021079" y="505967"/>
                  </a:lnTo>
                  <a:close/>
                </a:path>
                <a:path w="1021079" h="680720">
                  <a:moveTo>
                    <a:pt x="1021079" y="531113"/>
                  </a:moveTo>
                  <a:lnTo>
                    <a:pt x="1021079" y="518160"/>
                  </a:lnTo>
                  <a:lnTo>
                    <a:pt x="1008126" y="518160"/>
                  </a:lnTo>
                  <a:lnTo>
                    <a:pt x="1008126" y="531113"/>
                  </a:lnTo>
                  <a:lnTo>
                    <a:pt x="1021079" y="531113"/>
                  </a:lnTo>
                  <a:close/>
                </a:path>
                <a:path w="1021079" h="680720">
                  <a:moveTo>
                    <a:pt x="1021079" y="556259"/>
                  </a:moveTo>
                  <a:lnTo>
                    <a:pt x="1021079" y="544067"/>
                  </a:lnTo>
                  <a:lnTo>
                    <a:pt x="1008126" y="544067"/>
                  </a:lnTo>
                  <a:lnTo>
                    <a:pt x="1008126" y="556259"/>
                  </a:lnTo>
                  <a:lnTo>
                    <a:pt x="1021079" y="556259"/>
                  </a:lnTo>
                  <a:close/>
                </a:path>
                <a:path w="1021079" h="680720">
                  <a:moveTo>
                    <a:pt x="1021079" y="582167"/>
                  </a:moveTo>
                  <a:lnTo>
                    <a:pt x="1021079" y="569213"/>
                  </a:lnTo>
                  <a:lnTo>
                    <a:pt x="1008126" y="569213"/>
                  </a:lnTo>
                  <a:lnTo>
                    <a:pt x="1008126" y="582167"/>
                  </a:lnTo>
                  <a:lnTo>
                    <a:pt x="1021079" y="582167"/>
                  </a:lnTo>
                  <a:close/>
                </a:path>
                <a:path w="1021079" h="680720">
                  <a:moveTo>
                    <a:pt x="1021079" y="607313"/>
                  </a:moveTo>
                  <a:lnTo>
                    <a:pt x="1021079" y="594360"/>
                  </a:lnTo>
                  <a:lnTo>
                    <a:pt x="1008126" y="594360"/>
                  </a:lnTo>
                  <a:lnTo>
                    <a:pt x="1008126" y="607313"/>
                  </a:lnTo>
                  <a:lnTo>
                    <a:pt x="1021079" y="607313"/>
                  </a:lnTo>
                  <a:close/>
                </a:path>
                <a:path w="1021079" h="680720">
                  <a:moveTo>
                    <a:pt x="1021079" y="632459"/>
                  </a:moveTo>
                  <a:lnTo>
                    <a:pt x="1021079" y="620267"/>
                  </a:lnTo>
                  <a:lnTo>
                    <a:pt x="1008126" y="620267"/>
                  </a:lnTo>
                  <a:lnTo>
                    <a:pt x="1008126" y="632459"/>
                  </a:lnTo>
                  <a:lnTo>
                    <a:pt x="1021079" y="632459"/>
                  </a:lnTo>
                  <a:close/>
                </a:path>
                <a:path w="1021079" h="680720">
                  <a:moveTo>
                    <a:pt x="1021079" y="658367"/>
                  </a:moveTo>
                  <a:lnTo>
                    <a:pt x="1021079" y="645413"/>
                  </a:lnTo>
                  <a:lnTo>
                    <a:pt x="1008126" y="645413"/>
                  </a:lnTo>
                  <a:lnTo>
                    <a:pt x="1008126" y="658367"/>
                  </a:lnTo>
                  <a:lnTo>
                    <a:pt x="1021079" y="658367"/>
                  </a:lnTo>
                  <a:close/>
                </a:path>
                <a:path w="1021079" h="680720">
                  <a:moveTo>
                    <a:pt x="1021079" y="680465"/>
                  </a:moveTo>
                  <a:lnTo>
                    <a:pt x="1021079" y="670560"/>
                  </a:lnTo>
                  <a:lnTo>
                    <a:pt x="1008126" y="670560"/>
                  </a:lnTo>
                  <a:lnTo>
                    <a:pt x="1008126" y="680465"/>
                  </a:lnTo>
                  <a:lnTo>
                    <a:pt x="1021079" y="680465"/>
                  </a:lnTo>
                  <a:close/>
                </a:path>
              </a:pathLst>
            </a:custGeom>
            <a:solidFill>
              <a:srgbClr val="808080"/>
            </a:solidFill>
          </p:spPr>
          <p:txBody>
            <a:bodyPr wrap="square" lIns="0" tIns="0" rIns="0" bIns="0" rtlCol="0"/>
            <a:lstStyle/>
            <a:p>
              <a:endParaRPr sz="1588"/>
            </a:p>
          </p:txBody>
        </p:sp>
        <p:pic>
          <p:nvPicPr>
            <p:cNvPr id="65" name="object 65"/>
            <p:cNvPicPr/>
            <p:nvPr/>
          </p:nvPicPr>
          <p:blipFill>
            <a:blip r:embed="rId17"/>
            <a:stretch/>
          </p:blipFill>
          <p:spPr>
            <a:xfrm>
              <a:off x="2257805" y="4335017"/>
              <a:ext cx="2254757" cy="1018032"/>
            </a:xfrm>
            <a:prstGeom prst="rect">
              <a:avLst/>
            </a:prstGeom>
          </p:spPr>
        </p:pic>
        <p:sp>
          <p:nvSpPr>
            <p:cNvPr id="66" name="object 66"/>
            <p:cNvSpPr/>
            <p:nvPr/>
          </p:nvSpPr>
          <p:spPr>
            <a:xfrm>
              <a:off x="2257805" y="4380738"/>
              <a:ext cx="0" cy="972819"/>
            </a:xfrm>
            <a:custGeom>
              <a:avLst/>
              <a:gdLst/>
              <a:ahLst/>
              <a:cxnLst/>
              <a:rect l="l" t="t" r="r" b="b"/>
              <a:pathLst>
                <a:path h="972820">
                  <a:moveTo>
                    <a:pt x="0" y="0"/>
                  </a:moveTo>
                  <a:lnTo>
                    <a:pt x="0" y="972311"/>
                  </a:lnTo>
                </a:path>
              </a:pathLst>
            </a:custGeom>
            <a:grpFill/>
            <a:ln w="12192">
              <a:solidFill>
                <a:srgbClr val="808080"/>
              </a:solidFill>
              <a:prstDash val="sysDot"/>
            </a:ln>
          </p:spPr>
          <p:txBody>
            <a:bodyPr wrap="square" lIns="0" tIns="0" rIns="0" bIns="0" rtlCol="0"/>
            <a:lstStyle/>
            <a:p>
              <a:endParaRPr sz="1588"/>
            </a:p>
          </p:txBody>
        </p:sp>
        <p:sp>
          <p:nvSpPr>
            <p:cNvPr id="67" name="object 67"/>
            <p:cNvSpPr/>
            <p:nvPr/>
          </p:nvSpPr>
          <p:spPr>
            <a:xfrm>
              <a:off x="3265931" y="4376928"/>
              <a:ext cx="0" cy="976630"/>
            </a:xfrm>
            <a:custGeom>
              <a:avLst/>
              <a:gdLst/>
              <a:ahLst/>
              <a:cxnLst/>
              <a:rect l="l" t="t" r="r" b="b"/>
              <a:pathLst>
                <a:path h="976629">
                  <a:moveTo>
                    <a:pt x="0" y="0"/>
                  </a:moveTo>
                  <a:lnTo>
                    <a:pt x="0" y="976122"/>
                  </a:lnTo>
                </a:path>
              </a:pathLst>
            </a:custGeom>
            <a:grpFill/>
            <a:ln w="12192">
              <a:solidFill>
                <a:srgbClr val="808080"/>
              </a:solidFill>
              <a:prstDash val="sysDot"/>
            </a:ln>
          </p:spPr>
          <p:txBody>
            <a:bodyPr wrap="square" lIns="0" tIns="0" rIns="0" bIns="0" rtlCol="0"/>
            <a:lstStyle/>
            <a:p>
              <a:endParaRPr sz="1588"/>
            </a:p>
          </p:txBody>
        </p:sp>
        <p:pic>
          <p:nvPicPr>
            <p:cNvPr id="68" name="object 68"/>
            <p:cNvPicPr/>
            <p:nvPr/>
          </p:nvPicPr>
          <p:blipFill>
            <a:blip r:embed="rId18"/>
            <a:stretch/>
          </p:blipFill>
          <p:spPr>
            <a:xfrm>
              <a:off x="2402586" y="4387595"/>
              <a:ext cx="30480" cy="14477"/>
            </a:xfrm>
            <a:prstGeom prst="rect">
              <a:avLst/>
            </a:prstGeom>
          </p:spPr>
        </p:pic>
        <p:pic>
          <p:nvPicPr>
            <p:cNvPr id="69" name="object 69"/>
            <p:cNvPicPr/>
            <p:nvPr/>
          </p:nvPicPr>
          <p:blipFill>
            <a:blip r:embed="rId19"/>
            <a:stretch/>
          </p:blipFill>
          <p:spPr>
            <a:xfrm>
              <a:off x="2403347" y="4402073"/>
              <a:ext cx="30480" cy="2285"/>
            </a:xfrm>
            <a:prstGeom prst="rect">
              <a:avLst/>
            </a:prstGeom>
          </p:spPr>
        </p:pic>
        <p:pic>
          <p:nvPicPr>
            <p:cNvPr id="70" name="object 70"/>
            <p:cNvPicPr/>
            <p:nvPr/>
          </p:nvPicPr>
          <p:blipFill>
            <a:blip r:embed="rId20"/>
            <a:stretch/>
          </p:blipFill>
          <p:spPr>
            <a:xfrm>
              <a:off x="2404109" y="4404359"/>
              <a:ext cx="30480" cy="1524"/>
            </a:xfrm>
            <a:prstGeom prst="rect">
              <a:avLst/>
            </a:prstGeom>
          </p:spPr>
        </p:pic>
        <p:pic>
          <p:nvPicPr>
            <p:cNvPr id="71" name="object 71"/>
            <p:cNvPicPr/>
            <p:nvPr/>
          </p:nvPicPr>
          <p:blipFill>
            <a:blip r:embed="rId21"/>
            <a:stretch/>
          </p:blipFill>
          <p:spPr>
            <a:xfrm>
              <a:off x="2405634" y="4373880"/>
              <a:ext cx="288035" cy="60959"/>
            </a:xfrm>
            <a:prstGeom prst="rect">
              <a:avLst/>
            </a:prstGeom>
          </p:spPr>
        </p:pic>
        <p:pic>
          <p:nvPicPr>
            <p:cNvPr id="72" name="object 72"/>
            <p:cNvPicPr/>
            <p:nvPr/>
          </p:nvPicPr>
          <p:blipFill>
            <a:blip r:embed="rId22"/>
            <a:stretch/>
          </p:blipFill>
          <p:spPr>
            <a:xfrm>
              <a:off x="2440686" y="4434839"/>
              <a:ext cx="252221" cy="2285"/>
            </a:xfrm>
            <a:prstGeom prst="rect">
              <a:avLst/>
            </a:prstGeom>
          </p:spPr>
        </p:pic>
        <p:pic>
          <p:nvPicPr>
            <p:cNvPr id="73" name="object 73"/>
            <p:cNvPicPr/>
            <p:nvPr/>
          </p:nvPicPr>
          <p:blipFill>
            <a:blip r:embed="rId23"/>
            <a:stretch/>
          </p:blipFill>
          <p:spPr>
            <a:xfrm>
              <a:off x="2441447" y="4437125"/>
              <a:ext cx="252221" cy="2285"/>
            </a:xfrm>
            <a:prstGeom prst="rect">
              <a:avLst/>
            </a:prstGeom>
          </p:spPr>
        </p:pic>
        <p:pic>
          <p:nvPicPr>
            <p:cNvPr id="74" name="object 74"/>
            <p:cNvPicPr/>
            <p:nvPr/>
          </p:nvPicPr>
          <p:blipFill>
            <a:blip r:embed="rId24"/>
            <a:stretch/>
          </p:blipFill>
          <p:spPr>
            <a:xfrm>
              <a:off x="2442209" y="4439411"/>
              <a:ext cx="250698" cy="8382"/>
            </a:xfrm>
            <a:prstGeom prst="rect">
              <a:avLst/>
            </a:prstGeom>
          </p:spPr>
        </p:pic>
        <p:sp>
          <p:nvSpPr>
            <p:cNvPr id="75" name="object 75"/>
            <p:cNvSpPr/>
            <p:nvPr/>
          </p:nvSpPr>
          <p:spPr>
            <a:xfrm>
              <a:off x="2469642" y="4447412"/>
              <a:ext cx="30480" cy="0"/>
            </a:xfrm>
            <a:custGeom>
              <a:avLst/>
              <a:gdLst/>
              <a:ahLst/>
              <a:cxnLst/>
              <a:rect l="l" t="t" r="r" b="b"/>
              <a:pathLst>
                <a:path w="30480">
                  <a:moveTo>
                    <a:pt x="0" y="0"/>
                  </a:moveTo>
                  <a:lnTo>
                    <a:pt x="30480" y="0"/>
                  </a:lnTo>
                </a:path>
              </a:pathLst>
            </a:custGeom>
            <a:grpFill/>
            <a:ln w="3175">
              <a:solidFill>
                <a:srgbClr val="3D2E50"/>
              </a:solidFill>
            </a:ln>
          </p:spPr>
          <p:txBody>
            <a:bodyPr wrap="square" lIns="0" tIns="0" rIns="0" bIns="0" rtlCol="0"/>
            <a:lstStyle/>
            <a:p>
              <a:endParaRPr sz="1588"/>
            </a:p>
          </p:txBody>
        </p:sp>
        <p:pic>
          <p:nvPicPr>
            <p:cNvPr id="76" name="object 76"/>
            <p:cNvPicPr/>
            <p:nvPr/>
          </p:nvPicPr>
          <p:blipFill>
            <a:blip r:embed="rId25"/>
            <a:stretch/>
          </p:blipFill>
          <p:spPr>
            <a:xfrm>
              <a:off x="2445258" y="4447031"/>
              <a:ext cx="288798" cy="76961"/>
            </a:xfrm>
            <a:prstGeom prst="rect">
              <a:avLst/>
            </a:prstGeom>
          </p:spPr>
        </p:pic>
        <p:pic>
          <p:nvPicPr>
            <p:cNvPr id="77" name="object 77"/>
            <p:cNvPicPr/>
            <p:nvPr/>
          </p:nvPicPr>
          <p:blipFill>
            <a:blip r:embed="rId26"/>
            <a:stretch/>
          </p:blipFill>
          <p:spPr>
            <a:xfrm>
              <a:off x="2474214" y="4523231"/>
              <a:ext cx="259842" cy="2285"/>
            </a:xfrm>
            <a:prstGeom prst="rect">
              <a:avLst/>
            </a:prstGeom>
          </p:spPr>
        </p:pic>
        <p:pic>
          <p:nvPicPr>
            <p:cNvPr id="78" name="object 78"/>
            <p:cNvPicPr/>
            <p:nvPr/>
          </p:nvPicPr>
          <p:blipFill>
            <a:blip r:embed="rId27"/>
            <a:stretch/>
          </p:blipFill>
          <p:spPr>
            <a:xfrm>
              <a:off x="2474214" y="4524755"/>
              <a:ext cx="256032" cy="1523"/>
            </a:xfrm>
            <a:prstGeom prst="rect">
              <a:avLst/>
            </a:prstGeom>
          </p:spPr>
        </p:pic>
        <p:pic>
          <p:nvPicPr>
            <p:cNvPr id="79" name="object 79"/>
            <p:cNvPicPr/>
            <p:nvPr/>
          </p:nvPicPr>
          <p:blipFill>
            <a:blip r:embed="rId28"/>
            <a:stretch/>
          </p:blipFill>
          <p:spPr>
            <a:xfrm>
              <a:off x="2474975" y="4525517"/>
              <a:ext cx="256032" cy="1523"/>
            </a:xfrm>
            <a:prstGeom prst="rect">
              <a:avLst/>
            </a:prstGeom>
          </p:spPr>
        </p:pic>
        <p:pic>
          <p:nvPicPr>
            <p:cNvPr id="80" name="object 80"/>
            <p:cNvPicPr/>
            <p:nvPr/>
          </p:nvPicPr>
          <p:blipFill>
            <a:blip r:embed="rId29"/>
            <a:stretch/>
          </p:blipFill>
          <p:spPr>
            <a:xfrm>
              <a:off x="2473452" y="4526279"/>
              <a:ext cx="262889" cy="8382"/>
            </a:xfrm>
            <a:prstGeom prst="rect">
              <a:avLst/>
            </a:prstGeom>
          </p:spPr>
        </p:pic>
        <p:pic>
          <p:nvPicPr>
            <p:cNvPr id="81" name="object 81"/>
            <p:cNvPicPr/>
            <p:nvPr/>
          </p:nvPicPr>
          <p:blipFill>
            <a:blip r:embed="rId30"/>
            <a:stretch/>
          </p:blipFill>
          <p:spPr>
            <a:xfrm>
              <a:off x="2472690" y="4533899"/>
              <a:ext cx="257555" cy="2285"/>
            </a:xfrm>
            <a:prstGeom prst="rect">
              <a:avLst/>
            </a:prstGeom>
          </p:spPr>
        </p:pic>
        <p:pic>
          <p:nvPicPr>
            <p:cNvPr id="82" name="object 82"/>
            <p:cNvPicPr/>
            <p:nvPr/>
          </p:nvPicPr>
          <p:blipFill>
            <a:blip r:embed="rId31"/>
            <a:stretch/>
          </p:blipFill>
          <p:spPr>
            <a:xfrm>
              <a:off x="2472690" y="4535423"/>
              <a:ext cx="259841" cy="1523"/>
            </a:xfrm>
            <a:prstGeom prst="rect">
              <a:avLst/>
            </a:prstGeom>
          </p:spPr>
        </p:pic>
        <p:pic>
          <p:nvPicPr>
            <p:cNvPr id="83" name="object 83"/>
            <p:cNvPicPr/>
            <p:nvPr/>
          </p:nvPicPr>
          <p:blipFill>
            <a:blip r:embed="rId32"/>
            <a:stretch/>
          </p:blipFill>
          <p:spPr>
            <a:xfrm>
              <a:off x="2471165" y="4536185"/>
              <a:ext cx="262890" cy="6858"/>
            </a:xfrm>
            <a:prstGeom prst="rect">
              <a:avLst/>
            </a:prstGeom>
          </p:spPr>
        </p:pic>
        <p:pic>
          <p:nvPicPr>
            <p:cNvPr id="84" name="object 84"/>
            <p:cNvPicPr/>
            <p:nvPr/>
          </p:nvPicPr>
          <p:blipFill>
            <a:blip r:embed="rId33"/>
            <a:stretch/>
          </p:blipFill>
          <p:spPr>
            <a:xfrm>
              <a:off x="2469642" y="4539995"/>
              <a:ext cx="261365" cy="6095"/>
            </a:xfrm>
            <a:prstGeom prst="rect">
              <a:avLst/>
            </a:prstGeom>
          </p:spPr>
        </p:pic>
        <p:pic>
          <p:nvPicPr>
            <p:cNvPr id="85" name="object 85"/>
            <p:cNvPicPr/>
            <p:nvPr/>
          </p:nvPicPr>
          <p:blipFill>
            <a:blip r:embed="rId34"/>
            <a:stretch/>
          </p:blipFill>
          <p:spPr>
            <a:xfrm>
              <a:off x="2468880" y="4545329"/>
              <a:ext cx="261365" cy="2285"/>
            </a:xfrm>
            <a:prstGeom prst="rect">
              <a:avLst/>
            </a:prstGeom>
          </p:spPr>
        </p:pic>
        <p:pic>
          <p:nvPicPr>
            <p:cNvPr id="86" name="object 86"/>
            <p:cNvPicPr/>
            <p:nvPr/>
          </p:nvPicPr>
          <p:blipFill>
            <a:blip r:embed="rId35"/>
            <a:stretch/>
          </p:blipFill>
          <p:spPr>
            <a:xfrm>
              <a:off x="2468880" y="4546853"/>
              <a:ext cx="261365" cy="2286"/>
            </a:xfrm>
            <a:prstGeom prst="rect">
              <a:avLst/>
            </a:prstGeom>
          </p:spPr>
        </p:pic>
        <p:pic>
          <p:nvPicPr>
            <p:cNvPr id="87" name="object 87"/>
            <p:cNvPicPr/>
            <p:nvPr/>
          </p:nvPicPr>
          <p:blipFill>
            <a:blip r:embed="rId36"/>
            <a:stretch/>
          </p:blipFill>
          <p:spPr>
            <a:xfrm>
              <a:off x="2468118" y="4548377"/>
              <a:ext cx="262127" cy="1523"/>
            </a:xfrm>
            <a:prstGeom prst="rect">
              <a:avLst/>
            </a:prstGeom>
          </p:spPr>
        </p:pic>
        <p:pic>
          <p:nvPicPr>
            <p:cNvPr id="88" name="object 88"/>
            <p:cNvPicPr/>
            <p:nvPr/>
          </p:nvPicPr>
          <p:blipFill>
            <a:blip r:embed="rId37"/>
            <a:stretch/>
          </p:blipFill>
          <p:spPr>
            <a:xfrm>
              <a:off x="2468118" y="4549139"/>
              <a:ext cx="262127" cy="1523"/>
            </a:xfrm>
            <a:prstGeom prst="rect">
              <a:avLst/>
            </a:prstGeom>
          </p:spPr>
        </p:pic>
        <p:pic>
          <p:nvPicPr>
            <p:cNvPr id="89" name="object 89"/>
            <p:cNvPicPr/>
            <p:nvPr/>
          </p:nvPicPr>
          <p:blipFill>
            <a:blip r:embed="rId38"/>
            <a:stretch/>
          </p:blipFill>
          <p:spPr>
            <a:xfrm>
              <a:off x="2465070" y="4549901"/>
              <a:ext cx="264414" cy="12191"/>
            </a:xfrm>
            <a:prstGeom prst="rect">
              <a:avLst/>
            </a:prstGeom>
          </p:spPr>
        </p:pic>
        <p:pic>
          <p:nvPicPr>
            <p:cNvPr id="90" name="object 90"/>
            <p:cNvPicPr/>
            <p:nvPr/>
          </p:nvPicPr>
          <p:blipFill>
            <a:blip r:embed="rId39"/>
            <a:stretch/>
          </p:blipFill>
          <p:spPr>
            <a:xfrm>
              <a:off x="2465070" y="4561331"/>
              <a:ext cx="262890" cy="1523"/>
            </a:xfrm>
            <a:prstGeom prst="rect">
              <a:avLst/>
            </a:prstGeom>
          </p:spPr>
        </p:pic>
        <p:pic>
          <p:nvPicPr>
            <p:cNvPr id="91" name="object 91"/>
            <p:cNvPicPr/>
            <p:nvPr/>
          </p:nvPicPr>
          <p:blipFill>
            <a:blip r:embed="rId40"/>
            <a:stretch/>
          </p:blipFill>
          <p:spPr>
            <a:xfrm>
              <a:off x="2465070" y="4562093"/>
              <a:ext cx="262890" cy="1523"/>
            </a:xfrm>
            <a:prstGeom prst="rect">
              <a:avLst/>
            </a:prstGeom>
          </p:spPr>
        </p:pic>
        <p:pic>
          <p:nvPicPr>
            <p:cNvPr id="92" name="object 92"/>
            <p:cNvPicPr/>
            <p:nvPr/>
          </p:nvPicPr>
          <p:blipFill>
            <a:blip r:embed="rId41"/>
            <a:stretch/>
          </p:blipFill>
          <p:spPr>
            <a:xfrm>
              <a:off x="2465070" y="4562855"/>
              <a:ext cx="262890" cy="1523"/>
            </a:xfrm>
            <a:prstGeom prst="rect">
              <a:avLst/>
            </a:prstGeom>
          </p:spPr>
        </p:pic>
        <p:pic>
          <p:nvPicPr>
            <p:cNvPr id="93" name="object 93"/>
            <p:cNvPicPr/>
            <p:nvPr/>
          </p:nvPicPr>
          <p:blipFill>
            <a:blip r:embed="rId42"/>
            <a:stretch/>
          </p:blipFill>
          <p:spPr>
            <a:xfrm>
              <a:off x="2465070" y="4563617"/>
              <a:ext cx="262890" cy="1523"/>
            </a:xfrm>
            <a:prstGeom prst="rect">
              <a:avLst/>
            </a:prstGeom>
          </p:spPr>
        </p:pic>
        <p:pic>
          <p:nvPicPr>
            <p:cNvPr id="94" name="object 94"/>
            <p:cNvPicPr/>
            <p:nvPr/>
          </p:nvPicPr>
          <p:blipFill>
            <a:blip r:embed="rId43"/>
            <a:stretch/>
          </p:blipFill>
          <p:spPr>
            <a:xfrm>
              <a:off x="2464308" y="4564379"/>
              <a:ext cx="263652" cy="1523"/>
            </a:xfrm>
            <a:prstGeom prst="rect">
              <a:avLst/>
            </a:prstGeom>
          </p:spPr>
        </p:pic>
        <p:pic>
          <p:nvPicPr>
            <p:cNvPr id="95" name="object 95"/>
            <p:cNvPicPr/>
            <p:nvPr/>
          </p:nvPicPr>
          <p:blipFill>
            <a:blip r:embed="rId44"/>
            <a:stretch/>
          </p:blipFill>
          <p:spPr>
            <a:xfrm>
              <a:off x="2464308" y="4565141"/>
              <a:ext cx="263652" cy="1523"/>
            </a:xfrm>
            <a:prstGeom prst="rect">
              <a:avLst/>
            </a:prstGeom>
          </p:spPr>
        </p:pic>
        <p:pic>
          <p:nvPicPr>
            <p:cNvPr id="96" name="object 96"/>
            <p:cNvPicPr/>
            <p:nvPr/>
          </p:nvPicPr>
          <p:blipFill>
            <a:blip r:embed="rId45"/>
            <a:stretch/>
          </p:blipFill>
          <p:spPr>
            <a:xfrm>
              <a:off x="2463546" y="4565903"/>
              <a:ext cx="264414" cy="1524"/>
            </a:xfrm>
            <a:prstGeom prst="rect">
              <a:avLst/>
            </a:prstGeom>
          </p:spPr>
        </p:pic>
        <p:pic>
          <p:nvPicPr>
            <p:cNvPr id="97" name="object 97"/>
            <p:cNvPicPr/>
            <p:nvPr/>
          </p:nvPicPr>
          <p:blipFill>
            <a:blip r:embed="rId46"/>
            <a:stretch/>
          </p:blipFill>
          <p:spPr>
            <a:xfrm>
              <a:off x="2463546" y="4566665"/>
              <a:ext cx="263652" cy="1523"/>
            </a:xfrm>
            <a:prstGeom prst="rect">
              <a:avLst/>
            </a:prstGeom>
          </p:spPr>
        </p:pic>
        <p:pic>
          <p:nvPicPr>
            <p:cNvPr id="98" name="object 98"/>
            <p:cNvPicPr/>
            <p:nvPr/>
          </p:nvPicPr>
          <p:blipFill>
            <a:blip r:embed="rId47"/>
            <a:stretch/>
          </p:blipFill>
          <p:spPr>
            <a:xfrm>
              <a:off x="2463546" y="4567427"/>
              <a:ext cx="263652" cy="1523"/>
            </a:xfrm>
            <a:prstGeom prst="rect">
              <a:avLst/>
            </a:prstGeom>
          </p:spPr>
        </p:pic>
        <p:pic>
          <p:nvPicPr>
            <p:cNvPr id="99" name="object 99"/>
            <p:cNvPicPr/>
            <p:nvPr/>
          </p:nvPicPr>
          <p:blipFill>
            <a:blip r:embed="rId48"/>
            <a:stretch/>
          </p:blipFill>
          <p:spPr>
            <a:xfrm>
              <a:off x="2462784" y="4568189"/>
              <a:ext cx="264414" cy="6857"/>
            </a:xfrm>
            <a:prstGeom prst="rect">
              <a:avLst/>
            </a:prstGeom>
          </p:spPr>
        </p:pic>
        <p:pic>
          <p:nvPicPr>
            <p:cNvPr id="100" name="object 100"/>
            <p:cNvPicPr/>
            <p:nvPr/>
          </p:nvPicPr>
          <p:blipFill>
            <a:blip r:embed="rId49"/>
            <a:stretch/>
          </p:blipFill>
          <p:spPr>
            <a:xfrm>
              <a:off x="2462021" y="4574285"/>
              <a:ext cx="264413" cy="1523"/>
            </a:xfrm>
            <a:prstGeom prst="rect">
              <a:avLst/>
            </a:prstGeom>
          </p:spPr>
        </p:pic>
        <p:pic>
          <p:nvPicPr>
            <p:cNvPr id="101" name="object 101"/>
            <p:cNvPicPr/>
            <p:nvPr/>
          </p:nvPicPr>
          <p:blipFill>
            <a:blip r:embed="rId50"/>
            <a:stretch/>
          </p:blipFill>
          <p:spPr>
            <a:xfrm>
              <a:off x="2462021" y="4575047"/>
              <a:ext cx="264413" cy="1524"/>
            </a:xfrm>
            <a:prstGeom prst="rect">
              <a:avLst/>
            </a:prstGeom>
          </p:spPr>
        </p:pic>
        <p:pic>
          <p:nvPicPr>
            <p:cNvPr id="102" name="object 102"/>
            <p:cNvPicPr/>
            <p:nvPr/>
          </p:nvPicPr>
          <p:blipFill>
            <a:blip r:embed="rId51"/>
            <a:stretch/>
          </p:blipFill>
          <p:spPr>
            <a:xfrm>
              <a:off x="2462021" y="4575809"/>
              <a:ext cx="264413" cy="1523"/>
            </a:xfrm>
            <a:prstGeom prst="rect">
              <a:avLst/>
            </a:prstGeom>
          </p:spPr>
        </p:pic>
        <p:pic>
          <p:nvPicPr>
            <p:cNvPr id="103" name="object 103"/>
            <p:cNvPicPr/>
            <p:nvPr/>
          </p:nvPicPr>
          <p:blipFill>
            <a:blip r:embed="rId52"/>
            <a:stretch/>
          </p:blipFill>
          <p:spPr>
            <a:xfrm>
              <a:off x="2461259" y="4576571"/>
              <a:ext cx="264414" cy="1523"/>
            </a:xfrm>
            <a:prstGeom prst="rect">
              <a:avLst/>
            </a:prstGeom>
          </p:spPr>
        </p:pic>
        <p:pic>
          <p:nvPicPr>
            <p:cNvPr id="104" name="object 104"/>
            <p:cNvPicPr/>
            <p:nvPr/>
          </p:nvPicPr>
          <p:blipFill>
            <a:blip r:embed="rId53"/>
            <a:stretch/>
          </p:blipFill>
          <p:spPr>
            <a:xfrm>
              <a:off x="2461259" y="4577333"/>
              <a:ext cx="264414" cy="1523"/>
            </a:xfrm>
            <a:prstGeom prst="rect">
              <a:avLst/>
            </a:prstGeom>
          </p:spPr>
        </p:pic>
        <p:pic>
          <p:nvPicPr>
            <p:cNvPr id="105" name="object 105"/>
            <p:cNvPicPr/>
            <p:nvPr/>
          </p:nvPicPr>
          <p:blipFill>
            <a:blip r:embed="rId54"/>
            <a:stretch/>
          </p:blipFill>
          <p:spPr>
            <a:xfrm>
              <a:off x="2461259" y="4578095"/>
              <a:ext cx="264414" cy="1523"/>
            </a:xfrm>
            <a:prstGeom prst="rect">
              <a:avLst/>
            </a:prstGeom>
          </p:spPr>
        </p:pic>
        <p:pic>
          <p:nvPicPr>
            <p:cNvPr id="106" name="object 106"/>
            <p:cNvPicPr/>
            <p:nvPr/>
          </p:nvPicPr>
          <p:blipFill>
            <a:blip r:embed="rId55"/>
            <a:stretch/>
          </p:blipFill>
          <p:spPr>
            <a:xfrm>
              <a:off x="2461259" y="4578857"/>
              <a:ext cx="264414" cy="1523"/>
            </a:xfrm>
            <a:prstGeom prst="rect">
              <a:avLst/>
            </a:prstGeom>
          </p:spPr>
        </p:pic>
        <p:pic>
          <p:nvPicPr>
            <p:cNvPr id="107" name="object 107"/>
            <p:cNvPicPr/>
            <p:nvPr/>
          </p:nvPicPr>
          <p:blipFill>
            <a:blip r:embed="rId56"/>
            <a:stretch/>
          </p:blipFill>
          <p:spPr>
            <a:xfrm>
              <a:off x="2457449" y="4579619"/>
              <a:ext cx="268224" cy="25145"/>
            </a:xfrm>
            <a:prstGeom prst="rect">
              <a:avLst/>
            </a:prstGeom>
          </p:spPr>
        </p:pic>
        <p:pic>
          <p:nvPicPr>
            <p:cNvPr id="108" name="object 108"/>
            <p:cNvPicPr/>
            <p:nvPr/>
          </p:nvPicPr>
          <p:blipFill>
            <a:blip r:embed="rId57"/>
            <a:stretch/>
          </p:blipFill>
          <p:spPr>
            <a:xfrm>
              <a:off x="2457449" y="4604003"/>
              <a:ext cx="269748" cy="2286"/>
            </a:xfrm>
            <a:prstGeom prst="rect">
              <a:avLst/>
            </a:prstGeom>
          </p:spPr>
        </p:pic>
        <p:pic>
          <p:nvPicPr>
            <p:cNvPr id="109" name="object 109"/>
            <p:cNvPicPr/>
            <p:nvPr/>
          </p:nvPicPr>
          <p:blipFill>
            <a:blip r:embed="rId58"/>
            <a:stretch/>
          </p:blipFill>
          <p:spPr>
            <a:xfrm>
              <a:off x="2457449" y="4605527"/>
              <a:ext cx="269748" cy="7619"/>
            </a:xfrm>
            <a:prstGeom prst="rect">
              <a:avLst/>
            </a:prstGeom>
          </p:spPr>
        </p:pic>
        <p:sp>
          <p:nvSpPr>
            <p:cNvPr id="110" name="object 110"/>
            <p:cNvSpPr/>
            <p:nvPr/>
          </p:nvSpPr>
          <p:spPr>
            <a:xfrm>
              <a:off x="2647187" y="4609718"/>
              <a:ext cx="6350" cy="0"/>
            </a:xfrm>
            <a:custGeom>
              <a:avLst/>
              <a:gdLst/>
              <a:ahLst/>
              <a:cxnLst/>
              <a:rect l="l" t="t" r="r" b="b"/>
              <a:pathLst>
                <a:path w="6350">
                  <a:moveTo>
                    <a:pt x="0" y="0"/>
                  </a:moveTo>
                  <a:lnTo>
                    <a:pt x="6095" y="0"/>
                  </a:lnTo>
                </a:path>
              </a:pathLst>
            </a:custGeom>
            <a:grpFill/>
            <a:ln w="3175">
              <a:solidFill>
                <a:srgbClr val="473959"/>
              </a:solidFill>
            </a:ln>
          </p:spPr>
          <p:txBody>
            <a:bodyPr wrap="square" lIns="0" tIns="0" rIns="0" bIns="0" rtlCol="0"/>
            <a:lstStyle/>
            <a:p>
              <a:endParaRPr sz="1588"/>
            </a:p>
          </p:txBody>
        </p:sp>
        <p:sp>
          <p:nvSpPr>
            <p:cNvPr id="111" name="object 111"/>
            <p:cNvSpPr/>
            <p:nvPr/>
          </p:nvSpPr>
          <p:spPr>
            <a:xfrm>
              <a:off x="2661665" y="4609718"/>
              <a:ext cx="6350" cy="0"/>
            </a:xfrm>
            <a:custGeom>
              <a:avLst/>
              <a:gdLst/>
              <a:ahLst/>
              <a:cxnLst/>
              <a:rect l="l" t="t" r="r" b="b"/>
              <a:pathLst>
                <a:path w="6350">
                  <a:moveTo>
                    <a:pt x="0" y="0"/>
                  </a:moveTo>
                  <a:lnTo>
                    <a:pt x="6095" y="0"/>
                  </a:lnTo>
                </a:path>
              </a:pathLst>
            </a:custGeom>
            <a:grpFill/>
            <a:ln w="3175">
              <a:solidFill>
                <a:srgbClr val="493B5B"/>
              </a:solidFill>
            </a:ln>
          </p:spPr>
          <p:txBody>
            <a:bodyPr wrap="square" lIns="0" tIns="0" rIns="0" bIns="0" rtlCol="0"/>
            <a:lstStyle/>
            <a:p>
              <a:endParaRPr sz="1588"/>
            </a:p>
          </p:txBody>
        </p:sp>
        <p:sp>
          <p:nvSpPr>
            <p:cNvPr id="112" name="object 112"/>
            <p:cNvSpPr/>
            <p:nvPr/>
          </p:nvSpPr>
          <p:spPr>
            <a:xfrm>
              <a:off x="2675381" y="4609718"/>
              <a:ext cx="20320" cy="0"/>
            </a:xfrm>
            <a:custGeom>
              <a:avLst/>
              <a:gdLst/>
              <a:ahLst/>
              <a:cxnLst/>
              <a:rect l="l" t="t" r="r" b="b"/>
              <a:pathLst>
                <a:path w="20319">
                  <a:moveTo>
                    <a:pt x="0" y="0"/>
                  </a:moveTo>
                  <a:lnTo>
                    <a:pt x="6095" y="0"/>
                  </a:lnTo>
                </a:path>
                <a:path w="20319">
                  <a:moveTo>
                    <a:pt x="13716" y="0"/>
                  </a:moveTo>
                  <a:lnTo>
                    <a:pt x="19812" y="0"/>
                  </a:lnTo>
                </a:path>
              </a:pathLst>
            </a:custGeom>
            <a:grpFill/>
            <a:ln w="3175">
              <a:solidFill>
                <a:srgbClr val="3D2E50"/>
              </a:solidFill>
            </a:ln>
          </p:spPr>
          <p:txBody>
            <a:bodyPr wrap="square" lIns="0" tIns="0" rIns="0" bIns="0" rtlCol="0"/>
            <a:lstStyle/>
            <a:p>
              <a:endParaRPr sz="1588"/>
            </a:p>
          </p:txBody>
        </p:sp>
        <p:sp>
          <p:nvSpPr>
            <p:cNvPr id="113" name="object 113"/>
            <p:cNvSpPr/>
            <p:nvPr/>
          </p:nvSpPr>
          <p:spPr>
            <a:xfrm>
              <a:off x="2703575" y="4609718"/>
              <a:ext cx="6350" cy="0"/>
            </a:xfrm>
            <a:custGeom>
              <a:avLst/>
              <a:gdLst/>
              <a:ahLst/>
              <a:cxnLst/>
              <a:rect l="l" t="t" r="r" b="b"/>
              <a:pathLst>
                <a:path w="6350">
                  <a:moveTo>
                    <a:pt x="0" y="0"/>
                  </a:moveTo>
                  <a:lnTo>
                    <a:pt x="6095" y="0"/>
                  </a:lnTo>
                </a:path>
              </a:pathLst>
            </a:custGeom>
            <a:grpFill/>
            <a:ln w="3175">
              <a:solidFill>
                <a:srgbClr val="3E2F51"/>
              </a:solidFill>
            </a:ln>
          </p:spPr>
          <p:txBody>
            <a:bodyPr wrap="square" lIns="0" tIns="0" rIns="0" bIns="0" rtlCol="0"/>
            <a:lstStyle/>
            <a:p>
              <a:endParaRPr sz="1588"/>
            </a:p>
          </p:txBody>
        </p:sp>
        <p:sp>
          <p:nvSpPr>
            <p:cNvPr id="114" name="object 114"/>
            <p:cNvSpPr/>
            <p:nvPr/>
          </p:nvSpPr>
          <p:spPr>
            <a:xfrm>
              <a:off x="2647187" y="4610480"/>
              <a:ext cx="6350" cy="0"/>
            </a:xfrm>
            <a:custGeom>
              <a:avLst/>
              <a:gdLst/>
              <a:ahLst/>
              <a:cxnLst/>
              <a:rect l="l" t="t" r="r" b="b"/>
              <a:pathLst>
                <a:path w="6350">
                  <a:moveTo>
                    <a:pt x="0" y="0"/>
                  </a:moveTo>
                  <a:lnTo>
                    <a:pt x="6095" y="0"/>
                  </a:lnTo>
                </a:path>
              </a:pathLst>
            </a:custGeom>
            <a:grpFill/>
            <a:ln w="3175">
              <a:solidFill>
                <a:srgbClr val="473959"/>
              </a:solidFill>
            </a:ln>
          </p:spPr>
          <p:txBody>
            <a:bodyPr wrap="square" lIns="0" tIns="0" rIns="0" bIns="0" rtlCol="0"/>
            <a:lstStyle/>
            <a:p>
              <a:endParaRPr sz="1588"/>
            </a:p>
          </p:txBody>
        </p:sp>
        <p:sp>
          <p:nvSpPr>
            <p:cNvPr id="115" name="object 115"/>
            <p:cNvSpPr/>
            <p:nvPr/>
          </p:nvSpPr>
          <p:spPr>
            <a:xfrm>
              <a:off x="2661665" y="4610480"/>
              <a:ext cx="6350" cy="0"/>
            </a:xfrm>
            <a:custGeom>
              <a:avLst/>
              <a:gdLst/>
              <a:ahLst/>
              <a:cxnLst/>
              <a:rect l="l" t="t" r="r" b="b"/>
              <a:pathLst>
                <a:path w="6350">
                  <a:moveTo>
                    <a:pt x="0" y="0"/>
                  </a:moveTo>
                  <a:lnTo>
                    <a:pt x="6095" y="0"/>
                  </a:lnTo>
                </a:path>
              </a:pathLst>
            </a:custGeom>
            <a:grpFill/>
            <a:ln w="3175">
              <a:solidFill>
                <a:srgbClr val="493B5B"/>
              </a:solidFill>
            </a:ln>
          </p:spPr>
          <p:txBody>
            <a:bodyPr wrap="square" lIns="0" tIns="0" rIns="0" bIns="0" rtlCol="0"/>
            <a:lstStyle/>
            <a:p>
              <a:endParaRPr sz="1588"/>
            </a:p>
          </p:txBody>
        </p:sp>
        <p:sp>
          <p:nvSpPr>
            <p:cNvPr id="116" name="object 116"/>
            <p:cNvSpPr/>
            <p:nvPr/>
          </p:nvSpPr>
          <p:spPr>
            <a:xfrm>
              <a:off x="2675381" y="4610480"/>
              <a:ext cx="20320" cy="0"/>
            </a:xfrm>
            <a:custGeom>
              <a:avLst/>
              <a:gdLst/>
              <a:ahLst/>
              <a:cxnLst/>
              <a:rect l="l" t="t" r="r" b="b"/>
              <a:pathLst>
                <a:path w="20319">
                  <a:moveTo>
                    <a:pt x="0" y="0"/>
                  </a:moveTo>
                  <a:lnTo>
                    <a:pt x="6095" y="0"/>
                  </a:lnTo>
                </a:path>
                <a:path w="20319">
                  <a:moveTo>
                    <a:pt x="13716" y="0"/>
                  </a:moveTo>
                  <a:lnTo>
                    <a:pt x="19812" y="0"/>
                  </a:lnTo>
                </a:path>
              </a:pathLst>
            </a:custGeom>
            <a:grpFill/>
            <a:ln w="3175">
              <a:solidFill>
                <a:srgbClr val="3D2E50"/>
              </a:solidFill>
            </a:ln>
          </p:spPr>
          <p:txBody>
            <a:bodyPr wrap="square" lIns="0" tIns="0" rIns="0" bIns="0" rtlCol="0"/>
            <a:lstStyle/>
            <a:p>
              <a:endParaRPr sz="1588"/>
            </a:p>
          </p:txBody>
        </p:sp>
        <p:sp>
          <p:nvSpPr>
            <p:cNvPr id="117" name="object 117"/>
            <p:cNvSpPr/>
            <p:nvPr/>
          </p:nvSpPr>
          <p:spPr>
            <a:xfrm>
              <a:off x="2703575" y="4610480"/>
              <a:ext cx="6350" cy="0"/>
            </a:xfrm>
            <a:custGeom>
              <a:avLst/>
              <a:gdLst/>
              <a:ahLst/>
              <a:cxnLst/>
              <a:rect l="l" t="t" r="r" b="b"/>
              <a:pathLst>
                <a:path w="6350">
                  <a:moveTo>
                    <a:pt x="0" y="0"/>
                  </a:moveTo>
                  <a:lnTo>
                    <a:pt x="6095" y="0"/>
                  </a:lnTo>
                </a:path>
              </a:pathLst>
            </a:custGeom>
            <a:grpFill/>
            <a:ln w="3175">
              <a:solidFill>
                <a:srgbClr val="3E2F51"/>
              </a:solidFill>
            </a:ln>
          </p:spPr>
          <p:txBody>
            <a:bodyPr wrap="square" lIns="0" tIns="0" rIns="0" bIns="0" rtlCol="0"/>
            <a:lstStyle/>
            <a:p>
              <a:endParaRPr sz="1588"/>
            </a:p>
          </p:txBody>
        </p:sp>
        <p:sp>
          <p:nvSpPr>
            <p:cNvPr id="118" name="object 118"/>
            <p:cNvSpPr/>
            <p:nvPr/>
          </p:nvSpPr>
          <p:spPr>
            <a:xfrm>
              <a:off x="2647187" y="4611242"/>
              <a:ext cx="6350" cy="0"/>
            </a:xfrm>
            <a:custGeom>
              <a:avLst/>
              <a:gdLst/>
              <a:ahLst/>
              <a:cxnLst/>
              <a:rect l="l" t="t" r="r" b="b"/>
              <a:pathLst>
                <a:path w="6350">
                  <a:moveTo>
                    <a:pt x="0" y="0"/>
                  </a:moveTo>
                  <a:lnTo>
                    <a:pt x="6095" y="0"/>
                  </a:lnTo>
                </a:path>
              </a:pathLst>
            </a:custGeom>
            <a:grpFill/>
            <a:ln w="3175">
              <a:solidFill>
                <a:srgbClr val="473959"/>
              </a:solidFill>
            </a:ln>
          </p:spPr>
          <p:txBody>
            <a:bodyPr wrap="square" lIns="0" tIns="0" rIns="0" bIns="0" rtlCol="0"/>
            <a:lstStyle/>
            <a:p>
              <a:endParaRPr sz="1588"/>
            </a:p>
          </p:txBody>
        </p:sp>
        <p:sp>
          <p:nvSpPr>
            <p:cNvPr id="119" name="object 119"/>
            <p:cNvSpPr/>
            <p:nvPr/>
          </p:nvSpPr>
          <p:spPr>
            <a:xfrm>
              <a:off x="2661665" y="4611242"/>
              <a:ext cx="6350" cy="0"/>
            </a:xfrm>
            <a:custGeom>
              <a:avLst/>
              <a:gdLst/>
              <a:ahLst/>
              <a:cxnLst/>
              <a:rect l="l" t="t" r="r" b="b"/>
              <a:pathLst>
                <a:path w="6350">
                  <a:moveTo>
                    <a:pt x="0" y="0"/>
                  </a:moveTo>
                  <a:lnTo>
                    <a:pt x="6095" y="0"/>
                  </a:lnTo>
                </a:path>
              </a:pathLst>
            </a:custGeom>
            <a:grpFill/>
            <a:ln w="3175">
              <a:solidFill>
                <a:srgbClr val="493B5B"/>
              </a:solidFill>
            </a:ln>
          </p:spPr>
          <p:txBody>
            <a:bodyPr wrap="square" lIns="0" tIns="0" rIns="0" bIns="0" rtlCol="0"/>
            <a:lstStyle/>
            <a:p>
              <a:endParaRPr sz="1588"/>
            </a:p>
          </p:txBody>
        </p:sp>
        <p:sp>
          <p:nvSpPr>
            <p:cNvPr id="120" name="object 120"/>
            <p:cNvSpPr/>
            <p:nvPr/>
          </p:nvSpPr>
          <p:spPr>
            <a:xfrm>
              <a:off x="2675381" y="4611242"/>
              <a:ext cx="20320" cy="0"/>
            </a:xfrm>
            <a:custGeom>
              <a:avLst/>
              <a:gdLst/>
              <a:ahLst/>
              <a:cxnLst/>
              <a:rect l="l" t="t" r="r" b="b"/>
              <a:pathLst>
                <a:path w="20319">
                  <a:moveTo>
                    <a:pt x="0" y="0"/>
                  </a:moveTo>
                  <a:lnTo>
                    <a:pt x="6095" y="0"/>
                  </a:lnTo>
                </a:path>
                <a:path w="20319">
                  <a:moveTo>
                    <a:pt x="13716" y="0"/>
                  </a:moveTo>
                  <a:lnTo>
                    <a:pt x="19812" y="0"/>
                  </a:lnTo>
                </a:path>
              </a:pathLst>
            </a:custGeom>
            <a:grpFill/>
            <a:ln w="3175">
              <a:solidFill>
                <a:srgbClr val="3D2E50"/>
              </a:solidFill>
            </a:ln>
          </p:spPr>
          <p:txBody>
            <a:bodyPr wrap="square" lIns="0" tIns="0" rIns="0" bIns="0" rtlCol="0"/>
            <a:lstStyle/>
            <a:p>
              <a:endParaRPr sz="1588"/>
            </a:p>
          </p:txBody>
        </p:sp>
        <p:sp>
          <p:nvSpPr>
            <p:cNvPr id="121" name="object 121"/>
            <p:cNvSpPr/>
            <p:nvPr/>
          </p:nvSpPr>
          <p:spPr>
            <a:xfrm>
              <a:off x="2703575" y="4611242"/>
              <a:ext cx="6350" cy="0"/>
            </a:xfrm>
            <a:custGeom>
              <a:avLst/>
              <a:gdLst/>
              <a:ahLst/>
              <a:cxnLst/>
              <a:rect l="l" t="t" r="r" b="b"/>
              <a:pathLst>
                <a:path w="6350">
                  <a:moveTo>
                    <a:pt x="0" y="0"/>
                  </a:moveTo>
                  <a:lnTo>
                    <a:pt x="6095" y="0"/>
                  </a:lnTo>
                </a:path>
              </a:pathLst>
            </a:custGeom>
            <a:grpFill/>
            <a:ln w="3175">
              <a:solidFill>
                <a:srgbClr val="3E2F51"/>
              </a:solidFill>
            </a:ln>
          </p:spPr>
          <p:txBody>
            <a:bodyPr wrap="square" lIns="0" tIns="0" rIns="0" bIns="0" rtlCol="0"/>
            <a:lstStyle/>
            <a:p>
              <a:endParaRPr sz="1588"/>
            </a:p>
          </p:txBody>
        </p:sp>
        <p:sp>
          <p:nvSpPr>
            <p:cNvPr id="122" name="object 122"/>
            <p:cNvSpPr/>
            <p:nvPr/>
          </p:nvSpPr>
          <p:spPr>
            <a:xfrm>
              <a:off x="2647187" y="4612004"/>
              <a:ext cx="6350" cy="0"/>
            </a:xfrm>
            <a:custGeom>
              <a:avLst/>
              <a:gdLst/>
              <a:ahLst/>
              <a:cxnLst/>
              <a:rect l="l" t="t" r="r" b="b"/>
              <a:pathLst>
                <a:path w="6350">
                  <a:moveTo>
                    <a:pt x="0" y="0"/>
                  </a:moveTo>
                  <a:lnTo>
                    <a:pt x="6095" y="0"/>
                  </a:lnTo>
                </a:path>
              </a:pathLst>
            </a:custGeom>
            <a:grpFill/>
            <a:ln w="3175">
              <a:solidFill>
                <a:srgbClr val="473959"/>
              </a:solidFill>
            </a:ln>
          </p:spPr>
          <p:txBody>
            <a:bodyPr wrap="square" lIns="0" tIns="0" rIns="0" bIns="0" rtlCol="0"/>
            <a:lstStyle/>
            <a:p>
              <a:endParaRPr sz="1588"/>
            </a:p>
          </p:txBody>
        </p:sp>
        <p:sp>
          <p:nvSpPr>
            <p:cNvPr id="123" name="object 123"/>
            <p:cNvSpPr/>
            <p:nvPr/>
          </p:nvSpPr>
          <p:spPr>
            <a:xfrm>
              <a:off x="2661665" y="4612004"/>
              <a:ext cx="6350" cy="0"/>
            </a:xfrm>
            <a:custGeom>
              <a:avLst/>
              <a:gdLst/>
              <a:ahLst/>
              <a:cxnLst/>
              <a:rect l="l" t="t" r="r" b="b"/>
              <a:pathLst>
                <a:path w="6350">
                  <a:moveTo>
                    <a:pt x="0" y="0"/>
                  </a:moveTo>
                  <a:lnTo>
                    <a:pt x="6095" y="0"/>
                  </a:lnTo>
                </a:path>
              </a:pathLst>
            </a:custGeom>
            <a:grpFill/>
            <a:ln w="3175">
              <a:solidFill>
                <a:srgbClr val="493B5B"/>
              </a:solidFill>
            </a:ln>
          </p:spPr>
          <p:txBody>
            <a:bodyPr wrap="square" lIns="0" tIns="0" rIns="0" bIns="0" rtlCol="0"/>
            <a:lstStyle/>
            <a:p>
              <a:endParaRPr sz="1588"/>
            </a:p>
          </p:txBody>
        </p:sp>
        <p:sp>
          <p:nvSpPr>
            <p:cNvPr id="124" name="object 124"/>
            <p:cNvSpPr/>
            <p:nvPr/>
          </p:nvSpPr>
          <p:spPr>
            <a:xfrm>
              <a:off x="2675381" y="4612004"/>
              <a:ext cx="20320" cy="0"/>
            </a:xfrm>
            <a:custGeom>
              <a:avLst/>
              <a:gdLst/>
              <a:ahLst/>
              <a:cxnLst/>
              <a:rect l="l" t="t" r="r" b="b"/>
              <a:pathLst>
                <a:path w="20319">
                  <a:moveTo>
                    <a:pt x="0" y="0"/>
                  </a:moveTo>
                  <a:lnTo>
                    <a:pt x="6095" y="0"/>
                  </a:lnTo>
                </a:path>
                <a:path w="20319">
                  <a:moveTo>
                    <a:pt x="13716" y="0"/>
                  </a:moveTo>
                  <a:lnTo>
                    <a:pt x="19812" y="0"/>
                  </a:lnTo>
                </a:path>
              </a:pathLst>
            </a:custGeom>
            <a:grpFill/>
            <a:ln w="3175">
              <a:solidFill>
                <a:srgbClr val="3D2E50"/>
              </a:solidFill>
            </a:ln>
          </p:spPr>
          <p:txBody>
            <a:bodyPr wrap="square" lIns="0" tIns="0" rIns="0" bIns="0" rtlCol="0"/>
            <a:lstStyle/>
            <a:p>
              <a:endParaRPr sz="1588"/>
            </a:p>
          </p:txBody>
        </p:sp>
        <p:sp>
          <p:nvSpPr>
            <p:cNvPr id="125" name="object 125"/>
            <p:cNvSpPr/>
            <p:nvPr/>
          </p:nvSpPr>
          <p:spPr>
            <a:xfrm>
              <a:off x="2703575" y="4612004"/>
              <a:ext cx="6350" cy="0"/>
            </a:xfrm>
            <a:custGeom>
              <a:avLst/>
              <a:gdLst/>
              <a:ahLst/>
              <a:cxnLst/>
              <a:rect l="l" t="t" r="r" b="b"/>
              <a:pathLst>
                <a:path w="6350">
                  <a:moveTo>
                    <a:pt x="0" y="0"/>
                  </a:moveTo>
                  <a:lnTo>
                    <a:pt x="6095" y="0"/>
                  </a:lnTo>
                </a:path>
              </a:pathLst>
            </a:custGeom>
            <a:grpFill/>
            <a:ln w="3175">
              <a:solidFill>
                <a:srgbClr val="3E2F51"/>
              </a:solidFill>
            </a:ln>
          </p:spPr>
          <p:txBody>
            <a:bodyPr wrap="square" lIns="0" tIns="0" rIns="0" bIns="0" rtlCol="0"/>
            <a:lstStyle/>
            <a:p>
              <a:endParaRPr sz="1588"/>
            </a:p>
          </p:txBody>
        </p:sp>
        <p:sp>
          <p:nvSpPr>
            <p:cNvPr id="126" name="object 126"/>
            <p:cNvSpPr/>
            <p:nvPr/>
          </p:nvSpPr>
          <p:spPr>
            <a:xfrm>
              <a:off x="2647187" y="4612766"/>
              <a:ext cx="6350" cy="0"/>
            </a:xfrm>
            <a:custGeom>
              <a:avLst/>
              <a:gdLst/>
              <a:ahLst/>
              <a:cxnLst/>
              <a:rect l="l" t="t" r="r" b="b"/>
              <a:pathLst>
                <a:path w="6350">
                  <a:moveTo>
                    <a:pt x="0" y="0"/>
                  </a:moveTo>
                  <a:lnTo>
                    <a:pt x="6095" y="0"/>
                  </a:lnTo>
                </a:path>
              </a:pathLst>
            </a:custGeom>
            <a:grpFill/>
            <a:ln w="3175">
              <a:solidFill>
                <a:srgbClr val="473959"/>
              </a:solidFill>
            </a:ln>
          </p:spPr>
          <p:txBody>
            <a:bodyPr wrap="square" lIns="0" tIns="0" rIns="0" bIns="0" rtlCol="0"/>
            <a:lstStyle/>
            <a:p>
              <a:endParaRPr sz="1588"/>
            </a:p>
          </p:txBody>
        </p:sp>
        <p:sp>
          <p:nvSpPr>
            <p:cNvPr id="127" name="object 127"/>
            <p:cNvSpPr/>
            <p:nvPr/>
          </p:nvSpPr>
          <p:spPr>
            <a:xfrm>
              <a:off x="2689097" y="4612766"/>
              <a:ext cx="6350" cy="0"/>
            </a:xfrm>
            <a:custGeom>
              <a:avLst/>
              <a:gdLst/>
              <a:ahLst/>
              <a:cxnLst/>
              <a:rect l="l" t="t" r="r" b="b"/>
              <a:pathLst>
                <a:path w="6350">
                  <a:moveTo>
                    <a:pt x="0" y="0"/>
                  </a:moveTo>
                  <a:lnTo>
                    <a:pt x="6095" y="0"/>
                  </a:lnTo>
                </a:path>
              </a:pathLst>
            </a:custGeom>
            <a:grpFill/>
            <a:ln w="3175">
              <a:solidFill>
                <a:srgbClr val="3D2E50"/>
              </a:solidFill>
            </a:ln>
          </p:spPr>
          <p:txBody>
            <a:bodyPr wrap="square" lIns="0" tIns="0" rIns="0" bIns="0" rtlCol="0"/>
            <a:lstStyle/>
            <a:p>
              <a:endParaRPr sz="1588"/>
            </a:p>
          </p:txBody>
        </p:sp>
        <p:sp>
          <p:nvSpPr>
            <p:cNvPr id="128" name="object 128"/>
            <p:cNvSpPr/>
            <p:nvPr/>
          </p:nvSpPr>
          <p:spPr>
            <a:xfrm>
              <a:off x="2703575" y="4612766"/>
              <a:ext cx="6350" cy="0"/>
            </a:xfrm>
            <a:custGeom>
              <a:avLst/>
              <a:gdLst/>
              <a:ahLst/>
              <a:cxnLst/>
              <a:rect l="l" t="t" r="r" b="b"/>
              <a:pathLst>
                <a:path w="6350">
                  <a:moveTo>
                    <a:pt x="0" y="0"/>
                  </a:moveTo>
                  <a:lnTo>
                    <a:pt x="6095" y="0"/>
                  </a:lnTo>
                </a:path>
              </a:pathLst>
            </a:custGeom>
            <a:grpFill/>
            <a:ln w="3175">
              <a:solidFill>
                <a:srgbClr val="3E2F51"/>
              </a:solidFill>
            </a:ln>
          </p:spPr>
          <p:txBody>
            <a:bodyPr wrap="square" lIns="0" tIns="0" rIns="0" bIns="0" rtlCol="0"/>
            <a:lstStyle/>
            <a:p>
              <a:endParaRPr sz="1588"/>
            </a:p>
          </p:txBody>
        </p:sp>
        <p:pic>
          <p:nvPicPr>
            <p:cNvPr id="129" name="object 129"/>
            <p:cNvPicPr/>
            <p:nvPr/>
          </p:nvPicPr>
          <p:blipFill>
            <a:blip r:embed="rId59"/>
            <a:stretch/>
          </p:blipFill>
          <p:spPr>
            <a:xfrm>
              <a:off x="2456687" y="4612385"/>
              <a:ext cx="309372" cy="171450"/>
            </a:xfrm>
            <a:prstGeom prst="rect">
              <a:avLst/>
            </a:prstGeom>
          </p:spPr>
        </p:pic>
        <p:pic>
          <p:nvPicPr>
            <p:cNvPr id="130" name="object 130"/>
            <p:cNvPicPr/>
            <p:nvPr/>
          </p:nvPicPr>
          <p:blipFill>
            <a:blip r:embed="rId60"/>
            <a:stretch/>
          </p:blipFill>
          <p:spPr>
            <a:xfrm>
              <a:off x="2493264" y="4783073"/>
              <a:ext cx="277368" cy="3810"/>
            </a:xfrm>
            <a:prstGeom prst="rect">
              <a:avLst/>
            </a:prstGeom>
          </p:spPr>
        </p:pic>
        <p:pic>
          <p:nvPicPr>
            <p:cNvPr id="131" name="object 131"/>
            <p:cNvPicPr/>
            <p:nvPr/>
          </p:nvPicPr>
          <p:blipFill>
            <a:blip r:embed="rId61"/>
            <a:stretch/>
          </p:blipFill>
          <p:spPr>
            <a:xfrm>
              <a:off x="2491740" y="4786883"/>
              <a:ext cx="43433" cy="1523"/>
            </a:xfrm>
            <a:prstGeom prst="rect">
              <a:avLst/>
            </a:prstGeom>
          </p:spPr>
        </p:pic>
        <p:pic>
          <p:nvPicPr>
            <p:cNvPr id="132" name="object 132"/>
            <p:cNvPicPr/>
            <p:nvPr/>
          </p:nvPicPr>
          <p:blipFill>
            <a:blip r:embed="rId62"/>
            <a:stretch/>
          </p:blipFill>
          <p:spPr>
            <a:xfrm>
              <a:off x="2574036" y="4786883"/>
              <a:ext cx="196595" cy="3809"/>
            </a:xfrm>
            <a:prstGeom prst="rect">
              <a:avLst/>
            </a:prstGeom>
          </p:spPr>
        </p:pic>
        <p:pic>
          <p:nvPicPr>
            <p:cNvPr id="133" name="object 133"/>
            <p:cNvPicPr/>
            <p:nvPr/>
          </p:nvPicPr>
          <p:blipFill>
            <a:blip r:embed="rId63"/>
            <a:stretch/>
          </p:blipFill>
          <p:spPr>
            <a:xfrm>
              <a:off x="2490977" y="4788407"/>
              <a:ext cx="43434" cy="4571"/>
            </a:xfrm>
            <a:prstGeom prst="rect">
              <a:avLst/>
            </a:prstGeom>
          </p:spPr>
        </p:pic>
        <p:pic>
          <p:nvPicPr>
            <p:cNvPr id="134" name="object 134"/>
            <p:cNvPicPr/>
            <p:nvPr/>
          </p:nvPicPr>
          <p:blipFill>
            <a:blip r:embed="rId64"/>
            <a:stretch/>
          </p:blipFill>
          <p:spPr>
            <a:xfrm>
              <a:off x="2729484" y="4790693"/>
              <a:ext cx="42671" cy="1523"/>
            </a:xfrm>
            <a:prstGeom prst="rect">
              <a:avLst/>
            </a:prstGeom>
          </p:spPr>
        </p:pic>
        <p:pic>
          <p:nvPicPr>
            <p:cNvPr id="135" name="object 135"/>
            <p:cNvPicPr/>
            <p:nvPr/>
          </p:nvPicPr>
          <p:blipFill>
            <a:blip r:embed="rId65"/>
            <a:stretch/>
          </p:blipFill>
          <p:spPr>
            <a:xfrm>
              <a:off x="2730246" y="4792217"/>
              <a:ext cx="42671" cy="6858"/>
            </a:xfrm>
            <a:prstGeom prst="rect">
              <a:avLst/>
            </a:prstGeom>
          </p:spPr>
        </p:pic>
        <p:pic>
          <p:nvPicPr>
            <p:cNvPr id="136" name="object 136"/>
            <p:cNvPicPr/>
            <p:nvPr/>
          </p:nvPicPr>
          <p:blipFill>
            <a:blip r:embed="rId66"/>
            <a:stretch/>
          </p:blipFill>
          <p:spPr>
            <a:xfrm>
              <a:off x="2491740" y="4792979"/>
              <a:ext cx="43433" cy="7620"/>
            </a:xfrm>
            <a:prstGeom prst="rect">
              <a:avLst/>
            </a:prstGeom>
          </p:spPr>
        </p:pic>
        <p:pic>
          <p:nvPicPr>
            <p:cNvPr id="137" name="object 137"/>
            <p:cNvPicPr/>
            <p:nvPr/>
          </p:nvPicPr>
          <p:blipFill>
            <a:blip r:embed="rId67"/>
            <a:stretch/>
          </p:blipFill>
          <p:spPr>
            <a:xfrm>
              <a:off x="2832976" y="5059540"/>
              <a:ext cx="300507" cy="183921"/>
            </a:xfrm>
            <a:prstGeom prst="rect">
              <a:avLst/>
            </a:prstGeom>
          </p:spPr>
        </p:pic>
        <p:sp>
          <p:nvSpPr>
            <p:cNvPr id="138" name="object 138"/>
            <p:cNvSpPr/>
            <p:nvPr/>
          </p:nvSpPr>
          <p:spPr>
            <a:xfrm>
              <a:off x="2833877" y="5039106"/>
              <a:ext cx="323850" cy="21590"/>
            </a:xfrm>
            <a:custGeom>
              <a:avLst/>
              <a:gdLst/>
              <a:ahLst/>
              <a:cxnLst/>
              <a:rect l="l" t="t" r="r" b="b"/>
              <a:pathLst>
                <a:path w="323850" h="21589">
                  <a:moveTo>
                    <a:pt x="323850" y="0"/>
                  </a:moveTo>
                  <a:lnTo>
                    <a:pt x="25146" y="0"/>
                  </a:lnTo>
                  <a:lnTo>
                    <a:pt x="0" y="21336"/>
                  </a:lnTo>
                  <a:lnTo>
                    <a:pt x="298704" y="21336"/>
                  </a:lnTo>
                  <a:lnTo>
                    <a:pt x="323850" y="0"/>
                  </a:lnTo>
                  <a:close/>
                </a:path>
              </a:pathLst>
            </a:custGeom>
            <a:solidFill>
              <a:srgbClr val="00B4FF"/>
            </a:solidFill>
          </p:spPr>
          <p:txBody>
            <a:bodyPr wrap="square" lIns="0" tIns="0" rIns="0" bIns="0" rtlCol="0"/>
            <a:lstStyle/>
            <a:p>
              <a:endParaRPr sz="1588"/>
            </a:p>
          </p:txBody>
        </p:sp>
        <p:sp>
          <p:nvSpPr>
            <p:cNvPr id="139" name="object 139"/>
            <p:cNvSpPr/>
            <p:nvPr/>
          </p:nvSpPr>
          <p:spPr>
            <a:xfrm>
              <a:off x="2833877" y="5039106"/>
              <a:ext cx="323850" cy="21590"/>
            </a:xfrm>
            <a:custGeom>
              <a:avLst/>
              <a:gdLst/>
              <a:ahLst/>
              <a:cxnLst/>
              <a:rect l="l" t="t" r="r" b="b"/>
              <a:pathLst>
                <a:path w="323850" h="21589">
                  <a:moveTo>
                    <a:pt x="0" y="21336"/>
                  </a:moveTo>
                  <a:lnTo>
                    <a:pt x="25146" y="0"/>
                  </a:lnTo>
                  <a:lnTo>
                    <a:pt x="323850" y="0"/>
                  </a:lnTo>
                  <a:lnTo>
                    <a:pt x="298704" y="21336"/>
                  </a:lnTo>
                  <a:lnTo>
                    <a:pt x="0" y="21336"/>
                  </a:lnTo>
                </a:path>
              </a:pathLst>
            </a:custGeom>
            <a:grpFill/>
            <a:ln w="3175">
              <a:solidFill>
                <a:srgbClr val="AAE6FF"/>
              </a:solidFill>
            </a:ln>
          </p:spPr>
          <p:txBody>
            <a:bodyPr wrap="square" lIns="0" tIns="0" rIns="0" bIns="0" rtlCol="0"/>
            <a:lstStyle/>
            <a:p>
              <a:endParaRPr sz="1588"/>
            </a:p>
          </p:txBody>
        </p:sp>
        <p:pic>
          <p:nvPicPr>
            <p:cNvPr id="140" name="object 140"/>
            <p:cNvPicPr/>
            <p:nvPr/>
          </p:nvPicPr>
          <p:blipFill>
            <a:blip r:embed="rId68"/>
            <a:stretch/>
          </p:blipFill>
          <p:spPr>
            <a:xfrm>
              <a:off x="2837687" y="5038204"/>
              <a:ext cx="320941" cy="203733"/>
            </a:xfrm>
            <a:prstGeom prst="rect">
              <a:avLst/>
            </a:prstGeom>
          </p:spPr>
        </p:pic>
        <p:pic>
          <p:nvPicPr>
            <p:cNvPr id="141" name="object 141"/>
            <p:cNvPicPr/>
            <p:nvPr/>
          </p:nvPicPr>
          <p:blipFill>
            <a:blip r:embed="rId69"/>
            <a:stretch/>
          </p:blipFill>
          <p:spPr>
            <a:xfrm>
              <a:off x="4224527" y="4678679"/>
              <a:ext cx="42672" cy="26670"/>
            </a:xfrm>
            <a:prstGeom prst="rect">
              <a:avLst/>
            </a:prstGeom>
          </p:spPr>
        </p:pic>
        <p:sp>
          <p:nvSpPr>
            <p:cNvPr id="142" name="object 142"/>
            <p:cNvSpPr/>
            <p:nvPr/>
          </p:nvSpPr>
          <p:spPr>
            <a:xfrm>
              <a:off x="4256532" y="4703444"/>
              <a:ext cx="5715" cy="0"/>
            </a:xfrm>
            <a:custGeom>
              <a:avLst/>
              <a:gdLst/>
              <a:ahLst/>
              <a:cxnLst/>
              <a:rect l="l" t="t" r="r" b="b"/>
              <a:pathLst>
                <a:path w="5714">
                  <a:moveTo>
                    <a:pt x="0" y="0"/>
                  </a:moveTo>
                  <a:lnTo>
                    <a:pt x="5333" y="0"/>
                  </a:lnTo>
                </a:path>
              </a:pathLst>
            </a:custGeom>
            <a:grpFill/>
            <a:ln w="3810">
              <a:solidFill>
                <a:srgbClr val="E0D9DB"/>
              </a:solidFill>
            </a:ln>
          </p:spPr>
          <p:txBody>
            <a:bodyPr wrap="square" lIns="0" tIns="0" rIns="0" bIns="0" rtlCol="0"/>
            <a:lstStyle/>
            <a:p>
              <a:endParaRPr sz="1588"/>
            </a:p>
          </p:txBody>
        </p:sp>
        <p:pic>
          <p:nvPicPr>
            <p:cNvPr id="143" name="object 143"/>
            <p:cNvPicPr/>
            <p:nvPr/>
          </p:nvPicPr>
          <p:blipFill>
            <a:blip r:embed="rId70"/>
            <a:stretch/>
          </p:blipFill>
          <p:spPr>
            <a:xfrm>
              <a:off x="4352544" y="4678679"/>
              <a:ext cx="58674" cy="30480"/>
            </a:xfrm>
            <a:prstGeom prst="rect">
              <a:avLst/>
            </a:prstGeom>
          </p:spPr>
        </p:pic>
        <p:pic>
          <p:nvPicPr>
            <p:cNvPr id="144" name="object 144"/>
            <p:cNvPicPr/>
            <p:nvPr/>
          </p:nvPicPr>
          <p:blipFill>
            <a:blip r:embed="rId71"/>
            <a:stretch/>
          </p:blipFill>
          <p:spPr>
            <a:xfrm>
              <a:off x="4224527" y="4705349"/>
              <a:ext cx="176022" cy="26670"/>
            </a:xfrm>
            <a:prstGeom prst="rect">
              <a:avLst/>
            </a:prstGeom>
          </p:spPr>
        </p:pic>
        <p:pic>
          <p:nvPicPr>
            <p:cNvPr id="145" name="object 145"/>
            <p:cNvPicPr/>
            <p:nvPr/>
          </p:nvPicPr>
          <p:blipFill>
            <a:blip r:embed="rId72"/>
            <a:stretch/>
          </p:blipFill>
          <p:spPr>
            <a:xfrm>
              <a:off x="4245864" y="4720589"/>
              <a:ext cx="122681" cy="15239"/>
            </a:xfrm>
            <a:prstGeom prst="rect">
              <a:avLst/>
            </a:prstGeom>
          </p:spPr>
        </p:pic>
        <p:pic>
          <p:nvPicPr>
            <p:cNvPr id="146" name="object 146"/>
            <p:cNvPicPr/>
            <p:nvPr/>
          </p:nvPicPr>
          <p:blipFill>
            <a:blip r:embed="rId73"/>
            <a:stretch/>
          </p:blipFill>
          <p:spPr>
            <a:xfrm>
              <a:off x="4267200" y="4728209"/>
              <a:ext cx="122682" cy="11429"/>
            </a:xfrm>
            <a:prstGeom prst="rect">
              <a:avLst/>
            </a:prstGeom>
          </p:spPr>
        </p:pic>
        <p:pic>
          <p:nvPicPr>
            <p:cNvPr id="147" name="object 147"/>
            <p:cNvPicPr/>
            <p:nvPr/>
          </p:nvPicPr>
          <p:blipFill>
            <a:blip r:embed="rId74"/>
            <a:stretch/>
          </p:blipFill>
          <p:spPr>
            <a:xfrm>
              <a:off x="4235196" y="4732019"/>
              <a:ext cx="149351" cy="11430"/>
            </a:xfrm>
            <a:prstGeom prst="rect">
              <a:avLst/>
            </a:prstGeom>
          </p:spPr>
        </p:pic>
        <p:pic>
          <p:nvPicPr>
            <p:cNvPr id="148" name="object 148"/>
            <p:cNvPicPr/>
            <p:nvPr/>
          </p:nvPicPr>
          <p:blipFill>
            <a:blip r:embed="rId75"/>
            <a:stretch/>
          </p:blipFill>
          <p:spPr>
            <a:xfrm>
              <a:off x="4117847" y="4739639"/>
              <a:ext cx="272034" cy="34289"/>
            </a:xfrm>
            <a:prstGeom prst="rect">
              <a:avLst/>
            </a:prstGeom>
          </p:spPr>
        </p:pic>
        <p:pic>
          <p:nvPicPr>
            <p:cNvPr id="149" name="object 149"/>
            <p:cNvPicPr/>
            <p:nvPr/>
          </p:nvPicPr>
          <p:blipFill>
            <a:blip r:embed="rId76"/>
            <a:stretch/>
          </p:blipFill>
          <p:spPr>
            <a:xfrm>
              <a:off x="4117847" y="4773929"/>
              <a:ext cx="106679" cy="15240"/>
            </a:xfrm>
            <a:prstGeom prst="rect">
              <a:avLst/>
            </a:prstGeom>
          </p:spPr>
        </p:pic>
        <p:sp>
          <p:nvSpPr>
            <p:cNvPr id="150" name="object 150"/>
            <p:cNvSpPr/>
            <p:nvPr/>
          </p:nvSpPr>
          <p:spPr>
            <a:xfrm>
              <a:off x="4101846" y="4787264"/>
              <a:ext cx="5715" cy="0"/>
            </a:xfrm>
            <a:custGeom>
              <a:avLst/>
              <a:gdLst/>
              <a:ahLst/>
              <a:cxnLst/>
              <a:rect l="l" t="t" r="r" b="b"/>
              <a:pathLst>
                <a:path w="5714">
                  <a:moveTo>
                    <a:pt x="0" y="0"/>
                  </a:moveTo>
                  <a:lnTo>
                    <a:pt x="5333" y="0"/>
                  </a:lnTo>
                </a:path>
              </a:pathLst>
            </a:custGeom>
            <a:grpFill/>
            <a:ln w="3810">
              <a:solidFill>
                <a:srgbClr val="E6E9D7"/>
              </a:solidFill>
            </a:ln>
          </p:spPr>
          <p:txBody>
            <a:bodyPr wrap="square" lIns="0" tIns="0" rIns="0" bIns="0" rtlCol="0"/>
            <a:lstStyle/>
            <a:p>
              <a:endParaRPr sz="1588"/>
            </a:p>
          </p:txBody>
        </p:sp>
        <p:pic>
          <p:nvPicPr>
            <p:cNvPr id="151" name="object 151"/>
            <p:cNvPicPr/>
            <p:nvPr/>
          </p:nvPicPr>
          <p:blipFill>
            <a:blip r:embed="rId77"/>
            <a:stretch/>
          </p:blipFill>
          <p:spPr>
            <a:xfrm>
              <a:off x="4272533" y="4758689"/>
              <a:ext cx="176022" cy="41910"/>
            </a:xfrm>
            <a:prstGeom prst="rect">
              <a:avLst/>
            </a:prstGeom>
          </p:spPr>
        </p:pic>
        <p:sp>
          <p:nvSpPr>
            <p:cNvPr id="152" name="object 152"/>
            <p:cNvSpPr/>
            <p:nvPr/>
          </p:nvSpPr>
          <p:spPr>
            <a:xfrm>
              <a:off x="4123182" y="4787264"/>
              <a:ext cx="320040" cy="19050"/>
            </a:xfrm>
            <a:custGeom>
              <a:avLst/>
              <a:gdLst/>
              <a:ahLst/>
              <a:cxnLst/>
              <a:rect l="l" t="t" r="r" b="b"/>
              <a:pathLst>
                <a:path w="320039" h="19050">
                  <a:moveTo>
                    <a:pt x="314705" y="0"/>
                  </a:moveTo>
                  <a:lnTo>
                    <a:pt x="320039" y="0"/>
                  </a:lnTo>
                </a:path>
                <a:path w="320039" h="19050">
                  <a:moveTo>
                    <a:pt x="16001" y="3809"/>
                  </a:moveTo>
                  <a:lnTo>
                    <a:pt x="21335" y="3809"/>
                  </a:lnTo>
                </a:path>
                <a:path w="320039" h="19050">
                  <a:moveTo>
                    <a:pt x="0" y="7619"/>
                  </a:moveTo>
                  <a:lnTo>
                    <a:pt x="5333" y="7619"/>
                  </a:lnTo>
                </a:path>
                <a:path w="320039" h="19050">
                  <a:moveTo>
                    <a:pt x="224027" y="11429"/>
                  </a:moveTo>
                  <a:lnTo>
                    <a:pt x="229361" y="11429"/>
                  </a:lnTo>
                </a:path>
                <a:path w="320039" h="19050">
                  <a:moveTo>
                    <a:pt x="240029" y="11429"/>
                  </a:moveTo>
                  <a:lnTo>
                    <a:pt x="245363" y="11429"/>
                  </a:lnTo>
                </a:path>
                <a:path w="320039" h="19050">
                  <a:moveTo>
                    <a:pt x="314705" y="11429"/>
                  </a:moveTo>
                  <a:lnTo>
                    <a:pt x="320039" y="11429"/>
                  </a:lnTo>
                </a:path>
                <a:path w="320039" h="19050">
                  <a:moveTo>
                    <a:pt x="10667" y="19050"/>
                  </a:moveTo>
                  <a:lnTo>
                    <a:pt x="16001" y="19050"/>
                  </a:lnTo>
                </a:path>
              </a:pathLst>
            </a:custGeom>
            <a:grpFill/>
            <a:ln w="3810">
              <a:solidFill>
                <a:srgbClr val="E6E9D7"/>
              </a:solidFill>
            </a:ln>
          </p:spPr>
          <p:txBody>
            <a:bodyPr wrap="square" lIns="0" tIns="0" rIns="0" bIns="0" rtlCol="0"/>
            <a:lstStyle/>
            <a:p>
              <a:endParaRPr sz="1588"/>
            </a:p>
          </p:txBody>
        </p:sp>
        <p:sp>
          <p:nvSpPr>
            <p:cNvPr id="153" name="object 153"/>
            <p:cNvSpPr/>
            <p:nvPr/>
          </p:nvSpPr>
          <p:spPr>
            <a:xfrm>
              <a:off x="4347209" y="4806314"/>
              <a:ext cx="5715" cy="0"/>
            </a:xfrm>
            <a:custGeom>
              <a:avLst/>
              <a:gdLst/>
              <a:ahLst/>
              <a:cxnLst/>
              <a:rect l="l" t="t" r="r" b="b"/>
              <a:pathLst>
                <a:path w="5714">
                  <a:moveTo>
                    <a:pt x="0" y="0"/>
                  </a:moveTo>
                  <a:lnTo>
                    <a:pt x="5333" y="0"/>
                  </a:lnTo>
                </a:path>
              </a:pathLst>
            </a:custGeom>
            <a:grpFill/>
            <a:ln w="3810">
              <a:solidFill>
                <a:srgbClr val="DAE2EB"/>
              </a:solidFill>
            </a:ln>
          </p:spPr>
          <p:txBody>
            <a:bodyPr wrap="square" lIns="0" tIns="0" rIns="0" bIns="0" rtlCol="0"/>
            <a:lstStyle/>
            <a:p>
              <a:endParaRPr sz="1588"/>
            </a:p>
          </p:txBody>
        </p:sp>
        <p:pic>
          <p:nvPicPr>
            <p:cNvPr id="154" name="object 154"/>
            <p:cNvPicPr/>
            <p:nvPr/>
          </p:nvPicPr>
          <p:blipFill>
            <a:blip r:embed="rId78"/>
            <a:stretch/>
          </p:blipFill>
          <p:spPr>
            <a:xfrm>
              <a:off x="4203191" y="4792979"/>
              <a:ext cx="101346" cy="30480"/>
            </a:xfrm>
            <a:prstGeom prst="rect">
              <a:avLst/>
            </a:prstGeom>
          </p:spPr>
        </p:pic>
        <p:pic>
          <p:nvPicPr>
            <p:cNvPr id="155" name="object 155"/>
            <p:cNvPicPr/>
            <p:nvPr/>
          </p:nvPicPr>
          <p:blipFill>
            <a:blip r:embed="rId79"/>
            <a:stretch/>
          </p:blipFill>
          <p:spPr>
            <a:xfrm>
              <a:off x="4245864" y="4812029"/>
              <a:ext cx="58673" cy="26670"/>
            </a:xfrm>
            <a:prstGeom prst="rect">
              <a:avLst/>
            </a:prstGeom>
          </p:spPr>
        </p:pic>
        <p:sp>
          <p:nvSpPr>
            <p:cNvPr id="156" name="object 156"/>
            <p:cNvSpPr/>
            <p:nvPr/>
          </p:nvSpPr>
          <p:spPr>
            <a:xfrm>
              <a:off x="4245864" y="4840604"/>
              <a:ext cx="10795" cy="0"/>
            </a:xfrm>
            <a:custGeom>
              <a:avLst/>
              <a:gdLst/>
              <a:ahLst/>
              <a:cxnLst/>
              <a:rect l="l" t="t" r="r" b="b"/>
              <a:pathLst>
                <a:path w="10795">
                  <a:moveTo>
                    <a:pt x="0" y="0"/>
                  </a:moveTo>
                  <a:lnTo>
                    <a:pt x="10667" y="0"/>
                  </a:lnTo>
                </a:path>
              </a:pathLst>
            </a:custGeom>
            <a:grpFill/>
            <a:ln w="3810">
              <a:solidFill>
                <a:srgbClr val="AEAEAF"/>
              </a:solidFill>
            </a:ln>
          </p:spPr>
          <p:txBody>
            <a:bodyPr wrap="square" lIns="0" tIns="0" rIns="0" bIns="0" rtlCol="0"/>
            <a:lstStyle/>
            <a:p>
              <a:endParaRPr sz="1588"/>
            </a:p>
          </p:txBody>
        </p:sp>
        <p:sp>
          <p:nvSpPr>
            <p:cNvPr id="157" name="object 157"/>
            <p:cNvSpPr/>
            <p:nvPr/>
          </p:nvSpPr>
          <p:spPr>
            <a:xfrm>
              <a:off x="4224527" y="4844414"/>
              <a:ext cx="10795" cy="19050"/>
            </a:xfrm>
            <a:custGeom>
              <a:avLst/>
              <a:gdLst/>
              <a:ahLst/>
              <a:cxnLst/>
              <a:rect l="l" t="t" r="r" b="b"/>
              <a:pathLst>
                <a:path w="10795" h="19050">
                  <a:moveTo>
                    <a:pt x="5334" y="0"/>
                  </a:moveTo>
                  <a:lnTo>
                    <a:pt x="10668" y="0"/>
                  </a:lnTo>
                </a:path>
                <a:path w="10795" h="19050">
                  <a:moveTo>
                    <a:pt x="5334" y="3809"/>
                  </a:moveTo>
                  <a:lnTo>
                    <a:pt x="10668" y="3809"/>
                  </a:lnTo>
                </a:path>
                <a:path w="10795" h="19050">
                  <a:moveTo>
                    <a:pt x="5334" y="7619"/>
                  </a:moveTo>
                  <a:lnTo>
                    <a:pt x="10668" y="7619"/>
                  </a:lnTo>
                </a:path>
                <a:path w="10795" h="19050">
                  <a:moveTo>
                    <a:pt x="0" y="15239"/>
                  </a:moveTo>
                  <a:lnTo>
                    <a:pt x="5333" y="15239"/>
                  </a:lnTo>
                </a:path>
                <a:path w="10795" h="19050">
                  <a:moveTo>
                    <a:pt x="0" y="19050"/>
                  </a:moveTo>
                  <a:lnTo>
                    <a:pt x="5333" y="19050"/>
                  </a:lnTo>
                </a:path>
              </a:pathLst>
            </a:custGeom>
            <a:grpFill/>
            <a:ln w="3810">
              <a:solidFill>
                <a:srgbClr val="E6E9D7"/>
              </a:solidFill>
            </a:ln>
          </p:spPr>
          <p:txBody>
            <a:bodyPr wrap="square" lIns="0" tIns="0" rIns="0" bIns="0" rtlCol="0"/>
            <a:lstStyle/>
            <a:p>
              <a:endParaRPr sz="1588"/>
            </a:p>
          </p:txBody>
        </p:sp>
        <p:sp>
          <p:nvSpPr>
            <p:cNvPr id="158" name="object 158"/>
            <p:cNvSpPr/>
            <p:nvPr/>
          </p:nvSpPr>
          <p:spPr>
            <a:xfrm>
              <a:off x="4315205" y="4874894"/>
              <a:ext cx="10795" cy="0"/>
            </a:xfrm>
            <a:custGeom>
              <a:avLst/>
              <a:gdLst/>
              <a:ahLst/>
              <a:cxnLst/>
              <a:rect l="l" t="t" r="r" b="b"/>
              <a:pathLst>
                <a:path w="10795">
                  <a:moveTo>
                    <a:pt x="0" y="0"/>
                  </a:moveTo>
                  <a:lnTo>
                    <a:pt x="10667" y="0"/>
                  </a:lnTo>
                </a:path>
              </a:pathLst>
            </a:custGeom>
            <a:grpFill/>
            <a:ln w="3810">
              <a:solidFill>
                <a:srgbClr val="AEAEAF"/>
              </a:solidFill>
            </a:ln>
          </p:spPr>
          <p:txBody>
            <a:bodyPr wrap="square" lIns="0" tIns="0" rIns="0" bIns="0" rtlCol="0"/>
            <a:lstStyle/>
            <a:p>
              <a:endParaRPr sz="1588"/>
            </a:p>
          </p:txBody>
        </p:sp>
        <p:sp>
          <p:nvSpPr>
            <p:cNvPr id="159" name="object 159"/>
            <p:cNvSpPr/>
            <p:nvPr/>
          </p:nvSpPr>
          <p:spPr>
            <a:xfrm>
              <a:off x="4331208" y="4874894"/>
              <a:ext cx="10795" cy="0"/>
            </a:xfrm>
            <a:custGeom>
              <a:avLst/>
              <a:gdLst/>
              <a:ahLst/>
              <a:cxnLst/>
              <a:rect l="l" t="t" r="r" b="b"/>
              <a:pathLst>
                <a:path w="10795">
                  <a:moveTo>
                    <a:pt x="0" y="0"/>
                  </a:moveTo>
                  <a:lnTo>
                    <a:pt x="10667" y="0"/>
                  </a:lnTo>
                </a:path>
              </a:pathLst>
            </a:custGeom>
            <a:grpFill/>
            <a:ln w="3810">
              <a:solidFill>
                <a:srgbClr val="E3DDE1"/>
              </a:solidFill>
            </a:ln>
          </p:spPr>
          <p:txBody>
            <a:bodyPr wrap="square" lIns="0" tIns="0" rIns="0" bIns="0" rtlCol="0"/>
            <a:lstStyle/>
            <a:p>
              <a:endParaRPr sz="1588"/>
            </a:p>
          </p:txBody>
        </p:sp>
        <p:pic>
          <p:nvPicPr>
            <p:cNvPr id="160" name="object 160"/>
            <p:cNvPicPr/>
            <p:nvPr/>
          </p:nvPicPr>
          <p:blipFill>
            <a:blip r:embed="rId80"/>
            <a:stretch/>
          </p:blipFill>
          <p:spPr>
            <a:xfrm>
              <a:off x="4213859" y="4838699"/>
              <a:ext cx="133350" cy="80010"/>
            </a:xfrm>
            <a:prstGeom prst="rect">
              <a:avLst/>
            </a:prstGeom>
          </p:spPr>
        </p:pic>
        <p:pic>
          <p:nvPicPr>
            <p:cNvPr id="161" name="object 161"/>
            <p:cNvPicPr/>
            <p:nvPr/>
          </p:nvPicPr>
          <p:blipFill>
            <a:blip r:embed="rId81"/>
            <a:stretch/>
          </p:blipFill>
          <p:spPr>
            <a:xfrm>
              <a:off x="4208526" y="4914899"/>
              <a:ext cx="138683" cy="11430"/>
            </a:xfrm>
            <a:prstGeom prst="rect">
              <a:avLst/>
            </a:prstGeom>
          </p:spPr>
        </p:pic>
        <p:pic>
          <p:nvPicPr>
            <p:cNvPr id="162" name="object 162"/>
            <p:cNvPicPr/>
            <p:nvPr/>
          </p:nvPicPr>
          <p:blipFill>
            <a:blip r:embed="rId82"/>
            <a:stretch/>
          </p:blipFill>
          <p:spPr>
            <a:xfrm>
              <a:off x="4208526" y="4926329"/>
              <a:ext cx="138683" cy="15240"/>
            </a:xfrm>
            <a:prstGeom prst="rect">
              <a:avLst/>
            </a:prstGeom>
          </p:spPr>
        </p:pic>
        <p:pic>
          <p:nvPicPr>
            <p:cNvPr id="163" name="object 163"/>
            <p:cNvPicPr/>
            <p:nvPr/>
          </p:nvPicPr>
          <p:blipFill>
            <a:blip r:embed="rId83"/>
            <a:stretch/>
          </p:blipFill>
          <p:spPr>
            <a:xfrm>
              <a:off x="4192523" y="4933949"/>
              <a:ext cx="160019" cy="26670"/>
            </a:xfrm>
            <a:prstGeom prst="rect">
              <a:avLst/>
            </a:prstGeom>
          </p:spPr>
        </p:pic>
        <p:pic>
          <p:nvPicPr>
            <p:cNvPr id="164" name="object 164"/>
            <p:cNvPicPr/>
            <p:nvPr/>
          </p:nvPicPr>
          <p:blipFill>
            <a:blip r:embed="rId84"/>
            <a:stretch/>
          </p:blipFill>
          <p:spPr>
            <a:xfrm>
              <a:off x="4192523" y="4952999"/>
              <a:ext cx="160020" cy="15239"/>
            </a:xfrm>
            <a:prstGeom prst="rect">
              <a:avLst/>
            </a:prstGeom>
          </p:spPr>
        </p:pic>
        <p:pic>
          <p:nvPicPr>
            <p:cNvPr id="165" name="object 165"/>
            <p:cNvPicPr/>
            <p:nvPr/>
          </p:nvPicPr>
          <p:blipFill>
            <a:blip r:embed="rId85"/>
            <a:stretch/>
          </p:blipFill>
          <p:spPr>
            <a:xfrm>
              <a:off x="4208526" y="4964429"/>
              <a:ext cx="170687" cy="22860"/>
            </a:xfrm>
            <a:prstGeom prst="rect">
              <a:avLst/>
            </a:prstGeom>
          </p:spPr>
        </p:pic>
        <p:pic>
          <p:nvPicPr>
            <p:cNvPr id="166" name="object 166"/>
            <p:cNvPicPr/>
            <p:nvPr/>
          </p:nvPicPr>
          <p:blipFill>
            <a:blip r:embed="rId86"/>
            <a:stretch/>
          </p:blipFill>
          <p:spPr>
            <a:xfrm>
              <a:off x="4208526" y="4979669"/>
              <a:ext cx="176022" cy="11430"/>
            </a:xfrm>
            <a:prstGeom prst="rect">
              <a:avLst/>
            </a:prstGeom>
          </p:spPr>
        </p:pic>
        <p:pic>
          <p:nvPicPr>
            <p:cNvPr id="167" name="object 167"/>
            <p:cNvPicPr/>
            <p:nvPr/>
          </p:nvPicPr>
          <p:blipFill>
            <a:blip r:embed="rId87"/>
            <a:stretch/>
          </p:blipFill>
          <p:spPr>
            <a:xfrm>
              <a:off x="4203191" y="4987289"/>
              <a:ext cx="186690" cy="15239"/>
            </a:xfrm>
            <a:prstGeom prst="rect">
              <a:avLst/>
            </a:prstGeom>
          </p:spPr>
        </p:pic>
        <p:pic>
          <p:nvPicPr>
            <p:cNvPr id="168" name="object 168"/>
            <p:cNvPicPr/>
            <p:nvPr/>
          </p:nvPicPr>
          <p:blipFill>
            <a:blip r:embed="rId88"/>
            <a:stretch/>
          </p:blipFill>
          <p:spPr>
            <a:xfrm>
              <a:off x="4181855" y="4998719"/>
              <a:ext cx="245364" cy="15239"/>
            </a:xfrm>
            <a:prstGeom prst="rect">
              <a:avLst/>
            </a:prstGeom>
          </p:spPr>
        </p:pic>
        <p:pic>
          <p:nvPicPr>
            <p:cNvPr id="169" name="object 169"/>
            <p:cNvPicPr/>
            <p:nvPr/>
          </p:nvPicPr>
          <p:blipFill>
            <a:blip r:embed="rId89"/>
            <a:stretch/>
          </p:blipFill>
          <p:spPr>
            <a:xfrm>
              <a:off x="4181855" y="5006339"/>
              <a:ext cx="245363" cy="11430"/>
            </a:xfrm>
            <a:prstGeom prst="rect">
              <a:avLst/>
            </a:prstGeom>
          </p:spPr>
        </p:pic>
        <p:pic>
          <p:nvPicPr>
            <p:cNvPr id="170" name="object 170"/>
            <p:cNvPicPr/>
            <p:nvPr/>
          </p:nvPicPr>
          <p:blipFill>
            <a:blip r:embed="rId90"/>
            <a:stretch/>
          </p:blipFill>
          <p:spPr>
            <a:xfrm>
              <a:off x="4171188" y="5013959"/>
              <a:ext cx="234695" cy="11429"/>
            </a:xfrm>
            <a:prstGeom prst="rect">
              <a:avLst/>
            </a:prstGeom>
          </p:spPr>
        </p:pic>
        <p:pic>
          <p:nvPicPr>
            <p:cNvPr id="171" name="object 171"/>
            <p:cNvPicPr/>
            <p:nvPr/>
          </p:nvPicPr>
          <p:blipFill>
            <a:blip r:embed="rId91"/>
            <a:stretch/>
          </p:blipFill>
          <p:spPr>
            <a:xfrm>
              <a:off x="4165853" y="5021579"/>
              <a:ext cx="240030" cy="7620"/>
            </a:xfrm>
            <a:prstGeom prst="rect">
              <a:avLst/>
            </a:prstGeom>
          </p:spPr>
        </p:pic>
        <p:pic>
          <p:nvPicPr>
            <p:cNvPr id="172" name="object 172"/>
            <p:cNvPicPr/>
            <p:nvPr/>
          </p:nvPicPr>
          <p:blipFill>
            <a:blip r:embed="rId92"/>
            <a:stretch/>
          </p:blipFill>
          <p:spPr>
            <a:xfrm>
              <a:off x="4251197" y="5025389"/>
              <a:ext cx="154686" cy="7619"/>
            </a:xfrm>
            <a:prstGeom prst="rect">
              <a:avLst/>
            </a:prstGeom>
          </p:spPr>
        </p:pic>
        <p:pic>
          <p:nvPicPr>
            <p:cNvPr id="173" name="object 173"/>
            <p:cNvPicPr/>
            <p:nvPr/>
          </p:nvPicPr>
          <p:blipFill>
            <a:blip r:embed="rId93"/>
            <a:stretch/>
          </p:blipFill>
          <p:spPr>
            <a:xfrm>
              <a:off x="4165853" y="5029199"/>
              <a:ext cx="96012" cy="7620"/>
            </a:xfrm>
            <a:prstGeom prst="rect">
              <a:avLst/>
            </a:prstGeom>
          </p:spPr>
        </p:pic>
        <p:pic>
          <p:nvPicPr>
            <p:cNvPr id="174" name="object 174"/>
            <p:cNvPicPr/>
            <p:nvPr/>
          </p:nvPicPr>
          <p:blipFill>
            <a:blip r:embed="rId94"/>
            <a:stretch/>
          </p:blipFill>
          <p:spPr>
            <a:xfrm>
              <a:off x="4139183" y="5029199"/>
              <a:ext cx="293370" cy="11430"/>
            </a:xfrm>
            <a:prstGeom prst="rect">
              <a:avLst/>
            </a:prstGeom>
          </p:spPr>
        </p:pic>
        <p:pic>
          <p:nvPicPr>
            <p:cNvPr id="175" name="object 175"/>
            <p:cNvPicPr/>
            <p:nvPr/>
          </p:nvPicPr>
          <p:blipFill>
            <a:blip r:embed="rId95"/>
            <a:stretch/>
          </p:blipFill>
          <p:spPr>
            <a:xfrm>
              <a:off x="4139183" y="5036819"/>
              <a:ext cx="277368" cy="7619"/>
            </a:xfrm>
            <a:prstGeom prst="rect">
              <a:avLst/>
            </a:prstGeom>
          </p:spPr>
        </p:pic>
        <p:pic>
          <p:nvPicPr>
            <p:cNvPr id="176" name="object 176"/>
            <p:cNvPicPr/>
            <p:nvPr/>
          </p:nvPicPr>
          <p:blipFill>
            <a:blip r:embed="rId96"/>
            <a:stretch/>
          </p:blipFill>
          <p:spPr>
            <a:xfrm>
              <a:off x="4160520" y="5040629"/>
              <a:ext cx="256031" cy="11430"/>
            </a:xfrm>
            <a:prstGeom prst="rect">
              <a:avLst/>
            </a:prstGeom>
          </p:spPr>
        </p:pic>
        <p:pic>
          <p:nvPicPr>
            <p:cNvPr id="177" name="object 177"/>
            <p:cNvPicPr/>
            <p:nvPr/>
          </p:nvPicPr>
          <p:blipFill>
            <a:blip r:embed="rId97"/>
            <a:stretch/>
          </p:blipFill>
          <p:spPr>
            <a:xfrm>
              <a:off x="4160520" y="5044439"/>
              <a:ext cx="277367" cy="11430"/>
            </a:xfrm>
            <a:prstGeom prst="rect">
              <a:avLst/>
            </a:prstGeom>
          </p:spPr>
        </p:pic>
        <p:pic>
          <p:nvPicPr>
            <p:cNvPr id="178" name="object 178"/>
            <p:cNvPicPr/>
            <p:nvPr/>
          </p:nvPicPr>
          <p:blipFill>
            <a:blip r:embed="rId98"/>
            <a:stretch/>
          </p:blipFill>
          <p:spPr>
            <a:xfrm>
              <a:off x="4325873" y="5048249"/>
              <a:ext cx="112013" cy="7620"/>
            </a:xfrm>
            <a:prstGeom prst="rect">
              <a:avLst/>
            </a:prstGeom>
          </p:spPr>
        </p:pic>
        <p:pic>
          <p:nvPicPr>
            <p:cNvPr id="179" name="object 179"/>
            <p:cNvPicPr/>
            <p:nvPr/>
          </p:nvPicPr>
          <p:blipFill>
            <a:blip r:embed="rId99"/>
            <a:stretch/>
          </p:blipFill>
          <p:spPr>
            <a:xfrm>
              <a:off x="4160520" y="5052059"/>
              <a:ext cx="144017" cy="22860"/>
            </a:xfrm>
            <a:prstGeom prst="rect">
              <a:avLst/>
            </a:prstGeom>
          </p:spPr>
        </p:pic>
        <p:sp>
          <p:nvSpPr>
            <p:cNvPr id="180" name="object 180"/>
            <p:cNvSpPr/>
            <p:nvPr/>
          </p:nvSpPr>
          <p:spPr>
            <a:xfrm>
              <a:off x="4144517" y="5065394"/>
              <a:ext cx="154940" cy="0"/>
            </a:xfrm>
            <a:custGeom>
              <a:avLst/>
              <a:gdLst/>
              <a:ahLst/>
              <a:cxnLst/>
              <a:rect l="l" t="t" r="r" b="b"/>
              <a:pathLst>
                <a:path w="154939">
                  <a:moveTo>
                    <a:pt x="0" y="0"/>
                  </a:moveTo>
                  <a:lnTo>
                    <a:pt x="5333" y="0"/>
                  </a:lnTo>
                </a:path>
                <a:path w="154939">
                  <a:moveTo>
                    <a:pt x="149352" y="0"/>
                  </a:moveTo>
                  <a:lnTo>
                    <a:pt x="154686" y="0"/>
                  </a:lnTo>
                </a:path>
              </a:pathLst>
            </a:custGeom>
            <a:grpFill/>
            <a:ln w="3810">
              <a:solidFill>
                <a:srgbClr val="E6E9D7"/>
              </a:solidFill>
            </a:ln>
          </p:spPr>
          <p:txBody>
            <a:bodyPr wrap="square" lIns="0" tIns="0" rIns="0" bIns="0" rtlCol="0"/>
            <a:lstStyle/>
            <a:p>
              <a:endParaRPr sz="1588"/>
            </a:p>
          </p:txBody>
        </p:sp>
        <p:pic>
          <p:nvPicPr>
            <p:cNvPr id="181" name="object 181"/>
            <p:cNvPicPr/>
            <p:nvPr/>
          </p:nvPicPr>
          <p:blipFill>
            <a:blip r:embed="rId100"/>
            <a:stretch/>
          </p:blipFill>
          <p:spPr>
            <a:xfrm>
              <a:off x="4315205" y="5052059"/>
              <a:ext cx="117348" cy="26669"/>
            </a:xfrm>
            <a:prstGeom prst="rect">
              <a:avLst/>
            </a:prstGeom>
          </p:spPr>
        </p:pic>
        <p:sp>
          <p:nvSpPr>
            <p:cNvPr id="182" name="object 182"/>
            <p:cNvSpPr/>
            <p:nvPr/>
          </p:nvSpPr>
          <p:spPr>
            <a:xfrm>
              <a:off x="4181855" y="5065394"/>
              <a:ext cx="256540" cy="7620"/>
            </a:xfrm>
            <a:custGeom>
              <a:avLst/>
              <a:gdLst/>
              <a:ahLst/>
              <a:cxnLst/>
              <a:rect l="l" t="t" r="r" b="b"/>
              <a:pathLst>
                <a:path w="256539" h="7620">
                  <a:moveTo>
                    <a:pt x="250697" y="0"/>
                  </a:moveTo>
                  <a:lnTo>
                    <a:pt x="256031" y="0"/>
                  </a:lnTo>
                </a:path>
                <a:path w="256539" h="7620">
                  <a:moveTo>
                    <a:pt x="250697" y="3809"/>
                  </a:moveTo>
                  <a:lnTo>
                    <a:pt x="256031" y="3809"/>
                  </a:lnTo>
                </a:path>
                <a:path w="256539" h="7620">
                  <a:moveTo>
                    <a:pt x="0" y="7620"/>
                  </a:moveTo>
                  <a:lnTo>
                    <a:pt x="10667" y="7620"/>
                  </a:lnTo>
                </a:path>
                <a:path w="256539" h="7620">
                  <a:moveTo>
                    <a:pt x="16002" y="7620"/>
                  </a:moveTo>
                  <a:lnTo>
                    <a:pt x="37338" y="7620"/>
                  </a:lnTo>
                </a:path>
                <a:path w="256539" h="7620">
                  <a:moveTo>
                    <a:pt x="64008" y="7620"/>
                  </a:moveTo>
                  <a:lnTo>
                    <a:pt x="69342" y="7620"/>
                  </a:lnTo>
                </a:path>
              </a:pathLst>
            </a:custGeom>
            <a:grpFill/>
            <a:ln w="3810">
              <a:solidFill>
                <a:srgbClr val="E6E9D7"/>
              </a:solidFill>
            </a:ln>
          </p:spPr>
          <p:txBody>
            <a:bodyPr wrap="square" lIns="0" tIns="0" rIns="0" bIns="0" rtlCol="0"/>
            <a:lstStyle/>
            <a:p>
              <a:endParaRPr sz="1588"/>
            </a:p>
          </p:txBody>
        </p:sp>
        <p:pic>
          <p:nvPicPr>
            <p:cNvPr id="183" name="object 183"/>
            <p:cNvPicPr/>
            <p:nvPr/>
          </p:nvPicPr>
          <p:blipFill>
            <a:blip r:embed="rId101"/>
            <a:stretch/>
          </p:blipFill>
          <p:spPr>
            <a:xfrm>
              <a:off x="4187190" y="5074919"/>
              <a:ext cx="48005" cy="7619"/>
            </a:xfrm>
            <a:prstGeom prst="rect">
              <a:avLst/>
            </a:prstGeom>
          </p:spPr>
        </p:pic>
        <p:sp>
          <p:nvSpPr>
            <p:cNvPr id="184" name="object 184"/>
            <p:cNvSpPr/>
            <p:nvPr/>
          </p:nvSpPr>
          <p:spPr>
            <a:xfrm>
              <a:off x="4240529" y="5076824"/>
              <a:ext cx="197485" cy="7620"/>
            </a:xfrm>
            <a:custGeom>
              <a:avLst/>
              <a:gdLst/>
              <a:ahLst/>
              <a:cxnLst/>
              <a:rect l="l" t="t" r="r" b="b"/>
              <a:pathLst>
                <a:path w="197485" h="7620">
                  <a:moveTo>
                    <a:pt x="192023" y="0"/>
                  </a:moveTo>
                  <a:lnTo>
                    <a:pt x="197357" y="0"/>
                  </a:lnTo>
                </a:path>
                <a:path w="197485" h="7620">
                  <a:moveTo>
                    <a:pt x="0" y="3809"/>
                  </a:moveTo>
                  <a:lnTo>
                    <a:pt x="10667" y="3809"/>
                  </a:lnTo>
                </a:path>
                <a:path w="197485" h="7620">
                  <a:moveTo>
                    <a:pt x="0" y="7620"/>
                  </a:moveTo>
                  <a:lnTo>
                    <a:pt x="10667" y="7620"/>
                  </a:lnTo>
                </a:path>
              </a:pathLst>
            </a:custGeom>
            <a:grpFill/>
            <a:ln w="3810">
              <a:solidFill>
                <a:srgbClr val="E6E9D7"/>
              </a:solidFill>
            </a:ln>
          </p:spPr>
          <p:txBody>
            <a:bodyPr wrap="square" lIns="0" tIns="0" rIns="0" bIns="0" rtlCol="0"/>
            <a:lstStyle/>
            <a:p>
              <a:endParaRPr sz="1588"/>
            </a:p>
          </p:txBody>
        </p:sp>
        <p:pic>
          <p:nvPicPr>
            <p:cNvPr id="185" name="object 185"/>
            <p:cNvPicPr/>
            <p:nvPr/>
          </p:nvPicPr>
          <p:blipFill>
            <a:blip r:embed="rId102"/>
            <a:stretch/>
          </p:blipFill>
          <p:spPr>
            <a:xfrm>
              <a:off x="4395215" y="4373880"/>
              <a:ext cx="454914" cy="233172"/>
            </a:xfrm>
            <a:prstGeom prst="rect">
              <a:avLst/>
            </a:prstGeom>
          </p:spPr>
        </p:pic>
        <p:pic>
          <p:nvPicPr>
            <p:cNvPr id="186" name="object 186"/>
            <p:cNvPicPr/>
            <p:nvPr/>
          </p:nvPicPr>
          <p:blipFill>
            <a:blip r:embed="rId103"/>
            <a:stretch/>
          </p:blipFill>
          <p:spPr>
            <a:xfrm>
              <a:off x="4492752" y="4754879"/>
              <a:ext cx="455675" cy="493776"/>
            </a:xfrm>
            <a:prstGeom prst="rect">
              <a:avLst/>
            </a:prstGeom>
          </p:spPr>
        </p:pic>
        <p:pic>
          <p:nvPicPr>
            <p:cNvPr id="187" name="object 187"/>
            <p:cNvPicPr/>
            <p:nvPr/>
          </p:nvPicPr>
          <p:blipFill>
            <a:blip r:embed="rId104"/>
            <a:stretch/>
          </p:blipFill>
          <p:spPr>
            <a:xfrm>
              <a:off x="6220967" y="4898135"/>
              <a:ext cx="3201162" cy="1434084"/>
            </a:xfrm>
            <a:prstGeom prst="rect">
              <a:avLst/>
            </a:prstGeom>
          </p:spPr>
        </p:pic>
      </p:grpSp>
      <p:sp>
        <p:nvSpPr>
          <p:cNvPr id="188" name="object 188"/>
          <p:cNvSpPr txBox="1"/>
          <p:nvPr/>
        </p:nvSpPr>
        <p:spPr>
          <a:xfrm>
            <a:off x="3193677" y="3885080"/>
            <a:ext cx="307601" cy="133528"/>
          </a:xfrm>
          <a:prstGeom prst="rect">
            <a:avLst/>
          </a:prstGeom>
        </p:spPr>
        <p:txBody>
          <a:bodyPr vert="horz" wrap="square" lIns="0" tIns="11206" rIns="0" bIns="0" rtlCol="0">
            <a:spAutoFit/>
          </a:bodyPr>
          <a:lstStyle/>
          <a:p>
            <a:pPr marL="11206">
              <a:spcBef>
                <a:spcPts val="88"/>
              </a:spcBef>
            </a:pPr>
            <a:r>
              <a:rPr sz="794" spc="-9" dirty="0">
                <a:latin typeface="Arial"/>
                <a:cs typeface="Arial"/>
              </a:rPr>
              <a:t>Studio</a:t>
            </a:r>
            <a:endParaRPr sz="794">
              <a:latin typeface="Arial"/>
              <a:cs typeface="Arial"/>
            </a:endParaRPr>
          </a:p>
        </p:txBody>
      </p:sp>
      <p:sp>
        <p:nvSpPr>
          <p:cNvPr id="189" name="object 189"/>
          <p:cNvSpPr txBox="1"/>
          <p:nvPr/>
        </p:nvSpPr>
        <p:spPr>
          <a:xfrm>
            <a:off x="6346339" y="3908611"/>
            <a:ext cx="640976" cy="190286"/>
          </a:xfrm>
          <a:prstGeom prst="rect">
            <a:avLst/>
          </a:prstGeom>
        </p:spPr>
        <p:txBody>
          <a:bodyPr vert="horz" wrap="square" lIns="0" tIns="10646" rIns="0" bIns="0" rtlCol="0">
            <a:spAutoFit/>
          </a:bodyPr>
          <a:lstStyle/>
          <a:p>
            <a:pPr algn="ctr">
              <a:lnSpc>
                <a:spcPts val="1407"/>
              </a:lnSpc>
              <a:spcBef>
                <a:spcPts val="84"/>
              </a:spcBef>
            </a:pPr>
            <a:r>
              <a:rPr lang="en-US" sz="1235" spc="-4" dirty="0" err="1">
                <a:solidFill>
                  <a:srgbClr val="0184B7"/>
                </a:solidFill>
                <a:latin typeface="Arial"/>
                <a:cs typeface="Arial"/>
              </a:rPr>
              <a:t>mLDP</a:t>
            </a:r>
            <a:endParaRPr sz="1235" dirty="0">
              <a:latin typeface="Arial"/>
              <a:cs typeface="Arial"/>
            </a:endParaRPr>
          </a:p>
        </p:txBody>
      </p:sp>
      <p:sp>
        <p:nvSpPr>
          <p:cNvPr id="190" name="object 190"/>
          <p:cNvSpPr txBox="1"/>
          <p:nvPr/>
        </p:nvSpPr>
        <p:spPr>
          <a:xfrm>
            <a:off x="7931078" y="4478753"/>
            <a:ext cx="528918" cy="200802"/>
          </a:xfrm>
          <a:prstGeom prst="rect">
            <a:avLst/>
          </a:prstGeom>
        </p:spPr>
        <p:txBody>
          <a:bodyPr vert="horz" wrap="square" lIns="0" tIns="10646" rIns="0" bIns="0" rtlCol="0">
            <a:spAutoFit/>
          </a:bodyPr>
          <a:lstStyle/>
          <a:p>
            <a:pPr marL="11206">
              <a:spcBef>
                <a:spcPts val="84"/>
              </a:spcBef>
            </a:pPr>
            <a:r>
              <a:rPr sz="1235" spc="-4" dirty="0">
                <a:solidFill>
                  <a:srgbClr val="0184B7"/>
                </a:solidFill>
                <a:latin typeface="Arial"/>
                <a:cs typeface="Arial"/>
              </a:rPr>
              <a:t>Access</a:t>
            </a:r>
            <a:endParaRPr sz="1235" dirty="0">
              <a:latin typeface="Arial"/>
              <a:cs typeface="Arial"/>
            </a:endParaRPr>
          </a:p>
        </p:txBody>
      </p:sp>
      <p:grpSp>
        <p:nvGrpSpPr>
          <p:cNvPr id="191" name="object 191"/>
          <p:cNvGrpSpPr/>
          <p:nvPr/>
        </p:nvGrpSpPr>
        <p:grpSpPr>
          <a:xfrm>
            <a:off x="2363097" y="4587464"/>
            <a:ext cx="7614397" cy="1000125"/>
            <a:chOff x="798576" y="5199125"/>
            <a:chExt cx="8629650" cy="1133475"/>
          </a:xfrm>
        </p:grpSpPr>
        <p:pic>
          <p:nvPicPr>
            <p:cNvPr id="192" name="object 192"/>
            <p:cNvPicPr/>
            <p:nvPr/>
          </p:nvPicPr>
          <p:blipFill>
            <a:blip r:embed="rId105"/>
            <a:stretch/>
          </p:blipFill>
          <p:spPr>
            <a:xfrm>
              <a:off x="4130802" y="5250941"/>
              <a:ext cx="31241" cy="14478"/>
            </a:xfrm>
            <a:prstGeom prst="rect">
              <a:avLst/>
            </a:prstGeom>
          </p:spPr>
        </p:pic>
        <p:pic>
          <p:nvPicPr>
            <p:cNvPr id="193" name="object 193"/>
            <p:cNvPicPr/>
            <p:nvPr/>
          </p:nvPicPr>
          <p:blipFill>
            <a:blip r:embed="rId106"/>
            <a:stretch/>
          </p:blipFill>
          <p:spPr>
            <a:xfrm>
              <a:off x="4131564" y="5199125"/>
              <a:ext cx="291083" cy="96773"/>
            </a:xfrm>
            <a:prstGeom prst="rect">
              <a:avLst/>
            </a:prstGeom>
          </p:spPr>
        </p:pic>
        <p:sp>
          <p:nvSpPr>
            <p:cNvPr id="194" name="object 194"/>
            <p:cNvSpPr/>
            <p:nvPr/>
          </p:nvSpPr>
          <p:spPr>
            <a:xfrm>
              <a:off x="4131564" y="5265800"/>
              <a:ext cx="73660" cy="30480"/>
            </a:xfrm>
            <a:custGeom>
              <a:avLst/>
              <a:gdLst/>
              <a:ahLst/>
              <a:cxnLst/>
              <a:rect l="l" t="t" r="r" b="b"/>
              <a:pathLst>
                <a:path w="73660" h="30479">
                  <a:moveTo>
                    <a:pt x="0" y="0"/>
                  </a:moveTo>
                  <a:lnTo>
                    <a:pt x="30480" y="0"/>
                  </a:lnTo>
                </a:path>
                <a:path w="73660" h="30479">
                  <a:moveTo>
                    <a:pt x="36576" y="30479"/>
                  </a:moveTo>
                  <a:lnTo>
                    <a:pt x="73152" y="30479"/>
                  </a:lnTo>
                </a:path>
              </a:pathLst>
            </a:custGeom>
            <a:grpFill/>
            <a:ln w="3175">
              <a:solidFill>
                <a:srgbClr val="3D2E50"/>
              </a:solidFill>
            </a:ln>
          </p:spPr>
          <p:txBody>
            <a:bodyPr wrap="square" lIns="0" tIns="0" rIns="0" bIns="0" rtlCol="0"/>
            <a:lstStyle/>
            <a:p>
              <a:endParaRPr sz="1588"/>
            </a:p>
          </p:txBody>
        </p:sp>
        <p:pic>
          <p:nvPicPr>
            <p:cNvPr id="195" name="object 195"/>
            <p:cNvPicPr/>
            <p:nvPr/>
          </p:nvPicPr>
          <p:blipFill>
            <a:blip r:embed="rId107"/>
            <a:stretch/>
          </p:blipFill>
          <p:spPr>
            <a:xfrm>
              <a:off x="4204715" y="5295899"/>
              <a:ext cx="213359" cy="761"/>
            </a:xfrm>
            <a:prstGeom prst="rect">
              <a:avLst/>
            </a:prstGeom>
          </p:spPr>
        </p:pic>
        <p:pic>
          <p:nvPicPr>
            <p:cNvPr id="196" name="object 196"/>
            <p:cNvPicPr/>
            <p:nvPr/>
          </p:nvPicPr>
          <p:blipFill>
            <a:blip r:embed="rId108"/>
            <a:stretch/>
          </p:blipFill>
          <p:spPr>
            <a:xfrm>
              <a:off x="4168902" y="5296661"/>
              <a:ext cx="252221" cy="1523"/>
            </a:xfrm>
            <a:prstGeom prst="rect">
              <a:avLst/>
            </a:prstGeom>
          </p:spPr>
        </p:pic>
        <p:pic>
          <p:nvPicPr>
            <p:cNvPr id="197" name="object 197"/>
            <p:cNvPicPr/>
            <p:nvPr/>
          </p:nvPicPr>
          <p:blipFill>
            <a:blip r:embed="rId109"/>
            <a:stretch/>
          </p:blipFill>
          <p:spPr>
            <a:xfrm>
              <a:off x="4168902" y="5298185"/>
              <a:ext cx="251459" cy="3048"/>
            </a:xfrm>
            <a:prstGeom prst="rect">
              <a:avLst/>
            </a:prstGeom>
          </p:spPr>
        </p:pic>
        <p:pic>
          <p:nvPicPr>
            <p:cNvPr id="198" name="object 198"/>
            <p:cNvPicPr/>
            <p:nvPr/>
          </p:nvPicPr>
          <p:blipFill>
            <a:blip r:embed="rId110"/>
            <a:stretch/>
          </p:blipFill>
          <p:spPr>
            <a:xfrm>
              <a:off x="4170426" y="5301233"/>
              <a:ext cx="250698" cy="9144"/>
            </a:xfrm>
            <a:prstGeom prst="rect">
              <a:avLst/>
            </a:prstGeom>
          </p:spPr>
        </p:pic>
        <p:pic>
          <p:nvPicPr>
            <p:cNvPr id="199" name="object 199"/>
            <p:cNvPicPr/>
            <p:nvPr/>
          </p:nvPicPr>
          <p:blipFill>
            <a:blip r:embed="rId111"/>
            <a:stretch/>
          </p:blipFill>
          <p:spPr>
            <a:xfrm>
              <a:off x="4174235" y="5309615"/>
              <a:ext cx="244601" cy="6095"/>
            </a:xfrm>
            <a:prstGeom prst="rect">
              <a:avLst/>
            </a:prstGeom>
          </p:spPr>
        </p:pic>
        <p:sp>
          <p:nvSpPr>
            <p:cNvPr id="200" name="object 200"/>
            <p:cNvSpPr/>
            <p:nvPr/>
          </p:nvSpPr>
          <p:spPr>
            <a:xfrm>
              <a:off x="4203953" y="5315330"/>
              <a:ext cx="30480" cy="0"/>
            </a:xfrm>
            <a:custGeom>
              <a:avLst/>
              <a:gdLst/>
              <a:ahLst/>
              <a:cxnLst/>
              <a:rect l="l" t="t" r="r" b="b"/>
              <a:pathLst>
                <a:path w="30479">
                  <a:moveTo>
                    <a:pt x="0" y="0"/>
                  </a:moveTo>
                  <a:lnTo>
                    <a:pt x="30480" y="0"/>
                  </a:lnTo>
                </a:path>
              </a:pathLst>
            </a:custGeom>
            <a:grpFill/>
            <a:ln w="3175">
              <a:solidFill>
                <a:srgbClr val="3D2E50"/>
              </a:solidFill>
            </a:ln>
          </p:spPr>
          <p:txBody>
            <a:bodyPr wrap="square" lIns="0" tIns="0" rIns="0" bIns="0" rtlCol="0"/>
            <a:lstStyle/>
            <a:p>
              <a:endParaRPr sz="1588"/>
            </a:p>
          </p:txBody>
        </p:sp>
        <p:sp>
          <p:nvSpPr>
            <p:cNvPr id="201" name="object 201"/>
            <p:cNvSpPr/>
            <p:nvPr/>
          </p:nvSpPr>
          <p:spPr>
            <a:xfrm>
              <a:off x="798576" y="5353049"/>
              <a:ext cx="3689985" cy="979169"/>
            </a:xfrm>
            <a:custGeom>
              <a:avLst/>
              <a:gdLst/>
              <a:ahLst/>
              <a:cxnLst/>
              <a:rect l="l" t="t" r="r" b="b"/>
              <a:pathLst>
                <a:path w="3689985" h="979170">
                  <a:moveTo>
                    <a:pt x="562914" y="0"/>
                  </a:moveTo>
                  <a:lnTo>
                    <a:pt x="452335" y="0"/>
                  </a:lnTo>
                  <a:lnTo>
                    <a:pt x="415290" y="25908"/>
                  </a:lnTo>
                  <a:lnTo>
                    <a:pt x="312420" y="96774"/>
                  </a:lnTo>
                  <a:lnTo>
                    <a:pt x="208788" y="166878"/>
                  </a:lnTo>
                  <a:lnTo>
                    <a:pt x="0" y="307086"/>
                  </a:lnTo>
                  <a:lnTo>
                    <a:pt x="35814" y="360426"/>
                  </a:lnTo>
                  <a:lnTo>
                    <a:pt x="348234" y="149352"/>
                  </a:lnTo>
                  <a:lnTo>
                    <a:pt x="451104" y="78486"/>
                  </a:lnTo>
                  <a:lnTo>
                    <a:pt x="562914" y="0"/>
                  </a:lnTo>
                  <a:close/>
                </a:path>
                <a:path w="3689985" h="979170">
                  <a:moveTo>
                    <a:pt x="3689756" y="0"/>
                  </a:moveTo>
                  <a:lnTo>
                    <a:pt x="3605238" y="0"/>
                  </a:lnTo>
                  <a:lnTo>
                    <a:pt x="3598164" y="7620"/>
                  </a:lnTo>
                  <a:lnTo>
                    <a:pt x="3598926" y="6858"/>
                  </a:lnTo>
                  <a:lnTo>
                    <a:pt x="3557511" y="49022"/>
                  </a:lnTo>
                  <a:lnTo>
                    <a:pt x="3557778" y="48768"/>
                  </a:lnTo>
                  <a:lnTo>
                    <a:pt x="3557016" y="49530"/>
                  </a:lnTo>
                  <a:lnTo>
                    <a:pt x="3557511" y="49022"/>
                  </a:lnTo>
                  <a:lnTo>
                    <a:pt x="3557016" y="49504"/>
                  </a:lnTo>
                  <a:lnTo>
                    <a:pt x="3513582" y="91440"/>
                  </a:lnTo>
                  <a:lnTo>
                    <a:pt x="3514344" y="90678"/>
                  </a:lnTo>
                  <a:lnTo>
                    <a:pt x="3513582" y="91389"/>
                  </a:lnTo>
                  <a:lnTo>
                    <a:pt x="3468624" y="133350"/>
                  </a:lnTo>
                  <a:lnTo>
                    <a:pt x="3469386" y="132588"/>
                  </a:lnTo>
                  <a:lnTo>
                    <a:pt x="3468624" y="133261"/>
                  </a:lnTo>
                  <a:lnTo>
                    <a:pt x="3421380" y="174498"/>
                  </a:lnTo>
                  <a:lnTo>
                    <a:pt x="3422142" y="174498"/>
                  </a:lnTo>
                  <a:lnTo>
                    <a:pt x="3371850" y="216408"/>
                  </a:lnTo>
                  <a:lnTo>
                    <a:pt x="3372612" y="215646"/>
                  </a:lnTo>
                  <a:lnTo>
                    <a:pt x="3320796" y="257556"/>
                  </a:lnTo>
                  <a:lnTo>
                    <a:pt x="3321558" y="257556"/>
                  </a:lnTo>
                  <a:lnTo>
                    <a:pt x="3268218" y="298704"/>
                  </a:lnTo>
                  <a:lnTo>
                    <a:pt x="3213354" y="339852"/>
                  </a:lnTo>
                  <a:lnTo>
                    <a:pt x="3156204" y="381000"/>
                  </a:lnTo>
                  <a:lnTo>
                    <a:pt x="3156966" y="380238"/>
                  </a:lnTo>
                  <a:lnTo>
                    <a:pt x="3098292" y="421386"/>
                  </a:lnTo>
                  <a:lnTo>
                    <a:pt x="3099054" y="421386"/>
                  </a:lnTo>
                  <a:lnTo>
                    <a:pt x="3038856" y="462534"/>
                  </a:lnTo>
                  <a:lnTo>
                    <a:pt x="3038856" y="461772"/>
                  </a:lnTo>
                  <a:lnTo>
                    <a:pt x="2977134" y="502920"/>
                  </a:lnTo>
                  <a:lnTo>
                    <a:pt x="2977896" y="502920"/>
                  </a:lnTo>
                  <a:lnTo>
                    <a:pt x="2914650" y="543306"/>
                  </a:lnTo>
                  <a:lnTo>
                    <a:pt x="2915412" y="543306"/>
                  </a:lnTo>
                  <a:lnTo>
                    <a:pt x="2850642" y="583692"/>
                  </a:lnTo>
                  <a:lnTo>
                    <a:pt x="2851404" y="582930"/>
                  </a:lnTo>
                  <a:lnTo>
                    <a:pt x="2785872" y="623316"/>
                  </a:lnTo>
                  <a:lnTo>
                    <a:pt x="2719578" y="663702"/>
                  </a:lnTo>
                  <a:lnTo>
                    <a:pt x="2651760" y="704088"/>
                  </a:lnTo>
                  <a:lnTo>
                    <a:pt x="2651760" y="703326"/>
                  </a:lnTo>
                  <a:lnTo>
                    <a:pt x="2583180" y="743712"/>
                  </a:lnTo>
                  <a:lnTo>
                    <a:pt x="2513076" y="783336"/>
                  </a:lnTo>
                  <a:lnTo>
                    <a:pt x="2513838" y="783336"/>
                  </a:lnTo>
                  <a:lnTo>
                    <a:pt x="2442972" y="822960"/>
                  </a:lnTo>
                  <a:lnTo>
                    <a:pt x="2371344" y="862584"/>
                  </a:lnTo>
                  <a:lnTo>
                    <a:pt x="2298954" y="902208"/>
                  </a:lnTo>
                  <a:lnTo>
                    <a:pt x="2156866" y="979170"/>
                  </a:lnTo>
                  <a:lnTo>
                    <a:pt x="2289835" y="979170"/>
                  </a:lnTo>
                  <a:lnTo>
                    <a:pt x="2329434" y="957834"/>
                  </a:lnTo>
                  <a:lnTo>
                    <a:pt x="2401824" y="918210"/>
                  </a:lnTo>
                  <a:lnTo>
                    <a:pt x="2513838" y="856246"/>
                  </a:lnTo>
                  <a:lnTo>
                    <a:pt x="2683764" y="758190"/>
                  </a:lnTo>
                  <a:lnTo>
                    <a:pt x="2751582" y="717804"/>
                  </a:lnTo>
                  <a:lnTo>
                    <a:pt x="2818638" y="677418"/>
                  </a:lnTo>
                  <a:lnTo>
                    <a:pt x="2884932" y="637032"/>
                  </a:lnTo>
                  <a:lnTo>
                    <a:pt x="2948940" y="596646"/>
                  </a:lnTo>
                  <a:lnTo>
                    <a:pt x="3073908" y="515112"/>
                  </a:lnTo>
                  <a:lnTo>
                    <a:pt x="3134868" y="473964"/>
                  </a:lnTo>
                  <a:lnTo>
                    <a:pt x="3156204" y="458724"/>
                  </a:lnTo>
                  <a:lnTo>
                    <a:pt x="3193542" y="432054"/>
                  </a:lnTo>
                  <a:lnTo>
                    <a:pt x="3250692" y="390906"/>
                  </a:lnTo>
                  <a:lnTo>
                    <a:pt x="3306318" y="348996"/>
                  </a:lnTo>
                  <a:lnTo>
                    <a:pt x="3360420" y="307086"/>
                  </a:lnTo>
                  <a:lnTo>
                    <a:pt x="3412998" y="265176"/>
                  </a:lnTo>
                  <a:lnTo>
                    <a:pt x="3463290" y="222504"/>
                  </a:lnTo>
                  <a:lnTo>
                    <a:pt x="3511296" y="179832"/>
                  </a:lnTo>
                  <a:lnTo>
                    <a:pt x="3557778" y="137160"/>
                  </a:lnTo>
                  <a:lnTo>
                    <a:pt x="3598926" y="97434"/>
                  </a:lnTo>
                  <a:lnTo>
                    <a:pt x="3644646" y="51054"/>
                  </a:lnTo>
                  <a:lnTo>
                    <a:pt x="3684270" y="6858"/>
                  </a:lnTo>
                  <a:lnTo>
                    <a:pt x="3689756" y="0"/>
                  </a:lnTo>
                  <a:close/>
                </a:path>
              </a:pathLst>
            </a:custGeom>
            <a:solidFill>
              <a:srgbClr val="EFB525"/>
            </a:solidFill>
          </p:spPr>
          <p:txBody>
            <a:bodyPr wrap="square" lIns="0" tIns="0" rIns="0" bIns="0" rtlCol="0"/>
            <a:lstStyle/>
            <a:p>
              <a:endParaRPr sz="1588"/>
            </a:p>
          </p:txBody>
        </p:sp>
        <p:sp>
          <p:nvSpPr>
            <p:cNvPr id="202" name="object 202"/>
            <p:cNvSpPr/>
            <p:nvPr/>
          </p:nvSpPr>
          <p:spPr>
            <a:xfrm>
              <a:off x="8407907" y="5897880"/>
              <a:ext cx="1020444" cy="434340"/>
            </a:xfrm>
            <a:custGeom>
              <a:avLst/>
              <a:gdLst/>
              <a:ahLst/>
              <a:cxnLst/>
              <a:rect l="l" t="t" r="r" b="b"/>
              <a:pathLst>
                <a:path w="1020445" h="434339">
                  <a:moveTo>
                    <a:pt x="12192" y="427482"/>
                  </a:moveTo>
                  <a:lnTo>
                    <a:pt x="12192" y="414528"/>
                  </a:lnTo>
                  <a:lnTo>
                    <a:pt x="0" y="414528"/>
                  </a:lnTo>
                  <a:lnTo>
                    <a:pt x="0" y="427482"/>
                  </a:lnTo>
                  <a:lnTo>
                    <a:pt x="12192" y="427482"/>
                  </a:lnTo>
                  <a:close/>
                </a:path>
                <a:path w="1020445" h="434339">
                  <a:moveTo>
                    <a:pt x="12192" y="402336"/>
                  </a:moveTo>
                  <a:lnTo>
                    <a:pt x="12192" y="389382"/>
                  </a:lnTo>
                  <a:lnTo>
                    <a:pt x="0" y="389382"/>
                  </a:lnTo>
                  <a:lnTo>
                    <a:pt x="0" y="402336"/>
                  </a:lnTo>
                  <a:lnTo>
                    <a:pt x="12192" y="402336"/>
                  </a:lnTo>
                  <a:close/>
                </a:path>
                <a:path w="1020445" h="434339">
                  <a:moveTo>
                    <a:pt x="12192" y="376428"/>
                  </a:moveTo>
                  <a:lnTo>
                    <a:pt x="12192" y="364236"/>
                  </a:lnTo>
                  <a:lnTo>
                    <a:pt x="0" y="364236"/>
                  </a:lnTo>
                  <a:lnTo>
                    <a:pt x="0" y="376428"/>
                  </a:lnTo>
                  <a:lnTo>
                    <a:pt x="12192" y="376428"/>
                  </a:lnTo>
                  <a:close/>
                </a:path>
                <a:path w="1020445" h="434339">
                  <a:moveTo>
                    <a:pt x="12192" y="351282"/>
                  </a:moveTo>
                  <a:lnTo>
                    <a:pt x="12192" y="338328"/>
                  </a:lnTo>
                  <a:lnTo>
                    <a:pt x="0" y="338328"/>
                  </a:lnTo>
                  <a:lnTo>
                    <a:pt x="0" y="351282"/>
                  </a:lnTo>
                  <a:lnTo>
                    <a:pt x="12192" y="351282"/>
                  </a:lnTo>
                  <a:close/>
                </a:path>
                <a:path w="1020445" h="434339">
                  <a:moveTo>
                    <a:pt x="12192" y="326136"/>
                  </a:moveTo>
                  <a:lnTo>
                    <a:pt x="12192" y="313182"/>
                  </a:lnTo>
                  <a:lnTo>
                    <a:pt x="0" y="313182"/>
                  </a:lnTo>
                  <a:lnTo>
                    <a:pt x="0" y="326136"/>
                  </a:lnTo>
                  <a:lnTo>
                    <a:pt x="12192" y="326136"/>
                  </a:lnTo>
                  <a:close/>
                </a:path>
                <a:path w="1020445" h="434339">
                  <a:moveTo>
                    <a:pt x="12192" y="300228"/>
                  </a:moveTo>
                  <a:lnTo>
                    <a:pt x="12192" y="288035"/>
                  </a:lnTo>
                  <a:lnTo>
                    <a:pt x="0" y="288035"/>
                  </a:lnTo>
                  <a:lnTo>
                    <a:pt x="0" y="300228"/>
                  </a:lnTo>
                  <a:lnTo>
                    <a:pt x="12192" y="300228"/>
                  </a:lnTo>
                  <a:close/>
                </a:path>
                <a:path w="1020445" h="434339">
                  <a:moveTo>
                    <a:pt x="12192" y="275082"/>
                  </a:moveTo>
                  <a:lnTo>
                    <a:pt x="12192" y="262128"/>
                  </a:lnTo>
                  <a:lnTo>
                    <a:pt x="0" y="262128"/>
                  </a:lnTo>
                  <a:lnTo>
                    <a:pt x="0" y="275082"/>
                  </a:lnTo>
                  <a:lnTo>
                    <a:pt x="12192" y="275082"/>
                  </a:lnTo>
                  <a:close/>
                </a:path>
                <a:path w="1020445" h="434339">
                  <a:moveTo>
                    <a:pt x="12192" y="249936"/>
                  </a:moveTo>
                  <a:lnTo>
                    <a:pt x="12192" y="236982"/>
                  </a:lnTo>
                  <a:lnTo>
                    <a:pt x="0" y="236982"/>
                  </a:lnTo>
                  <a:lnTo>
                    <a:pt x="0" y="249936"/>
                  </a:lnTo>
                  <a:lnTo>
                    <a:pt x="12192" y="249936"/>
                  </a:lnTo>
                  <a:close/>
                </a:path>
                <a:path w="1020445" h="434339">
                  <a:moveTo>
                    <a:pt x="12192" y="224028"/>
                  </a:moveTo>
                  <a:lnTo>
                    <a:pt x="12192" y="211835"/>
                  </a:lnTo>
                  <a:lnTo>
                    <a:pt x="0" y="211835"/>
                  </a:lnTo>
                  <a:lnTo>
                    <a:pt x="0" y="224028"/>
                  </a:lnTo>
                  <a:lnTo>
                    <a:pt x="12192" y="224028"/>
                  </a:lnTo>
                  <a:close/>
                </a:path>
                <a:path w="1020445" h="434339">
                  <a:moveTo>
                    <a:pt x="12192" y="198882"/>
                  </a:moveTo>
                  <a:lnTo>
                    <a:pt x="12192" y="185928"/>
                  </a:lnTo>
                  <a:lnTo>
                    <a:pt x="0" y="185928"/>
                  </a:lnTo>
                  <a:lnTo>
                    <a:pt x="0" y="198882"/>
                  </a:lnTo>
                  <a:lnTo>
                    <a:pt x="12192" y="198882"/>
                  </a:lnTo>
                  <a:close/>
                </a:path>
                <a:path w="1020445" h="434339">
                  <a:moveTo>
                    <a:pt x="12953" y="173736"/>
                  </a:moveTo>
                  <a:lnTo>
                    <a:pt x="12953" y="160782"/>
                  </a:lnTo>
                  <a:lnTo>
                    <a:pt x="762" y="160020"/>
                  </a:lnTo>
                  <a:lnTo>
                    <a:pt x="0" y="165354"/>
                  </a:lnTo>
                  <a:lnTo>
                    <a:pt x="0" y="172974"/>
                  </a:lnTo>
                  <a:lnTo>
                    <a:pt x="12953" y="173736"/>
                  </a:lnTo>
                  <a:close/>
                </a:path>
                <a:path w="1020445" h="434339">
                  <a:moveTo>
                    <a:pt x="16764" y="137160"/>
                  </a:moveTo>
                  <a:lnTo>
                    <a:pt x="4572" y="134112"/>
                  </a:lnTo>
                  <a:lnTo>
                    <a:pt x="3048" y="139446"/>
                  </a:lnTo>
                  <a:lnTo>
                    <a:pt x="2286" y="147066"/>
                  </a:lnTo>
                  <a:lnTo>
                    <a:pt x="14477" y="149352"/>
                  </a:lnTo>
                  <a:lnTo>
                    <a:pt x="16001" y="141732"/>
                  </a:lnTo>
                  <a:lnTo>
                    <a:pt x="16764" y="137160"/>
                  </a:lnTo>
                  <a:close/>
                </a:path>
                <a:path w="1020445" h="434339">
                  <a:moveTo>
                    <a:pt x="24384" y="113537"/>
                  </a:moveTo>
                  <a:lnTo>
                    <a:pt x="12192" y="108966"/>
                  </a:lnTo>
                  <a:lnTo>
                    <a:pt x="10668" y="114300"/>
                  </a:lnTo>
                  <a:lnTo>
                    <a:pt x="8382" y="121158"/>
                  </a:lnTo>
                  <a:lnTo>
                    <a:pt x="19812" y="125730"/>
                  </a:lnTo>
                  <a:lnTo>
                    <a:pt x="22098" y="118872"/>
                  </a:lnTo>
                  <a:lnTo>
                    <a:pt x="24384" y="113537"/>
                  </a:lnTo>
                  <a:close/>
                </a:path>
                <a:path w="1020445" h="434339">
                  <a:moveTo>
                    <a:pt x="35051" y="92202"/>
                  </a:moveTo>
                  <a:lnTo>
                    <a:pt x="24384" y="85344"/>
                  </a:lnTo>
                  <a:lnTo>
                    <a:pt x="20574" y="91440"/>
                  </a:lnTo>
                  <a:lnTo>
                    <a:pt x="18288" y="96774"/>
                  </a:lnTo>
                  <a:lnTo>
                    <a:pt x="28956" y="102870"/>
                  </a:lnTo>
                  <a:lnTo>
                    <a:pt x="35051" y="92202"/>
                  </a:lnTo>
                  <a:close/>
                </a:path>
                <a:path w="1020445" h="434339">
                  <a:moveTo>
                    <a:pt x="49530" y="71628"/>
                  </a:moveTo>
                  <a:lnTo>
                    <a:pt x="39624" y="64008"/>
                  </a:lnTo>
                  <a:lnTo>
                    <a:pt x="34290" y="70104"/>
                  </a:lnTo>
                  <a:lnTo>
                    <a:pt x="31242" y="74675"/>
                  </a:lnTo>
                  <a:lnTo>
                    <a:pt x="41910" y="81534"/>
                  </a:lnTo>
                  <a:lnTo>
                    <a:pt x="44958" y="77724"/>
                  </a:lnTo>
                  <a:lnTo>
                    <a:pt x="49530" y="71628"/>
                  </a:lnTo>
                  <a:close/>
                </a:path>
                <a:path w="1020445" h="434339">
                  <a:moveTo>
                    <a:pt x="66294" y="54102"/>
                  </a:moveTo>
                  <a:lnTo>
                    <a:pt x="57912" y="44958"/>
                  </a:lnTo>
                  <a:lnTo>
                    <a:pt x="57150" y="45720"/>
                  </a:lnTo>
                  <a:lnTo>
                    <a:pt x="51053" y="51054"/>
                  </a:lnTo>
                  <a:lnTo>
                    <a:pt x="48006" y="54102"/>
                  </a:lnTo>
                  <a:lnTo>
                    <a:pt x="57150" y="62484"/>
                  </a:lnTo>
                  <a:lnTo>
                    <a:pt x="60198" y="60198"/>
                  </a:lnTo>
                  <a:lnTo>
                    <a:pt x="66294" y="54102"/>
                  </a:lnTo>
                  <a:close/>
                </a:path>
                <a:path w="1020445" h="434339">
                  <a:moveTo>
                    <a:pt x="85344" y="39624"/>
                  </a:moveTo>
                  <a:lnTo>
                    <a:pt x="78486" y="28956"/>
                  </a:lnTo>
                  <a:lnTo>
                    <a:pt x="76962" y="29718"/>
                  </a:lnTo>
                  <a:lnTo>
                    <a:pt x="70103" y="35052"/>
                  </a:lnTo>
                  <a:lnTo>
                    <a:pt x="67818" y="36575"/>
                  </a:lnTo>
                  <a:lnTo>
                    <a:pt x="75438" y="46482"/>
                  </a:lnTo>
                  <a:lnTo>
                    <a:pt x="77724" y="44958"/>
                  </a:lnTo>
                  <a:lnTo>
                    <a:pt x="83820" y="40386"/>
                  </a:lnTo>
                  <a:lnTo>
                    <a:pt x="85344" y="39624"/>
                  </a:lnTo>
                  <a:close/>
                </a:path>
                <a:path w="1020445" h="434339">
                  <a:moveTo>
                    <a:pt x="106680" y="27432"/>
                  </a:moveTo>
                  <a:lnTo>
                    <a:pt x="101346" y="16002"/>
                  </a:lnTo>
                  <a:lnTo>
                    <a:pt x="90677" y="21336"/>
                  </a:lnTo>
                  <a:lnTo>
                    <a:pt x="89916" y="22098"/>
                  </a:lnTo>
                  <a:lnTo>
                    <a:pt x="96012" y="32766"/>
                  </a:lnTo>
                  <a:lnTo>
                    <a:pt x="97536" y="32004"/>
                  </a:lnTo>
                  <a:lnTo>
                    <a:pt x="104394" y="28956"/>
                  </a:lnTo>
                  <a:lnTo>
                    <a:pt x="106680" y="27432"/>
                  </a:lnTo>
                  <a:close/>
                </a:path>
                <a:path w="1020445" h="434339">
                  <a:moveTo>
                    <a:pt x="129540" y="19050"/>
                  </a:moveTo>
                  <a:lnTo>
                    <a:pt x="126492" y="6858"/>
                  </a:lnTo>
                  <a:lnTo>
                    <a:pt x="121920" y="7620"/>
                  </a:lnTo>
                  <a:lnTo>
                    <a:pt x="114300" y="10668"/>
                  </a:lnTo>
                  <a:lnTo>
                    <a:pt x="113538" y="10668"/>
                  </a:lnTo>
                  <a:lnTo>
                    <a:pt x="118110" y="22860"/>
                  </a:lnTo>
                  <a:lnTo>
                    <a:pt x="118872" y="22860"/>
                  </a:lnTo>
                  <a:lnTo>
                    <a:pt x="126492" y="19812"/>
                  </a:lnTo>
                  <a:lnTo>
                    <a:pt x="129540" y="19050"/>
                  </a:lnTo>
                  <a:close/>
                </a:path>
                <a:path w="1020445" h="434339">
                  <a:moveTo>
                    <a:pt x="153924" y="14478"/>
                  </a:moveTo>
                  <a:lnTo>
                    <a:pt x="151638" y="1524"/>
                  </a:lnTo>
                  <a:lnTo>
                    <a:pt x="147827" y="2286"/>
                  </a:lnTo>
                  <a:lnTo>
                    <a:pt x="138684" y="3810"/>
                  </a:lnTo>
                  <a:lnTo>
                    <a:pt x="141732" y="16002"/>
                  </a:lnTo>
                  <a:lnTo>
                    <a:pt x="150114" y="14478"/>
                  </a:lnTo>
                  <a:lnTo>
                    <a:pt x="153924" y="14478"/>
                  </a:lnTo>
                  <a:close/>
                </a:path>
                <a:path w="1020445" h="434339">
                  <a:moveTo>
                    <a:pt x="174498" y="12954"/>
                  </a:moveTo>
                  <a:lnTo>
                    <a:pt x="173736" y="0"/>
                  </a:lnTo>
                  <a:lnTo>
                    <a:pt x="164592" y="0"/>
                  </a:lnTo>
                  <a:lnTo>
                    <a:pt x="166116" y="12954"/>
                  </a:lnTo>
                  <a:lnTo>
                    <a:pt x="174498" y="12954"/>
                  </a:lnTo>
                  <a:close/>
                </a:path>
                <a:path w="1020445" h="434339">
                  <a:moveTo>
                    <a:pt x="178307" y="12954"/>
                  </a:moveTo>
                  <a:lnTo>
                    <a:pt x="178307" y="0"/>
                  </a:lnTo>
                  <a:lnTo>
                    <a:pt x="174498" y="0"/>
                  </a:lnTo>
                  <a:lnTo>
                    <a:pt x="174498" y="12954"/>
                  </a:lnTo>
                  <a:lnTo>
                    <a:pt x="178307" y="12954"/>
                  </a:lnTo>
                  <a:close/>
                </a:path>
                <a:path w="1020445" h="434339">
                  <a:moveTo>
                    <a:pt x="203453" y="12954"/>
                  </a:moveTo>
                  <a:lnTo>
                    <a:pt x="203453" y="0"/>
                  </a:lnTo>
                  <a:lnTo>
                    <a:pt x="190500" y="0"/>
                  </a:lnTo>
                  <a:lnTo>
                    <a:pt x="190500" y="12954"/>
                  </a:lnTo>
                  <a:lnTo>
                    <a:pt x="203453" y="12954"/>
                  </a:lnTo>
                  <a:close/>
                </a:path>
                <a:path w="1020445" h="434339">
                  <a:moveTo>
                    <a:pt x="228600" y="12954"/>
                  </a:moveTo>
                  <a:lnTo>
                    <a:pt x="228600" y="0"/>
                  </a:lnTo>
                  <a:lnTo>
                    <a:pt x="216408" y="0"/>
                  </a:lnTo>
                  <a:lnTo>
                    <a:pt x="216408" y="12954"/>
                  </a:lnTo>
                  <a:lnTo>
                    <a:pt x="228600" y="12954"/>
                  </a:lnTo>
                  <a:close/>
                </a:path>
                <a:path w="1020445" h="434339">
                  <a:moveTo>
                    <a:pt x="254507" y="12954"/>
                  </a:moveTo>
                  <a:lnTo>
                    <a:pt x="254507" y="0"/>
                  </a:lnTo>
                  <a:lnTo>
                    <a:pt x="241553" y="0"/>
                  </a:lnTo>
                  <a:lnTo>
                    <a:pt x="241553" y="12954"/>
                  </a:lnTo>
                  <a:lnTo>
                    <a:pt x="254507" y="12954"/>
                  </a:lnTo>
                  <a:close/>
                </a:path>
                <a:path w="1020445" h="434339">
                  <a:moveTo>
                    <a:pt x="279653" y="12954"/>
                  </a:moveTo>
                  <a:lnTo>
                    <a:pt x="279653" y="0"/>
                  </a:lnTo>
                  <a:lnTo>
                    <a:pt x="266700" y="0"/>
                  </a:lnTo>
                  <a:lnTo>
                    <a:pt x="266700" y="12954"/>
                  </a:lnTo>
                  <a:lnTo>
                    <a:pt x="279653" y="12954"/>
                  </a:lnTo>
                  <a:close/>
                </a:path>
                <a:path w="1020445" h="434339">
                  <a:moveTo>
                    <a:pt x="304800" y="12954"/>
                  </a:moveTo>
                  <a:lnTo>
                    <a:pt x="304800" y="0"/>
                  </a:lnTo>
                  <a:lnTo>
                    <a:pt x="292608" y="0"/>
                  </a:lnTo>
                  <a:lnTo>
                    <a:pt x="292608" y="12954"/>
                  </a:lnTo>
                  <a:lnTo>
                    <a:pt x="304800" y="12954"/>
                  </a:lnTo>
                  <a:close/>
                </a:path>
                <a:path w="1020445" h="434339">
                  <a:moveTo>
                    <a:pt x="330707" y="12954"/>
                  </a:moveTo>
                  <a:lnTo>
                    <a:pt x="330707" y="0"/>
                  </a:lnTo>
                  <a:lnTo>
                    <a:pt x="317753" y="0"/>
                  </a:lnTo>
                  <a:lnTo>
                    <a:pt x="317753" y="12954"/>
                  </a:lnTo>
                  <a:lnTo>
                    <a:pt x="330707" y="12954"/>
                  </a:lnTo>
                  <a:close/>
                </a:path>
                <a:path w="1020445" h="434339">
                  <a:moveTo>
                    <a:pt x="355853" y="12954"/>
                  </a:moveTo>
                  <a:lnTo>
                    <a:pt x="355853" y="0"/>
                  </a:lnTo>
                  <a:lnTo>
                    <a:pt x="342900" y="0"/>
                  </a:lnTo>
                  <a:lnTo>
                    <a:pt x="342900" y="12954"/>
                  </a:lnTo>
                  <a:lnTo>
                    <a:pt x="355853" y="12954"/>
                  </a:lnTo>
                  <a:close/>
                </a:path>
                <a:path w="1020445" h="434339">
                  <a:moveTo>
                    <a:pt x="381000" y="12954"/>
                  </a:moveTo>
                  <a:lnTo>
                    <a:pt x="381000" y="0"/>
                  </a:lnTo>
                  <a:lnTo>
                    <a:pt x="368808" y="0"/>
                  </a:lnTo>
                  <a:lnTo>
                    <a:pt x="368808" y="12954"/>
                  </a:lnTo>
                  <a:lnTo>
                    <a:pt x="381000" y="12954"/>
                  </a:lnTo>
                  <a:close/>
                </a:path>
                <a:path w="1020445" h="434339">
                  <a:moveTo>
                    <a:pt x="406907" y="12954"/>
                  </a:moveTo>
                  <a:lnTo>
                    <a:pt x="406907" y="0"/>
                  </a:lnTo>
                  <a:lnTo>
                    <a:pt x="393953" y="0"/>
                  </a:lnTo>
                  <a:lnTo>
                    <a:pt x="393953" y="12954"/>
                  </a:lnTo>
                  <a:lnTo>
                    <a:pt x="406907" y="12954"/>
                  </a:lnTo>
                  <a:close/>
                </a:path>
                <a:path w="1020445" h="434339">
                  <a:moveTo>
                    <a:pt x="432053" y="12954"/>
                  </a:moveTo>
                  <a:lnTo>
                    <a:pt x="432053" y="0"/>
                  </a:lnTo>
                  <a:lnTo>
                    <a:pt x="419100" y="0"/>
                  </a:lnTo>
                  <a:lnTo>
                    <a:pt x="419100" y="12954"/>
                  </a:lnTo>
                  <a:lnTo>
                    <a:pt x="432053" y="12954"/>
                  </a:lnTo>
                  <a:close/>
                </a:path>
                <a:path w="1020445" h="434339">
                  <a:moveTo>
                    <a:pt x="457200" y="12954"/>
                  </a:moveTo>
                  <a:lnTo>
                    <a:pt x="457200" y="0"/>
                  </a:lnTo>
                  <a:lnTo>
                    <a:pt x="445008" y="0"/>
                  </a:lnTo>
                  <a:lnTo>
                    <a:pt x="445008" y="12954"/>
                  </a:lnTo>
                  <a:lnTo>
                    <a:pt x="457200" y="12954"/>
                  </a:lnTo>
                  <a:close/>
                </a:path>
                <a:path w="1020445" h="434339">
                  <a:moveTo>
                    <a:pt x="483107" y="12954"/>
                  </a:moveTo>
                  <a:lnTo>
                    <a:pt x="483107" y="0"/>
                  </a:lnTo>
                  <a:lnTo>
                    <a:pt x="470153" y="0"/>
                  </a:lnTo>
                  <a:lnTo>
                    <a:pt x="470153" y="12954"/>
                  </a:lnTo>
                  <a:lnTo>
                    <a:pt x="483107" y="12954"/>
                  </a:lnTo>
                  <a:close/>
                </a:path>
                <a:path w="1020445" h="434339">
                  <a:moveTo>
                    <a:pt x="508253" y="12954"/>
                  </a:moveTo>
                  <a:lnTo>
                    <a:pt x="508253" y="0"/>
                  </a:lnTo>
                  <a:lnTo>
                    <a:pt x="495300" y="0"/>
                  </a:lnTo>
                  <a:lnTo>
                    <a:pt x="495300" y="12954"/>
                  </a:lnTo>
                  <a:lnTo>
                    <a:pt x="508253" y="12954"/>
                  </a:lnTo>
                  <a:close/>
                </a:path>
                <a:path w="1020445" h="434339">
                  <a:moveTo>
                    <a:pt x="533400" y="12954"/>
                  </a:moveTo>
                  <a:lnTo>
                    <a:pt x="533400" y="0"/>
                  </a:lnTo>
                  <a:lnTo>
                    <a:pt x="521208" y="0"/>
                  </a:lnTo>
                  <a:lnTo>
                    <a:pt x="521208" y="12954"/>
                  </a:lnTo>
                  <a:lnTo>
                    <a:pt x="533400" y="12954"/>
                  </a:lnTo>
                  <a:close/>
                </a:path>
                <a:path w="1020445" h="434339">
                  <a:moveTo>
                    <a:pt x="559307" y="12954"/>
                  </a:moveTo>
                  <a:lnTo>
                    <a:pt x="559307" y="0"/>
                  </a:lnTo>
                  <a:lnTo>
                    <a:pt x="546353" y="0"/>
                  </a:lnTo>
                  <a:lnTo>
                    <a:pt x="546353" y="12954"/>
                  </a:lnTo>
                  <a:lnTo>
                    <a:pt x="559307" y="12954"/>
                  </a:lnTo>
                  <a:close/>
                </a:path>
                <a:path w="1020445" h="434339">
                  <a:moveTo>
                    <a:pt x="584453" y="12954"/>
                  </a:moveTo>
                  <a:lnTo>
                    <a:pt x="584453" y="0"/>
                  </a:lnTo>
                  <a:lnTo>
                    <a:pt x="571500" y="0"/>
                  </a:lnTo>
                  <a:lnTo>
                    <a:pt x="571500" y="12954"/>
                  </a:lnTo>
                  <a:lnTo>
                    <a:pt x="584453" y="12954"/>
                  </a:lnTo>
                  <a:close/>
                </a:path>
                <a:path w="1020445" h="434339">
                  <a:moveTo>
                    <a:pt x="609600" y="12954"/>
                  </a:moveTo>
                  <a:lnTo>
                    <a:pt x="609600" y="0"/>
                  </a:lnTo>
                  <a:lnTo>
                    <a:pt x="597408" y="0"/>
                  </a:lnTo>
                  <a:lnTo>
                    <a:pt x="597408" y="12954"/>
                  </a:lnTo>
                  <a:lnTo>
                    <a:pt x="609600" y="12954"/>
                  </a:lnTo>
                  <a:close/>
                </a:path>
                <a:path w="1020445" h="434339">
                  <a:moveTo>
                    <a:pt x="635507" y="12954"/>
                  </a:moveTo>
                  <a:lnTo>
                    <a:pt x="635507" y="0"/>
                  </a:lnTo>
                  <a:lnTo>
                    <a:pt x="622553" y="0"/>
                  </a:lnTo>
                  <a:lnTo>
                    <a:pt x="622553" y="12954"/>
                  </a:lnTo>
                  <a:lnTo>
                    <a:pt x="635507" y="12954"/>
                  </a:lnTo>
                  <a:close/>
                </a:path>
                <a:path w="1020445" h="434339">
                  <a:moveTo>
                    <a:pt x="660653" y="12954"/>
                  </a:moveTo>
                  <a:lnTo>
                    <a:pt x="660653" y="0"/>
                  </a:lnTo>
                  <a:lnTo>
                    <a:pt x="647700" y="0"/>
                  </a:lnTo>
                  <a:lnTo>
                    <a:pt x="647700" y="12954"/>
                  </a:lnTo>
                  <a:lnTo>
                    <a:pt x="660653" y="12954"/>
                  </a:lnTo>
                  <a:close/>
                </a:path>
                <a:path w="1020445" h="434339">
                  <a:moveTo>
                    <a:pt x="685800" y="12954"/>
                  </a:moveTo>
                  <a:lnTo>
                    <a:pt x="685800" y="0"/>
                  </a:lnTo>
                  <a:lnTo>
                    <a:pt x="673608" y="0"/>
                  </a:lnTo>
                  <a:lnTo>
                    <a:pt x="673608" y="12954"/>
                  </a:lnTo>
                  <a:lnTo>
                    <a:pt x="685800" y="12954"/>
                  </a:lnTo>
                  <a:close/>
                </a:path>
                <a:path w="1020445" h="434339">
                  <a:moveTo>
                    <a:pt x="711707" y="12954"/>
                  </a:moveTo>
                  <a:lnTo>
                    <a:pt x="711707" y="0"/>
                  </a:lnTo>
                  <a:lnTo>
                    <a:pt x="698753" y="0"/>
                  </a:lnTo>
                  <a:lnTo>
                    <a:pt x="698753" y="12954"/>
                  </a:lnTo>
                  <a:lnTo>
                    <a:pt x="711707" y="12954"/>
                  </a:lnTo>
                  <a:close/>
                </a:path>
                <a:path w="1020445" h="434339">
                  <a:moveTo>
                    <a:pt x="736853" y="12954"/>
                  </a:moveTo>
                  <a:lnTo>
                    <a:pt x="736853" y="0"/>
                  </a:lnTo>
                  <a:lnTo>
                    <a:pt x="723900" y="0"/>
                  </a:lnTo>
                  <a:lnTo>
                    <a:pt x="723900" y="12954"/>
                  </a:lnTo>
                  <a:lnTo>
                    <a:pt x="736853" y="12954"/>
                  </a:lnTo>
                  <a:close/>
                </a:path>
                <a:path w="1020445" h="434339">
                  <a:moveTo>
                    <a:pt x="762000" y="12954"/>
                  </a:moveTo>
                  <a:lnTo>
                    <a:pt x="762000" y="0"/>
                  </a:lnTo>
                  <a:lnTo>
                    <a:pt x="749808" y="0"/>
                  </a:lnTo>
                  <a:lnTo>
                    <a:pt x="749808" y="12954"/>
                  </a:lnTo>
                  <a:lnTo>
                    <a:pt x="762000" y="12954"/>
                  </a:lnTo>
                  <a:close/>
                </a:path>
                <a:path w="1020445" h="434339">
                  <a:moveTo>
                    <a:pt x="787907" y="12954"/>
                  </a:moveTo>
                  <a:lnTo>
                    <a:pt x="787907" y="0"/>
                  </a:lnTo>
                  <a:lnTo>
                    <a:pt x="774953" y="0"/>
                  </a:lnTo>
                  <a:lnTo>
                    <a:pt x="774953" y="12954"/>
                  </a:lnTo>
                  <a:lnTo>
                    <a:pt x="787907" y="12954"/>
                  </a:lnTo>
                  <a:close/>
                </a:path>
                <a:path w="1020445" h="434339">
                  <a:moveTo>
                    <a:pt x="813053" y="12954"/>
                  </a:moveTo>
                  <a:lnTo>
                    <a:pt x="813053" y="0"/>
                  </a:lnTo>
                  <a:lnTo>
                    <a:pt x="800100" y="0"/>
                  </a:lnTo>
                  <a:lnTo>
                    <a:pt x="800100" y="12954"/>
                  </a:lnTo>
                  <a:lnTo>
                    <a:pt x="813053" y="12954"/>
                  </a:lnTo>
                  <a:close/>
                </a:path>
                <a:path w="1020445" h="434339">
                  <a:moveTo>
                    <a:pt x="838200" y="12954"/>
                  </a:moveTo>
                  <a:lnTo>
                    <a:pt x="838200" y="0"/>
                  </a:lnTo>
                  <a:lnTo>
                    <a:pt x="826008" y="0"/>
                  </a:lnTo>
                  <a:lnTo>
                    <a:pt x="826008" y="12954"/>
                  </a:lnTo>
                  <a:lnTo>
                    <a:pt x="838200" y="12954"/>
                  </a:lnTo>
                  <a:close/>
                </a:path>
                <a:path w="1020445" h="434339">
                  <a:moveTo>
                    <a:pt x="864870" y="762"/>
                  </a:moveTo>
                  <a:lnTo>
                    <a:pt x="863346" y="698"/>
                  </a:lnTo>
                  <a:lnTo>
                    <a:pt x="854964" y="0"/>
                  </a:lnTo>
                  <a:lnTo>
                    <a:pt x="851153" y="0"/>
                  </a:lnTo>
                  <a:lnTo>
                    <a:pt x="851153" y="12954"/>
                  </a:lnTo>
                  <a:lnTo>
                    <a:pt x="854964" y="12954"/>
                  </a:lnTo>
                  <a:lnTo>
                    <a:pt x="863346" y="13716"/>
                  </a:lnTo>
                  <a:lnTo>
                    <a:pt x="864870" y="762"/>
                  </a:lnTo>
                  <a:close/>
                </a:path>
                <a:path w="1020445" h="434339">
                  <a:moveTo>
                    <a:pt x="890777" y="6096"/>
                  </a:moveTo>
                  <a:lnTo>
                    <a:pt x="890016" y="5334"/>
                  </a:lnTo>
                  <a:lnTo>
                    <a:pt x="880872" y="3810"/>
                  </a:lnTo>
                  <a:lnTo>
                    <a:pt x="877824" y="3048"/>
                  </a:lnTo>
                  <a:lnTo>
                    <a:pt x="875538" y="15240"/>
                  </a:lnTo>
                  <a:lnTo>
                    <a:pt x="886968" y="17525"/>
                  </a:lnTo>
                  <a:lnTo>
                    <a:pt x="886968" y="18287"/>
                  </a:lnTo>
                  <a:lnTo>
                    <a:pt x="890777" y="6096"/>
                  </a:lnTo>
                  <a:close/>
                </a:path>
                <a:path w="1020445" h="434339">
                  <a:moveTo>
                    <a:pt x="915162" y="14478"/>
                  </a:moveTo>
                  <a:lnTo>
                    <a:pt x="913638" y="13716"/>
                  </a:lnTo>
                  <a:lnTo>
                    <a:pt x="906018" y="10668"/>
                  </a:lnTo>
                  <a:lnTo>
                    <a:pt x="902970" y="9906"/>
                  </a:lnTo>
                  <a:lnTo>
                    <a:pt x="899160" y="21336"/>
                  </a:lnTo>
                  <a:lnTo>
                    <a:pt x="902208" y="22860"/>
                  </a:lnTo>
                  <a:lnTo>
                    <a:pt x="909066" y="25146"/>
                  </a:lnTo>
                  <a:lnTo>
                    <a:pt x="909827" y="25908"/>
                  </a:lnTo>
                  <a:lnTo>
                    <a:pt x="915162" y="14478"/>
                  </a:lnTo>
                  <a:close/>
                </a:path>
                <a:path w="1020445" h="434339">
                  <a:moveTo>
                    <a:pt x="938784" y="26670"/>
                  </a:moveTo>
                  <a:lnTo>
                    <a:pt x="936498" y="25146"/>
                  </a:lnTo>
                  <a:lnTo>
                    <a:pt x="928877" y="21336"/>
                  </a:lnTo>
                  <a:lnTo>
                    <a:pt x="927353" y="19812"/>
                  </a:lnTo>
                  <a:lnTo>
                    <a:pt x="921258" y="31242"/>
                  </a:lnTo>
                  <a:lnTo>
                    <a:pt x="923544" y="32004"/>
                  </a:lnTo>
                  <a:lnTo>
                    <a:pt x="930401" y="36575"/>
                  </a:lnTo>
                  <a:lnTo>
                    <a:pt x="931926" y="37337"/>
                  </a:lnTo>
                  <a:lnTo>
                    <a:pt x="938784" y="26670"/>
                  </a:lnTo>
                  <a:close/>
                </a:path>
                <a:path w="1020445" h="434339">
                  <a:moveTo>
                    <a:pt x="960120" y="41910"/>
                  </a:moveTo>
                  <a:lnTo>
                    <a:pt x="957072" y="39624"/>
                  </a:lnTo>
                  <a:lnTo>
                    <a:pt x="950214" y="34290"/>
                  </a:lnTo>
                  <a:lnTo>
                    <a:pt x="949451" y="33528"/>
                  </a:lnTo>
                  <a:lnTo>
                    <a:pt x="941832" y="44196"/>
                  </a:lnTo>
                  <a:lnTo>
                    <a:pt x="943356" y="44958"/>
                  </a:lnTo>
                  <a:lnTo>
                    <a:pt x="949451" y="49530"/>
                  </a:lnTo>
                  <a:lnTo>
                    <a:pt x="951738" y="51816"/>
                  </a:lnTo>
                  <a:lnTo>
                    <a:pt x="960120" y="41910"/>
                  </a:lnTo>
                  <a:close/>
                </a:path>
                <a:path w="1020445" h="434339">
                  <a:moveTo>
                    <a:pt x="978408" y="60960"/>
                  </a:moveTo>
                  <a:lnTo>
                    <a:pt x="975360" y="57150"/>
                  </a:lnTo>
                  <a:lnTo>
                    <a:pt x="969264" y="51054"/>
                  </a:lnTo>
                  <a:lnTo>
                    <a:pt x="960882" y="60198"/>
                  </a:lnTo>
                  <a:lnTo>
                    <a:pt x="966216" y="65532"/>
                  </a:lnTo>
                  <a:lnTo>
                    <a:pt x="968501" y="69342"/>
                  </a:lnTo>
                  <a:lnTo>
                    <a:pt x="978408" y="60960"/>
                  </a:lnTo>
                  <a:close/>
                </a:path>
                <a:path w="1020445" h="434339">
                  <a:moveTo>
                    <a:pt x="993648" y="81534"/>
                  </a:moveTo>
                  <a:lnTo>
                    <a:pt x="990600" y="76962"/>
                  </a:lnTo>
                  <a:lnTo>
                    <a:pt x="986790" y="70866"/>
                  </a:lnTo>
                  <a:lnTo>
                    <a:pt x="976122" y="78486"/>
                  </a:lnTo>
                  <a:lnTo>
                    <a:pt x="980694" y="83820"/>
                  </a:lnTo>
                  <a:lnTo>
                    <a:pt x="982980" y="88392"/>
                  </a:lnTo>
                  <a:lnTo>
                    <a:pt x="993648" y="81534"/>
                  </a:lnTo>
                  <a:close/>
                </a:path>
                <a:path w="1020445" h="434339">
                  <a:moveTo>
                    <a:pt x="1006601" y="105156"/>
                  </a:moveTo>
                  <a:lnTo>
                    <a:pt x="1003553" y="99060"/>
                  </a:lnTo>
                  <a:lnTo>
                    <a:pt x="1000506" y="93725"/>
                  </a:lnTo>
                  <a:lnTo>
                    <a:pt x="989076" y="99060"/>
                  </a:lnTo>
                  <a:lnTo>
                    <a:pt x="992124" y="104394"/>
                  </a:lnTo>
                  <a:lnTo>
                    <a:pt x="994410" y="110490"/>
                  </a:lnTo>
                  <a:lnTo>
                    <a:pt x="1006601" y="105156"/>
                  </a:lnTo>
                  <a:close/>
                </a:path>
                <a:path w="1020445" h="434339">
                  <a:moveTo>
                    <a:pt x="1014984" y="130302"/>
                  </a:moveTo>
                  <a:lnTo>
                    <a:pt x="1012698" y="122682"/>
                  </a:lnTo>
                  <a:lnTo>
                    <a:pt x="1011174" y="117348"/>
                  </a:lnTo>
                  <a:lnTo>
                    <a:pt x="998982" y="121920"/>
                  </a:lnTo>
                  <a:lnTo>
                    <a:pt x="1002792" y="133350"/>
                  </a:lnTo>
                  <a:lnTo>
                    <a:pt x="1014984" y="130302"/>
                  </a:lnTo>
                  <a:close/>
                </a:path>
                <a:path w="1020445" h="434339">
                  <a:moveTo>
                    <a:pt x="1019556" y="156210"/>
                  </a:moveTo>
                  <a:lnTo>
                    <a:pt x="1018794" y="147828"/>
                  </a:lnTo>
                  <a:lnTo>
                    <a:pt x="1018032" y="143256"/>
                  </a:lnTo>
                  <a:lnTo>
                    <a:pt x="1005077" y="145542"/>
                  </a:lnTo>
                  <a:lnTo>
                    <a:pt x="1005840" y="150114"/>
                  </a:lnTo>
                  <a:lnTo>
                    <a:pt x="1007364" y="157734"/>
                  </a:lnTo>
                  <a:lnTo>
                    <a:pt x="1019556" y="156210"/>
                  </a:lnTo>
                  <a:close/>
                </a:path>
                <a:path w="1020445" h="434339">
                  <a:moveTo>
                    <a:pt x="1020318" y="182118"/>
                  </a:moveTo>
                  <a:lnTo>
                    <a:pt x="1020318" y="174498"/>
                  </a:lnTo>
                  <a:lnTo>
                    <a:pt x="1008125" y="174498"/>
                  </a:lnTo>
                  <a:lnTo>
                    <a:pt x="1008125" y="182118"/>
                  </a:lnTo>
                  <a:lnTo>
                    <a:pt x="1020318" y="182118"/>
                  </a:lnTo>
                  <a:close/>
                </a:path>
                <a:path w="1020445" h="434339">
                  <a:moveTo>
                    <a:pt x="1020318" y="174498"/>
                  </a:moveTo>
                  <a:lnTo>
                    <a:pt x="1020318" y="169164"/>
                  </a:lnTo>
                  <a:lnTo>
                    <a:pt x="1008126" y="169925"/>
                  </a:lnTo>
                  <a:lnTo>
                    <a:pt x="1008126" y="174498"/>
                  </a:lnTo>
                  <a:lnTo>
                    <a:pt x="1020318" y="174498"/>
                  </a:lnTo>
                  <a:close/>
                </a:path>
                <a:path w="1020445" h="434339">
                  <a:moveTo>
                    <a:pt x="1020318" y="207263"/>
                  </a:moveTo>
                  <a:lnTo>
                    <a:pt x="1020318" y="195072"/>
                  </a:lnTo>
                  <a:lnTo>
                    <a:pt x="1008125" y="195072"/>
                  </a:lnTo>
                  <a:lnTo>
                    <a:pt x="1008125" y="207263"/>
                  </a:lnTo>
                  <a:lnTo>
                    <a:pt x="1020318" y="207263"/>
                  </a:lnTo>
                  <a:close/>
                </a:path>
                <a:path w="1020445" h="434339">
                  <a:moveTo>
                    <a:pt x="1020318" y="233172"/>
                  </a:moveTo>
                  <a:lnTo>
                    <a:pt x="1020318" y="220218"/>
                  </a:lnTo>
                  <a:lnTo>
                    <a:pt x="1008125" y="220218"/>
                  </a:lnTo>
                  <a:lnTo>
                    <a:pt x="1008125" y="233172"/>
                  </a:lnTo>
                  <a:lnTo>
                    <a:pt x="1020318" y="233172"/>
                  </a:lnTo>
                  <a:close/>
                </a:path>
                <a:path w="1020445" h="434339">
                  <a:moveTo>
                    <a:pt x="1020318" y="258318"/>
                  </a:moveTo>
                  <a:lnTo>
                    <a:pt x="1020318" y="245364"/>
                  </a:lnTo>
                  <a:lnTo>
                    <a:pt x="1008125" y="245364"/>
                  </a:lnTo>
                  <a:lnTo>
                    <a:pt x="1008125" y="258318"/>
                  </a:lnTo>
                  <a:lnTo>
                    <a:pt x="1020318" y="258318"/>
                  </a:lnTo>
                  <a:close/>
                </a:path>
                <a:path w="1020445" h="434339">
                  <a:moveTo>
                    <a:pt x="1020318" y="283463"/>
                  </a:moveTo>
                  <a:lnTo>
                    <a:pt x="1020318" y="271272"/>
                  </a:lnTo>
                  <a:lnTo>
                    <a:pt x="1008125" y="271272"/>
                  </a:lnTo>
                  <a:lnTo>
                    <a:pt x="1008125" y="283463"/>
                  </a:lnTo>
                  <a:lnTo>
                    <a:pt x="1020318" y="283463"/>
                  </a:lnTo>
                  <a:close/>
                </a:path>
                <a:path w="1020445" h="434339">
                  <a:moveTo>
                    <a:pt x="1020318" y="309372"/>
                  </a:moveTo>
                  <a:lnTo>
                    <a:pt x="1020318" y="296418"/>
                  </a:lnTo>
                  <a:lnTo>
                    <a:pt x="1008125" y="296418"/>
                  </a:lnTo>
                  <a:lnTo>
                    <a:pt x="1008125" y="309372"/>
                  </a:lnTo>
                  <a:lnTo>
                    <a:pt x="1020318" y="309372"/>
                  </a:lnTo>
                  <a:close/>
                </a:path>
                <a:path w="1020445" h="434339">
                  <a:moveTo>
                    <a:pt x="1020318" y="334518"/>
                  </a:moveTo>
                  <a:lnTo>
                    <a:pt x="1020318" y="321564"/>
                  </a:lnTo>
                  <a:lnTo>
                    <a:pt x="1008125" y="321564"/>
                  </a:lnTo>
                  <a:lnTo>
                    <a:pt x="1008125" y="334518"/>
                  </a:lnTo>
                  <a:lnTo>
                    <a:pt x="1020318" y="334518"/>
                  </a:lnTo>
                  <a:close/>
                </a:path>
                <a:path w="1020445" h="434339">
                  <a:moveTo>
                    <a:pt x="1020318" y="359664"/>
                  </a:moveTo>
                  <a:lnTo>
                    <a:pt x="1020318" y="347472"/>
                  </a:lnTo>
                  <a:lnTo>
                    <a:pt x="1008125" y="347472"/>
                  </a:lnTo>
                  <a:lnTo>
                    <a:pt x="1008125" y="359664"/>
                  </a:lnTo>
                  <a:lnTo>
                    <a:pt x="1020318" y="359664"/>
                  </a:lnTo>
                  <a:close/>
                </a:path>
                <a:path w="1020445" h="434339">
                  <a:moveTo>
                    <a:pt x="1020318" y="385572"/>
                  </a:moveTo>
                  <a:lnTo>
                    <a:pt x="1020318" y="372618"/>
                  </a:lnTo>
                  <a:lnTo>
                    <a:pt x="1008125" y="372618"/>
                  </a:lnTo>
                  <a:lnTo>
                    <a:pt x="1008125" y="385572"/>
                  </a:lnTo>
                  <a:lnTo>
                    <a:pt x="1020318" y="385572"/>
                  </a:lnTo>
                  <a:close/>
                </a:path>
                <a:path w="1020445" h="434339">
                  <a:moveTo>
                    <a:pt x="1020318" y="410718"/>
                  </a:moveTo>
                  <a:lnTo>
                    <a:pt x="1020318" y="397764"/>
                  </a:lnTo>
                  <a:lnTo>
                    <a:pt x="1008125" y="397764"/>
                  </a:lnTo>
                  <a:lnTo>
                    <a:pt x="1008125" y="410718"/>
                  </a:lnTo>
                  <a:lnTo>
                    <a:pt x="1020318" y="410718"/>
                  </a:lnTo>
                  <a:close/>
                </a:path>
                <a:path w="1020445" h="434339">
                  <a:moveTo>
                    <a:pt x="1020318" y="434340"/>
                  </a:moveTo>
                  <a:lnTo>
                    <a:pt x="1020318" y="423672"/>
                  </a:lnTo>
                  <a:lnTo>
                    <a:pt x="1008125" y="423672"/>
                  </a:lnTo>
                  <a:lnTo>
                    <a:pt x="1008125" y="434340"/>
                  </a:lnTo>
                  <a:lnTo>
                    <a:pt x="1020318" y="434340"/>
                  </a:lnTo>
                  <a:close/>
                </a:path>
              </a:pathLst>
            </a:custGeom>
            <a:solidFill>
              <a:srgbClr val="808080"/>
            </a:solidFill>
          </p:spPr>
          <p:txBody>
            <a:bodyPr wrap="square" lIns="0" tIns="0" rIns="0" bIns="0" rtlCol="0"/>
            <a:lstStyle/>
            <a:p>
              <a:endParaRPr sz="1588"/>
            </a:p>
          </p:txBody>
        </p:sp>
        <p:pic>
          <p:nvPicPr>
            <p:cNvPr id="203" name="object 203"/>
            <p:cNvPicPr/>
            <p:nvPr/>
          </p:nvPicPr>
          <p:blipFill>
            <a:blip r:embed="rId112"/>
            <a:stretch/>
          </p:blipFill>
          <p:spPr>
            <a:xfrm>
              <a:off x="5786628" y="5472684"/>
              <a:ext cx="1008126" cy="859536"/>
            </a:xfrm>
            <a:prstGeom prst="rect">
              <a:avLst/>
            </a:prstGeom>
          </p:spPr>
        </p:pic>
        <p:sp>
          <p:nvSpPr>
            <p:cNvPr id="204" name="object 204"/>
            <p:cNvSpPr/>
            <p:nvPr/>
          </p:nvSpPr>
          <p:spPr>
            <a:xfrm>
              <a:off x="5780531" y="5465826"/>
              <a:ext cx="1020444" cy="866775"/>
            </a:xfrm>
            <a:custGeom>
              <a:avLst/>
              <a:gdLst/>
              <a:ahLst/>
              <a:cxnLst/>
              <a:rect l="l" t="t" r="r" b="b"/>
              <a:pathLst>
                <a:path w="1020445" h="866775">
                  <a:moveTo>
                    <a:pt x="12954" y="859536"/>
                  </a:moveTo>
                  <a:lnTo>
                    <a:pt x="12954" y="846582"/>
                  </a:lnTo>
                  <a:lnTo>
                    <a:pt x="0" y="846582"/>
                  </a:lnTo>
                  <a:lnTo>
                    <a:pt x="0" y="859536"/>
                  </a:lnTo>
                  <a:lnTo>
                    <a:pt x="12954" y="859536"/>
                  </a:lnTo>
                  <a:close/>
                </a:path>
                <a:path w="1020445" h="866775">
                  <a:moveTo>
                    <a:pt x="12954" y="834390"/>
                  </a:moveTo>
                  <a:lnTo>
                    <a:pt x="12954" y="821436"/>
                  </a:lnTo>
                  <a:lnTo>
                    <a:pt x="0" y="821436"/>
                  </a:lnTo>
                  <a:lnTo>
                    <a:pt x="0" y="834390"/>
                  </a:lnTo>
                  <a:lnTo>
                    <a:pt x="12954" y="834390"/>
                  </a:lnTo>
                  <a:close/>
                </a:path>
                <a:path w="1020445" h="866775">
                  <a:moveTo>
                    <a:pt x="12954" y="808482"/>
                  </a:moveTo>
                  <a:lnTo>
                    <a:pt x="12954" y="796290"/>
                  </a:lnTo>
                  <a:lnTo>
                    <a:pt x="0" y="796290"/>
                  </a:lnTo>
                  <a:lnTo>
                    <a:pt x="0" y="808482"/>
                  </a:lnTo>
                  <a:lnTo>
                    <a:pt x="12954" y="808482"/>
                  </a:lnTo>
                  <a:close/>
                </a:path>
                <a:path w="1020445" h="866775">
                  <a:moveTo>
                    <a:pt x="12954" y="783336"/>
                  </a:moveTo>
                  <a:lnTo>
                    <a:pt x="12954" y="770382"/>
                  </a:lnTo>
                  <a:lnTo>
                    <a:pt x="0" y="770382"/>
                  </a:lnTo>
                  <a:lnTo>
                    <a:pt x="0" y="783336"/>
                  </a:lnTo>
                  <a:lnTo>
                    <a:pt x="12954" y="783336"/>
                  </a:lnTo>
                  <a:close/>
                </a:path>
                <a:path w="1020445" h="866775">
                  <a:moveTo>
                    <a:pt x="12954" y="758190"/>
                  </a:moveTo>
                  <a:lnTo>
                    <a:pt x="12954" y="745236"/>
                  </a:lnTo>
                  <a:lnTo>
                    <a:pt x="0" y="745236"/>
                  </a:lnTo>
                  <a:lnTo>
                    <a:pt x="0" y="758190"/>
                  </a:lnTo>
                  <a:lnTo>
                    <a:pt x="12954" y="758190"/>
                  </a:lnTo>
                  <a:close/>
                </a:path>
                <a:path w="1020445" h="866775">
                  <a:moveTo>
                    <a:pt x="12954" y="732282"/>
                  </a:moveTo>
                  <a:lnTo>
                    <a:pt x="12954" y="720089"/>
                  </a:lnTo>
                  <a:lnTo>
                    <a:pt x="0" y="720089"/>
                  </a:lnTo>
                  <a:lnTo>
                    <a:pt x="0" y="732282"/>
                  </a:lnTo>
                  <a:lnTo>
                    <a:pt x="12954" y="732282"/>
                  </a:lnTo>
                  <a:close/>
                </a:path>
                <a:path w="1020445" h="866775">
                  <a:moveTo>
                    <a:pt x="12954" y="707136"/>
                  </a:moveTo>
                  <a:lnTo>
                    <a:pt x="12954" y="694182"/>
                  </a:lnTo>
                  <a:lnTo>
                    <a:pt x="0" y="694182"/>
                  </a:lnTo>
                  <a:lnTo>
                    <a:pt x="0" y="707136"/>
                  </a:lnTo>
                  <a:lnTo>
                    <a:pt x="12954" y="707136"/>
                  </a:lnTo>
                  <a:close/>
                </a:path>
                <a:path w="1020445" h="866775">
                  <a:moveTo>
                    <a:pt x="12954" y="681990"/>
                  </a:moveTo>
                  <a:lnTo>
                    <a:pt x="12954" y="669036"/>
                  </a:lnTo>
                  <a:lnTo>
                    <a:pt x="0" y="669036"/>
                  </a:lnTo>
                  <a:lnTo>
                    <a:pt x="0" y="681990"/>
                  </a:lnTo>
                  <a:lnTo>
                    <a:pt x="12954" y="681990"/>
                  </a:lnTo>
                  <a:close/>
                </a:path>
                <a:path w="1020445" h="866775">
                  <a:moveTo>
                    <a:pt x="12954" y="656082"/>
                  </a:moveTo>
                  <a:lnTo>
                    <a:pt x="12954" y="643889"/>
                  </a:lnTo>
                  <a:lnTo>
                    <a:pt x="0" y="643889"/>
                  </a:lnTo>
                  <a:lnTo>
                    <a:pt x="0" y="656082"/>
                  </a:lnTo>
                  <a:lnTo>
                    <a:pt x="12954" y="656082"/>
                  </a:lnTo>
                  <a:close/>
                </a:path>
                <a:path w="1020445" h="866775">
                  <a:moveTo>
                    <a:pt x="12954" y="630936"/>
                  </a:moveTo>
                  <a:lnTo>
                    <a:pt x="12954" y="617982"/>
                  </a:lnTo>
                  <a:lnTo>
                    <a:pt x="0" y="617982"/>
                  </a:lnTo>
                  <a:lnTo>
                    <a:pt x="0" y="630936"/>
                  </a:lnTo>
                  <a:lnTo>
                    <a:pt x="12954" y="630936"/>
                  </a:lnTo>
                  <a:close/>
                </a:path>
                <a:path w="1020445" h="866775">
                  <a:moveTo>
                    <a:pt x="12954" y="605790"/>
                  </a:moveTo>
                  <a:lnTo>
                    <a:pt x="12954" y="592836"/>
                  </a:lnTo>
                  <a:lnTo>
                    <a:pt x="0" y="592836"/>
                  </a:lnTo>
                  <a:lnTo>
                    <a:pt x="0" y="605790"/>
                  </a:lnTo>
                  <a:lnTo>
                    <a:pt x="12954" y="605790"/>
                  </a:lnTo>
                  <a:close/>
                </a:path>
                <a:path w="1020445" h="866775">
                  <a:moveTo>
                    <a:pt x="12954" y="579882"/>
                  </a:moveTo>
                  <a:lnTo>
                    <a:pt x="12954" y="567689"/>
                  </a:lnTo>
                  <a:lnTo>
                    <a:pt x="0" y="567689"/>
                  </a:lnTo>
                  <a:lnTo>
                    <a:pt x="0" y="579882"/>
                  </a:lnTo>
                  <a:lnTo>
                    <a:pt x="12954" y="579882"/>
                  </a:lnTo>
                  <a:close/>
                </a:path>
                <a:path w="1020445" h="866775">
                  <a:moveTo>
                    <a:pt x="12954" y="554736"/>
                  </a:moveTo>
                  <a:lnTo>
                    <a:pt x="12954" y="541782"/>
                  </a:lnTo>
                  <a:lnTo>
                    <a:pt x="0" y="541782"/>
                  </a:lnTo>
                  <a:lnTo>
                    <a:pt x="0" y="554736"/>
                  </a:lnTo>
                  <a:lnTo>
                    <a:pt x="12954" y="554736"/>
                  </a:lnTo>
                  <a:close/>
                </a:path>
                <a:path w="1020445" h="866775">
                  <a:moveTo>
                    <a:pt x="12954" y="529590"/>
                  </a:moveTo>
                  <a:lnTo>
                    <a:pt x="12954" y="516636"/>
                  </a:lnTo>
                  <a:lnTo>
                    <a:pt x="0" y="516636"/>
                  </a:lnTo>
                  <a:lnTo>
                    <a:pt x="0" y="529590"/>
                  </a:lnTo>
                  <a:lnTo>
                    <a:pt x="12954" y="529590"/>
                  </a:lnTo>
                  <a:close/>
                </a:path>
                <a:path w="1020445" h="866775">
                  <a:moveTo>
                    <a:pt x="12954" y="503682"/>
                  </a:moveTo>
                  <a:lnTo>
                    <a:pt x="12954" y="491489"/>
                  </a:lnTo>
                  <a:lnTo>
                    <a:pt x="0" y="491489"/>
                  </a:lnTo>
                  <a:lnTo>
                    <a:pt x="0" y="503682"/>
                  </a:lnTo>
                  <a:lnTo>
                    <a:pt x="12954" y="503682"/>
                  </a:lnTo>
                  <a:close/>
                </a:path>
                <a:path w="1020445" h="866775">
                  <a:moveTo>
                    <a:pt x="12954" y="478536"/>
                  </a:moveTo>
                  <a:lnTo>
                    <a:pt x="12954" y="465582"/>
                  </a:lnTo>
                  <a:lnTo>
                    <a:pt x="0" y="465582"/>
                  </a:lnTo>
                  <a:lnTo>
                    <a:pt x="0" y="478536"/>
                  </a:lnTo>
                  <a:lnTo>
                    <a:pt x="12954" y="478536"/>
                  </a:lnTo>
                  <a:close/>
                </a:path>
                <a:path w="1020445" h="866775">
                  <a:moveTo>
                    <a:pt x="12954" y="453390"/>
                  </a:moveTo>
                  <a:lnTo>
                    <a:pt x="12954" y="440436"/>
                  </a:lnTo>
                  <a:lnTo>
                    <a:pt x="0" y="440436"/>
                  </a:lnTo>
                  <a:lnTo>
                    <a:pt x="0" y="453390"/>
                  </a:lnTo>
                  <a:lnTo>
                    <a:pt x="12954" y="453390"/>
                  </a:lnTo>
                  <a:close/>
                </a:path>
                <a:path w="1020445" h="866775">
                  <a:moveTo>
                    <a:pt x="12953" y="427482"/>
                  </a:moveTo>
                  <a:lnTo>
                    <a:pt x="12953" y="415289"/>
                  </a:lnTo>
                  <a:lnTo>
                    <a:pt x="0" y="415289"/>
                  </a:lnTo>
                  <a:lnTo>
                    <a:pt x="0" y="427482"/>
                  </a:lnTo>
                  <a:lnTo>
                    <a:pt x="12953" y="427482"/>
                  </a:lnTo>
                  <a:close/>
                </a:path>
                <a:path w="1020445" h="866775">
                  <a:moveTo>
                    <a:pt x="12953" y="402336"/>
                  </a:moveTo>
                  <a:lnTo>
                    <a:pt x="12953" y="389382"/>
                  </a:lnTo>
                  <a:lnTo>
                    <a:pt x="0" y="389382"/>
                  </a:lnTo>
                  <a:lnTo>
                    <a:pt x="0" y="402336"/>
                  </a:lnTo>
                  <a:lnTo>
                    <a:pt x="12953" y="402336"/>
                  </a:lnTo>
                  <a:close/>
                </a:path>
                <a:path w="1020445" h="866775">
                  <a:moveTo>
                    <a:pt x="12953" y="377190"/>
                  </a:moveTo>
                  <a:lnTo>
                    <a:pt x="12953" y="364236"/>
                  </a:lnTo>
                  <a:lnTo>
                    <a:pt x="0" y="364236"/>
                  </a:lnTo>
                  <a:lnTo>
                    <a:pt x="0" y="377190"/>
                  </a:lnTo>
                  <a:lnTo>
                    <a:pt x="12953" y="377190"/>
                  </a:lnTo>
                  <a:close/>
                </a:path>
                <a:path w="1020445" h="866775">
                  <a:moveTo>
                    <a:pt x="12953" y="351282"/>
                  </a:moveTo>
                  <a:lnTo>
                    <a:pt x="12953" y="339089"/>
                  </a:lnTo>
                  <a:lnTo>
                    <a:pt x="0" y="339089"/>
                  </a:lnTo>
                  <a:lnTo>
                    <a:pt x="0" y="351282"/>
                  </a:lnTo>
                  <a:lnTo>
                    <a:pt x="12953" y="351282"/>
                  </a:lnTo>
                  <a:close/>
                </a:path>
                <a:path w="1020445" h="866775">
                  <a:moveTo>
                    <a:pt x="12953" y="326136"/>
                  </a:moveTo>
                  <a:lnTo>
                    <a:pt x="12953" y="313182"/>
                  </a:lnTo>
                  <a:lnTo>
                    <a:pt x="0" y="313182"/>
                  </a:lnTo>
                  <a:lnTo>
                    <a:pt x="0" y="326136"/>
                  </a:lnTo>
                  <a:lnTo>
                    <a:pt x="12953" y="326136"/>
                  </a:lnTo>
                  <a:close/>
                </a:path>
                <a:path w="1020445" h="866775">
                  <a:moveTo>
                    <a:pt x="12953" y="300990"/>
                  </a:moveTo>
                  <a:lnTo>
                    <a:pt x="12953" y="288036"/>
                  </a:lnTo>
                  <a:lnTo>
                    <a:pt x="0" y="288036"/>
                  </a:lnTo>
                  <a:lnTo>
                    <a:pt x="0" y="300990"/>
                  </a:lnTo>
                  <a:lnTo>
                    <a:pt x="12953" y="300990"/>
                  </a:lnTo>
                  <a:close/>
                </a:path>
                <a:path w="1020445" h="866775">
                  <a:moveTo>
                    <a:pt x="12953" y="275082"/>
                  </a:moveTo>
                  <a:lnTo>
                    <a:pt x="12953" y="262889"/>
                  </a:lnTo>
                  <a:lnTo>
                    <a:pt x="0" y="262889"/>
                  </a:lnTo>
                  <a:lnTo>
                    <a:pt x="0" y="275082"/>
                  </a:lnTo>
                  <a:lnTo>
                    <a:pt x="12953" y="275082"/>
                  </a:lnTo>
                  <a:close/>
                </a:path>
                <a:path w="1020445" h="866775">
                  <a:moveTo>
                    <a:pt x="12953" y="249936"/>
                  </a:moveTo>
                  <a:lnTo>
                    <a:pt x="12953" y="236982"/>
                  </a:lnTo>
                  <a:lnTo>
                    <a:pt x="0" y="236982"/>
                  </a:lnTo>
                  <a:lnTo>
                    <a:pt x="0" y="249936"/>
                  </a:lnTo>
                  <a:lnTo>
                    <a:pt x="12953" y="249936"/>
                  </a:lnTo>
                  <a:close/>
                </a:path>
                <a:path w="1020445" h="866775">
                  <a:moveTo>
                    <a:pt x="12953" y="224790"/>
                  </a:moveTo>
                  <a:lnTo>
                    <a:pt x="12953" y="211836"/>
                  </a:lnTo>
                  <a:lnTo>
                    <a:pt x="0" y="211836"/>
                  </a:lnTo>
                  <a:lnTo>
                    <a:pt x="0" y="224790"/>
                  </a:lnTo>
                  <a:lnTo>
                    <a:pt x="12953" y="224790"/>
                  </a:lnTo>
                  <a:close/>
                </a:path>
                <a:path w="1020445" h="866775">
                  <a:moveTo>
                    <a:pt x="12953" y="198882"/>
                  </a:moveTo>
                  <a:lnTo>
                    <a:pt x="12953" y="186689"/>
                  </a:lnTo>
                  <a:lnTo>
                    <a:pt x="0" y="186689"/>
                  </a:lnTo>
                  <a:lnTo>
                    <a:pt x="0" y="198882"/>
                  </a:lnTo>
                  <a:lnTo>
                    <a:pt x="12953" y="198882"/>
                  </a:lnTo>
                  <a:close/>
                </a:path>
                <a:path w="1020445" h="866775">
                  <a:moveTo>
                    <a:pt x="12953" y="173736"/>
                  </a:moveTo>
                  <a:lnTo>
                    <a:pt x="12953" y="161544"/>
                  </a:lnTo>
                  <a:lnTo>
                    <a:pt x="762" y="160782"/>
                  </a:lnTo>
                  <a:lnTo>
                    <a:pt x="0" y="166116"/>
                  </a:lnTo>
                  <a:lnTo>
                    <a:pt x="0" y="173736"/>
                  </a:lnTo>
                  <a:lnTo>
                    <a:pt x="12953" y="173736"/>
                  </a:lnTo>
                  <a:close/>
                </a:path>
                <a:path w="1020445" h="866775">
                  <a:moveTo>
                    <a:pt x="16763" y="137160"/>
                  </a:moveTo>
                  <a:lnTo>
                    <a:pt x="4571" y="134112"/>
                  </a:lnTo>
                  <a:lnTo>
                    <a:pt x="3809" y="139446"/>
                  </a:lnTo>
                  <a:lnTo>
                    <a:pt x="2285" y="147066"/>
                  </a:lnTo>
                  <a:lnTo>
                    <a:pt x="14477" y="149352"/>
                  </a:lnTo>
                  <a:lnTo>
                    <a:pt x="16001" y="141732"/>
                  </a:lnTo>
                  <a:lnTo>
                    <a:pt x="16763" y="137160"/>
                  </a:lnTo>
                  <a:close/>
                </a:path>
                <a:path w="1020445" h="866775">
                  <a:moveTo>
                    <a:pt x="24383" y="114300"/>
                  </a:moveTo>
                  <a:lnTo>
                    <a:pt x="12953" y="109728"/>
                  </a:lnTo>
                  <a:lnTo>
                    <a:pt x="10667" y="115062"/>
                  </a:lnTo>
                  <a:lnTo>
                    <a:pt x="8381" y="121920"/>
                  </a:lnTo>
                  <a:lnTo>
                    <a:pt x="20573" y="125730"/>
                  </a:lnTo>
                  <a:lnTo>
                    <a:pt x="22097" y="118872"/>
                  </a:lnTo>
                  <a:lnTo>
                    <a:pt x="24383" y="114300"/>
                  </a:lnTo>
                  <a:close/>
                </a:path>
                <a:path w="1020445" h="866775">
                  <a:moveTo>
                    <a:pt x="35051" y="92202"/>
                  </a:moveTo>
                  <a:lnTo>
                    <a:pt x="24383" y="86106"/>
                  </a:lnTo>
                  <a:lnTo>
                    <a:pt x="20573" y="91440"/>
                  </a:lnTo>
                  <a:lnTo>
                    <a:pt x="18287" y="97536"/>
                  </a:lnTo>
                  <a:lnTo>
                    <a:pt x="29717" y="102870"/>
                  </a:lnTo>
                  <a:lnTo>
                    <a:pt x="32003" y="97536"/>
                  </a:lnTo>
                  <a:lnTo>
                    <a:pt x="35051" y="92202"/>
                  </a:lnTo>
                  <a:close/>
                </a:path>
                <a:path w="1020445" h="866775">
                  <a:moveTo>
                    <a:pt x="49529" y="72390"/>
                  </a:moveTo>
                  <a:lnTo>
                    <a:pt x="39623" y="64008"/>
                  </a:lnTo>
                  <a:lnTo>
                    <a:pt x="34289" y="70104"/>
                  </a:lnTo>
                  <a:lnTo>
                    <a:pt x="31241" y="74676"/>
                  </a:lnTo>
                  <a:lnTo>
                    <a:pt x="41909" y="82296"/>
                  </a:lnTo>
                  <a:lnTo>
                    <a:pt x="44957" y="77724"/>
                  </a:lnTo>
                  <a:lnTo>
                    <a:pt x="49529" y="72390"/>
                  </a:lnTo>
                  <a:close/>
                </a:path>
                <a:path w="1020445" h="866775">
                  <a:moveTo>
                    <a:pt x="66293" y="54864"/>
                  </a:moveTo>
                  <a:lnTo>
                    <a:pt x="57912" y="44958"/>
                  </a:lnTo>
                  <a:lnTo>
                    <a:pt x="51053" y="51816"/>
                  </a:lnTo>
                  <a:lnTo>
                    <a:pt x="48005" y="54102"/>
                  </a:lnTo>
                  <a:lnTo>
                    <a:pt x="57150" y="63246"/>
                  </a:lnTo>
                  <a:lnTo>
                    <a:pt x="65531" y="54864"/>
                  </a:lnTo>
                  <a:lnTo>
                    <a:pt x="66293" y="54864"/>
                  </a:lnTo>
                  <a:close/>
                </a:path>
                <a:path w="1020445" h="866775">
                  <a:moveTo>
                    <a:pt x="85343" y="39624"/>
                  </a:moveTo>
                  <a:lnTo>
                    <a:pt x="78485" y="28956"/>
                  </a:lnTo>
                  <a:lnTo>
                    <a:pt x="76962" y="30480"/>
                  </a:lnTo>
                  <a:lnTo>
                    <a:pt x="67817" y="36576"/>
                  </a:lnTo>
                  <a:lnTo>
                    <a:pt x="75437" y="46482"/>
                  </a:lnTo>
                  <a:lnTo>
                    <a:pt x="77723" y="44958"/>
                  </a:lnTo>
                  <a:lnTo>
                    <a:pt x="83819" y="40386"/>
                  </a:lnTo>
                  <a:lnTo>
                    <a:pt x="85343" y="39624"/>
                  </a:lnTo>
                  <a:close/>
                </a:path>
                <a:path w="1020445" h="866775">
                  <a:moveTo>
                    <a:pt x="106679" y="27432"/>
                  </a:moveTo>
                  <a:lnTo>
                    <a:pt x="101345" y="16002"/>
                  </a:lnTo>
                  <a:lnTo>
                    <a:pt x="98297" y="17526"/>
                  </a:lnTo>
                  <a:lnTo>
                    <a:pt x="91439" y="21336"/>
                  </a:lnTo>
                  <a:lnTo>
                    <a:pt x="89915" y="22098"/>
                  </a:lnTo>
                  <a:lnTo>
                    <a:pt x="96012" y="33528"/>
                  </a:lnTo>
                  <a:lnTo>
                    <a:pt x="97535" y="32766"/>
                  </a:lnTo>
                  <a:lnTo>
                    <a:pt x="104393" y="28956"/>
                  </a:lnTo>
                  <a:lnTo>
                    <a:pt x="106679" y="27432"/>
                  </a:lnTo>
                  <a:close/>
                </a:path>
                <a:path w="1020445" h="866775">
                  <a:moveTo>
                    <a:pt x="129539" y="19050"/>
                  </a:moveTo>
                  <a:lnTo>
                    <a:pt x="126491" y="6858"/>
                  </a:lnTo>
                  <a:lnTo>
                    <a:pt x="122681" y="8382"/>
                  </a:lnTo>
                  <a:lnTo>
                    <a:pt x="114300" y="10668"/>
                  </a:lnTo>
                  <a:lnTo>
                    <a:pt x="113537" y="11430"/>
                  </a:lnTo>
                  <a:lnTo>
                    <a:pt x="118109" y="22860"/>
                  </a:lnTo>
                  <a:lnTo>
                    <a:pt x="118871" y="22860"/>
                  </a:lnTo>
                  <a:lnTo>
                    <a:pt x="126491" y="20574"/>
                  </a:lnTo>
                  <a:lnTo>
                    <a:pt x="129539" y="19050"/>
                  </a:lnTo>
                  <a:close/>
                </a:path>
                <a:path w="1020445" h="866775">
                  <a:moveTo>
                    <a:pt x="153923" y="14477"/>
                  </a:moveTo>
                  <a:lnTo>
                    <a:pt x="151637" y="1524"/>
                  </a:lnTo>
                  <a:lnTo>
                    <a:pt x="147827" y="2286"/>
                  </a:lnTo>
                  <a:lnTo>
                    <a:pt x="138683" y="3810"/>
                  </a:lnTo>
                  <a:lnTo>
                    <a:pt x="141731" y="16001"/>
                  </a:lnTo>
                  <a:lnTo>
                    <a:pt x="150113" y="14477"/>
                  </a:lnTo>
                  <a:lnTo>
                    <a:pt x="153923" y="14477"/>
                  </a:lnTo>
                  <a:close/>
                </a:path>
                <a:path w="1020445" h="866775">
                  <a:moveTo>
                    <a:pt x="174497" y="12953"/>
                  </a:moveTo>
                  <a:lnTo>
                    <a:pt x="173735" y="0"/>
                  </a:lnTo>
                  <a:lnTo>
                    <a:pt x="166115" y="692"/>
                  </a:lnTo>
                  <a:lnTo>
                    <a:pt x="164591" y="762"/>
                  </a:lnTo>
                  <a:lnTo>
                    <a:pt x="166115" y="12953"/>
                  </a:lnTo>
                  <a:lnTo>
                    <a:pt x="174497" y="12953"/>
                  </a:lnTo>
                  <a:close/>
                </a:path>
                <a:path w="1020445" h="866775">
                  <a:moveTo>
                    <a:pt x="178308" y="12953"/>
                  </a:moveTo>
                  <a:lnTo>
                    <a:pt x="178308" y="0"/>
                  </a:lnTo>
                  <a:lnTo>
                    <a:pt x="174497" y="0"/>
                  </a:lnTo>
                  <a:lnTo>
                    <a:pt x="174497" y="12953"/>
                  </a:lnTo>
                  <a:lnTo>
                    <a:pt x="178308" y="12953"/>
                  </a:lnTo>
                  <a:close/>
                </a:path>
                <a:path w="1020445" h="866775">
                  <a:moveTo>
                    <a:pt x="203453" y="12953"/>
                  </a:moveTo>
                  <a:lnTo>
                    <a:pt x="203453" y="0"/>
                  </a:lnTo>
                  <a:lnTo>
                    <a:pt x="190500" y="0"/>
                  </a:lnTo>
                  <a:lnTo>
                    <a:pt x="190500" y="12953"/>
                  </a:lnTo>
                  <a:lnTo>
                    <a:pt x="203453" y="12953"/>
                  </a:lnTo>
                  <a:close/>
                </a:path>
                <a:path w="1020445" h="866775">
                  <a:moveTo>
                    <a:pt x="228599" y="12953"/>
                  </a:moveTo>
                  <a:lnTo>
                    <a:pt x="228599" y="0"/>
                  </a:lnTo>
                  <a:lnTo>
                    <a:pt x="216407" y="0"/>
                  </a:lnTo>
                  <a:lnTo>
                    <a:pt x="216407" y="12953"/>
                  </a:lnTo>
                  <a:lnTo>
                    <a:pt x="228599" y="12953"/>
                  </a:lnTo>
                  <a:close/>
                </a:path>
                <a:path w="1020445" h="866775">
                  <a:moveTo>
                    <a:pt x="254507" y="12953"/>
                  </a:moveTo>
                  <a:lnTo>
                    <a:pt x="254507" y="0"/>
                  </a:lnTo>
                  <a:lnTo>
                    <a:pt x="241553" y="0"/>
                  </a:lnTo>
                  <a:lnTo>
                    <a:pt x="241553" y="12953"/>
                  </a:lnTo>
                  <a:lnTo>
                    <a:pt x="254507" y="12953"/>
                  </a:lnTo>
                  <a:close/>
                </a:path>
                <a:path w="1020445" h="866775">
                  <a:moveTo>
                    <a:pt x="279653" y="12953"/>
                  </a:moveTo>
                  <a:lnTo>
                    <a:pt x="279653" y="0"/>
                  </a:lnTo>
                  <a:lnTo>
                    <a:pt x="266700" y="0"/>
                  </a:lnTo>
                  <a:lnTo>
                    <a:pt x="266700" y="12953"/>
                  </a:lnTo>
                  <a:lnTo>
                    <a:pt x="279653" y="12953"/>
                  </a:lnTo>
                  <a:close/>
                </a:path>
                <a:path w="1020445" h="866775">
                  <a:moveTo>
                    <a:pt x="304799" y="12953"/>
                  </a:moveTo>
                  <a:lnTo>
                    <a:pt x="304799" y="0"/>
                  </a:lnTo>
                  <a:lnTo>
                    <a:pt x="292607" y="0"/>
                  </a:lnTo>
                  <a:lnTo>
                    <a:pt x="292607" y="12953"/>
                  </a:lnTo>
                  <a:lnTo>
                    <a:pt x="304799" y="12953"/>
                  </a:lnTo>
                  <a:close/>
                </a:path>
                <a:path w="1020445" h="866775">
                  <a:moveTo>
                    <a:pt x="330707" y="12953"/>
                  </a:moveTo>
                  <a:lnTo>
                    <a:pt x="330707" y="0"/>
                  </a:lnTo>
                  <a:lnTo>
                    <a:pt x="317753" y="0"/>
                  </a:lnTo>
                  <a:lnTo>
                    <a:pt x="317753" y="12953"/>
                  </a:lnTo>
                  <a:lnTo>
                    <a:pt x="330707" y="12953"/>
                  </a:lnTo>
                  <a:close/>
                </a:path>
                <a:path w="1020445" h="866775">
                  <a:moveTo>
                    <a:pt x="355853" y="12953"/>
                  </a:moveTo>
                  <a:lnTo>
                    <a:pt x="355853" y="0"/>
                  </a:lnTo>
                  <a:lnTo>
                    <a:pt x="342900" y="0"/>
                  </a:lnTo>
                  <a:lnTo>
                    <a:pt x="342900" y="12953"/>
                  </a:lnTo>
                  <a:lnTo>
                    <a:pt x="355853" y="12953"/>
                  </a:lnTo>
                  <a:close/>
                </a:path>
                <a:path w="1020445" h="866775">
                  <a:moveTo>
                    <a:pt x="380999" y="12953"/>
                  </a:moveTo>
                  <a:lnTo>
                    <a:pt x="380999" y="0"/>
                  </a:lnTo>
                  <a:lnTo>
                    <a:pt x="368807" y="0"/>
                  </a:lnTo>
                  <a:lnTo>
                    <a:pt x="368807" y="12953"/>
                  </a:lnTo>
                  <a:lnTo>
                    <a:pt x="380999" y="12953"/>
                  </a:lnTo>
                  <a:close/>
                </a:path>
                <a:path w="1020445" h="866775">
                  <a:moveTo>
                    <a:pt x="406907" y="12953"/>
                  </a:moveTo>
                  <a:lnTo>
                    <a:pt x="406907" y="0"/>
                  </a:lnTo>
                  <a:lnTo>
                    <a:pt x="393953" y="0"/>
                  </a:lnTo>
                  <a:lnTo>
                    <a:pt x="393953" y="12953"/>
                  </a:lnTo>
                  <a:lnTo>
                    <a:pt x="406907" y="12953"/>
                  </a:lnTo>
                  <a:close/>
                </a:path>
                <a:path w="1020445" h="866775">
                  <a:moveTo>
                    <a:pt x="432053" y="12953"/>
                  </a:moveTo>
                  <a:lnTo>
                    <a:pt x="432053" y="0"/>
                  </a:lnTo>
                  <a:lnTo>
                    <a:pt x="419100" y="0"/>
                  </a:lnTo>
                  <a:lnTo>
                    <a:pt x="419100" y="12953"/>
                  </a:lnTo>
                  <a:lnTo>
                    <a:pt x="432053" y="12953"/>
                  </a:lnTo>
                  <a:close/>
                </a:path>
                <a:path w="1020445" h="866775">
                  <a:moveTo>
                    <a:pt x="457199" y="12953"/>
                  </a:moveTo>
                  <a:lnTo>
                    <a:pt x="457199" y="0"/>
                  </a:lnTo>
                  <a:lnTo>
                    <a:pt x="445007" y="0"/>
                  </a:lnTo>
                  <a:lnTo>
                    <a:pt x="445007" y="12953"/>
                  </a:lnTo>
                  <a:lnTo>
                    <a:pt x="457199" y="12953"/>
                  </a:lnTo>
                  <a:close/>
                </a:path>
                <a:path w="1020445" h="866775">
                  <a:moveTo>
                    <a:pt x="483107" y="12953"/>
                  </a:moveTo>
                  <a:lnTo>
                    <a:pt x="483107" y="0"/>
                  </a:lnTo>
                  <a:lnTo>
                    <a:pt x="470153" y="0"/>
                  </a:lnTo>
                  <a:lnTo>
                    <a:pt x="470153" y="12953"/>
                  </a:lnTo>
                  <a:lnTo>
                    <a:pt x="483107" y="12953"/>
                  </a:lnTo>
                  <a:close/>
                </a:path>
                <a:path w="1020445" h="866775">
                  <a:moveTo>
                    <a:pt x="508253" y="12953"/>
                  </a:moveTo>
                  <a:lnTo>
                    <a:pt x="508253" y="0"/>
                  </a:lnTo>
                  <a:lnTo>
                    <a:pt x="495300" y="0"/>
                  </a:lnTo>
                  <a:lnTo>
                    <a:pt x="495300" y="12953"/>
                  </a:lnTo>
                  <a:lnTo>
                    <a:pt x="508253" y="12953"/>
                  </a:lnTo>
                  <a:close/>
                </a:path>
                <a:path w="1020445" h="866775">
                  <a:moveTo>
                    <a:pt x="533399" y="12953"/>
                  </a:moveTo>
                  <a:lnTo>
                    <a:pt x="533399" y="0"/>
                  </a:lnTo>
                  <a:lnTo>
                    <a:pt x="521207" y="0"/>
                  </a:lnTo>
                  <a:lnTo>
                    <a:pt x="521207" y="12953"/>
                  </a:lnTo>
                  <a:lnTo>
                    <a:pt x="533399" y="12953"/>
                  </a:lnTo>
                  <a:close/>
                </a:path>
                <a:path w="1020445" h="866775">
                  <a:moveTo>
                    <a:pt x="559307" y="12953"/>
                  </a:moveTo>
                  <a:lnTo>
                    <a:pt x="559307" y="0"/>
                  </a:lnTo>
                  <a:lnTo>
                    <a:pt x="546353" y="0"/>
                  </a:lnTo>
                  <a:lnTo>
                    <a:pt x="546353" y="12953"/>
                  </a:lnTo>
                  <a:lnTo>
                    <a:pt x="559307" y="12953"/>
                  </a:lnTo>
                  <a:close/>
                </a:path>
                <a:path w="1020445" h="866775">
                  <a:moveTo>
                    <a:pt x="584453" y="12953"/>
                  </a:moveTo>
                  <a:lnTo>
                    <a:pt x="584453" y="0"/>
                  </a:lnTo>
                  <a:lnTo>
                    <a:pt x="571500" y="0"/>
                  </a:lnTo>
                  <a:lnTo>
                    <a:pt x="571500" y="12953"/>
                  </a:lnTo>
                  <a:lnTo>
                    <a:pt x="584453" y="12953"/>
                  </a:lnTo>
                  <a:close/>
                </a:path>
                <a:path w="1020445" h="866775">
                  <a:moveTo>
                    <a:pt x="609599" y="12953"/>
                  </a:moveTo>
                  <a:lnTo>
                    <a:pt x="609599" y="0"/>
                  </a:lnTo>
                  <a:lnTo>
                    <a:pt x="597407" y="0"/>
                  </a:lnTo>
                  <a:lnTo>
                    <a:pt x="597407" y="12953"/>
                  </a:lnTo>
                  <a:lnTo>
                    <a:pt x="609599" y="12953"/>
                  </a:lnTo>
                  <a:close/>
                </a:path>
                <a:path w="1020445" h="866775">
                  <a:moveTo>
                    <a:pt x="635507" y="12953"/>
                  </a:moveTo>
                  <a:lnTo>
                    <a:pt x="635507" y="0"/>
                  </a:lnTo>
                  <a:lnTo>
                    <a:pt x="622553" y="0"/>
                  </a:lnTo>
                  <a:lnTo>
                    <a:pt x="622553" y="12953"/>
                  </a:lnTo>
                  <a:lnTo>
                    <a:pt x="635507" y="12953"/>
                  </a:lnTo>
                  <a:close/>
                </a:path>
                <a:path w="1020445" h="866775">
                  <a:moveTo>
                    <a:pt x="660653" y="12953"/>
                  </a:moveTo>
                  <a:lnTo>
                    <a:pt x="660653" y="0"/>
                  </a:lnTo>
                  <a:lnTo>
                    <a:pt x="647700" y="0"/>
                  </a:lnTo>
                  <a:lnTo>
                    <a:pt x="647700" y="12953"/>
                  </a:lnTo>
                  <a:lnTo>
                    <a:pt x="660653" y="12953"/>
                  </a:lnTo>
                  <a:close/>
                </a:path>
                <a:path w="1020445" h="866775">
                  <a:moveTo>
                    <a:pt x="685799" y="12953"/>
                  </a:moveTo>
                  <a:lnTo>
                    <a:pt x="685799" y="0"/>
                  </a:lnTo>
                  <a:lnTo>
                    <a:pt x="673607" y="0"/>
                  </a:lnTo>
                  <a:lnTo>
                    <a:pt x="673607" y="12953"/>
                  </a:lnTo>
                  <a:lnTo>
                    <a:pt x="685799" y="12953"/>
                  </a:lnTo>
                  <a:close/>
                </a:path>
                <a:path w="1020445" h="866775">
                  <a:moveTo>
                    <a:pt x="711707" y="12953"/>
                  </a:moveTo>
                  <a:lnTo>
                    <a:pt x="711707" y="0"/>
                  </a:lnTo>
                  <a:lnTo>
                    <a:pt x="698753" y="0"/>
                  </a:lnTo>
                  <a:lnTo>
                    <a:pt x="698753" y="12953"/>
                  </a:lnTo>
                  <a:lnTo>
                    <a:pt x="711707" y="12953"/>
                  </a:lnTo>
                  <a:close/>
                </a:path>
                <a:path w="1020445" h="866775">
                  <a:moveTo>
                    <a:pt x="736853" y="12953"/>
                  </a:moveTo>
                  <a:lnTo>
                    <a:pt x="736853" y="0"/>
                  </a:lnTo>
                  <a:lnTo>
                    <a:pt x="723899" y="0"/>
                  </a:lnTo>
                  <a:lnTo>
                    <a:pt x="723899" y="12953"/>
                  </a:lnTo>
                  <a:lnTo>
                    <a:pt x="736853" y="12953"/>
                  </a:lnTo>
                  <a:close/>
                </a:path>
                <a:path w="1020445" h="866775">
                  <a:moveTo>
                    <a:pt x="762000" y="12953"/>
                  </a:moveTo>
                  <a:lnTo>
                    <a:pt x="762000" y="0"/>
                  </a:lnTo>
                  <a:lnTo>
                    <a:pt x="749808" y="0"/>
                  </a:lnTo>
                  <a:lnTo>
                    <a:pt x="749808" y="12953"/>
                  </a:lnTo>
                  <a:lnTo>
                    <a:pt x="762000" y="12953"/>
                  </a:lnTo>
                  <a:close/>
                </a:path>
                <a:path w="1020445" h="866775">
                  <a:moveTo>
                    <a:pt x="787907" y="12953"/>
                  </a:moveTo>
                  <a:lnTo>
                    <a:pt x="787907" y="0"/>
                  </a:lnTo>
                  <a:lnTo>
                    <a:pt x="774953" y="0"/>
                  </a:lnTo>
                  <a:lnTo>
                    <a:pt x="774953" y="12953"/>
                  </a:lnTo>
                  <a:lnTo>
                    <a:pt x="787907" y="12953"/>
                  </a:lnTo>
                  <a:close/>
                </a:path>
                <a:path w="1020445" h="866775">
                  <a:moveTo>
                    <a:pt x="813053" y="12953"/>
                  </a:moveTo>
                  <a:lnTo>
                    <a:pt x="813053" y="0"/>
                  </a:lnTo>
                  <a:lnTo>
                    <a:pt x="800099" y="0"/>
                  </a:lnTo>
                  <a:lnTo>
                    <a:pt x="800099" y="12953"/>
                  </a:lnTo>
                  <a:lnTo>
                    <a:pt x="813053" y="12953"/>
                  </a:lnTo>
                  <a:close/>
                </a:path>
                <a:path w="1020445" h="866775">
                  <a:moveTo>
                    <a:pt x="838200" y="12953"/>
                  </a:moveTo>
                  <a:lnTo>
                    <a:pt x="838200" y="0"/>
                  </a:lnTo>
                  <a:lnTo>
                    <a:pt x="826008" y="0"/>
                  </a:lnTo>
                  <a:lnTo>
                    <a:pt x="826008" y="12953"/>
                  </a:lnTo>
                  <a:lnTo>
                    <a:pt x="838200" y="12953"/>
                  </a:lnTo>
                  <a:close/>
                </a:path>
                <a:path w="1020445" h="866775">
                  <a:moveTo>
                    <a:pt x="864869" y="1524"/>
                  </a:moveTo>
                  <a:lnTo>
                    <a:pt x="863345" y="1460"/>
                  </a:lnTo>
                  <a:lnTo>
                    <a:pt x="854963" y="762"/>
                  </a:lnTo>
                  <a:lnTo>
                    <a:pt x="851153" y="762"/>
                  </a:lnTo>
                  <a:lnTo>
                    <a:pt x="851153" y="12953"/>
                  </a:lnTo>
                  <a:lnTo>
                    <a:pt x="854963" y="12953"/>
                  </a:lnTo>
                  <a:lnTo>
                    <a:pt x="863345" y="13715"/>
                  </a:lnTo>
                  <a:lnTo>
                    <a:pt x="864869" y="1524"/>
                  </a:lnTo>
                  <a:close/>
                </a:path>
                <a:path w="1020445" h="866775">
                  <a:moveTo>
                    <a:pt x="890777" y="6096"/>
                  </a:moveTo>
                  <a:lnTo>
                    <a:pt x="890015" y="6096"/>
                  </a:lnTo>
                  <a:lnTo>
                    <a:pt x="881634" y="3810"/>
                  </a:lnTo>
                  <a:lnTo>
                    <a:pt x="877823" y="3048"/>
                  </a:lnTo>
                  <a:lnTo>
                    <a:pt x="875538" y="16001"/>
                  </a:lnTo>
                  <a:lnTo>
                    <a:pt x="879347" y="16001"/>
                  </a:lnTo>
                  <a:lnTo>
                    <a:pt x="886967" y="18287"/>
                  </a:lnTo>
                  <a:lnTo>
                    <a:pt x="890777" y="6096"/>
                  </a:lnTo>
                  <a:close/>
                </a:path>
                <a:path w="1020445" h="866775">
                  <a:moveTo>
                    <a:pt x="915162" y="14477"/>
                  </a:moveTo>
                  <a:lnTo>
                    <a:pt x="914399" y="13715"/>
                  </a:lnTo>
                  <a:lnTo>
                    <a:pt x="906017" y="10668"/>
                  </a:lnTo>
                  <a:lnTo>
                    <a:pt x="902969" y="9906"/>
                  </a:lnTo>
                  <a:lnTo>
                    <a:pt x="899160" y="22098"/>
                  </a:lnTo>
                  <a:lnTo>
                    <a:pt x="902208" y="22860"/>
                  </a:lnTo>
                  <a:lnTo>
                    <a:pt x="909065" y="25908"/>
                  </a:lnTo>
                  <a:lnTo>
                    <a:pt x="910589" y="25908"/>
                  </a:lnTo>
                  <a:lnTo>
                    <a:pt x="915162" y="14477"/>
                  </a:lnTo>
                  <a:close/>
                </a:path>
                <a:path w="1020445" h="866775">
                  <a:moveTo>
                    <a:pt x="938784" y="26670"/>
                  </a:moveTo>
                  <a:lnTo>
                    <a:pt x="936497" y="25146"/>
                  </a:lnTo>
                  <a:lnTo>
                    <a:pt x="929639" y="21336"/>
                  </a:lnTo>
                  <a:lnTo>
                    <a:pt x="927353" y="19812"/>
                  </a:lnTo>
                  <a:lnTo>
                    <a:pt x="921258" y="31241"/>
                  </a:lnTo>
                  <a:lnTo>
                    <a:pt x="923543" y="32765"/>
                  </a:lnTo>
                  <a:lnTo>
                    <a:pt x="930401" y="36575"/>
                  </a:lnTo>
                  <a:lnTo>
                    <a:pt x="931925" y="37337"/>
                  </a:lnTo>
                  <a:lnTo>
                    <a:pt x="938784" y="26670"/>
                  </a:lnTo>
                  <a:close/>
                </a:path>
                <a:path w="1020445" h="866775">
                  <a:moveTo>
                    <a:pt x="960119" y="42672"/>
                  </a:moveTo>
                  <a:lnTo>
                    <a:pt x="957071" y="40386"/>
                  </a:lnTo>
                  <a:lnTo>
                    <a:pt x="950213" y="35051"/>
                  </a:lnTo>
                  <a:lnTo>
                    <a:pt x="949451" y="34289"/>
                  </a:lnTo>
                  <a:lnTo>
                    <a:pt x="941832" y="44196"/>
                  </a:lnTo>
                  <a:lnTo>
                    <a:pt x="943356" y="44958"/>
                  </a:lnTo>
                  <a:lnTo>
                    <a:pt x="949451" y="50291"/>
                  </a:lnTo>
                  <a:lnTo>
                    <a:pt x="951738" y="51815"/>
                  </a:lnTo>
                  <a:lnTo>
                    <a:pt x="960119" y="42672"/>
                  </a:lnTo>
                  <a:close/>
                </a:path>
                <a:path w="1020445" h="866775">
                  <a:moveTo>
                    <a:pt x="978408" y="60960"/>
                  </a:moveTo>
                  <a:lnTo>
                    <a:pt x="975360" y="57150"/>
                  </a:lnTo>
                  <a:lnTo>
                    <a:pt x="969263" y="51053"/>
                  </a:lnTo>
                  <a:lnTo>
                    <a:pt x="960882" y="60198"/>
                  </a:lnTo>
                  <a:lnTo>
                    <a:pt x="966215" y="66294"/>
                  </a:lnTo>
                  <a:lnTo>
                    <a:pt x="968501" y="69341"/>
                  </a:lnTo>
                  <a:lnTo>
                    <a:pt x="978408" y="60960"/>
                  </a:lnTo>
                  <a:close/>
                </a:path>
                <a:path w="1020445" h="866775">
                  <a:moveTo>
                    <a:pt x="994410" y="82296"/>
                  </a:moveTo>
                  <a:lnTo>
                    <a:pt x="986789" y="71627"/>
                  </a:lnTo>
                  <a:lnTo>
                    <a:pt x="976121" y="78486"/>
                  </a:lnTo>
                  <a:lnTo>
                    <a:pt x="980693" y="84582"/>
                  </a:lnTo>
                  <a:lnTo>
                    <a:pt x="983741" y="89153"/>
                  </a:lnTo>
                  <a:lnTo>
                    <a:pt x="994410" y="82296"/>
                  </a:lnTo>
                  <a:close/>
                </a:path>
                <a:path w="1020445" h="866775">
                  <a:moveTo>
                    <a:pt x="1006601" y="105156"/>
                  </a:moveTo>
                  <a:lnTo>
                    <a:pt x="1003553" y="99060"/>
                  </a:lnTo>
                  <a:lnTo>
                    <a:pt x="1000506" y="93725"/>
                  </a:lnTo>
                  <a:lnTo>
                    <a:pt x="989075" y="99822"/>
                  </a:lnTo>
                  <a:lnTo>
                    <a:pt x="992123" y="104394"/>
                  </a:lnTo>
                  <a:lnTo>
                    <a:pt x="994410" y="110489"/>
                  </a:lnTo>
                  <a:lnTo>
                    <a:pt x="1006601" y="105156"/>
                  </a:lnTo>
                  <a:close/>
                </a:path>
                <a:path w="1020445" h="866775">
                  <a:moveTo>
                    <a:pt x="1014984" y="130301"/>
                  </a:moveTo>
                  <a:lnTo>
                    <a:pt x="1012697" y="122682"/>
                  </a:lnTo>
                  <a:lnTo>
                    <a:pt x="1011173" y="118110"/>
                  </a:lnTo>
                  <a:lnTo>
                    <a:pt x="998982" y="121920"/>
                  </a:lnTo>
                  <a:lnTo>
                    <a:pt x="1002791" y="133350"/>
                  </a:lnTo>
                  <a:lnTo>
                    <a:pt x="1014984" y="130301"/>
                  </a:lnTo>
                  <a:close/>
                </a:path>
                <a:path w="1020445" h="866775">
                  <a:moveTo>
                    <a:pt x="1019556" y="156210"/>
                  </a:moveTo>
                  <a:lnTo>
                    <a:pt x="1018793" y="147827"/>
                  </a:lnTo>
                  <a:lnTo>
                    <a:pt x="1018032" y="143256"/>
                  </a:lnTo>
                  <a:lnTo>
                    <a:pt x="1005077" y="145541"/>
                  </a:lnTo>
                  <a:lnTo>
                    <a:pt x="1005839" y="150113"/>
                  </a:lnTo>
                  <a:lnTo>
                    <a:pt x="1007363" y="157734"/>
                  </a:lnTo>
                  <a:lnTo>
                    <a:pt x="1019556" y="156210"/>
                  </a:lnTo>
                  <a:close/>
                </a:path>
                <a:path w="1020445" h="866775">
                  <a:moveTo>
                    <a:pt x="1020317" y="182117"/>
                  </a:moveTo>
                  <a:lnTo>
                    <a:pt x="1020317" y="174498"/>
                  </a:lnTo>
                  <a:lnTo>
                    <a:pt x="1008125" y="174498"/>
                  </a:lnTo>
                  <a:lnTo>
                    <a:pt x="1008125" y="182117"/>
                  </a:lnTo>
                  <a:lnTo>
                    <a:pt x="1020317" y="182117"/>
                  </a:lnTo>
                  <a:close/>
                </a:path>
                <a:path w="1020445" h="866775">
                  <a:moveTo>
                    <a:pt x="1020317" y="174498"/>
                  </a:moveTo>
                  <a:lnTo>
                    <a:pt x="1020317" y="169163"/>
                  </a:lnTo>
                  <a:lnTo>
                    <a:pt x="1008125" y="169925"/>
                  </a:lnTo>
                  <a:lnTo>
                    <a:pt x="1008125" y="174498"/>
                  </a:lnTo>
                  <a:lnTo>
                    <a:pt x="1020317" y="174498"/>
                  </a:lnTo>
                  <a:close/>
                </a:path>
                <a:path w="1020445" h="866775">
                  <a:moveTo>
                    <a:pt x="1020317" y="208025"/>
                  </a:moveTo>
                  <a:lnTo>
                    <a:pt x="1020317" y="195072"/>
                  </a:lnTo>
                  <a:lnTo>
                    <a:pt x="1008125" y="195072"/>
                  </a:lnTo>
                  <a:lnTo>
                    <a:pt x="1008125" y="208025"/>
                  </a:lnTo>
                  <a:lnTo>
                    <a:pt x="1020317" y="208025"/>
                  </a:lnTo>
                  <a:close/>
                </a:path>
                <a:path w="1020445" h="866775">
                  <a:moveTo>
                    <a:pt x="1020317" y="233172"/>
                  </a:moveTo>
                  <a:lnTo>
                    <a:pt x="1020317" y="220218"/>
                  </a:lnTo>
                  <a:lnTo>
                    <a:pt x="1008125" y="220218"/>
                  </a:lnTo>
                  <a:lnTo>
                    <a:pt x="1008125" y="233172"/>
                  </a:lnTo>
                  <a:lnTo>
                    <a:pt x="1020317" y="233172"/>
                  </a:lnTo>
                  <a:close/>
                </a:path>
                <a:path w="1020445" h="866775">
                  <a:moveTo>
                    <a:pt x="1020317" y="258317"/>
                  </a:moveTo>
                  <a:lnTo>
                    <a:pt x="1020317" y="246125"/>
                  </a:lnTo>
                  <a:lnTo>
                    <a:pt x="1008125" y="246125"/>
                  </a:lnTo>
                  <a:lnTo>
                    <a:pt x="1008125" y="258317"/>
                  </a:lnTo>
                  <a:lnTo>
                    <a:pt x="1020317" y="258317"/>
                  </a:lnTo>
                  <a:close/>
                </a:path>
                <a:path w="1020445" h="866775">
                  <a:moveTo>
                    <a:pt x="1020317" y="284225"/>
                  </a:moveTo>
                  <a:lnTo>
                    <a:pt x="1020317" y="271272"/>
                  </a:lnTo>
                  <a:lnTo>
                    <a:pt x="1008125" y="271272"/>
                  </a:lnTo>
                  <a:lnTo>
                    <a:pt x="1008125" y="284225"/>
                  </a:lnTo>
                  <a:lnTo>
                    <a:pt x="1020317" y="284225"/>
                  </a:lnTo>
                  <a:close/>
                </a:path>
                <a:path w="1020445" h="866775">
                  <a:moveTo>
                    <a:pt x="1020317" y="309372"/>
                  </a:moveTo>
                  <a:lnTo>
                    <a:pt x="1020317" y="296418"/>
                  </a:lnTo>
                  <a:lnTo>
                    <a:pt x="1008125" y="296418"/>
                  </a:lnTo>
                  <a:lnTo>
                    <a:pt x="1008125" y="309372"/>
                  </a:lnTo>
                  <a:lnTo>
                    <a:pt x="1020317" y="309372"/>
                  </a:lnTo>
                  <a:close/>
                </a:path>
                <a:path w="1020445" h="866775">
                  <a:moveTo>
                    <a:pt x="1020317" y="334518"/>
                  </a:moveTo>
                  <a:lnTo>
                    <a:pt x="1020317" y="322325"/>
                  </a:lnTo>
                  <a:lnTo>
                    <a:pt x="1008125" y="322325"/>
                  </a:lnTo>
                  <a:lnTo>
                    <a:pt x="1008125" y="334518"/>
                  </a:lnTo>
                  <a:lnTo>
                    <a:pt x="1020317" y="334518"/>
                  </a:lnTo>
                  <a:close/>
                </a:path>
                <a:path w="1020445" h="866775">
                  <a:moveTo>
                    <a:pt x="1020317" y="360425"/>
                  </a:moveTo>
                  <a:lnTo>
                    <a:pt x="1020317" y="347472"/>
                  </a:lnTo>
                  <a:lnTo>
                    <a:pt x="1008125" y="347472"/>
                  </a:lnTo>
                  <a:lnTo>
                    <a:pt x="1008125" y="360425"/>
                  </a:lnTo>
                  <a:lnTo>
                    <a:pt x="1020317" y="360425"/>
                  </a:lnTo>
                  <a:close/>
                </a:path>
                <a:path w="1020445" h="866775">
                  <a:moveTo>
                    <a:pt x="1020317" y="385572"/>
                  </a:moveTo>
                  <a:lnTo>
                    <a:pt x="1020317" y="372618"/>
                  </a:lnTo>
                  <a:lnTo>
                    <a:pt x="1008125" y="372618"/>
                  </a:lnTo>
                  <a:lnTo>
                    <a:pt x="1008125" y="385572"/>
                  </a:lnTo>
                  <a:lnTo>
                    <a:pt x="1020317" y="385572"/>
                  </a:lnTo>
                  <a:close/>
                </a:path>
                <a:path w="1020445" h="866775">
                  <a:moveTo>
                    <a:pt x="1020317" y="410717"/>
                  </a:moveTo>
                  <a:lnTo>
                    <a:pt x="1020317" y="398525"/>
                  </a:lnTo>
                  <a:lnTo>
                    <a:pt x="1008125" y="398525"/>
                  </a:lnTo>
                  <a:lnTo>
                    <a:pt x="1008125" y="410717"/>
                  </a:lnTo>
                  <a:lnTo>
                    <a:pt x="1020317" y="410717"/>
                  </a:lnTo>
                  <a:close/>
                </a:path>
                <a:path w="1020445" h="866775">
                  <a:moveTo>
                    <a:pt x="1020317" y="436625"/>
                  </a:moveTo>
                  <a:lnTo>
                    <a:pt x="1020317" y="423672"/>
                  </a:lnTo>
                  <a:lnTo>
                    <a:pt x="1008125" y="423672"/>
                  </a:lnTo>
                  <a:lnTo>
                    <a:pt x="1008125" y="436625"/>
                  </a:lnTo>
                  <a:lnTo>
                    <a:pt x="1020317" y="436625"/>
                  </a:lnTo>
                  <a:close/>
                </a:path>
                <a:path w="1020445" h="866775">
                  <a:moveTo>
                    <a:pt x="1020317" y="461772"/>
                  </a:moveTo>
                  <a:lnTo>
                    <a:pt x="1020317" y="448818"/>
                  </a:lnTo>
                  <a:lnTo>
                    <a:pt x="1008125" y="448818"/>
                  </a:lnTo>
                  <a:lnTo>
                    <a:pt x="1008125" y="461772"/>
                  </a:lnTo>
                  <a:lnTo>
                    <a:pt x="1020317" y="461772"/>
                  </a:lnTo>
                  <a:close/>
                </a:path>
                <a:path w="1020445" h="866775">
                  <a:moveTo>
                    <a:pt x="1020317" y="486917"/>
                  </a:moveTo>
                  <a:lnTo>
                    <a:pt x="1020317" y="474725"/>
                  </a:lnTo>
                  <a:lnTo>
                    <a:pt x="1008125" y="474725"/>
                  </a:lnTo>
                  <a:lnTo>
                    <a:pt x="1008125" y="486917"/>
                  </a:lnTo>
                  <a:lnTo>
                    <a:pt x="1020317" y="486917"/>
                  </a:lnTo>
                  <a:close/>
                </a:path>
                <a:path w="1020445" h="866775">
                  <a:moveTo>
                    <a:pt x="1020317" y="512825"/>
                  </a:moveTo>
                  <a:lnTo>
                    <a:pt x="1020317" y="499872"/>
                  </a:lnTo>
                  <a:lnTo>
                    <a:pt x="1008125" y="499872"/>
                  </a:lnTo>
                  <a:lnTo>
                    <a:pt x="1008125" y="512825"/>
                  </a:lnTo>
                  <a:lnTo>
                    <a:pt x="1020317" y="512825"/>
                  </a:lnTo>
                  <a:close/>
                </a:path>
                <a:path w="1020445" h="866775">
                  <a:moveTo>
                    <a:pt x="1020317" y="537972"/>
                  </a:moveTo>
                  <a:lnTo>
                    <a:pt x="1020317" y="525018"/>
                  </a:lnTo>
                  <a:lnTo>
                    <a:pt x="1008125" y="525018"/>
                  </a:lnTo>
                  <a:lnTo>
                    <a:pt x="1008125" y="537972"/>
                  </a:lnTo>
                  <a:lnTo>
                    <a:pt x="1020317" y="537972"/>
                  </a:lnTo>
                  <a:close/>
                </a:path>
                <a:path w="1020445" h="866775">
                  <a:moveTo>
                    <a:pt x="1020317" y="563117"/>
                  </a:moveTo>
                  <a:lnTo>
                    <a:pt x="1020317" y="550926"/>
                  </a:lnTo>
                  <a:lnTo>
                    <a:pt x="1008125" y="550926"/>
                  </a:lnTo>
                  <a:lnTo>
                    <a:pt x="1008125" y="563117"/>
                  </a:lnTo>
                  <a:lnTo>
                    <a:pt x="1020317" y="563117"/>
                  </a:lnTo>
                  <a:close/>
                </a:path>
                <a:path w="1020445" h="866775">
                  <a:moveTo>
                    <a:pt x="1020317" y="589026"/>
                  </a:moveTo>
                  <a:lnTo>
                    <a:pt x="1020317" y="576072"/>
                  </a:lnTo>
                  <a:lnTo>
                    <a:pt x="1008125" y="576072"/>
                  </a:lnTo>
                  <a:lnTo>
                    <a:pt x="1008125" y="589026"/>
                  </a:lnTo>
                  <a:lnTo>
                    <a:pt x="1020317" y="589026"/>
                  </a:lnTo>
                  <a:close/>
                </a:path>
                <a:path w="1020445" h="866775">
                  <a:moveTo>
                    <a:pt x="1020317" y="614172"/>
                  </a:moveTo>
                  <a:lnTo>
                    <a:pt x="1020317" y="601218"/>
                  </a:lnTo>
                  <a:lnTo>
                    <a:pt x="1008125" y="601218"/>
                  </a:lnTo>
                  <a:lnTo>
                    <a:pt x="1008125" y="614172"/>
                  </a:lnTo>
                  <a:lnTo>
                    <a:pt x="1020317" y="614172"/>
                  </a:lnTo>
                  <a:close/>
                </a:path>
                <a:path w="1020445" h="866775">
                  <a:moveTo>
                    <a:pt x="1020317" y="639317"/>
                  </a:moveTo>
                  <a:lnTo>
                    <a:pt x="1020317" y="627126"/>
                  </a:lnTo>
                  <a:lnTo>
                    <a:pt x="1008125" y="627126"/>
                  </a:lnTo>
                  <a:lnTo>
                    <a:pt x="1008125" y="639317"/>
                  </a:lnTo>
                  <a:lnTo>
                    <a:pt x="1020317" y="639317"/>
                  </a:lnTo>
                  <a:close/>
                </a:path>
                <a:path w="1020445" h="866775">
                  <a:moveTo>
                    <a:pt x="1020317" y="665226"/>
                  </a:moveTo>
                  <a:lnTo>
                    <a:pt x="1020317" y="652272"/>
                  </a:lnTo>
                  <a:lnTo>
                    <a:pt x="1008125" y="652272"/>
                  </a:lnTo>
                  <a:lnTo>
                    <a:pt x="1008125" y="665226"/>
                  </a:lnTo>
                  <a:lnTo>
                    <a:pt x="1020317" y="665226"/>
                  </a:lnTo>
                  <a:close/>
                </a:path>
                <a:path w="1020445" h="866775">
                  <a:moveTo>
                    <a:pt x="1020317" y="690372"/>
                  </a:moveTo>
                  <a:lnTo>
                    <a:pt x="1020317" y="677418"/>
                  </a:lnTo>
                  <a:lnTo>
                    <a:pt x="1008125" y="677418"/>
                  </a:lnTo>
                  <a:lnTo>
                    <a:pt x="1008125" y="690372"/>
                  </a:lnTo>
                  <a:lnTo>
                    <a:pt x="1020317" y="690372"/>
                  </a:lnTo>
                  <a:close/>
                </a:path>
                <a:path w="1020445" h="866775">
                  <a:moveTo>
                    <a:pt x="1020317" y="715517"/>
                  </a:moveTo>
                  <a:lnTo>
                    <a:pt x="1020317" y="703326"/>
                  </a:lnTo>
                  <a:lnTo>
                    <a:pt x="1008125" y="703326"/>
                  </a:lnTo>
                  <a:lnTo>
                    <a:pt x="1008125" y="715517"/>
                  </a:lnTo>
                  <a:lnTo>
                    <a:pt x="1020317" y="715517"/>
                  </a:lnTo>
                  <a:close/>
                </a:path>
                <a:path w="1020445" h="866775">
                  <a:moveTo>
                    <a:pt x="1020317" y="741426"/>
                  </a:moveTo>
                  <a:lnTo>
                    <a:pt x="1020317" y="728472"/>
                  </a:lnTo>
                  <a:lnTo>
                    <a:pt x="1008125" y="728472"/>
                  </a:lnTo>
                  <a:lnTo>
                    <a:pt x="1008125" y="741426"/>
                  </a:lnTo>
                  <a:lnTo>
                    <a:pt x="1020317" y="741426"/>
                  </a:lnTo>
                  <a:close/>
                </a:path>
                <a:path w="1020445" h="866775">
                  <a:moveTo>
                    <a:pt x="1020317" y="766572"/>
                  </a:moveTo>
                  <a:lnTo>
                    <a:pt x="1020317" y="753618"/>
                  </a:lnTo>
                  <a:lnTo>
                    <a:pt x="1008125" y="753618"/>
                  </a:lnTo>
                  <a:lnTo>
                    <a:pt x="1008125" y="766572"/>
                  </a:lnTo>
                  <a:lnTo>
                    <a:pt x="1020317" y="766572"/>
                  </a:lnTo>
                  <a:close/>
                </a:path>
                <a:path w="1020445" h="866775">
                  <a:moveTo>
                    <a:pt x="1020317" y="791718"/>
                  </a:moveTo>
                  <a:lnTo>
                    <a:pt x="1020317" y="779526"/>
                  </a:lnTo>
                  <a:lnTo>
                    <a:pt x="1008125" y="779526"/>
                  </a:lnTo>
                  <a:lnTo>
                    <a:pt x="1008125" y="791718"/>
                  </a:lnTo>
                  <a:lnTo>
                    <a:pt x="1020317" y="791718"/>
                  </a:lnTo>
                  <a:close/>
                </a:path>
                <a:path w="1020445" h="866775">
                  <a:moveTo>
                    <a:pt x="1020317" y="817626"/>
                  </a:moveTo>
                  <a:lnTo>
                    <a:pt x="1020317" y="804672"/>
                  </a:lnTo>
                  <a:lnTo>
                    <a:pt x="1008125" y="804672"/>
                  </a:lnTo>
                  <a:lnTo>
                    <a:pt x="1008125" y="817626"/>
                  </a:lnTo>
                  <a:lnTo>
                    <a:pt x="1020317" y="817626"/>
                  </a:lnTo>
                  <a:close/>
                </a:path>
                <a:path w="1020445" h="866775">
                  <a:moveTo>
                    <a:pt x="1020317" y="842772"/>
                  </a:moveTo>
                  <a:lnTo>
                    <a:pt x="1020317" y="829818"/>
                  </a:lnTo>
                  <a:lnTo>
                    <a:pt x="1008125" y="829818"/>
                  </a:lnTo>
                  <a:lnTo>
                    <a:pt x="1008125" y="842772"/>
                  </a:lnTo>
                  <a:lnTo>
                    <a:pt x="1020317" y="842772"/>
                  </a:lnTo>
                  <a:close/>
                </a:path>
                <a:path w="1020445" h="866775">
                  <a:moveTo>
                    <a:pt x="1020317" y="866394"/>
                  </a:moveTo>
                  <a:lnTo>
                    <a:pt x="1020317" y="855726"/>
                  </a:lnTo>
                  <a:lnTo>
                    <a:pt x="1008125" y="855726"/>
                  </a:lnTo>
                  <a:lnTo>
                    <a:pt x="1008125" y="866394"/>
                  </a:lnTo>
                  <a:lnTo>
                    <a:pt x="1020317" y="866394"/>
                  </a:lnTo>
                  <a:close/>
                </a:path>
              </a:pathLst>
            </a:custGeom>
            <a:solidFill>
              <a:srgbClr val="808080"/>
            </a:solidFill>
          </p:spPr>
          <p:txBody>
            <a:bodyPr wrap="square" lIns="0" tIns="0" rIns="0" bIns="0" rtlCol="0"/>
            <a:lstStyle/>
            <a:p>
              <a:endParaRPr sz="1588"/>
            </a:p>
          </p:txBody>
        </p:sp>
        <p:pic>
          <p:nvPicPr>
            <p:cNvPr id="205" name="object 205"/>
            <p:cNvPicPr/>
            <p:nvPr/>
          </p:nvPicPr>
          <p:blipFill>
            <a:blip r:embed="rId113"/>
            <a:stretch/>
          </p:blipFill>
          <p:spPr>
            <a:xfrm>
              <a:off x="6266687" y="5529071"/>
              <a:ext cx="456438" cy="493775"/>
            </a:xfrm>
            <a:prstGeom prst="rect">
              <a:avLst/>
            </a:prstGeom>
          </p:spPr>
        </p:pic>
        <p:pic>
          <p:nvPicPr>
            <p:cNvPr id="206" name="object 206"/>
            <p:cNvPicPr/>
            <p:nvPr/>
          </p:nvPicPr>
          <p:blipFill>
            <a:blip r:embed="rId114"/>
            <a:stretch/>
          </p:blipFill>
          <p:spPr>
            <a:xfrm>
              <a:off x="7226808" y="5688330"/>
              <a:ext cx="1008126" cy="643890"/>
            </a:xfrm>
            <a:prstGeom prst="rect">
              <a:avLst/>
            </a:prstGeom>
          </p:spPr>
        </p:pic>
        <p:sp>
          <p:nvSpPr>
            <p:cNvPr id="207" name="object 207"/>
            <p:cNvSpPr/>
            <p:nvPr/>
          </p:nvSpPr>
          <p:spPr>
            <a:xfrm>
              <a:off x="7220711" y="5682234"/>
              <a:ext cx="1020444" cy="650240"/>
            </a:xfrm>
            <a:custGeom>
              <a:avLst/>
              <a:gdLst/>
              <a:ahLst/>
              <a:cxnLst/>
              <a:rect l="l" t="t" r="r" b="b"/>
              <a:pathLst>
                <a:path w="1020445" h="650239">
                  <a:moveTo>
                    <a:pt x="12191" y="643127"/>
                  </a:moveTo>
                  <a:lnTo>
                    <a:pt x="12191" y="630174"/>
                  </a:lnTo>
                  <a:lnTo>
                    <a:pt x="0" y="630174"/>
                  </a:lnTo>
                  <a:lnTo>
                    <a:pt x="0" y="643127"/>
                  </a:lnTo>
                  <a:lnTo>
                    <a:pt x="12191" y="643127"/>
                  </a:lnTo>
                  <a:close/>
                </a:path>
                <a:path w="1020445" h="650239">
                  <a:moveTo>
                    <a:pt x="12191" y="617981"/>
                  </a:moveTo>
                  <a:lnTo>
                    <a:pt x="12191" y="605027"/>
                  </a:lnTo>
                  <a:lnTo>
                    <a:pt x="0" y="605027"/>
                  </a:lnTo>
                  <a:lnTo>
                    <a:pt x="0" y="617981"/>
                  </a:lnTo>
                  <a:lnTo>
                    <a:pt x="12191" y="617981"/>
                  </a:lnTo>
                  <a:close/>
                </a:path>
                <a:path w="1020445" h="650239">
                  <a:moveTo>
                    <a:pt x="12191" y="592074"/>
                  </a:moveTo>
                  <a:lnTo>
                    <a:pt x="12191" y="579882"/>
                  </a:lnTo>
                  <a:lnTo>
                    <a:pt x="0" y="579882"/>
                  </a:lnTo>
                  <a:lnTo>
                    <a:pt x="0" y="592074"/>
                  </a:lnTo>
                  <a:lnTo>
                    <a:pt x="12191" y="592074"/>
                  </a:lnTo>
                  <a:close/>
                </a:path>
                <a:path w="1020445" h="650239">
                  <a:moveTo>
                    <a:pt x="12191" y="566927"/>
                  </a:moveTo>
                  <a:lnTo>
                    <a:pt x="12191" y="553974"/>
                  </a:lnTo>
                  <a:lnTo>
                    <a:pt x="0" y="553974"/>
                  </a:lnTo>
                  <a:lnTo>
                    <a:pt x="0" y="566927"/>
                  </a:lnTo>
                  <a:lnTo>
                    <a:pt x="12191" y="566927"/>
                  </a:lnTo>
                  <a:close/>
                </a:path>
                <a:path w="1020445" h="650239">
                  <a:moveTo>
                    <a:pt x="12191" y="541781"/>
                  </a:moveTo>
                  <a:lnTo>
                    <a:pt x="12191" y="528827"/>
                  </a:lnTo>
                  <a:lnTo>
                    <a:pt x="0" y="528827"/>
                  </a:lnTo>
                  <a:lnTo>
                    <a:pt x="0" y="541781"/>
                  </a:lnTo>
                  <a:lnTo>
                    <a:pt x="12191" y="541781"/>
                  </a:lnTo>
                  <a:close/>
                </a:path>
                <a:path w="1020445" h="650239">
                  <a:moveTo>
                    <a:pt x="12191" y="515874"/>
                  </a:moveTo>
                  <a:lnTo>
                    <a:pt x="12191" y="503681"/>
                  </a:lnTo>
                  <a:lnTo>
                    <a:pt x="0" y="503681"/>
                  </a:lnTo>
                  <a:lnTo>
                    <a:pt x="0" y="515874"/>
                  </a:lnTo>
                  <a:lnTo>
                    <a:pt x="12191" y="515874"/>
                  </a:lnTo>
                  <a:close/>
                </a:path>
                <a:path w="1020445" h="650239">
                  <a:moveTo>
                    <a:pt x="12191" y="490727"/>
                  </a:moveTo>
                  <a:lnTo>
                    <a:pt x="12191" y="477774"/>
                  </a:lnTo>
                  <a:lnTo>
                    <a:pt x="0" y="477774"/>
                  </a:lnTo>
                  <a:lnTo>
                    <a:pt x="0" y="490727"/>
                  </a:lnTo>
                  <a:lnTo>
                    <a:pt x="12191" y="490727"/>
                  </a:lnTo>
                  <a:close/>
                </a:path>
                <a:path w="1020445" h="650239">
                  <a:moveTo>
                    <a:pt x="12191" y="465581"/>
                  </a:moveTo>
                  <a:lnTo>
                    <a:pt x="12191" y="452627"/>
                  </a:lnTo>
                  <a:lnTo>
                    <a:pt x="0" y="452627"/>
                  </a:lnTo>
                  <a:lnTo>
                    <a:pt x="0" y="465581"/>
                  </a:lnTo>
                  <a:lnTo>
                    <a:pt x="12191" y="465581"/>
                  </a:lnTo>
                  <a:close/>
                </a:path>
                <a:path w="1020445" h="650239">
                  <a:moveTo>
                    <a:pt x="12191" y="439674"/>
                  </a:moveTo>
                  <a:lnTo>
                    <a:pt x="12191" y="427481"/>
                  </a:lnTo>
                  <a:lnTo>
                    <a:pt x="0" y="427481"/>
                  </a:lnTo>
                  <a:lnTo>
                    <a:pt x="0" y="439674"/>
                  </a:lnTo>
                  <a:lnTo>
                    <a:pt x="12191" y="439674"/>
                  </a:lnTo>
                  <a:close/>
                </a:path>
                <a:path w="1020445" h="650239">
                  <a:moveTo>
                    <a:pt x="12191" y="414527"/>
                  </a:moveTo>
                  <a:lnTo>
                    <a:pt x="12191" y="401574"/>
                  </a:lnTo>
                  <a:lnTo>
                    <a:pt x="0" y="401574"/>
                  </a:lnTo>
                  <a:lnTo>
                    <a:pt x="0" y="414527"/>
                  </a:lnTo>
                  <a:lnTo>
                    <a:pt x="12191" y="414527"/>
                  </a:lnTo>
                  <a:close/>
                </a:path>
                <a:path w="1020445" h="650239">
                  <a:moveTo>
                    <a:pt x="12191" y="389381"/>
                  </a:moveTo>
                  <a:lnTo>
                    <a:pt x="12191" y="376427"/>
                  </a:lnTo>
                  <a:lnTo>
                    <a:pt x="0" y="376427"/>
                  </a:lnTo>
                  <a:lnTo>
                    <a:pt x="0" y="389381"/>
                  </a:lnTo>
                  <a:lnTo>
                    <a:pt x="12191" y="389381"/>
                  </a:lnTo>
                  <a:close/>
                </a:path>
                <a:path w="1020445" h="650239">
                  <a:moveTo>
                    <a:pt x="12191" y="363474"/>
                  </a:moveTo>
                  <a:lnTo>
                    <a:pt x="12191" y="351281"/>
                  </a:lnTo>
                  <a:lnTo>
                    <a:pt x="0" y="351281"/>
                  </a:lnTo>
                  <a:lnTo>
                    <a:pt x="0" y="363474"/>
                  </a:lnTo>
                  <a:lnTo>
                    <a:pt x="12191" y="363474"/>
                  </a:lnTo>
                  <a:close/>
                </a:path>
                <a:path w="1020445" h="650239">
                  <a:moveTo>
                    <a:pt x="12191" y="338327"/>
                  </a:moveTo>
                  <a:lnTo>
                    <a:pt x="12191" y="325374"/>
                  </a:lnTo>
                  <a:lnTo>
                    <a:pt x="0" y="325374"/>
                  </a:lnTo>
                  <a:lnTo>
                    <a:pt x="0" y="338327"/>
                  </a:lnTo>
                  <a:lnTo>
                    <a:pt x="12191" y="338327"/>
                  </a:lnTo>
                  <a:close/>
                </a:path>
                <a:path w="1020445" h="650239">
                  <a:moveTo>
                    <a:pt x="12191" y="313181"/>
                  </a:moveTo>
                  <a:lnTo>
                    <a:pt x="12191" y="300227"/>
                  </a:lnTo>
                  <a:lnTo>
                    <a:pt x="0" y="300227"/>
                  </a:lnTo>
                  <a:lnTo>
                    <a:pt x="0" y="313181"/>
                  </a:lnTo>
                  <a:lnTo>
                    <a:pt x="12191" y="313181"/>
                  </a:lnTo>
                  <a:close/>
                </a:path>
                <a:path w="1020445" h="650239">
                  <a:moveTo>
                    <a:pt x="12191" y="287274"/>
                  </a:moveTo>
                  <a:lnTo>
                    <a:pt x="12191" y="275081"/>
                  </a:lnTo>
                  <a:lnTo>
                    <a:pt x="0" y="275081"/>
                  </a:lnTo>
                  <a:lnTo>
                    <a:pt x="0" y="287274"/>
                  </a:lnTo>
                  <a:lnTo>
                    <a:pt x="12191" y="287274"/>
                  </a:lnTo>
                  <a:close/>
                </a:path>
                <a:path w="1020445" h="650239">
                  <a:moveTo>
                    <a:pt x="12191" y="262127"/>
                  </a:moveTo>
                  <a:lnTo>
                    <a:pt x="12191" y="249174"/>
                  </a:lnTo>
                  <a:lnTo>
                    <a:pt x="0" y="249174"/>
                  </a:lnTo>
                  <a:lnTo>
                    <a:pt x="0" y="262127"/>
                  </a:lnTo>
                  <a:lnTo>
                    <a:pt x="12191" y="262127"/>
                  </a:lnTo>
                  <a:close/>
                </a:path>
                <a:path w="1020445" h="650239">
                  <a:moveTo>
                    <a:pt x="12191" y="236981"/>
                  </a:moveTo>
                  <a:lnTo>
                    <a:pt x="12191" y="224027"/>
                  </a:lnTo>
                  <a:lnTo>
                    <a:pt x="0" y="224027"/>
                  </a:lnTo>
                  <a:lnTo>
                    <a:pt x="0" y="236981"/>
                  </a:lnTo>
                  <a:lnTo>
                    <a:pt x="12191" y="236981"/>
                  </a:lnTo>
                  <a:close/>
                </a:path>
                <a:path w="1020445" h="650239">
                  <a:moveTo>
                    <a:pt x="12191" y="211074"/>
                  </a:moveTo>
                  <a:lnTo>
                    <a:pt x="12191" y="198881"/>
                  </a:lnTo>
                  <a:lnTo>
                    <a:pt x="0" y="198881"/>
                  </a:lnTo>
                  <a:lnTo>
                    <a:pt x="0" y="211074"/>
                  </a:lnTo>
                  <a:lnTo>
                    <a:pt x="12191" y="211074"/>
                  </a:lnTo>
                  <a:close/>
                </a:path>
                <a:path w="1020445" h="650239">
                  <a:moveTo>
                    <a:pt x="12191" y="185927"/>
                  </a:moveTo>
                  <a:lnTo>
                    <a:pt x="12191" y="172974"/>
                  </a:lnTo>
                  <a:lnTo>
                    <a:pt x="0" y="172974"/>
                  </a:lnTo>
                  <a:lnTo>
                    <a:pt x="0" y="185927"/>
                  </a:lnTo>
                  <a:lnTo>
                    <a:pt x="12191" y="185927"/>
                  </a:lnTo>
                  <a:close/>
                </a:path>
                <a:path w="1020445" h="650239">
                  <a:moveTo>
                    <a:pt x="14478" y="149351"/>
                  </a:moveTo>
                  <a:lnTo>
                    <a:pt x="14478" y="148589"/>
                  </a:lnTo>
                  <a:lnTo>
                    <a:pt x="1524" y="147065"/>
                  </a:lnTo>
                  <a:lnTo>
                    <a:pt x="1524" y="147827"/>
                  </a:lnTo>
                  <a:lnTo>
                    <a:pt x="762" y="156210"/>
                  </a:lnTo>
                  <a:lnTo>
                    <a:pt x="0" y="160019"/>
                  </a:lnTo>
                  <a:lnTo>
                    <a:pt x="12954" y="160781"/>
                  </a:lnTo>
                  <a:lnTo>
                    <a:pt x="12954" y="157733"/>
                  </a:lnTo>
                  <a:lnTo>
                    <a:pt x="14478" y="149351"/>
                  </a:lnTo>
                  <a:close/>
                </a:path>
                <a:path w="1020445" h="650239">
                  <a:moveTo>
                    <a:pt x="19812" y="125729"/>
                  </a:moveTo>
                  <a:lnTo>
                    <a:pt x="19812" y="124967"/>
                  </a:lnTo>
                  <a:lnTo>
                    <a:pt x="7620" y="121157"/>
                  </a:lnTo>
                  <a:lnTo>
                    <a:pt x="7620" y="122681"/>
                  </a:lnTo>
                  <a:lnTo>
                    <a:pt x="5334" y="131063"/>
                  </a:lnTo>
                  <a:lnTo>
                    <a:pt x="4572" y="134112"/>
                  </a:lnTo>
                  <a:lnTo>
                    <a:pt x="16764" y="137160"/>
                  </a:lnTo>
                  <a:lnTo>
                    <a:pt x="17526" y="133350"/>
                  </a:lnTo>
                  <a:lnTo>
                    <a:pt x="19812" y="125729"/>
                  </a:lnTo>
                  <a:close/>
                </a:path>
                <a:path w="1020445" h="650239">
                  <a:moveTo>
                    <a:pt x="28956" y="102869"/>
                  </a:moveTo>
                  <a:lnTo>
                    <a:pt x="17526" y="96774"/>
                  </a:lnTo>
                  <a:lnTo>
                    <a:pt x="16764" y="99060"/>
                  </a:lnTo>
                  <a:lnTo>
                    <a:pt x="12954" y="106679"/>
                  </a:lnTo>
                  <a:lnTo>
                    <a:pt x="12192" y="108965"/>
                  </a:lnTo>
                  <a:lnTo>
                    <a:pt x="24384" y="113537"/>
                  </a:lnTo>
                  <a:lnTo>
                    <a:pt x="25146" y="111251"/>
                  </a:lnTo>
                  <a:lnTo>
                    <a:pt x="28194" y="103631"/>
                  </a:lnTo>
                  <a:lnTo>
                    <a:pt x="28956" y="102869"/>
                  </a:lnTo>
                  <a:close/>
                </a:path>
                <a:path w="1020445" h="650239">
                  <a:moveTo>
                    <a:pt x="41910" y="81533"/>
                  </a:moveTo>
                  <a:lnTo>
                    <a:pt x="31242" y="73913"/>
                  </a:lnTo>
                  <a:lnTo>
                    <a:pt x="28956" y="76962"/>
                  </a:lnTo>
                  <a:lnTo>
                    <a:pt x="25146" y="83819"/>
                  </a:lnTo>
                  <a:lnTo>
                    <a:pt x="23622" y="85343"/>
                  </a:lnTo>
                  <a:lnTo>
                    <a:pt x="35052" y="91439"/>
                  </a:lnTo>
                  <a:lnTo>
                    <a:pt x="35814" y="89915"/>
                  </a:lnTo>
                  <a:lnTo>
                    <a:pt x="39624" y="83819"/>
                  </a:lnTo>
                  <a:lnTo>
                    <a:pt x="41910" y="81533"/>
                  </a:lnTo>
                  <a:close/>
                </a:path>
                <a:path w="1020445" h="650239">
                  <a:moveTo>
                    <a:pt x="57150" y="62483"/>
                  </a:moveTo>
                  <a:lnTo>
                    <a:pt x="48006" y="54101"/>
                  </a:lnTo>
                  <a:lnTo>
                    <a:pt x="44958" y="57150"/>
                  </a:lnTo>
                  <a:lnTo>
                    <a:pt x="39624" y="63245"/>
                  </a:lnTo>
                  <a:lnTo>
                    <a:pt x="38862" y="64007"/>
                  </a:lnTo>
                  <a:lnTo>
                    <a:pt x="48768" y="71627"/>
                  </a:lnTo>
                  <a:lnTo>
                    <a:pt x="49530" y="70865"/>
                  </a:lnTo>
                  <a:lnTo>
                    <a:pt x="54102" y="65531"/>
                  </a:lnTo>
                  <a:lnTo>
                    <a:pt x="57150" y="62483"/>
                  </a:lnTo>
                  <a:close/>
                </a:path>
                <a:path w="1020445" h="650239">
                  <a:moveTo>
                    <a:pt x="75438" y="46481"/>
                  </a:moveTo>
                  <a:lnTo>
                    <a:pt x="67056" y="36575"/>
                  </a:lnTo>
                  <a:lnTo>
                    <a:pt x="63246" y="39624"/>
                  </a:lnTo>
                  <a:lnTo>
                    <a:pt x="57150" y="44195"/>
                  </a:lnTo>
                  <a:lnTo>
                    <a:pt x="65532" y="54101"/>
                  </a:lnTo>
                  <a:lnTo>
                    <a:pt x="71628" y="49529"/>
                  </a:lnTo>
                  <a:lnTo>
                    <a:pt x="75438" y="46481"/>
                  </a:lnTo>
                  <a:close/>
                </a:path>
                <a:path w="1020445" h="650239">
                  <a:moveTo>
                    <a:pt x="96012" y="32765"/>
                  </a:moveTo>
                  <a:lnTo>
                    <a:pt x="89154" y="22098"/>
                  </a:lnTo>
                  <a:lnTo>
                    <a:pt x="83058" y="25145"/>
                  </a:lnTo>
                  <a:lnTo>
                    <a:pt x="78486" y="28193"/>
                  </a:lnTo>
                  <a:lnTo>
                    <a:pt x="85344" y="38862"/>
                  </a:lnTo>
                  <a:lnTo>
                    <a:pt x="89916" y="35813"/>
                  </a:lnTo>
                  <a:lnTo>
                    <a:pt x="96012" y="32765"/>
                  </a:lnTo>
                  <a:close/>
                </a:path>
                <a:path w="1020445" h="650239">
                  <a:moveTo>
                    <a:pt x="118110" y="22860"/>
                  </a:moveTo>
                  <a:lnTo>
                    <a:pt x="113538" y="10667"/>
                  </a:lnTo>
                  <a:lnTo>
                    <a:pt x="105918" y="13715"/>
                  </a:lnTo>
                  <a:lnTo>
                    <a:pt x="101346" y="16001"/>
                  </a:lnTo>
                  <a:lnTo>
                    <a:pt x="106680" y="27431"/>
                  </a:lnTo>
                  <a:lnTo>
                    <a:pt x="111252" y="25145"/>
                  </a:lnTo>
                  <a:lnTo>
                    <a:pt x="118110" y="22860"/>
                  </a:lnTo>
                  <a:close/>
                </a:path>
                <a:path w="1020445" h="650239">
                  <a:moveTo>
                    <a:pt x="141732" y="16001"/>
                  </a:moveTo>
                  <a:lnTo>
                    <a:pt x="138684" y="3048"/>
                  </a:lnTo>
                  <a:lnTo>
                    <a:pt x="130302" y="5333"/>
                  </a:lnTo>
                  <a:lnTo>
                    <a:pt x="125730" y="6857"/>
                  </a:lnTo>
                  <a:lnTo>
                    <a:pt x="129540" y="19050"/>
                  </a:lnTo>
                  <a:lnTo>
                    <a:pt x="133350" y="17525"/>
                  </a:lnTo>
                  <a:lnTo>
                    <a:pt x="141732" y="16001"/>
                  </a:lnTo>
                  <a:close/>
                </a:path>
                <a:path w="1020445" h="650239">
                  <a:moveTo>
                    <a:pt x="165354" y="12953"/>
                  </a:moveTo>
                  <a:lnTo>
                    <a:pt x="164592" y="0"/>
                  </a:lnTo>
                  <a:lnTo>
                    <a:pt x="156210" y="762"/>
                  </a:lnTo>
                  <a:lnTo>
                    <a:pt x="151638" y="1524"/>
                  </a:lnTo>
                  <a:lnTo>
                    <a:pt x="153162" y="13715"/>
                  </a:lnTo>
                  <a:lnTo>
                    <a:pt x="157734" y="12953"/>
                  </a:lnTo>
                  <a:lnTo>
                    <a:pt x="165354" y="12953"/>
                  </a:lnTo>
                  <a:close/>
                </a:path>
                <a:path w="1020445" h="650239">
                  <a:moveTo>
                    <a:pt x="190500" y="12191"/>
                  </a:moveTo>
                  <a:lnTo>
                    <a:pt x="190500" y="0"/>
                  </a:lnTo>
                  <a:lnTo>
                    <a:pt x="177546" y="0"/>
                  </a:lnTo>
                  <a:lnTo>
                    <a:pt x="177546" y="12191"/>
                  </a:lnTo>
                  <a:lnTo>
                    <a:pt x="190500" y="12191"/>
                  </a:lnTo>
                  <a:close/>
                </a:path>
                <a:path w="1020445" h="650239">
                  <a:moveTo>
                    <a:pt x="215646" y="12191"/>
                  </a:moveTo>
                  <a:lnTo>
                    <a:pt x="215646" y="0"/>
                  </a:lnTo>
                  <a:lnTo>
                    <a:pt x="203454" y="0"/>
                  </a:lnTo>
                  <a:lnTo>
                    <a:pt x="203454" y="12191"/>
                  </a:lnTo>
                  <a:lnTo>
                    <a:pt x="215646" y="12191"/>
                  </a:lnTo>
                  <a:close/>
                </a:path>
                <a:path w="1020445" h="650239">
                  <a:moveTo>
                    <a:pt x="241553" y="12191"/>
                  </a:moveTo>
                  <a:lnTo>
                    <a:pt x="241553" y="0"/>
                  </a:lnTo>
                  <a:lnTo>
                    <a:pt x="228600" y="0"/>
                  </a:lnTo>
                  <a:lnTo>
                    <a:pt x="228600" y="12191"/>
                  </a:lnTo>
                  <a:lnTo>
                    <a:pt x="241553" y="12191"/>
                  </a:lnTo>
                  <a:close/>
                </a:path>
                <a:path w="1020445" h="650239">
                  <a:moveTo>
                    <a:pt x="266700" y="12191"/>
                  </a:moveTo>
                  <a:lnTo>
                    <a:pt x="266700" y="0"/>
                  </a:lnTo>
                  <a:lnTo>
                    <a:pt x="253746" y="0"/>
                  </a:lnTo>
                  <a:lnTo>
                    <a:pt x="253746" y="12191"/>
                  </a:lnTo>
                  <a:lnTo>
                    <a:pt x="266700" y="12191"/>
                  </a:lnTo>
                  <a:close/>
                </a:path>
                <a:path w="1020445" h="650239">
                  <a:moveTo>
                    <a:pt x="291846" y="12191"/>
                  </a:moveTo>
                  <a:lnTo>
                    <a:pt x="291846" y="0"/>
                  </a:lnTo>
                  <a:lnTo>
                    <a:pt x="279654" y="0"/>
                  </a:lnTo>
                  <a:lnTo>
                    <a:pt x="279654" y="12191"/>
                  </a:lnTo>
                  <a:lnTo>
                    <a:pt x="291846" y="12191"/>
                  </a:lnTo>
                  <a:close/>
                </a:path>
                <a:path w="1020445" h="650239">
                  <a:moveTo>
                    <a:pt x="317753" y="12191"/>
                  </a:moveTo>
                  <a:lnTo>
                    <a:pt x="317753" y="0"/>
                  </a:lnTo>
                  <a:lnTo>
                    <a:pt x="304800" y="0"/>
                  </a:lnTo>
                  <a:lnTo>
                    <a:pt x="304800" y="12191"/>
                  </a:lnTo>
                  <a:lnTo>
                    <a:pt x="317753" y="12191"/>
                  </a:lnTo>
                  <a:close/>
                </a:path>
                <a:path w="1020445" h="650239">
                  <a:moveTo>
                    <a:pt x="342900" y="12191"/>
                  </a:moveTo>
                  <a:lnTo>
                    <a:pt x="342900" y="0"/>
                  </a:lnTo>
                  <a:lnTo>
                    <a:pt x="329946" y="0"/>
                  </a:lnTo>
                  <a:lnTo>
                    <a:pt x="329946" y="12191"/>
                  </a:lnTo>
                  <a:lnTo>
                    <a:pt x="342900" y="12191"/>
                  </a:lnTo>
                  <a:close/>
                </a:path>
                <a:path w="1020445" h="650239">
                  <a:moveTo>
                    <a:pt x="368046" y="12191"/>
                  </a:moveTo>
                  <a:lnTo>
                    <a:pt x="368046" y="0"/>
                  </a:lnTo>
                  <a:lnTo>
                    <a:pt x="355854" y="0"/>
                  </a:lnTo>
                  <a:lnTo>
                    <a:pt x="355854" y="12191"/>
                  </a:lnTo>
                  <a:lnTo>
                    <a:pt x="368046" y="12191"/>
                  </a:lnTo>
                  <a:close/>
                </a:path>
                <a:path w="1020445" h="650239">
                  <a:moveTo>
                    <a:pt x="393953" y="12191"/>
                  </a:moveTo>
                  <a:lnTo>
                    <a:pt x="393953" y="0"/>
                  </a:lnTo>
                  <a:lnTo>
                    <a:pt x="381000" y="0"/>
                  </a:lnTo>
                  <a:lnTo>
                    <a:pt x="381000" y="12191"/>
                  </a:lnTo>
                  <a:lnTo>
                    <a:pt x="393953" y="12191"/>
                  </a:lnTo>
                  <a:close/>
                </a:path>
                <a:path w="1020445" h="650239">
                  <a:moveTo>
                    <a:pt x="419100" y="12191"/>
                  </a:moveTo>
                  <a:lnTo>
                    <a:pt x="419100" y="0"/>
                  </a:lnTo>
                  <a:lnTo>
                    <a:pt x="406146" y="0"/>
                  </a:lnTo>
                  <a:lnTo>
                    <a:pt x="406146" y="12191"/>
                  </a:lnTo>
                  <a:lnTo>
                    <a:pt x="419100" y="12191"/>
                  </a:lnTo>
                  <a:close/>
                </a:path>
                <a:path w="1020445" h="650239">
                  <a:moveTo>
                    <a:pt x="444246" y="12191"/>
                  </a:moveTo>
                  <a:lnTo>
                    <a:pt x="444246" y="0"/>
                  </a:lnTo>
                  <a:lnTo>
                    <a:pt x="432054" y="0"/>
                  </a:lnTo>
                  <a:lnTo>
                    <a:pt x="432054" y="12191"/>
                  </a:lnTo>
                  <a:lnTo>
                    <a:pt x="444246" y="12191"/>
                  </a:lnTo>
                  <a:close/>
                </a:path>
                <a:path w="1020445" h="650239">
                  <a:moveTo>
                    <a:pt x="470153" y="12191"/>
                  </a:moveTo>
                  <a:lnTo>
                    <a:pt x="470153" y="0"/>
                  </a:lnTo>
                  <a:lnTo>
                    <a:pt x="457200" y="0"/>
                  </a:lnTo>
                  <a:lnTo>
                    <a:pt x="457200" y="12191"/>
                  </a:lnTo>
                  <a:lnTo>
                    <a:pt x="470153" y="12191"/>
                  </a:lnTo>
                  <a:close/>
                </a:path>
                <a:path w="1020445" h="650239">
                  <a:moveTo>
                    <a:pt x="495300" y="12191"/>
                  </a:moveTo>
                  <a:lnTo>
                    <a:pt x="495300" y="0"/>
                  </a:lnTo>
                  <a:lnTo>
                    <a:pt x="482346" y="0"/>
                  </a:lnTo>
                  <a:lnTo>
                    <a:pt x="482346" y="12191"/>
                  </a:lnTo>
                  <a:lnTo>
                    <a:pt x="495300" y="12191"/>
                  </a:lnTo>
                  <a:close/>
                </a:path>
                <a:path w="1020445" h="650239">
                  <a:moveTo>
                    <a:pt x="520446" y="12191"/>
                  </a:moveTo>
                  <a:lnTo>
                    <a:pt x="520446" y="0"/>
                  </a:lnTo>
                  <a:lnTo>
                    <a:pt x="508254" y="0"/>
                  </a:lnTo>
                  <a:lnTo>
                    <a:pt x="508254" y="12191"/>
                  </a:lnTo>
                  <a:lnTo>
                    <a:pt x="520446" y="12191"/>
                  </a:lnTo>
                  <a:close/>
                </a:path>
                <a:path w="1020445" h="650239">
                  <a:moveTo>
                    <a:pt x="546353" y="12191"/>
                  </a:moveTo>
                  <a:lnTo>
                    <a:pt x="546353" y="0"/>
                  </a:lnTo>
                  <a:lnTo>
                    <a:pt x="533400" y="0"/>
                  </a:lnTo>
                  <a:lnTo>
                    <a:pt x="533400" y="12191"/>
                  </a:lnTo>
                  <a:lnTo>
                    <a:pt x="546353" y="12191"/>
                  </a:lnTo>
                  <a:close/>
                </a:path>
                <a:path w="1020445" h="650239">
                  <a:moveTo>
                    <a:pt x="571500" y="12191"/>
                  </a:moveTo>
                  <a:lnTo>
                    <a:pt x="571500" y="0"/>
                  </a:lnTo>
                  <a:lnTo>
                    <a:pt x="558546" y="0"/>
                  </a:lnTo>
                  <a:lnTo>
                    <a:pt x="558546" y="12191"/>
                  </a:lnTo>
                  <a:lnTo>
                    <a:pt x="571500" y="12191"/>
                  </a:lnTo>
                  <a:close/>
                </a:path>
                <a:path w="1020445" h="650239">
                  <a:moveTo>
                    <a:pt x="596646" y="12191"/>
                  </a:moveTo>
                  <a:lnTo>
                    <a:pt x="596646" y="0"/>
                  </a:lnTo>
                  <a:lnTo>
                    <a:pt x="584454" y="0"/>
                  </a:lnTo>
                  <a:lnTo>
                    <a:pt x="584454" y="12191"/>
                  </a:lnTo>
                  <a:lnTo>
                    <a:pt x="596646" y="12191"/>
                  </a:lnTo>
                  <a:close/>
                </a:path>
                <a:path w="1020445" h="650239">
                  <a:moveTo>
                    <a:pt x="622553" y="12191"/>
                  </a:moveTo>
                  <a:lnTo>
                    <a:pt x="622553" y="0"/>
                  </a:lnTo>
                  <a:lnTo>
                    <a:pt x="609600" y="0"/>
                  </a:lnTo>
                  <a:lnTo>
                    <a:pt x="609600" y="12191"/>
                  </a:lnTo>
                  <a:lnTo>
                    <a:pt x="622553" y="12191"/>
                  </a:lnTo>
                  <a:close/>
                </a:path>
                <a:path w="1020445" h="650239">
                  <a:moveTo>
                    <a:pt x="647700" y="12191"/>
                  </a:moveTo>
                  <a:lnTo>
                    <a:pt x="647700" y="0"/>
                  </a:lnTo>
                  <a:lnTo>
                    <a:pt x="634746" y="0"/>
                  </a:lnTo>
                  <a:lnTo>
                    <a:pt x="634746" y="12191"/>
                  </a:lnTo>
                  <a:lnTo>
                    <a:pt x="647700" y="12191"/>
                  </a:lnTo>
                  <a:close/>
                </a:path>
                <a:path w="1020445" h="650239">
                  <a:moveTo>
                    <a:pt x="672846" y="12191"/>
                  </a:moveTo>
                  <a:lnTo>
                    <a:pt x="672846" y="0"/>
                  </a:lnTo>
                  <a:lnTo>
                    <a:pt x="660654" y="0"/>
                  </a:lnTo>
                  <a:lnTo>
                    <a:pt x="660654" y="12191"/>
                  </a:lnTo>
                  <a:lnTo>
                    <a:pt x="672846" y="12191"/>
                  </a:lnTo>
                  <a:close/>
                </a:path>
                <a:path w="1020445" h="650239">
                  <a:moveTo>
                    <a:pt x="698753" y="12191"/>
                  </a:moveTo>
                  <a:lnTo>
                    <a:pt x="698753" y="0"/>
                  </a:lnTo>
                  <a:lnTo>
                    <a:pt x="685800" y="0"/>
                  </a:lnTo>
                  <a:lnTo>
                    <a:pt x="685800" y="12191"/>
                  </a:lnTo>
                  <a:lnTo>
                    <a:pt x="698753" y="12191"/>
                  </a:lnTo>
                  <a:close/>
                </a:path>
                <a:path w="1020445" h="650239">
                  <a:moveTo>
                    <a:pt x="723900" y="12191"/>
                  </a:moveTo>
                  <a:lnTo>
                    <a:pt x="723900" y="0"/>
                  </a:lnTo>
                  <a:lnTo>
                    <a:pt x="710946" y="0"/>
                  </a:lnTo>
                  <a:lnTo>
                    <a:pt x="710946" y="12191"/>
                  </a:lnTo>
                  <a:lnTo>
                    <a:pt x="723900" y="12191"/>
                  </a:lnTo>
                  <a:close/>
                </a:path>
                <a:path w="1020445" h="650239">
                  <a:moveTo>
                    <a:pt x="749046" y="12191"/>
                  </a:moveTo>
                  <a:lnTo>
                    <a:pt x="749046" y="0"/>
                  </a:lnTo>
                  <a:lnTo>
                    <a:pt x="736854" y="0"/>
                  </a:lnTo>
                  <a:lnTo>
                    <a:pt x="736854" y="12191"/>
                  </a:lnTo>
                  <a:lnTo>
                    <a:pt x="749046" y="12191"/>
                  </a:lnTo>
                  <a:close/>
                </a:path>
                <a:path w="1020445" h="650239">
                  <a:moveTo>
                    <a:pt x="774953" y="12191"/>
                  </a:moveTo>
                  <a:lnTo>
                    <a:pt x="774953" y="0"/>
                  </a:lnTo>
                  <a:lnTo>
                    <a:pt x="762000" y="0"/>
                  </a:lnTo>
                  <a:lnTo>
                    <a:pt x="762000" y="12191"/>
                  </a:lnTo>
                  <a:lnTo>
                    <a:pt x="774953" y="12191"/>
                  </a:lnTo>
                  <a:close/>
                </a:path>
                <a:path w="1020445" h="650239">
                  <a:moveTo>
                    <a:pt x="800100" y="12191"/>
                  </a:moveTo>
                  <a:lnTo>
                    <a:pt x="800100" y="0"/>
                  </a:lnTo>
                  <a:lnTo>
                    <a:pt x="787146" y="0"/>
                  </a:lnTo>
                  <a:lnTo>
                    <a:pt x="787146" y="12191"/>
                  </a:lnTo>
                  <a:lnTo>
                    <a:pt x="800100" y="12191"/>
                  </a:lnTo>
                  <a:close/>
                </a:path>
                <a:path w="1020445" h="650239">
                  <a:moveTo>
                    <a:pt x="825246" y="12191"/>
                  </a:moveTo>
                  <a:lnTo>
                    <a:pt x="825246" y="0"/>
                  </a:lnTo>
                  <a:lnTo>
                    <a:pt x="813054" y="0"/>
                  </a:lnTo>
                  <a:lnTo>
                    <a:pt x="813054" y="12191"/>
                  </a:lnTo>
                  <a:lnTo>
                    <a:pt x="825246" y="12191"/>
                  </a:lnTo>
                  <a:close/>
                </a:path>
                <a:path w="1020445" h="650239">
                  <a:moveTo>
                    <a:pt x="845819" y="12191"/>
                  </a:moveTo>
                  <a:lnTo>
                    <a:pt x="845819" y="0"/>
                  </a:lnTo>
                  <a:lnTo>
                    <a:pt x="838200" y="0"/>
                  </a:lnTo>
                  <a:lnTo>
                    <a:pt x="838200" y="12191"/>
                  </a:lnTo>
                  <a:lnTo>
                    <a:pt x="845819" y="12191"/>
                  </a:lnTo>
                  <a:close/>
                </a:path>
                <a:path w="1020445" h="650239">
                  <a:moveTo>
                    <a:pt x="851154" y="0"/>
                  </a:moveTo>
                  <a:lnTo>
                    <a:pt x="846582" y="0"/>
                  </a:lnTo>
                  <a:lnTo>
                    <a:pt x="845820" y="12191"/>
                  </a:lnTo>
                  <a:lnTo>
                    <a:pt x="850392" y="12953"/>
                  </a:lnTo>
                  <a:lnTo>
                    <a:pt x="851154" y="0"/>
                  </a:lnTo>
                  <a:close/>
                </a:path>
                <a:path w="1020445" h="650239">
                  <a:moveTo>
                    <a:pt x="877062" y="3048"/>
                  </a:moveTo>
                  <a:lnTo>
                    <a:pt x="872490" y="1524"/>
                  </a:lnTo>
                  <a:lnTo>
                    <a:pt x="864108" y="762"/>
                  </a:lnTo>
                  <a:lnTo>
                    <a:pt x="862584" y="13715"/>
                  </a:lnTo>
                  <a:lnTo>
                    <a:pt x="870966" y="14477"/>
                  </a:lnTo>
                  <a:lnTo>
                    <a:pt x="874776" y="15239"/>
                  </a:lnTo>
                  <a:lnTo>
                    <a:pt x="877062" y="3048"/>
                  </a:lnTo>
                  <a:close/>
                </a:path>
                <a:path w="1020445" h="650239">
                  <a:moveTo>
                    <a:pt x="902970" y="9143"/>
                  </a:moveTo>
                  <a:lnTo>
                    <a:pt x="897636" y="7619"/>
                  </a:lnTo>
                  <a:lnTo>
                    <a:pt x="890016" y="5333"/>
                  </a:lnTo>
                  <a:lnTo>
                    <a:pt x="886968" y="17525"/>
                  </a:lnTo>
                  <a:lnTo>
                    <a:pt x="894588" y="19812"/>
                  </a:lnTo>
                  <a:lnTo>
                    <a:pt x="898398" y="21336"/>
                  </a:lnTo>
                  <a:lnTo>
                    <a:pt x="902970" y="9143"/>
                  </a:lnTo>
                  <a:close/>
                </a:path>
                <a:path w="1020445" h="650239">
                  <a:moveTo>
                    <a:pt x="926592" y="19812"/>
                  </a:moveTo>
                  <a:lnTo>
                    <a:pt x="921258" y="16763"/>
                  </a:lnTo>
                  <a:lnTo>
                    <a:pt x="915162" y="13715"/>
                  </a:lnTo>
                  <a:lnTo>
                    <a:pt x="909828" y="25907"/>
                  </a:lnTo>
                  <a:lnTo>
                    <a:pt x="915924" y="28193"/>
                  </a:lnTo>
                  <a:lnTo>
                    <a:pt x="921258" y="31241"/>
                  </a:lnTo>
                  <a:lnTo>
                    <a:pt x="926592" y="19812"/>
                  </a:lnTo>
                  <a:close/>
                </a:path>
                <a:path w="1020445" h="650239">
                  <a:moveTo>
                    <a:pt x="949452" y="33527"/>
                  </a:moveTo>
                  <a:lnTo>
                    <a:pt x="943356" y="29717"/>
                  </a:lnTo>
                  <a:lnTo>
                    <a:pt x="938784" y="26669"/>
                  </a:lnTo>
                  <a:lnTo>
                    <a:pt x="931926" y="37337"/>
                  </a:lnTo>
                  <a:lnTo>
                    <a:pt x="936498" y="40386"/>
                  </a:lnTo>
                  <a:lnTo>
                    <a:pt x="941832" y="44195"/>
                  </a:lnTo>
                  <a:lnTo>
                    <a:pt x="949452" y="33527"/>
                  </a:lnTo>
                  <a:close/>
                </a:path>
                <a:path w="1020445" h="650239">
                  <a:moveTo>
                    <a:pt x="969264" y="51053"/>
                  </a:moveTo>
                  <a:lnTo>
                    <a:pt x="963168" y="44957"/>
                  </a:lnTo>
                  <a:lnTo>
                    <a:pt x="959358" y="41910"/>
                  </a:lnTo>
                  <a:lnTo>
                    <a:pt x="950976" y="51815"/>
                  </a:lnTo>
                  <a:lnTo>
                    <a:pt x="954786" y="54863"/>
                  </a:lnTo>
                  <a:lnTo>
                    <a:pt x="960120" y="60198"/>
                  </a:lnTo>
                  <a:lnTo>
                    <a:pt x="969264" y="51053"/>
                  </a:lnTo>
                  <a:close/>
                </a:path>
                <a:path w="1020445" h="650239">
                  <a:moveTo>
                    <a:pt x="986790" y="70865"/>
                  </a:moveTo>
                  <a:lnTo>
                    <a:pt x="985266" y="70103"/>
                  </a:lnTo>
                  <a:lnTo>
                    <a:pt x="980694" y="63245"/>
                  </a:lnTo>
                  <a:lnTo>
                    <a:pt x="978408" y="60198"/>
                  </a:lnTo>
                  <a:lnTo>
                    <a:pt x="968502" y="68579"/>
                  </a:lnTo>
                  <a:lnTo>
                    <a:pt x="975360" y="77724"/>
                  </a:lnTo>
                  <a:lnTo>
                    <a:pt x="976122" y="78486"/>
                  </a:lnTo>
                  <a:lnTo>
                    <a:pt x="986790" y="70865"/>
                  </a:lnTo>
                  <a:close/>
                </a:path>
                <a:path w="1020445" h="650239">
                  <a:moveTo>
                    <a:pt x="1000506" y="92963"/>
                  </a:moveTo>
                  <a:lnTo>
                    <a:pt x="998982" y="90677"/>
                  </a:lnTo>
                  <a:lnTo>
                    <a:pt x="995172" y="83819"/>
                  </a:lnTo>
                  <a:lnTo>
                    <a:pt x="993648" y="81533"/>
                  </a:lnTo>
                  <a:lnTo>
                    <a:pt x="982980" y="88391"/>
                  </a:lnTo>
                  <a:lnTo>
                    <a:pt x="984504" y="90677"/>
                  </a:lnTo>
                  <a:lnTo>
                    <a:pt x="988314" y="97536"/>
                  </a:lnTo>
                  <a:lnTo>
                    <a:pt x="989076" y="99060"/>
                  </a:lnTo>
                  <a:lnTo>
                    <a:pt x="1000506" y="92963"/>
                  </a:lnTo>
                  <a:close/>
                </a:path>
                <a:path w="1020445" h="650239">
                  <a:moveTo>
                    <a:pt x="1011174" y="117348"/>
                  </a:moveTo>
                  <a:lnTo>
                    <a:pt x="1009650" y="114300"/>
                  </a:lnTo>
                  <a:lnTo>
                    <a:pt x="1006602" y="105917"/>
                  </a:lnTo>
                  <a:lnTo>
                    <a:pt x="1005840" y="105155"/>
                  </a:lnTo>
                  <a:lnTo>
                    <a:pt x="994410" y="110489"/>
                  </a:lnTo>
                  <a:lnTo>
                    <a:pt x="995172" y="111251"/>
                  </a:lnTo>
                  <a:lnTo>
                    <a:pt x="998220" y="118871"/>
                  </a:lnTo>
                  <a:lnTo>
                    <a:pt x="998982" y="121157"/>
                  </a:lnTo>
                  <a:lnTo>
                    <a:pt x="1011174" y="117348"/>
                  </a:lnTo>
                  <a:close/>
                </a:path>
                <a:path w="1020445" h="650239">
                  <a:moveTo>
                    <a:pt x="1017270" y="142493"/>
                  </a:moveTo>
                  <a:lnTo>
                    <a:pt x="1016508" y="138683"/>
                  </a:lnTo>
                  <a:lnTo>
                    <a:pt x="1014984" y="130301"/>
                  </a:lnTo>
                  <a:lnTo>
                    <a:pt x="1014984" y="129539"/>
                  </a:lnTo>
                  <a:lnTo>
                    <a:pt x="1002792" y="133350"/>
                  </a:lnTo>
                  <a:lnTo>
                    <a:pt x="1002792" y="134112"/>
                  </a:lnTo>
                  <a:lnTo>
                    <a:pt x="1004316" y="141731"/>
                  </a:lnTo>
                  <a:lnTo>
                    <a:pt x="1005078" y="144779"/>
                  </a:lnTo>
                  <a:lnTo>
                    <a:pt x="1017270" y="142493"/>
                  </a:lnTo>
                  <a:close/>
                </a:path>
                <a:path w="1020445" h="650239">
                  <a:moveTo>
                    <a:pt x="1020318" y="169163"/>
                  </a:moveTo>
                  <a:lnTo>
                    <a:pt x="1020318" y="165353"/>
                  </a:lnTo>
                  <a:lnTo>
                    <a:pt x="1019556" y="156210"/>
                  </a:lnTo>
                  <a:lnTo>
                    <a:pt x="1019556" y="155448"/>
                  </a:lnTo>
                  <a:lnTo>
                    <a:pt x="1006602" y="156971"/>
                  </a:lnTo>
                  <a:lnTo>
                    <a:pt x="1006602" y="157733"/>
                  </a:lnTo>
                  <a:lnTo>
                    <a:pt x="1007364" y="166115"/>
                  </a:lnTo>
                  <a:lnTo>
                    <a:pt x="1007364" y="169163"/>
                  </a:lnTo>
                  <a:lnTo>
                    <a:pt x="1020318" y="169163"/>
                  </a:lnTo>
                  <a:close/>
                </a:path>
                <a:path w="1020445" h="650239">
                  <a:moveTo>
                    <a:pt x="1020318" y="194309"/>
                  </a:moveTo>
                  <a:lnTo>
                    <a:pt x="1020318" y="182117"/>
                  </a:lnTo>
                  <a:lnTo>
                    <a:pt x="1007364" y="182117"/>
                  </a:lnTo>
                  <a:lnTo>
                    <a:pt x="1007364" y="194309"/>
                  </a:lnTo>
                  <a:lnTo>
                    <a:pt x="1020318" y="194309"/>
                  </a:lnTo>
                  <a:close/>
                </a:path>
                <a:path w="1020445" h="650239">
                  <a:moveTo>
                    <a:pt x="1020318" y="220217"/>
                  </a:moveTo>
                  <a:lnTo>
                    <a:pt x="1020318" y="207263"/>
                  </a:lnTo>
                  <a:lnTo>
                    <a:pt x="1007364" y="207263"/>
                  </a:lnTo>
                  <a:lnTo>
                    <a:pt x="1007364" y="220217"/>
                  </a:lnTo>
                  <a:lnTo>
                    <a:pt x="1020318" y="220217"/>
                  </a:lnTo>
                  <a:close/>
                </a:path>
                <a:path w="1020445" h="650239">
                  <a:moveTo>
                    <a:pt x="1020318" y="245363"/>
                  </a:moveTo>
                  <a:lnTo>
                    <a:pt x="1020318" y="232410"/>
                  </a:lnTo>
                  <a:lnTo>
                    <a:pt x="1007364" y="232410"/>
                  </a:lnTo>
                  <a:lnTo>
                    <a:pt x="1007364" y="245363"/>
                  </a:lnTo>
                  <a:lnTo>
                    <a:pt x="1020318" y="245363"/>
                  </a:lnTo>
                  <a:close/>
                </a:path>
                <a:path w="1020445" h="650239">
                  <a:moveTo>
                    <a:pt x="1020318" y="270509"/>
                  </a:moveTo>
                  <a:lnTo>
                    <a:pt x="1020318" y="258317"/>
                  </a:lnTo>
                  <a:lnTo>
                    <a:pt x="1007364" y="258317"/>
                  </a:lnTo>
                  <a:lnTo>
                    <a:pt x="1007364" y="270509"/>
                  </a:lnTo>
                  <a:lnTo>
                    <a:pt x="1020318" y="270509"/>
                  </a:lnTo>
                  <a:close/>
                </a:path>
                <a:path w="1020445" h="650239">
                  <a:moveTo>
                    <a:pt x="1020318" y="296417"/>
                  </a:moveTo>
                  <a:lnTo>
                    <a:pt x="1020318" y="283463"/>
                  </a:lnTo>
                  <a:lnTo>
                    <a:pt x="1007364" y="283463"/>
                  </a:lnTo>
                  <a:lnTo>
                    <a:pt x="1007364" y="296417"/>
                  </a:lnTo>
                  <a:lnTo>
                    <a:pt x="1020318" y="296417"/>
                  </a:lnTo>
                  <a:close/>
                </a:path>
                <a:path w="1020445" h="650239">
                  <a:moveTo>
                    <a:pt x="1020318" y="321563"/>
                  </a:moveTo>
                  <a:lnTo>
                    <a:pt x="1020318" y="308610"/>
                  </a:lnTo>
                  <a:lnTo>
                    <a:pt x="1007364" y="308610"/>
                  </a:lnTo>
                  <a:lnTo>
                    <a:pt x="1007364" y="321563"/>
                  </a:lnTo>
                  <a:lnTo>
                    <a:pt x="1020318" y="321563"/>
                  </a:lnTo>
                  <a:close/>
                </a:path>
                <a:path w="1020445" h="650239">
                  <a:moveTo>
                    <a:pt x="1020318" y="346709"/>
                  </a:moveTo>
                  <a:lnTo>
                    <a:pt x="1020318" y="334517"/>
                  </a:lnTo>
                  <a:lnTo>
                    <a:pt x="1007364" y="334517"/>
                  </a:lnTo>
                  <a:lnTo>
                    <a:pt x="1007364" y="346709"/>
                  </a:lnTo>
                  <a:lnTo>
                    <a:pt x="1020318" y="346709"/>
                  </a:lnTo>
                  <a:close/>
                </a:path>
                <a:path w="1020445" h="650239">
                  <a:moveTo>
                    <a:pt x="1020318" y="372617"/>
                  </a:moveTo>
                  <a:lnTo>
                    <a:pt x="1020318" y="359663"/>
                  </a:lnTo>
                  <a:lnTo>
                    <a:pt x="1007364" y="359663"/>
                  </a:lnTo>
                  <a:lnTo>
                    <a:pt x="1007364" y="372617"/>
                  </a:lnTo>
                  <a:lnTo>
                    <a:pt x="1020318" y="372617"/>
                  </a:lnTo>
                  <a:close/>
                </a:path>
                <a:path w="1020445" h="650239">
                  <a:moveTo>
                    <a:pt x="1020318" y="397763"/>
                  </a:moveTo>
                  <a:lnTo>
                    <a:pt x="1020318" y="384810"/>
                  </a:lnTo>
                  <a:lnTo>
                    <a:pt x="1007364" y="384810"/>
                  </a:lnTo>
                  <a:lnTo>
                    <a:pt x="1007364" y="397763"/>
                  </a:lnTo>
                  <a:lnTo>
                    <a:pt x="1020318" y="397763"/>
                  </a:lnTo>
                  <a:close/>
                </a:path>
                <a:path w="1020445" h="650239">
                  <a:moveTo>
                    <a:pt x="1020318" y="422909"/>
                  </a:moveTo>
                  <a:lnTo>
                    <a:pt x="1020318" y="410717"/>
                  </a:lnTo>
                  <a:lnTo>
                    <a:pt x="1007364" y="410717"/>
                  </a:lnTo>
                  <a:lnTo>
                    <a:pt x="1007364" y="422909"/>
                  </a:lnTo>
                  <a:lnTo>
                    <a:pt x="1020318" y="422909"/>
                  </a:lnTo>
                  <a:close/>
                </a:path>
                <a:path w="1020445" h="650239">
                  <a:moveTo>
                    <a:pt x="1020318" y="448817"/>
                  </a:moveTo>
                  <a:lnTo>
                    <a:pt x="1020318" y="435863"/>
                  </a:lnTo>
                  <a:lnTo>
                    <a:pt x="1007364" y="435863"/>
                  </a:lnTo>
                  <a:lnTo>
                    <a:pt x="1007364" y="448817"/>
                  </a:lnTo>
                  <a:lnTo>
                    <a:pt x="1020318" y="448817"/>
                  </a:lnTo>
                  <a:close/>
                </a:path>
                <a:path w="1020445" h="650239">
                  <a:moveTo>
                    <a:pt x="1020318" y="473963"/>
                  </a:moveTo>
                  <a:lnTo>
                    <a:pt x="1020318" y="461010"/>
                  </a:lnTo>
                  <a:lnTo>
                    <a:pt x="1007364" y="461010"/>
                  </a:lnTo>
                  <a:lnTo>
                    <a:pt x="1007364" y="473963"/>
                  </a:lnTo>
                  <a:lnTo>
                    <a:pt x="1020318" y="473963"/>
                  </a:lnTo>
                  <a:close/>
                </a:path>
                <a:path w="1020445" h="650239">
                  <a:moveTo>
                    <a:pt x="1020318" y="499109"/>
                  </a:moveTo>
                  <a:lnTo>
                    <a:pt x="1020318" y="486917"/>
                  </a:lnTo>
                  <a:lnTo>
                    <a:pt x="1007364" y="486917"/>
                  </a:lnTo>
                  <a:lnTo>
                    <a:pt x="1007364" y="499109"/>
                  </a:lnTo>
                  <a:lnTo>
                    <a:pt x="1020318" y="499109"/>
                  </a:lnTo>
                  <a:close/>
                </a:path>
                <a:path w="1020445" h="650239">
                  <a:moveTo>
                    <a:pt x="1020318" y="525017"/>
                  </a:moveTo>
                  <a:lnTo>
                    <a:pt x="1020318" y="512063"/>
                  </a:lnTo>
                  <a:lnTo>
                    <a:pt x="1007364" y="512063"/>
                  </a:lnTo>
                  <a:lnTo>
                    <a:pt x="1007364" y="525017"/>
                  </a:lnTo>
                  <a:lnTo>
                    <a:pt x="1020318" y="525017"/>
                  </a:lnTo>
                  <a:close/>
                </a:path>
                <a:path w="1020445" h="650239">
                  <a:moveTo>
                    <a:pt x="1020318" y="550163"/>
                  </a:moveTo>
                  <a:lnTo>
                    <a:pt x="1020318" y="537210"/>
                  </a:lnTo>
                  <a:lnTo>
                    <a:pt x="1007364" y="537210"/>
                  </a:lnTo>
                  <a:lnTo>
                    <a:pt x="1007364" y="550163"/>
                  </a:lnTo>
                  <a:lnTo>
                    <a:pt x="1020318" y="550163"/>
                  </a:lnTo>
                  <a:close/>
                </a:path>
                <a:path w="1020445" h="650239">
                  <a:moveTo>
                    <a:pt x="1020318" y="575310"/>
                  </a:moveTo>
                  <a:lnTo>
                    <a:pt x="1020318" y="563117"/>
                  </a:lnTo>
                  <a:lnTo>
                    <a:pt x="1007364" y="563117"/>
                  </a:lnTo>
                  <a:lnTo>
                    <a:pt x="1007364" y="575310"/>
                  </a:lnTo>
                  <a:lnTo>
                    <a:pt x="1020318" y="575310"/>
                  </a:lnTo>
                  <a:close/>
                </a:path>
                <a:path w="1020445" h="650239">
                  <a:moveTo>
                    <a:pt x="1020318" y="601217"/>
                  </a:moveTo>
                  <a:lnTo>
                    <a:pt x="1020318" y="588263"/>
                  </a:lnTo>
                  <a:lnTo>
                    <a:pt x="1007364" y="588263"/>
                  </a:lnTo>
                  <a:lnTo>
                    <a:pt x="1007364" y="601217"/>
                  </a:lnTo>
                  <a:lnTo>
                    <a:pt x="1020318" y="601217"/>
                  </a:lnTo>
                  <a:close/>
                </a:path>
                <a:path w="1020445" h="650239">
                  <a:moveTo>
                    <a:pt x="1020318" y="626363"/>
                  </a:moveTo>
                  <a:lnTo>
                    <a:pt x="1020318" y="613410"/>
                  </a:lnTo>
                  <a:lnTo>
                    <a:pt x="1007364" y="613410"/>
                  </a:lnTo>
                  <a:lnTo>
                    <a:pt x="1007364" y="626363"/>
                  </a:lnTo>
                  <a:lnTo>
                    <a:pt x="1020318" y="626363"/>
                  </a:lnTo>
                  <a:close/>
                </a:path>
                <a:path w="1020445" h="650239">
                  <a:moveTo>
                    <a:pt x="1020318" y="649986"/>
                  </a:moveTo>
                  <a:lnTo>
                    <a:pt x="1020318" y="639317"/>
                  </a:lnTo>
                  <a:lnTo>
                    <a:pt x="1007364" y="639317"/>
                  </a:lnTo>
                  <a:lnTo>
                    <a:pt x="1007364" y="649986"/>
                  </a:lnTo>
                  <a:lnTo>
                    <a:pt x="1020318" y="649986"/>
                  </a:lnTo>
                  <a:close/>
                </a:path>
              </a:pathLst>
            </a:custGeom>
            <a:solidFill>
              <a:srgbClr val="808080"/>
            </a:solidFill>
          </p:spPr>
          <p:txBody>
            <a:bodyPr wrap="square" lIns="0" tIns="0" rIns="0" bIns="0" rtlCol="0"/>
            <a:lstStyle/>
            <a:p>
              <a:endParaRPr sz="1588"/>
            </a:p>
          </p:txBody>
        </p:sp>
        <p:pic>
          <p:nvPicPr>
            <p:cNvPr id="208" name="object 208"/>
            <p:cNvPicPr/>
            <p:nvPr/>
          </p:nvPicPr>
          <p:blipFill>
            <a:blip r:embed="rId115"/>
            <a:stretch/>
          </p:blipFill>
          <p:spPr>
            <a:xfrm>
              <a:off x="5750052" y="5353050"/>
              <a:ext cx="74676" cy="2285"/>
            </a:xfrm>
            <a:prstGeom prst="rect">
              <a:avLst/>
            </a:prstGeom>
          </p:spPr>
        </p:pic>
        <p:sp>
          <p:nvSpPr>
            <p:cNvPr id="209" name="object 209"/>
            <p:cNvSpPr/>
            <p:nvPr/>
          </p:nvSpPr>
          <p:spPr>
            <a:xfrm>
              <a:off x="8593074" y="6096761"/>
              <a:ext cx="401955" cy="235585"/>
            </a:xfrm>
            <a:custGeom>
              <a:avLst/>
              <a:gdLst/>
              <a:ahLst/>
              <a:cxnLst/>
              <a:rect l="l" t="t" r="r" b="b"/>
              <a:pathLst>
                <a:path w="401954" h="235585">
                  <a:moveTo>
                    <a:pt x="401574" y="12192"/>
                  </a:moveTo>
                  <a:lnTo>
                    <a:pt x="400050" y="0"/>
                  </a:lnTo>
                  <a:lnTo>
                    <a:pt x="0" y="47244"/>
                  </a:lnTo>
                  <a:lnTo>
                    <a:pt x="977" y="55638"/>
                  </a:lnTo>
                  <a:lnTo>
                    <a:pt x="0" y="57150"/>
                  </a:lnTo>
                  <a:lnTo>
                    <a:pt x="1104" y="57886"/>
                  </a:lnTo>
                  <a:lnTo>
                    <a:pt x="0" y="58674"/>
                  </a:lnTo>
                  <a:lnTo>
                    <a:pt x="129870" y="235458"/>
                  </a:lnTo>
                  <a:lnTo>
                    <a:pt x="145669" y="235458"/>
                  </a:lnTo>
                  <a:lnTo>
                    <a:pt x="29197" y="76415"/>
                  </a:lnTo>
                  <a:lnTo>
                    <a:pt x="270408" y="235458"/>
                  </a:lnTo>
                  <a:lnTo>
                    <a:pt x="294068" y="235458"/>
                  </a:lnTo>
                  <a:lnTo>
                    <a:pt x="46710" y="72720"/>
                  </a:lnTo>
                  <a:lnTo>
                    <a:pt x="384810" y="164592"/>
                  </a:lnTo>
                  <a:lnTo>
                    <a:pt x="387858" y="152400"/>
                  </a:lnTo>
                  <a:lnTo>
                    <a:pt x="34709" y="56222"/>
                  </a:lnTo>
                  <a:lnTo>
                    <a:pt x="401574" y="12192"/>
                  </a:lnTo>
                  <a:close/>
                </a:path>
              </a:pathLst>
            </a:custGeom>
            <a:solidFill>
              <a:srgbClr val="CC3300"/>
            </a:solidFill>
          </p:spPr>
          <p:txBody>
            <a:bodyPr wrap="square" lIns="0" tIns="0" rIns="0" bIns="0" rtlCol="0"/>
            <a:lstStyle/>
            <a:p>
              <a:endParaRPr sz="1588"/>
            </a:p>
          </p:txBody>
        </p:sp>
        <p:pic>
          <p:nvPicPr>
            <p:cNvPr id="210" name="object 210"/>
            <p:cNvPicPr/>
            <p:nvPr/>
          </p:nvPicPr>
          <p:blipFill>
            <a:blip r:embed="rId116"/>
            <a:stretch/>
          </p:blipFill>
          <p:spPr>
            <a:xfrm>
              <a:off x="8954261" y="6039612"/>
              <a:ext cx="117348" cy="117348"/>
            </a:xfrm>
            <a:prstGeom prst="rect">
              <a:avLst/>
            </a:prstGeom>
          </p:spPr>
        </p:pic>
        <p:pic>
          <p:nvPicPr>
            <p:cNvPr id="211" name="object 211"/>
            <p:cNvPicPr/>
            <p:nvPr/>
          </p:nvPicPr>
          <p:blipFill>
            <a:blip r:embed="rId117"/>
            <a:stretch/>
          </p:blipFill>
          <p:spPr>
            <a:xfrm>
              <a:off x="8948928" y="6192012"/>
              <a:ext cx="117348" cy="117348"/>
            </a:xfrm>
            <a:prstGeom prst="rect">
              <a:avLst/>
            </a:prstGeom>
          </p:spPr>
        </p:pic>
        <p:sp>
          <p:nvSpPr>
            <p:cNvPr id="212" name="object 212"/>
            <p:cNvSpPr/>
            <p:nvPr/>
          </p:nvSpPr>
          <p:spPr>
            <a:xfrm>
              <a:off x="8943594" y="6331458"/>
              <a:ext cx="24130" cy="1270"/>
            </a:xfrm>
            <a:custGeom>
              <a:avLst/>
              <a:gdLst/>
              <a:ahLst/>
              <a:cxnLst/>
              <a:rect l="l" t="t" r="r" b="b"/>
              <a:pathLst>
                <a:path w="24129" h="1270">
                  <a:moveTo>
                    <a:pt x="23622" y="762"/>
                  </a:moveTo>
                  <a:lnTo>
                    <a:pt x="17525" y="0"/>
                  </a:lnTo>
                  <a:lnTo>
                    <a:pt x="5333" y="0"/>
                  </a:lnTo>
                  <a:lnTo>
                    <a:pt x="0" y="762"/>
                  </a:lnTo>
                  <a:lnTo>
                    <a:pt x="23622" y="762"/>
                  </a:lnTo>
                  <a:close/>
                </a:path>
              </a:pathLst>
            </a:custGeom>
            <a:solidFill>
              <a:srgbClr val="000000"/>
            </a:solidFill>
          </p:spPr>
          <p:txBody>
            <a:bodyPr wrap="square" lIns="0" tIns="0" rIns="0" bIns="0" rtlCol="0"/>
            <a:lstStyle/>
            <a:p>
              <a:endParaRPr sz="1588"/>
            </a:p>
          </p:txBody>
        </p:sp>
        <p:pic>
          <p:nvPicPr>
            <p:cNvPr id="213" name="object 213"/>
            <p:cNvPicPr/>
            <p:nvPr/>
          </p:nvPicPr>
          <p:blipFill>
            <a:blip r:embed="rId118"/>
            <a:stretch/>
          </p:blipFill>
          <p:spPr>
            <a:xfrm>
              <a:off x="3986783" y="5314949"/>
              <a:ext cx="1008126" cy="1017270"/>
            </a:xfrm>
            <a:prstGeom prst="rect">
              <a:avLst/>
            </a:prstGeom>
          </p:spPr>
        </p:pic>
        <p:sp>
          <p:nvSpPr>
            <p:cNvPr id="214" name="object 214"/>
            <p:cNvSpPr/>
            <p:nvPr/>
          </p:nvSpPr>
          <p:spPr>
            <a:xfrm>
              <a:off x="3986402" y="5353050"/>
              <a:ext cx="0" cy="972819"/>
            </a:xfrm>
            <a:custGeom>
              <a:avLst/>
              <a:gdLst/>
              <a:ahLst/>
              <a:cxnLst/>
              <a:rect l="l" t="t" r="r" b="b"/>
              <a:pathLst>
                <a:path h="972820">
                  <a:moveTo>
                    <a:pt x="0" y="0"/>
                  </a:moveTo>
                  <a:lnTo>
                    <a:pt x="0" y="972312"/>
                  </a:lnTo>
                </a:path>
              </a:pathLst>
            </a:custGeom>
            <a:grpFill/>
            <a:ln w="12953">
              <a:solidFill>
                <a:srgbClr val="808080"/>
              </a:solidFill>
              <a:prstDash val="sysDot"/>
            </a:ln>
          </p:spPr>
          <p:txBody>
            <a:bodyPr wrap="square" lIns="0" tIns="0" rIns="0" bIns="0" rtlCol="0"/>
            <a:lstStyle/>
            <a:p>
              <a:endParaRPr sz="1588"/>
            </a:p>
          </p:txBody>
        </p:sp>
        <p:sp>
          <p:nvSpPr>
            <p:cNvPr id="215" name="object 215"/>
            <p:cNvSpPr/>
            <p:nvPr/>
          </p:nvSpPr>
          <p:spPr>
            <a:xfrm>
              <a:off x="4994529" y="5353050"/>
              <a:ext cx="0" cy="969010"/>
            </a:xfrm>
            <a:custGeom>
              <a:avLst/>
              <a:gdLst/>
              <a:ahLst/>
              <a:cxnLst/>
              <a:rect l="l" t="t" r="r" b="b"/>
              <a:pathLst>
                <a:path h="969010">
                  <a:moveTo>
                    <a:pt x="0" y="0"/>
                  </a:moveTo>
                  <a:lnTo>
                    <a:pt x="0" y="968501"/>
                  </a:lnTo>
                </a:path>
              </a:pathLst>
            </a:custGeom>
            <a:grpFill/>
            <a:ln w="12953">
              <a:solidFill>
                <a:srgbClr val="808080"/>
              </a:solidFill>
              <a:prstDash val="sysDot"/>
            </a:ln>
          </p:spPr>
          <p:txBody>
            <a:bodyPr wrap="square" lIns="0" tIns="0" rIns="0" bIns="0" rtlCol="0"/>
            <a:lstStyle/>
            <a:p>
              <a:endParaRPr sz="1588"/>
            </a:p>
          </p:txBody>
        </p:sp>
        <p:pic>
          <p:nvPicPr>
            <p:cNvPr id="216" name="object 216"/>
            <p:cNvPicPr/>
            <p:nvPr/>
          </p:nvPicPr>
          <p:blipFill>
            <a:blip r:embed="rId119"/>
            <a:stretch/>
          </p:blipFill>
          <p:spPr>
            <a:xfrm>
              <a:off x="8576309" y="6115812"/>
              <a:ext cx="64770" cy="69341"/>
            </a:xfrm>
            <a:prstGeom prst="rect">
              <a:avLst/>
            </a:prstGeom>
          </p:spPr>
        </p:pic>
        <p:sp>
          <p:nvSpPr>
            <p:cNvPr id="217" name="object 217"/>
            <p:cNvSpPr/>
            <p:nvPr/>
          </p:nvSpPr>
          <p:spPr>
            <a:xfrm>
              <a:off x="8087868" y="6036563"/>
              <a:ext cx="517525" cy="121285"/>
            </a:xfrm>
            <a:custGeom>
              <a:avLst/>
              <a:gdLst/>
              <a:ahLst/>
              <a:cxnLst/>
              <a:rect l="l" t="t" r="r" b="b"/>
              <a:pathLst>
                <a:path w="517525" h="121285">
                  <a:moveTo>
                    <a:pt x="517398" y="96774"/>
                  </a:moveTo>
                  <a:lnTo>
                    <a:pt x="4572" y="0"/>
                  </a:lnTo>
                  <a:lnTo>
                    <a:pt x="0" y="24384"/>
                  </a:lnTo>
                  <a:lnTo>
                    <a:pt x="512825" y="121158"/>
                  </a:lnTo>
                  <a:lnTo>
                    <a:pt x="517398" y="96774"/>
                  </a:lnTo>
                  <a:close/>
                </a:path>
              </a:pathLst>
            </a:custGeom>
            <a:solidFill>
              <a:srgbClr val="CC3300"/>
            </a:solidFill>
          </p:spPr>
          <p:txBody>
            <a:bodyPr wrap="square" lIns="0" tIns="0" rIns="0" bIns="0" rtlCol="0"/>
            <a:lstStyle/>
            <a:p>
              <a:endParaRPr sz="1588"/>
            </a:p>
          </p:txBody>
        </p:sp>
        <p:pic>
          <p:nvPicPr>
            <p:cNvPr id="218" name="object 218"/>
            <p:cNvPicPr/>
            <p:nvPr/>
          </p:nvPicPr>
          <p:blipFill>
            <a:blip r:embed="rId120"/>
            <a:stretch/>
          </p:blipFill>
          <p:spPr>
            <a:xfrm>
              <a:off x="7804403" y="5833871"/>
              <a:ext cx="333756" cy="377189"/>
            </a:xfrm>
            <a:prstGeom prst="rect">
              <a:avLst/>
            </a:prstGeom>
          </p:spPr>
        </p:pic>
        <p:sp>
          <p:nvSpPr>
            <p:cNvPr id="219" name="object 219"/>
            <p:cNvSpPr/>
            <p:nvPr/>
          </p:nvSpPr>
          <p:spPr>
            <a:xfrm>
              <a:off x="8683945" y="5353050"/>
              <a:ext cx="339090" cy="113030"/>
            </a:xfrm>
            <a:custGeom>
              <a:avLst/>
              <a:gdLst/>
              <a:ahLst/>
              <a:cxnLst/>
              <a:rect l="l" t="t" r="r" b="b"/>
              <a:pathLst>
                <a:path w="339090" h="113029">
                  <a:moveTo>
                    <a:pt x="338896" y="100584"/>
                  </a:moveTo>
                  <a:lnTo>
                    <a:pt x="40119" y="0"/>
                  </a:lnTo>
                  <a:lnTo>
                    <a:pt x="0" y="0"/>
                  </a:lnTo>
                  <a:lnTo>
                    <a:pt x="334324" y="112775"/>
                  </a:lnTo>
                  <a:lnTo>
                    <a:pt x="338896" y="100584"/>
                  </a:lnTo>
                  <a:close/>
                </a:path>
              </a:pathLst>
            </a:custGeom>
            <a:solidFill>
              <a:srgbClr val="CC3300"/>
            </a:solidFill>
          </p:spPr>
          <p:txBody>
            <a:bodyPr wrap="square" lIns="0" tIns="0" rIns="0" bIns="0" rtlCol="0"/>
            <a:lstStyle/>
            <a:p>
              <a:endParaRPr sz="1588"/>
            </a:p>
          </p:txBody>
        </p:sp>
        <p:pic>
          <p:nvPicPr>
            <p:cNvPr id="220" name="object 220"/>
            <p:cNvPicPr/>
            <p:nvPr/>
          </p:nvPicPr>
          <p:blipFill>
            <a:blip r:embed="rId121"/>
            <a:stretch/>
          </p:blipFill>
          <p:spPr>
            <a:xfrm>
              <a:off x="8979407" y="5409438"/>
              <a:ext cx="117348" cy="118110"/>
            </a:xfrm>
            <a:prstGeom prst="rect">
              <a:avLst/>
            </a:prstGeom>
          </p:spPr>
        </p:pic>
        <p:sp>
          <p:nvSpPr>
            <p:cNvPr id="221" name="object 221"/>
            <p:cNvSpPr/>
            <p:nvPr/>
          </p:nvSpPr>
          <p:spPr>
            <a:xfrm>
              <a:off x="9027910" y="5353050"/>
              <a:ext cx="75565" cy="16510"/>
            </a:xfrm>
            <a:custGeom>
              <a:avLst/>
              <a:gdLst/>
              <a:ahLst/>
              <a:cxnLst/>
              <a:rect l="l" t="t" r="r" b="b"/>
              <a:pathLst>
                <a:path w="75565" h="16510">
                  <a:moveTo>
                    <a:pt x="74958" y="0"/>
                  </a:moveTo>
                  <a:lnTo>
                    <a:pt x="0" y="0"/>
                  </a:lnTo>
                  <a:lnTo>
                    <a:pt x="7540" y="7739"/>
                  </a:lnTo>
                  <a:lnTo>
                    <a:pt x="26936" y="16001"/>
                  </a:lnTo>
                  <a:lnTo>
                    <a:pt x="47617" y="16228"/>
                  </a:lnTo>
                  <a:lnTo>
                    <a:pt x="66083" y="8667"/>
                  </a:lnTo>
                  <a:lnTo>
                    <a:pt x="74958" y="0"/>
                  </a:lnTo>
                  <a:close/>
                </a:path>
              </a:pathLst>
            </a:custGeom>
            <a:solidFill>
              <a:srgbClr val="DEBDFF"/>
            </a:solidFill>
          </p:spPr>
          <p:txBody>
            <a:bodyPr wrap="square" lIns="0" tIns="0" rIns="0" bIns="0" rtlCol="0"/>
            <a:lstStyle/>
            <a:p>
              <a:endParaRPr sz="1588"/>
            </a:p>
          </p:txBody>
        </p:sp>
        <p:sp>
          <p:nvSpPr>
            <p:cNvPr id="222" name="object 222"/>
            <p:cNvSpPr/>
            <p:nvPr/>
          </p:nvSpPr>
          <p:spPr>
            <a:xfrm>
              <a:off x="9018523" y="5353050"/>
              <a:ext cx="93980" cy="24130"/>
            </a:xfrm>
            <a:custGeom>
              <a:avLst/>
              <a:gdLst/>
              <a:ahLst/>
              <a:cxnLst/>
              <a:rect l="l" t="t" r="r" b="b"/>
              <a:pathLst>
                <a:path w="93979" h="24129">
                  <a:moveTo>
                    <a:pt x="93725" y="0"/>
                  </a:moveTo>
                  <a:lnTo>
                    <a:pt x="76708" y="0"/>
                  </a:lnTo>
                  <a:lnTo>
                    <a:pt x="75946" y="762"/>
                  </a:lnTo>
                  <a:lnTo>
                    <a:pt x="64516" y="7620"/>
                  </a:lnTo>
                  <a:lnTo>
                    <a:pt x="59944" y="9144"/>
                  </a:lnTo>
                  <a:lnTo>
                    <a:pt x="56133" y="9905"/>
                  </a:lnTo>
                  <a:lnTo>
                    <a:pt x="52324" y="10540"/>
                  </a:lnTo>
                  <a:lnTo>
                    <a:pt x="42418" y="10667"/>
                  </a:lnTo>
                  <a:lnTo>
                    <a:pt x="37846" y="9905"/>
                  </a:lnTo>
                  <a:lnTo>
                    <a:pt x="28701" y="6858"/>
                  </a:lnTo>
                  <a:lnTo>
                    <a:pt x="24892" y="5334"/>
                  </a:lnTo>
                  <a:lnTo>
                    <a:pt x="21081" y="3048"/>
                  </a:lnTo>
                  <a:lnTo>
                    <a:pt x="17272" y="0"/>
                  </a:lnTo>
                  <a:lnTo>
                    <a:pt x="0" y="0"/>
                  </a:lnTo>
                  <a:lnTo>
                    <a:pt x="34035" y="22098"/>
                  </a:lnTo>
                  <a:lnTo>
                    <a:pt x="46227" y="23622"/>
                  </a:lnTo>
                  <a:lnTo>
                    <a:pt x="52324" y="23622"/>
                  </a:lnTo>
                  <a:lnTo>
                    <a:pt x="91185" y="3048"/>
                  </a:lnTo>
                  <a:lnTo>
                    <a:pt x="93725" y="0"/>
                  </a:lnTo>
                  <a:close/>
                </a:path>
              </a:pathLst>
            </a:custGeom>
            <a:solidFill>
              <a:srgbClr val="000000"/>
            </a:solidFill>
          </p:spPr>
          <p:txBody>
            <a:bodyPr wrap="square" lIns="0" tIns="0" rIns="0" bIns="0" rtlCol="0"/>
            <a:lstStyle/>
            <a:p>
              <a:endParaRPr sz="1588"/>
            </a:p>
          </p:txBody>
        </p:sp>
        <p:sp>
          <p:nvSpPr>
            <p:cNvPr id="223" name="object 223"/>
            <p:cNvSpPr/>
            <p:nvPr/>
          </p:nvSpPr>
          <p:spPr>
            <a:xfrm>
              <a:off x="8625078" y="5353049"/>
              <a:ext cx="55244" cy="16510"/>
            </a:xfrm>
            <a:custGeom>
              <a:avLst/>
              <a:gdLst/>
              <a:ahLst/>
              <a:cxnLst/>
              <a:rect l="l" t="t" r="r" b="b"/>
              <a:pathLst>
                <a:path w="55245" h="16510">
                  <a:moveTo>
                    <a:pt x="54864" y="0"/>
                  </a:moveTo>
                  <a:lnTo>
                    <a:pt x="54864" y="0"/>
                  </a:lnTo>
                  <a:lnTo>
                    <a:pt x="0" y="0"/>
                  </a:lnTo>
                  <a:lnTo>
                    <a:pt x="0" y="762"/>
                  </a:lnTo>
                  <a:lnTo>
                    <a:pt x="762" y="762"/>
                  </a:lnTo>
                  <a:lnTo>
                    <a:pt x="3810" y="5334"/>
                  </a:lnTo>
                  <a:lnTo>
                    <a:pt x="3810" y="6096"/>
                  </a:lnTo>
                  <a:lnTo>
                    <a:pt x="4572" y="6096"/>
                  </a:lnTo>
                  <a:lnTo>
                    <a:pt x="8382" y="9906"/>
                  </a:lnTo>
                  <a:lnTo>
                    <a:pt x="9144" y="9906"/>
                  </a:lnTo>
                  <a:lnTo>
                    <a:pt x="9144" y="10668"/>
                  </a:lnTo>
                  <a:lnTo>
                    <a:pt x="13716" y="12954"/>
                  </a:lnTo>
                  <a:lnTo>
                    <a:pt x="14478" y="12954"/>
                  </a:lnTo>
                  <a:lnTo>
                    <a:pt x="14478" y="13716"/>
                  </a:lnTo>
                  <a:lnTo>
                    <a:pt x="15240" y="13716"/>
                  </a:lnTo>
                  <a:lnTo>
                    <a:pt x="19050" y="14986"/>
                  </a:lnTo>
                  <a:lnTo>
                    <a:pt x="19710" y="15214"/>
                  </a:lnTo>
                  <a:lnTo>
                    <a:pt x="20574" y="15240"/>
                  </a:lnTo>
                  <a:lnTo>
                    <a:pt x="21336" y="15240"/>
                  </a:lnTo>
                  <a:lnTo>
                    <a:pt x="22860" y="15748"/>
                  </a:lnTo>
                  <a:lnTo>
                    <a:pt x="23622" y="16002"/>
                  </a:lnTo>
                  <a:lnTo>
                    <a:pt x="30480" y="16002"/>
                  </a:lnTo>
                  <a:lnTo>
                    <a:pt x="31242" y="15811"/>
                  </a:lnTo>
                  <a:lnTo>
                    <a:pt x="33528" y="15240"/>
                  </a:lnTo>
                  <a:lnTo>
                    <a:pt x="34290" y="15240"/>
                  </a:lnTo>
                  <a:lnTo>
                    <a:pt x="39624" y="13716"/>
                  </a:lnTo>
                  <a:lnTo>
                    <a:pt x="40386" y="12954"/>
                  </a:lnTo>
                  <a:lnTo>
                    <a:pt x="44958" y="10668"/>
                  </a:lnTo>
                  <a:lnTo>
                    <a:pt x="45720" y="9906"/>
                  </a:lnTo>
                  <a:lnTo>
                    <a:pt x="50292" y="6096"/>
                  </a:lnTo>
                  <a:lnTo>
                    <a:pt x="50292" y="5334"/>
                  </a:lnTo>
                  <a:lnTo>
                    <a:pt x="51054" y="5334"/>
                  </a:lnTo>
                  <a:lnTo>
                    <a:pt x="54102" y="762"/>
                  </a:lnTo>
                  <a:lnTo>
                    <a:pt x="54864" y="762"/>
                  </a:lnTo>
                  <a:lnTo>
                    <a:pt x="54864" y="0"/>
                  </a:lnTo>
                  <a:close/>
                </a:path>
              </a:pathLst>
            </a:custGeom>
            <a:solidFill>
              <a:srgbClr val="CC3300"/>
            </a:solidFill>
          </p:spPr>
          <p:txBody>
            <a:bodyPr wrap="square" lIns="0" tIns="0" rIns="0" bIns="0" rtlCol="0"/>
            <a:lstStyle/>
            <a:p>
              <a:endParaRPr sz="1588"/>
            </a:p>
          </p:txBody>
        </p:sp>
        <p:pic>
          <p:nvPicPr>
            <p:cNvPr id="224" name="object 224"/>
            <p:cNvPicPr/>
            <p:nvPr/>
          </p:nvPicPr>
          <p:blipFill>
            <a:blip r:embed="rId122"/>
            <a:stretch/>
          </p:blipFill>
          <p:spPr>
            <a:xfrm>
              <a:off x="7909559" y="5353050"/>
              <a:ext cx="414527" cy="81533"/>
            </a:xfrm>
            <a:prstGeom prst="rect">
              <a:avLst/>
            </a:prstGeom>
          </p:spPr>
        </p:pic>
        <p:sp>
          <p:nvSpPr>
            <p:cNvPr id="225" name="object 225"/>
            <p:cNvSpPr/>
            <p:nvPr/>
          </p:nvSpPr>
          <p:spPr>
            <a:xfrm>
              <a:off x="4921758" y="6117336"/>
              <a:ext cx="900430" cy="76200"/>
            </a:xfrm>
            <a:custGeom>
              <a:avLst/>
              <a:gdLst/>
              <a:ahLst/>
              <a:cxnLst/>
              <a:rect l="l" t="t" r="r" b="b"/>
              <a:pathLst>
                <a:path w="900429" h="76200">
                  <a:moveTo>
                    <a:pt x="50291" y="44196"/>
                  </a:moveTo>
                  <a:lnTo>
                    <a:pt x="50291" y="31242"/>
                  </a:lnTo>
                  <a:lnTo>
                    <a:pt x="0" y="31242"/>
                  </a:lnTo>
                  <a:lnTo>
                    <a:pt x="0" y="44196"/>
                  </a:lnTo>
                  <a:lnTo>
                    <a:pt x="50291" y="44196"/>
                  </a:lnTo>
                  <a:close/>
                </a:path>
                <a:path w="900429" h="76200">
                  <a:moveTo>
                    <a:pt x="139445" y="44196"/>
                  </a:moveTo>
                  <a:lnTo>
                    <a:pt x="139445" y="31242"/>
                  </a:lnTo>
                  <a:lnTo>
                    <a:pt x="88391" y="31242"/>
                  </a:lnTo>
                  <a:lnTo>
                    <a:pt x="88391" y="44196"/>
                  </a:lnTo>
                  <a:lnTo>
                    <a:pt x="139445" y="44196"/>
                  </a:lnTo>
                  <a:close/>
                </a:path>
                <a:path w="900429" h="76200">
                  <a:moveTo>
                    <a:pt x="228599" y="44196"/>
                  </a:moveTo>
                  <a:lnTo>
                    <a:pt x="228599" y="31242"/>
                  </a:lnTo>
                  <a:lnTo>
                    <a:pt x="177545" y="31242"/>
                  </a:lnTo>
                  <a:lnTo>
                    <a:pt x="177545" y="44196"/>
                  </a:lnTo>
                  <a:lnTo>
                    <a:pt x="228599" y="44196"/>
                  </a:lnTo>
                  <a:close/>
                </a:path>
                <a:path w="900429" h="76200">
                  <a:moveTo>
                    <a:pt x="316991" y="44196"/>
                  </a:moveTo>
                  <a:lnTo>
                    <a:pt x="316991" y="31242"/>
                  </a:lnTo>
                  <a:lnTo>
                    <a:pt x="266700" y="31242"/>
                  </a:lnTo>
                  <a:lnTo>
                    <a:pt x="266700" y="44196"/>
                  </a:lnTo>
                  <a:lnTo>
                    <a:pt x="316991" y="44196"/>
                  </a:lnTo>
                  <a:close/>
                </a:path>
                <a:path w="900429" h="76200">
                  <a:moveTo>
                    <a:pt x="406145" y="44196"/>
                  </a:moveTo>
                  <a:lnTo>
                    <a:pt x="406145" y="31242"/>
                  </a:lnTo>
                  <a:lnTo>
                    <a:pt x="355091" y="31242"/>
                  </a:lnTo>
                  <a:lnTo>
                    <a:pt x="355091" y="44196"/>
                  </a:lnTo>
                  <a:lnTo>
                    <a:pt x="406145" y="44196"/>
                  </a:lnTo>
                  <a:close/>
                </a:path>
                <a:path w="900429" h="76200">
                  <a:moveTo>
                    <a:pt x="495299" y="44196"/>
                  </a:moveTo>
                  <a:lnTo>
                    <a:pt x="495299" y="31242"/>
                  </a:lnTo>
                  <a:lnTo>
                    <a:pt x="444245" y="31242"/>
                  </a:lnTo>
                  <a:lnTo>
                    <a:pt x="444245" y="44196"/>
                  </a:lnTo>
                  <a:lnTo>
                    <a:pt x="495299" y="44196"/>
                  </a:lnTo>
                  <a:close/>
                </a:path>
                <a:path w="900429" h="76200">
                  <a:moveTo>
                    <a:pt x="583691" y="44196"/>
                  </a:moveTo>
                  <a:lnTo>
                    <a:pt x="583691" y="31242"/>
                  </a:lnTo>
                  <a:lnTo>
                    <a:pt x="533400" y="31242"/>
                  </a:lnTo>
                  <a:lnTo>
                    <a:pt x="533400" y="44196"/>
                  </a:lnTo>
                  <a:lnTo>
                    <a:pt x="583691" y="44196"/>
                  </a:lnTo>
                  <a:close/>
                </a:path>
                <a:path w="900429" h="76200">
                  <a:moveTo>
                    <a:pt x="672845" y="44196"/>
                  </a:moveTo>
                  <a:lnTo>
                    <a:pt x="672845" y="31242"/>
                  </a:lnTo>
                  <a:lnTo>
                    <a:pt x="621791" y="31242"/>
                  </a:lnTo>
                  <a:lnTo>
                    <a:pt x="621791" y="44196"/>
                  </a:lnTo>
                  <a:lnTo>
                    <a:pt x="672845" y="44196"/>
                  </a:lnTo>
                  <a:close/>
                </a:path>
                <a:path w="900429" h="76200">
                  <a:moveTo>
                    <a:pt x="761999" y="44196"/>
                  </a:moveTo>
                  <a:lnTo>
                    <a:pt x="761999" y="31242"/>
                  </a:lnTo>
                  <a:lnTo>
                    <a:pt x="710945" y="31242"/>
                  </a:lnTo>
                  <a:lnTo>
                    <a:pt x="710945" y="44196"/>
                  </a:lnTo>
                  <a:lnTo>
                    <a:pt x="761999" y="44196"/>
                  </a:lnTo>
                  <a:close/>
                </a:path>
                <a:path w="900429" h="76200">
                  <a:moveTo>
                    <a:pt x="836676" y="44196"/>
                  </a:moveTo>
                  <a:lnTo>
                    <a:pt x="836676" y="31242"/>
                  </a:lnTo>
                  <a:lnTo>
                    <a:pt x="800100" y="31242"/>
                  </a:lnTo>
                  <a:lnTo>
                    <a:pt x="800100" y="44196"/>
                  </a:lnTo>
                  <a:lnTo>
                    <a:pt x="836676" y="44196"/>
                  </a:lnTo>
                  <a:close/>
                </a:path>
                <a:path w="900429" h="76200">
                  <a:moveTo>
                    <a:pt x="899921" y="38100"/>
                  </a:moveTo>
                  <a:lnTo>
                    <a:pt x="823721" y="0"/>
                  </a:lnTo>
                  <a:lnTo>
                    <a:pt x="823721" y="31242"/>
                  </a:lnTo>
                  <a:lnTo>
                    <a:pt x="836676" y="31242"/>
                  </a:lnTo>
                  <a:lnTo>
                    <a:pt x="836676" y="69722"/>
                  </a:lnTo>
                  <a:lnTo>
                    <a:pt x="899921" y="38100"/>
                  </a:lnTo>
                  <a:close/>
                </a:path>
                <a:path w="900429" h="76200">
                  <a:moveTo>
                    <a:pt x="836676" y="69722"/>
                  </a:moveTo>
                  <a:lnTo>
                    <a:pt x="836676" y="44196"/>
                  </a:lnTo>
                  <a:lnTo>
                    <a:pt x="823721" y="44196"/>
                  </a:lnTo>
                  <a:lnTo>
                    <a:pt x="823721" y="76200"/>
                  </a:lnTo>
                  <a:lnTo>
                    <a:pt x="836676" y="69722"/>
                  </a:lnTo>
                  <a:close/>
                </a:path>
              </a:pathLst>
            </a:custGeom>
            <a:solidFill>
              <a:srgbClr val="666633"/>
            </a:solidFill>
          </p:spPr>
          <p:txBody>
            <a:bodyPr wrap="square" lIns="0" tIns="0" rIns="0" bIns="0" rtlCol="0"/>
            <a:lstStyle/>
            <a:p>
              <a:endParaRPr sz="1588"/>
            </a:p>
          </p:txBody>
        </p:sp>
      </p:grpSp>
      <p:sp>
        <p:nvSpPr>
          <p:cNvPr id="226" name="object 226"/>
          <p:cNvSpPr txBox="1"/>
          <p:nvPr/>
        </p:nvSpPr>
        <p:spPr>
          <a:xfrm>
            <a:off x="6070674" y="4771240"/>
            <a:ext cx="671793" cy="663289"/>
          </a:xfrm>
          <a:prstGeom prst="rect">
            <a:avLst/>
          </a:prstGeom>
        </p:spPr>
        <p:txBody>
          <a:bodyPr vert="horz" wrap="square" lIns="0" tIns="11206" rIns="0" bIns="0" rtlCol="0">
            <a:spAutoFit/>
          </a:bodyPr>
          <a:lstStyle/>
          <a:p>
            <a:pPr marL="560" algn="ctr">
              <a:spcBef>
                <a:spcPts val="88"/>
              </a:spcBef>
            </a:pPr>
            <a:r>
              <a:rPr sz="1059" dirty="0">
                <a:solidFill>
                  <a:srgbClr val="656533"/>
                </a:solidFill>
                <a:latin typeface="Arial"/>
                <a:cs typeface="Arial"/>
              </a:rPr>
              <a:t>VOD</a:t>
            </a:r>
            <a:endParaRPr sz="1059">
              <a:latin typeface="Arial"/>
              <a:cs typeface="Arial"/>
            </a:endParaRPr>
          </a:p>
          <a:p>
            <a:pPr marL="11206" marR="4483" indent="-560" algn="ctr"/>
            <a:r>
              <a:rPr sz="1059" spc="-4" dirty="0">
                <a:solidFill>
                  <a:srgbClr val="656533"/>
                </a:solidFill>
                <a:latin typeface="Arial"/>
                <a:cs typeface="Arial"/>
              </a:rPr>
              <a:t>content </a:t>
            </a:r>
            <a:r>
              <a:rPr sz="1059" dirty="0">
                <a:solidFill>
                  <a:srgbClr val="656533"/>
                </a:solidFill>
                <a:latin typeface="Arial"/>
                <a:cs typeface="Arial"/>
              </a:rPr>
              <a:t> </a:t>
            </a:r>
            <a:r>
              <a:rPr sz="1059" spc="-9" dirty="0">
                <a:solidFill>
                  <a:srgbClr val="656533"/>
                </a:solidFill>
                <a:latin typeface="Arial"/>
                <a:cs typeface="Arial"/>
              </a:rPr>
              <a:t>distributing </a:t>
            </a:r>
            <a:r>
              <a:rPr sz="1059" spc="-282" dirty="0">
                <a:solidFill>
                  <a:srgbClr val="656533"/>
                </a:solidFill>
                <a:latin typeface="Arial"/>
                <a:cs typeface="Arial"/>
              </a:rPr>
              <a:t> </a:t>
            </a:r>
            <a:r>
              <a:rPr sz="1059" spc="-4" dirty="0">
                <a:solidFill>
                  <a:srgbClr val="656533"/>
                </a:solidFill>
                <a:latin typeface="Arial"/>
                <a:cs typeface="Arial"/>
              </a:rPr>
              <a:t>to</a:t>
            </a:r>
            <a:r>
              <a:rPr sz="1059" spc="-18" dirty="0">
                <a:solidFill>
                  <a:srgbClr val="656533"/>
                </a:solidFill>
                <a:latin typeface="Arial"/>
                <a:cs typeface="Arial"/>
              </a:rPr>
              <a:t> </a:t>
            </a:r>
            <a:r>
              <a:rPr sz="1059" spc="-9" dirty="0">
                <a:solidFill>
                  <a:srgbClr val="656533"/>
                </a:solidFill>
                <a:latin typeface="Arial"/>
                <a:cs typeface="Arial"/>
              </a:rPr>
              <a:t>scale</a:t>
            </a:r>
            <a:endParaRPr sz="1059">
              <a:latin typeface="Arial"/>
              <a:cs typeface="Arial"/>
            </a:endParaRPr>
          </a:p>
        </p:txBody>
      </p:sp>
      <p:grpSp>
        <p:nvGrpSpPr>
          <p:cNvPr id="227" name="object 227"/>
          <p:cNvGrpSpPr/>
          <p:nvPr/>
        </p:nvGrpSpPr>
        <p:grpSpPr>
          <a:xfrm>
            <a:off x="3645273" y="4723279"/>
            <a:ext cx="4453218" cy="800100"/>
            <a:chOff x="2251710" y="5353050"/>
            <a:chExt cx="5046980" cy="906780"/>
          </a:xfrm>
        </p:grpSpPr>
        <p:sp>
          <p:nvSpPr>
            <p:cNvPr id="228" name="object 228"/>
            <p:cNvSpPr/>
            <p:nvPr/>
          </p:nvSpPr>
          <p:spPr>
            <a:xfrm>
              <a:off x="6216395" y="6150101"/>
              <a:ext cx="1082040" cy="109855"/>
            </a:xfrm>
            <a:custGeom>
              <a:avLst/>
              <a:gdLst/>
              <a:ahLst/>
              <a:cxnLst/>
              <a:rect l="l" t="t" r="r" b="b"/>
              <a:pathLst>
                <a:path w="1082040" h="109854">
                  <a:moveTo>
                    <a:pt x="51815" y="3810"/>
                  </a:moveTo>
                  <a:lnTo>
                    <a:pt x="762" y="0"/>
                  </a:lnTo>
                  <a:lnTo>
                    <a:pt x="0" y="12953"/>
                  </a:lnTo>
                  <a:lnTo>
                    <a:pt x="51053" y="16001"/>
                  </a:lnTo>
                  <a:lnTo>
                    <a:pt x="51815" y="3810"/>
                  </a:lnTo>
                  <a:close/>
                </a:path>
                <a:path w="1082040" h="109854">
                  <a:moveTo>
                    <a:pt x="140207" y="9144"/>
                  </a:moveTo>
                  <a:lnTo>
                    <a:pt x="89915" y="6096"/>
                  </a:lnTo>
                  <a:lnTo>
                    <a:pt x="89153" y="18287"/>
                  </a:lnTo>
                  <a:lnTo>
                    <a:pt x="139445" y="22098"/>
                  </a:lnTo>
                  <a:lnTo>
                    <a:pt x="140207" y="9144"/>
                  </a:lnTo>
                  <a:close/>
                </a:path>
                <a:path w="1082040" h="109854">
                  <a:moveTo>
                    <a:pt x="229362" y="15239"/>
                  </a:moveTo>
                  <a:lnTo>
                    <a:pt x="178307" y="11430"/>
                  </a:lnTo>
                  <a:lnTo>
                    <a:pt x="177545" y="24384"/>
                  </a:lnTo>
                  <a:lnTo>
                    <a:pt x="228600" y="27432"/>
                  </a:lnTo>
                  <a:lnTo>
                    <a:pt x="229362" y="15239"/>
                  </a:lnTo>
                  <a:close/>
                </a:path>
                <a:path w="1082040" h="109854">
                  <a:moveTo>
                    <a:pt x="317753" y="20574"/>
                  </a:moveTo>
                  <a:lnTo>
                    <a:pt x="267462" y="17525"/>
                  </a:lnTo>
                  <a:lnTo>
                    <a:pt x="266700" y="30480"/>
                  </a:lnTo>
                  <a:lnTo>
                    <a:pt x="316991" y="33527"/>
                  </a:lnTo>
                  <a:lnTo>
                    <a:pt x="317753" y="20574"/>
                  </a:lnTo>
                  <a:close/>
                </a:path>
                <a:path w="1082040" h="109854">
                  <a:moveTo>
                    <a:pt x="406907" y="26670"/>
                  </a:moveTo>
                  <a:lnTo>
                    <a:pt x="355853" y="22860"/>
                  </a:lnTo>
                  <a:lnTo>
                    <a:pt x="355091" y="35813"/>
                  </a:lnTo>
                  <a:lnTo>
                    <a:pt x="405383" y="38862"/>
                  </a:lnTo>
                  <a:lnTo>
                    <a:pt x="406907" y="26670"/>
                  </a:lnTo>
                  <a:close/>
                </a:path>
                <a:path w="1082040" h="109854">
                  <a:moveTo>
                    <a:pt x="495299" y="32003"/>
                  </a:moveTo>
                  <a:lnTo>
                    <a:pt x="444245" y="28956"/>
                  </a:lnTo>
                  <a:lnTo>
                    <a:pt x="443483" y="41910"/>
                  </a:lnTo>
                  <a:lnTo>
                    <a:pt x="494537" y="44958"/>
                  </a:lnTo>
                  <a:lnTo>
                    <a:pt x="495299" y="32003"/>
                  </a:lnTo>
                  <a:close/>
                </a:path>
                <a:path w="1082040" h="109854">
                  <a:moveTo>
                    <a:pt x="583691" y="38100"/>
                  </a:moveTo>
                  <a:lnTo>
                    <a:pt x="533399" y="34289"/>
                  </a:lnTo>
                  <a:lnTo>
                    <a:pt x="532637" y="47244"/>
                  </a:lnTo>
                  <a:lnTo>
                    <a:pt x="582929" y="50292"/>
                  </a:lnTo>
                  <a:lnTo>
                    <a:pt x="583691" y="38100"/>
                  </a:lnTo>
                  <a:close/>
                </a:path>
                <a:path w="1082040" h="109854">
                  <a:moveTo>
                    <a:pt x="672845" y="43434"/>
                  </a:moveTo>
                  <a:lnTo>
                    <a:pt x="621791" y="40386"/>
                  </a:lnTo>
                  <a:lnTo>
                    <a:pt x="621029" y="53339"/>
                  </a:lnTo>
                  <a:lnTo>
                    <a:pt x="672083" y="56387"/>
                  </a:lnTo>
                  <a:lnTo>
                    <a:pt x="672845" y="43434"/>
                  </a:lnTo>
                  <a:close/>
                </a:path>
                <a:path w="1082040" h="109854">
                  <a:moveTo>
                    <a:pt x="761237" y="49530"/>
                  </a:moveTo>
                  <a:lnTo>
                    <a:pt x="710945" y="45720"/>
                  </a:lnTo>
                  <a:lnTo>
                    <a:pt x="710183" y="58674"/>
                  </a:lnTo>
                  <a:lnTo>
                    <a:pt x="760475" y="61722"/>
                  </a:lnTo>
                  <a:lnTo>
                    <a:pt x="761237" y="49530"/>
                  </a:lnTo>
                  <a:close/>
                </a:path>
                <a:path w="1082040" h="109854">
                  <a:moveTo>
                    <a:pt x="850391" y="54863"/>
                  </a:moveTo>
                  <a:lnTo>
                    <a:pt x="799337" y="51815"/>
                  </a:lnTo>
                  <a:lnTo>
                    <a:pt x="798575" y="64770"/>
                  </a:lnTo>
                  <a:lnTo>
                    <a:pt x="849629" y="67818"/>
                  </a:lnTo>
                  <a:lnTo>
                    <a:pt x="850391" y="54863"/>
                  </a:lnTo>
                  <a:close/>
                </a:path>
                <a:path w="1082040" h="109854">
                  <a:moveTo>
                    <a:pt x="938783" y="60960"/>
                  </a:moveTo>
                  <a:lnTo>
                    <a:pt x="888491" y="57912"/>
                  </a:lnTo>
                  <a:lnTo>
                    <a:pt x="886967" y="70103"/>
                  </a:lnTo>
                  <a:lnTo>
                    <a:pt x="938021" y="73151"/>
                  </a:lnTo>
                  <a:lnTo>
                    <a:pt x="938783" y="60960"/>
                  </a:lnTo>
                  <a:close/>
                </a:path>
                <a:path w="1082040" h="109854">
                  <a:moveTo>
                    <a:pt x="1006214" y="65379"/>
                  </a:moveTo>
                  <a:lnTo>
                    <a:pt x="976883" y="63246"/>
                  </a:lnTo>
                  <a:lnTo>
                    <a:pt x="976121" y="76200"/>
                  </a:lnTo>
                  <a:lnTo>
                    <a:pt x="1005469" y="77800"/>
                  </a:lnTo>
                  <a:lnTo>
                    <a:pt x="1006214" y="65379"/>
                  </a:lnTo>
                  <a:close/>
                </a:path>
                <a:path w="1082040" h="109854">
                  <a:moveTo>
                    <a:pt x="1018793" y="103217"/>
                  </a:moveTo>
                  <a:lnTo>
                    <a:pt x="1018793" y="66294"/>
                  </a:lnTo>
                  <a:lnTo>
                    <a:pt x="1018031" y="78486"/>
                  </a:lnTo>
                  <a:lnTo>
                    <a:pt x="1005469" y="77800"/>
                  </a:lnTo>
                  <a:lnTo>
                    <a:pt x="1003553" y="109727"/>
                  </a:lnTo>
                  <a:lnTo>
                    <a:pt x="1018793" y="103217"/>
                  </a:lnTo>
                  <a:close/>
                </a:path>
                <a:path w="1082040" h="109854">
                  <a:moveTo>
                    <a:pt x="1018793" y="66294"/>
                  </a:moveTo>
                  <a:lnTo>
                    <a:pt x="1006214" y="65379"/>
                  </a:lnTo>
                  <a:lnTo>
                    <a:pt x="1005469" y="77800"/>
                  </a:lnTo>
                  <a:lnTo>
                    <a:pt x="1018031" y="78486"/>
                  </a:lnTo>
                  <a:lnTo>
                    <a:pt x="1018793" y="66294"/>
                  </a:lnTo>
                  <a:close/>
                </a:path>
                <a:path w="1082040" h="109854">
                  <a:moveTo>
                    <a:pt x="1082039" y="76200"/>
                  </a:moveTo>
                  <a:lnTo>
                    <a:pt x="1008125" y="33527"/>
                  </a:lnTo>
                  <a:lnTo>
                    <a:pt x="1006214" y="65379"/>
                  </a:lnTo>
                  <a:lnTo>
                    <a:pt x="1018793" y="66294"/>
                  </a:lnTo>
                  <a:lnTo>
                    <a:pt x="1018793" y="103217"/>
                  </a:lnTo>
                  <a:lnTo>
                    <a:pt x="1082039" y="76200"/>
                  </a:lnTo>
                  <a:close/>
                </a:path>
              </a:pathLst>
            </a:custGeom>
            <a:solidFill>
              <a:srgbClr val="666633"/>
            </a:solidFill>
          </p:spPr>
          <p:txBody>
            <a:bodyPr wrap="square" lIns="0" tIns="0" rIns="0" bIns="0" rtlCol="0"/>
            <a:lstStyle/>
            <a:p>
              <a:endParaRPr sz="1588"/>
            </a:p>
          </p:txBody>
        </p:sp>
        <p:pic>
          <p:nvPicPr>
            <p:cNvPr id="229" name="object 229"/>
            <p:cNvPicPr/>
            <p:nvPr/>
          </p:nvPicPr>
          <p:blipFill>
            <a:blip r:embed="rId123"/>
            <a:stretch/>
          </p:blipFill>
          <p:spPr>
            <a:xfrm>
              <a:off x="2257806" y="5353050"/>
              <a:ext cx="1008126" cy="757428"/>
            </a:xfrm>
            <a:prstGeom prst="rect">
              <a:avLst/>
            </a:prstGeom>
          </p:spPr>
        </p:pic>
        <p:sp>
          <p:nvSpPr>
            <p:cNvPr id="230" name="object 230"/>
            <p:cNvSpPr/>
            <p:nvPr/>
          </p:nvSpPr>
          <p:spPr>
            <a:xfrm>
              <a:off x="2251710" y="5353050"/>
              <a:ext cx="1020444" cy="764540"/>
            </a:xfrm>
            <a:custGeom>
              <a:avLst/>
              <a:gdLst/>
              <a:ahLst/>
              <a:cxnLst/>
              <a:rect l="l" t="t" r="r" b="b"/>
              <a:pathLst>
                <a:path w="1020445" h="764539">
                  <a:moveTo>
                    <a:pt x="12192" y="589788"/>
                  </a:moveTo>
                  <a:lnTo>
                    <a:pt x="12192" y="576834"/>
                  </a:lnTo>
                  <a:lnTo>
                    <a:pt x="0" y="576834"/>
                  </a:lnTo>
                  <a:lnTo>
                    <a:pt x="0" y="589788"/>
                  </a:lnTo>
                  <a:lnTo>
                    <a:pt x="12192" y="589788"/>
                  </a:lnTo>
                  <a:close/>
                </a:path>
                <a:path w="1020445" h="764539">
                  <a:moveTo>
                    <a:pt x="12192" y="563879"/>
                  </a:moveTo>
                  <a:lnTo>
                    <a:pt x="12192" y="551688"/>
                  </a:lnTo>
                  <a:lnTo>
                    <a:pt x="0" y="551688"/>
                  </a:lnTo>
                  <a:lnTo>
                    <a:pt x="0" y="563879"/>
                  </a:lnTo>
                  <a:lnTo>
                    <a:pt x="12192" y="563879"/>
                  </a:lnTo>
                  <a:close/>
                </a:path>
                <a:path w="1020445" h="764539">
                  <a:moveTo>
                    <a:pt x="12192" y="538734"/>
                  </a:moveTo>
                  <a:lnTo>
                    <a:pt x="12192" y="525780"/>
                  </a:lnTo>
                  <a:lnTo>
                    <a:pt x="0" y="525780"/>
                  </a:lnTo>
                  <a:lnTo>
                    <a:pt x="0" y="538734"/>
                  </a:lnTo>
                  <a:lnTo>
                    <a:pt x="12192" y="538734"/>
                  </a:lnTo>
                  <a:close/>
                </a:path>
                <a:path w="1020445" h="764539">
                  <a:moveTo>
                    <a:pt x="12192" y="513588"/>
                  </a:moveTo>
                  <a:lnTo>
                    <a:pt x="12192" y="500634"/>
                  </a:lnTo>
                  <a:lnTo>
                    <a:pt x="0" y="500634"/>
                  </a:lnTo>
                  <a:lnTo>
                    <a:pt x="0" y="513588"/>
                  </a:lnTo>
                  <a:lnTo>
                    <a:pt x="12192" y="513588"/>
                  </a:lnTo>
                  <a:close/>
                </a:path>
                <a:path w="1020445" h="764539">
                  <a:moveTo>
                    <a:pt x="12192" y="487679"/>
                  </a:moveTo>
                  <a:lnTo>
                    <a:pt x="12192" y="475488"/>
                  </a:lnTo>
                  <a:lnTo>
                    <a:pt x="0" y="475488"/>
                  </a:lnTo>
                  <a:lnTo>
                    <a:pt x="0" y="487679"/>
                  </a:lnTo>
                  <a:lnTo>
                    <a:pt x="12192" y="487679"/>
                  </a:lnTo>
                  <a:close/>
                </a:path>
                <a:path w="1020445" h="764539">
                  <a:moveTo>
                    <a:pt x="12192" y="462534"/>
                  </a:moveTo>
                  <a:lnTo>
                    <a:pt x="12192" y="449580"/>
                  </a:lnTo>
                  <a:lnTo>
                    <a:pt x="0" y="449580"/>
                  </a:lnTo>
                  <a:lnTo>
                    <a:pt x="0" y="462534"/>
                  </a:lnTo>
                  <a:lnTo>
                    <a:pt x="12192" y="462534"/>
                  </a:lnTo>
                  <a:close/>
                </a:path>
                <a:path w="1020445" h="764539">
                  <a:moveTo>
                    <a:pt x="12192" y="437388"/>
                  </a:moveTo>
                  <a:lnTo>
                    <a:pt x="12192" y="424434"/>
                  </a:lnTo>
                  <a:lnTo>
                    <a:pt x="0" y="424434"/>
                  </a:lnTo>
                  <a:lnTo>
                    <a:pt x="0" y="437388"/>
                  </a:lnTo>
                  <a:lnTo>
                    <a:pt x="12192" y="437388"/>
                  </a:lnTo>
                  <a:close/>
                </a:path>
                <a:path w="1020445" h="764539">
                  <a:moveTo>
                    <a:pt x="12192" y="411479"/>
                  </a:moveTo>
                  <a:lnTo>
                    <a:pt x="12192" y="399288"/>
                  </a:lnTo>
                  <a:lnTo>
                    <a:pt x="0" y="399288"/>
                  </a:lnTo>
                  <a:lnTo>
                    <a:pt x="0" y="411479"/>
                  </a:lnTo>
                  <a:lnTo>
                    <a:pt x="12192" y="411479"/>
                  </a:lnTo>
                  <a:close/>
                </a:path>
                <a:path w="1020445" h="764539">
                  <a:moveTo>
                    <a:pt x="12192" y="386334"/>
                  </a:moveTo>
                  <a:lnTo>
                    <a:pt x="12192" y="373380"/>
                  </a:lnTo>
                  <a:lnTo>
                    <a:pt x="0" y="373380"/>
                  </a:lnTo>
                  <a:lnTo>
                    <a:pt x="0" y="386334"/>
                  </a:lnTo>
                  <a:lnTo>
                    <a:pt x="12192" y="386334"/>
                  </a:lnTo>
                  <a:close/>
                </a:path>
                <a:path w="1020445" h="764539">
                  <a:moveTo>
                    <a:pt x="12192" y="361188"/>
                  </a:moveTo>
                  <a:lnTo>
                    <a:pt x="12192" y="348234"/>
                  </a:lnTo>
                  <a:lnTo>
                    <a:pt x="0" y="348234"/>
                  </a:lnTo>
                  <a:lnTo>
                    <a:pt x="0" y="361188"/>
                  </a:lnTo>
                  <a:lnTo>
                    <a:pt x="12192" y="361188"/>
                  </a:lnTo>
                  <a:close/>
                </a:path>
                <a:path w="1020445" h="764539">
                  <a:moveTo>
                    <a:pt x="12192" y="335279"/>
                  </a:moveTo>
                  <a:lnTo>
                    <a:pt x="12192" y="323088"/>
                  </a:lnTo>
                  <a:lnTo>
                    <a:pt x="0" y="323088"/>
                  </a:lnTo>
                  <a:lnTo>
                    <a:pt x="0" y="335279"/>
                  </a:lnTo>
                  <a:lnTo>
                    <a:pt x="12192" y="335279"/>
                  </a:lnTo>
                  <a:close/>
                </a:path>
                <a:path w="1020445" h="764539">
                  <a:moveTo>
                    <a:pt x="12192" y="310134"/>
                  </a:moveTo>
                  <a:lnTo>
                    <a:pt x="12192" y="297180"/>
                  </a:lnTo>
                  <a:lnTo>
                    <a:pt x="0" y="297180"/>
                  </a:lnTo>
                  <a:lnTo>
                    <a:pt x="0" y="310134"/>
                  </a:lnTo>
                  <a:lnTo>
                    <a:pt x="12192" y="310134"/>
                  </a:lnTo>
                  <a:close/>
                </a:path>
                <a:path w="1020445" h="764539">
                  <a:moveTo>
                    <a:pt x="12192" y="284988"/>
                  </a:moveTo>
                  <a:lnTo>
                    <a:pt x="12192" y="272034"/>
                  </a:lnTo>
                  <a:lnTo>
                    <a:pt x="0" y="272034"/>
                  </a:lnTo>
                  <a:lnTo>
                    <a:pt x="0" y="284988"/>
                  </a:lnTo>
                  <a:lnTo>
                    <a:pt x="12192" y="284988"/>
                  </a:lnTo>
                  <a:close/>
                </a:path>
                <a:path w="1020445" h="764539">
                  <a:moveTo>
                    <a:pt x="12192" y="259079"/>
                  </a:moveTo>
                  <a:lnTo>
                    <a:pt x="12192" y="246888"/>
                  </a:lnTo>
                  <a:lnTo>
                    <a:pt x="0" y="246888"/>
                  </a:lnTo>
                  <a:lnTo>
                    <a:pt x="0" y="259079"/>
                  </a:lnTo>
                  <a:lnTo>
                    <a:pt x="12192" y="259079"/>
                  </a:lnTo>
                  <a:close/>
                </a:path>
                <a:path w="1020445" h="764539">
                  <a:moveTo>
                    <a:pt x="12192" y="233934"/>
                  </a:moveTo>
                  <a:lnTo>
                    <a:pt x="12192" y="220980"/>
                  </a:lnTo>
                  <a:lnTo>
                    <a:pt x="0" y="220980"/>
                  </a:lnTo>
                  <a:lnTo>
                    <a:pt x="0" y="233934"/>
                  </a:lnTo>
                  <a:lnTo>
                    <a:pt x="12192" y="233934"/>
                  </a:lnTo>
                  <a:close/>
                </a:path>
                <a:path w="1020445" h="764539">
                  <a:moveTo>
                    <a:pt x="12192" y="208787"/>
                  </a:moveTo>
                  <a:lnTo>
                    <a:pt x="12192" y="195834"/>
                  </a:lnTo>
                  <a:lnTo>
                    <a:pt x="0" y="195834"/>
                  </a:lnTo>
                  <a:lnTo>
                    <a:pt x="0" y="208787"/>
                  </a:lnTo>
                  <a:lnTo>
                    <a:pt x="12192" y="208787"/>
                  </a:lnTo>
                  <a:close/>
                </a:path>
                <a:path w="1020445" h="764539">
                  <a:moveTo>
                    <a:pt x="12192" y="182879"/>
                  </a:moveTo>
                  <a:lnTo>
                    <a:pt x="12192" y="170688"/>
                  </a:lnTo>
                  <a:lnTo>
                    <a:pt x="0" y="170688"/>
                  </a:lnTo>
                  <a:lnTo>
                    <a:pt x="0" y="182879"/>
                  </a:lnTo>
                  <a:lnTo>
                    <a:pt x="12192" y="182879"/>
                  </a:lnTo>
                  <a:close/>
                </a:path>
                <a:path w="1020445" h="764539">
                  <a:moveTo>
                    <a:pt x="12192" y="157734"/>
                  </a:moveTo>
                  <a:lnTo>
                    <a:pt x="12192" y="144780"/>
                  </a:lnTo>
                  <a:lnTo>
                    <a:pt x="0" y="144780"/>
                  </a:lnTo>
                  <a:lnTo>
                    <a:pt x="0" y="157734"/>
                  </a:lnTo>
                  <a:lnTo>
                    <a:pt x="12192" y="157734"/>
                  </a:lnTo>
                  <a:close/>
                </a:path>
                <a:path w="1020445" h="764539">
                  <a:moveTo>
                    <a:pt x="12192" y="132587"/>
                  </a:moveTo>
                  <a:lnTo>
                    <a:pt x="12192" y="119634"/>
                  </a:lnTo>
                  <a:lnTo>
                    <a:pt x="0" y="119634"/>
                  </a:lnTo>
                  <a:lnTo>
                    <a:pt x="0" y="132587"/>
                  </a:lnTo>
                  <a:lnTo>
                    <a:pt x="12192" y="132587"/>
                  </a:lnTo>
                  <a:close/>
                </a:path>
                <a:path w="1020445" h="764539">
                  <a:moveTo>
                    <a:pt x="12192" y="106679"/>
                  </a:moveTo>
                  <a:lnTo>
                    <a:pt x="12192" y="94488"/>
                  </a:lnTo>
                  <a:lnTo>
                    <a:pt x="0" y="94488"/>
                  </a:lnTo>
                  <a:lnTo>
                    <a:pt x="0" y="106679"/>
                  </a:lnTo>
                  <a:lnTo>
                    <a:pt x="12192" y="106679"/>
                  </a:lnTo>
                  <a:close/>
                </a:path>
                <a:path w="1020445" h="764539">
                  <a:moveTo>
                    <a:pt x="12192" y="81534"/>
                  </a:moveTo>
                  <a:lnTo>
                    <a:pt x="12192" y="68580"/>
                  </a:lnTo>
                  <a:lnTo>
                    <a:pt x="0" y="68580"/>
                  </a:lnTo>
                  <a:lnTo>
                    <a:pt x="0" y="81534"/>
                  </a:lnTo>
                  <a:lnTo>
                    <a:pt x="12192" y="81534"/>
                  </a:lnTo>
                  <a:close/>
                </a:path>
                <a:path w="1020445" h="764539">
                  <a:moveTo>
                    <a:pt x="12192" y="56387"/>
                  </a:moveTo>
                  <a:lnTo>
                    <a:pt x="12192" y="43434"/>
                  </a:lnTo>
                  <a:lnTo>
                    <a:pt x="0" y="43434"/>
                  </a:lnTo>
                  <a:lnTo>
                    <a:pt x="0" y="56387"/>
                  </a:lnTo>
                  <a:lnTo>
                    <a:pt x="12192" y="56387"/>
                  </a:lnTo>
                  <a:close/>
                </a:path>
                <a:path w="1020445" h="764539">
                  <a:moveTo>
                    <a:pt x="12192" y="30479"/>
                  </a:moveTo>
                  <a:lnTo>
                    <a:pt x="12192" y="18288"/>
                  </a:lnTo>
                  <a:lnTo>
                    <a:pt x="0" y="18288"/>
                  </a:lnTo>
                  <a:lnTo>
                    <a:pt x="0" y="30479"/>
                  </a:lnTo>
                  <a:lnTo>
                    <a:pt x="12192" y="30479"/>
                  </a:lnTo>
                  <a:close/>
                </a:path>
                <a:path w="1020445" h="764539">
                  <a:moveTo>
                    <a:pt x="12192" y="5334"/>
                  </a:moveTo>
                  <a:lnTo>
                    <a:pt x="12192" y="0"/>
                  </a:lnTo>
                  <a:lnTo>
                    <a:pt x="0" y="0"/>
                  </a:lnTo>
                  <a:lnTo>
                    <a:pt x="0" y="5334"/>
                  </a:lnTo>
                  <a:lnTo>
                    <a:pt x="12192" y="5334"/>
                  </a:lnTo>
                  <a:close/>
                </a:path>
                <a:path w="1020445" h="764539">
                  <a:moveTo>
                    <a:pt x="1020317" y="1524"/>
                  </a:moveTo>
                  <a:lnTo>
                    <a:pt x="1020317" y="0"/>
                  </a:lnTo>
                  <a:lnTo>
                    <a:pt x="1008125" y="0"/>
                  </a:lnTo>
                  <a:lnTo>
                    <a:pt x="1008125" y="1524"/>
                  </a:lnTo>
                  <a:lnTo>
                    <a:pt x="1020317" y="1524"/>
                  </a:lnTo>
                  <a:close/>
                </a:path>
                <a:path w="1020445" h="764539">
                  <a:moveTo>
                    <a:pt x="1020317" y="26669"/>
                  </a:moveTo>
                  <a:lnTo>
                    <a:pt x="1020317" y="14477"/>
                  </a:lnTo>
                  <a:lnTo>
                    <a:pt x="1008125" y="14477"/>
                  </a:lnTo>
                  <a:lnTo>
                    <a:pt x="1008125" y="26669"/>
                  </a:lnTo>
                  <a:lnTo>
                    <a:pt x="1020317" y="26669"/>
                  </a:lnTo>
                  <a:close/>
                </a:path>
                <a:path w="1020445" h="764539">
                  <a:moveTo>
                    <a:pt x="1020317" y="52577"/>
                  </a:moveTo>
                  <a:lnTo>
                    <a:pt x="1020317" y="39624"/>
                  </a:lnTo>
                  <a:lnTo>
                    <a:pt x="1008125" y="39624"/>
                  </a:lnTo>
                  <a:lnTo>
                    <a:pt x="1008125" y="52577"/>
                  </a:lnTo>
                  <a:lnTo>
                    <a:pt x="1020317" y="52577"/>
                  </a:lnTo>
                  <a:close/>
                </a:path>
                <a:path w="1020445" h="764539">
                  <a:moveTo>
                    <a:pt x="1020317" y="77724"/>
                  </a:moveTo>
                  <a:lnTo>
                    <a:pt x="1020317" y="64770"/>
                  </a:lnTo>
                  <a:lnTo>
                    <a:pt x="1008125" y="64770"/>
                  </a:lnTo>
                  <a:lnTo>
                    <a:pt x="1008125" y="77724"/>
                  </a:lnTo>
                  <a:lnTo>
                    <a:pt x="1020317" y="77724"/>
                  </a:lnTo>
                  <a:close/>
                </a:path>
                <a:path w="1020445" h="764539">
                  <a:moveTo>
                    <a:pt x="1020317" y="102869"/>
                  </a:moveTo>
                  <a:lnTo>
                    <a:pt x="1020317" y="90677"/>
                  </a:lnTo>
                  <a:lnTo>
                    <a:pt x="1008125" y="90677"/>
                  </a:lnTo>
                  <a:lnTo>
                    <a:pt x="1008125" y="102869"/>
                  </a:lnTo>
                  <a:lnTo>
                    <a:pt x="1020317" y="102869"/>
                  </a:lnTo>
                  <a:close/>
                </a:path>
                <a:path w="1020445" h="764539">
                  <a:moveTo>
                    <a:pt x="1020317" y="128777"/>
                  </a:moveTo>
                  <a:lnTo>
                    <a:pt x="1020317" y="115824"/>
                  </a:lnTo>
                  <a:lnTo>
                    <a:pt x="1008125" y="115824"/>
                  </a:lnTo>
                  <a:lnTo>
                    <a:pt x="1008125" y="128777"/>
                  </a:lnTo>
                  <a:lnTo>
                    <a:pt x="1020317" y="128777"/>
                  </a:lnTo>
                  <a:close/>
                </a:path>
                <a:path w="1020445" h="764539">
                  <a:moveTo>
                    <a:pt x="1020317" y="153924"/>
                  </a:moveTo>
                  <a:lnTo>
                    <a:pt x="1020317" y="140970"/>
                  </a:lnTo>
                  <a:lnTo>
                    <a:pt x="1008125" y="140970"/>
                  </a:lnTo>
                  <a:lnTo>
                    <a:pt x="1008125" y="153924"/>
                  </a:lnTo>
                  <a:lnTo>
                    <a:pt x="1020317" y="153924"/>
                  </a:lnTo>
                  <a:close/>
                </a:path>
                <a:path w="1020445" h="764539">
                  <a:moveTo>
                    <a:pt x="1020317" y="179070"/>
                  </a:moveTo>
                  <a:lnTo>
                    <a:pt x="1020317" y="166877"/>
                  </a:lnTo>
                  <a:lnTo>
                    <a:pt x="1008125" y="166877"/>
                  </a:lnTo>
                  <a:lnTo>
                    <a:pt x="1008125" y="179070"/>
                  </a:lnTo>
                  <a:lnTo>
                    <a:pt x="1020317" y="179070"/>
                  </a:lnTo>
                  <a:close/>
                </a:path>
                <a:path w="1020445" h="764539">
                  <a:moveTo>
                    <a:pt x="1020317" y="204977"/>
                  </a:moveTo>
                  <a:lnTo>
                    <a:pt x="1020317" y="192024"/>
                  </a:lnTo>
                  <a:lnTo>
                    <a:pt x="1008125" y="192024"/>
                  </a:lnTo>
                  <a:lnTo>
                    <a:pt x="1008125" y="204977"/>
                  </a:lnTo>
                  <a:lnTo>
                    <a:pt x="1020317" y="204977"/>
                  </a:lnTo>
                  <a:close/>
                </a:path>
                <a:path w="1020445" h="764539">
                  <a:moveTo>
                    <a:pt x="1020317" y="230124"/>
                  </a:moveTo>
                  <a:lnTo>
                    <a:pt x="1020317" y="217170"/>
                  </a:lnTo>
                  <a:lnTo>
                    <a:pt x="1008125" y="217170"/>
                  </a:lnTo>
                  <a:lnTo>
                    <a:pt x="1008125" y="230124"/>
                  </a:lnTo>
                  <a:lnTo>
                    <a:pt x="1020317" y="230124"/>
                  </a:lnTo>
                  <a:close/>
                </a:path>
                <a:path w="1020445" h="764539">
                  <a:moveTo>
                    <a:pt x="1020317" y="255270"/>
                  </a:moveTo>
                  <a:lnTo>
                    <a:pt x="1020317" y="243077"/>
                  </a:lnTo>
                  <a:lnTo>
                    <a:pt x="1008125" y="243077"/>
                  </a:lnTo>
                  <a:lnTo>
                    <a:pt x="1008125" y="255270"/>
                  </a:lnTo>
                  <a:lnTo>
                    <a:pt x="1020317" y="255270"/>
                  </a:lnTo>
                  <a:close/>
                </a:path>
                <a:path w="1020445" h="764539">
                  <a:moveTo>
                    <a:pt x="1020317" y="281177"/>
                  </a:moveTo>
                  <a:lnTo>
                    <a:pt x="1020317" y="268224"/>
                  </a:lnTo>
                  <a:lnTo>
                    <a:pt x="1008125" y="268224"/>
                  </a:lnTo>
                  <a:lnTo>
                    <a:pt x="1008125" y="281177"/>
                  </a:lnTo>
                  <a:lnTo>
                    <a:pt x="1020317" y="281177"/>
                  </a:lnTo>
                  <a:close/>
                </a:path>
                <a:path w="1020445" h="764539">
                  <a:moveTo>
                    <a:pt x="1020317" y="306324"/>
                  </a:moveTo>
                  <a:lnTo>
                    <a:pt x="1020317" y="293370"/>
                  </a:lnTo>
                  <a:lnTo>
                    <a:pt x="1008125" y="293370"/>
                  </a:lnTo>
                  <a:lnTo>
                    <a:pt x="1008125" y="306324"/>
                  </a:lnTo>
                  <a:lnTo>
                    <a:pt x="1020317" y="306324"/>
                  </a:lnTo>
                  <a:close/>
                </a:path>
                <a:path w="1020445" h="764539">
                  <a:moveTo>
                    <a:pt x="1020317" y="331470"/>
                  </a:moveTo>
                  <a:lnTo>
                    <a:pt x="1020317" y="319277"/>
                  </a:lnTo>
                  <a:lnTo>
                    <a:pt x="1008125" y="319277"/>
                  </a:lnTo>
                  <a:lnTo>
                    <a:pt x="1008125" y="331470"/>
                  </a:lnTo>
                  <a:lnTo>
                    <a:pt x="1020317" y="331470"/>
                  </a:lnTo>
                  <a:close/>
                </a:path>
                <a:path w="1020445" h="764539">
                  <a:moveTo>
                    <a:pt x="1020317" y="357377"/>
                  </a:moveTo>
                  <a:lnTo>
                    <a:pt x="1020317" y="344424"/>
                  </a:lnTo>
                  <a:lnTo>
                    <a:pt x="1008125" y="344424"/>
                  </a:lnTo>
                  <a:lnTo>
                    <a:pt x="1008125" y="357377"/>
                  </a:lnTo>
                  <a:lnTo>
                    <a:pt x="1020317" y="357377"/>
                  </a:lnTo>
                  <a:close/>
                </a:path>
                <a:path w="1020445" h="764539">
                  <a:moveTo>
                    <a:pt x="1020317" y="382524"/>
                  </a:moveTo>
                  <a:lnTo>
                    <a:pt x="1020317" y="369570"/>
                  </a:lnTo>
                  <a:lnTo>
                    <a:pt x="1008125" y="369570"/>
                  </a:lnTo>
                  <a:lnTo>
                    <a:pt x="1008125" y="382524"/>
                  </a:lnTo>
                  <a:lnTo>
                    <a:pt x="1020317" y="382524"/>
                  </a:lnTo>
                  <a:close/>
                </a:path>
                <a:path w="1020445" h="764539">
                  <a:moveTo>
                    <a:pt x="1020317" y="407669"/>
                  </a:moveTo>
                  <a:lnTo>
                    <a:pt x="1020317" y="395477"/>
                  </a:lnTo>
                  <a:lnTo>
                    <a:pt x="1008125" y="395477"/>
                  </a:lnTo>
                  <a:lnTo>
                    <a:pt x="1008125" y="407669"/>
                  </a:lnTo>
                  <a:lnTo>
                    <a:pt x="1020317" y="407669"/>
                  </a:lnTo>
                  <a:close/>
                </a:path>
                <a:path w="1020445" h="764539">
                  <a:moveTo>
                    <a:pt x="1020317" y="433577"/>
                  </a:moveTo>
                  <a:lnTo>
                    <a:pt x="1020317" y="420624"/>
                  </a:lnTo>
                  <a:lnTo>
                    <a:pt x="1008125" y="420624"/>
                  </a:lnTo>
                  <a:lnTo>
                    <a:pt x="1008125" y="433577"/>
                  </a:lnTo>
                  <a:lnTo>
                    <a:pt x="1020317" y="433577"/>
                  </a:lnTo>
                  <a:close/>
                </a:path>
                <a:path w="1020445" h="764539">
                  <a:moveTo>
                    <a:pt x="1020317" y="458724"/>
                  </a:moveTo>
                  <a:lnTo>
                    <a:pt x="1020317" y="445770"/>
                  </a:lnTo>
                  <a:lnTo>
                    <a:pt x="1008125" y="445770"/>
                  </a:lnTo>
                  <a:lnTo>
                    <a:pt x="1008125" y="458724"/>
                  </a:lnTo>
                  <a:lnTo>
                    <a:pt x="1020317" y="458724"/>
                  </a:lnTo>
                  <a:close/>
                </a:path>
                <a:path w="1020445" h="764539">
                  <a:moveTo>
                    <a:pt x="1020317" y="483869"/>
                  </a:moveTo>
                  <a:lnTo>
                    <a:pt x="1020317" y="471677"/>
                  </a:lnTo>
                  <a:lnTo>
                    <a:pt x="1008125" y="471677"/>
                  </a:lnTo>
                  <a:lnTo>
                    <a:pt x="1008125" y="483869"/>
                  </a:lnTo>
                  <a:lnTo>
                    <a:pt x="1020317" y="483869"/>
                  </a:lnTo>
                  <a:close/>
                </a:path>
                <a:path w="1020445" h="764539">
                  <a:moveTo>
                    <a:pt x="1020317" y="509777"/>
                  </a:moveTo>
                  <a:lnTo>
                    <a:pt x="1020317" y="496824"/>
                  </a:lnTo>
                  <a:lnTo>
                    <a:pt x="1008125" y="496824"/>
                  </a:lnTo>
                  <a:lnTo>
                    <a:pt x="1008125" y="509777"/>
                  </a:lnTo>
                  <a:lnTo>
                    <a:pt x="1020317" y="509777"/>
                  </a:lnTo>
                  <a:close/>
                </a:path>
                <a:path w="1020445" h="764539">
                  <a:moveTo>
                    <a:pt x="1020317" y="534924"/>
                  </a:moveTo>
                  <a:lnTo>
                    <a:pt x="1020317" y="521970"/>
                  </a:lnTo>
                  <a:lnTo>
                    <a:pt x="1008125" y="521970"/>
                  </a:lnTo>
                  <a:lnTo>
                    <a:pt x="1008125" y="534924"/>
                  </a:lnTo>
                  <a:lnTo>
                    <a:pt x="1020317" y="534924"/>
                  </a:lnTo>
                  <a:close/>
                </a:path>
                <a:path w="1020445" h="764539">
                  <a:moveTo>
                    <a:pt x="1020318" y="560069"/>
                  </a:moveTo>
                  <a:lnTo>
                    <a:pt x="1020318" y="547877"/>
                  </a:lnTo>
                  <a:lnTo>
                    <a:pt x="1008125" y="547877"/>
                  </a:lnTo>
                  <a:lnTo>
                    <a:pt x="1008125" y="560069"/>
                  </a:lnTo>
                  <a:lnTo>
                    <a:pt x="1020318" y="560069"/>
                  </a:lnTo>
                  <a:close/>
                </a:path>
                <a:path w="1020445" h="764539">
                  <a:moveTo>
                    <a:pt x="1020318" y="585977"/>
                  </a:moveTo>
                  <a:lnTo>
                    <a:pt x="1020318" y="573024"/>
                  </a:lnTo>
                  <a:lnTo>
                    <a:pt x="1008125" y="573024"/>
                  </a:lnTo>
                  <a:lnTo>
                    <a:pt x="1008125" y="585977"/>
                  </a:lnTo>
                  <a:lnTo>
                    <a:pt x="1020318" y="585977"/>
                  </a:lnTo>
                  <a:close/>
                </a:path>
                <a:path w="1020445" h="764539">
                  <a:moveTo>
                    <a:pt x="1020318" y="598932"/>
                  </a:moveTo>
                  <a:lnTo>
                    <a:pt x="1007364" y="598170"/>
                  </a:lnTo>
                  <a:lnTo>
                    <a:pt x="1006602" y="606551"/>
                  </a:lnTo>
                  <a:lnTo>
                    <a:pt x="1006602" y="610362"/>
                  </a:lnTo>
                  <a:lnTo>
                    <a:pt x="1018794" y="611886"/>
                  </a:lnTo>
                  <a:lnTo>
                    <a:pt x="1019556" y="607313"/>
                  </a:lnTo>
                  <a:lnTo>
                    <a:pt x="1020318" y="598932"/>
                  </a:lnTo>
                  <a:close/>
                </a:path>
                <a:path w="1020445" h="764539">
                  <a:moveTo>
                    <a:pt x="1017269" y="624839"/>
                  </a:moveTo>
                  <a:lnTo>
                    <a:pt x="1004316" y="621791"/>
                  </a:lnTo>
                  <a:lnTo>
                    <a:pt x="1002792" y="630174"/>
                  </a:lnTo>
                  <a:lnTo>
                    <a:pt x="1001268" y="633984"/>
                  </a:lnTo>
                  <a:lnTo>
                    <a:pt x="1013460" y="637794"/>
                  </a:lnTo>
                  <a:lnTo>
                    <a:pt x="1014984" y="633222"/>
                  </a:lnTo>
                  <a:lnTo>
                    <a:pt x="1017269" y="624839"/>
                  </a:lnTo>
                  <a:close/>
                </a:path>
                <a:path w="1020445" h="764539">
                  <a:moveTo>
                    <a:pt x="1009650" y="649986"/>
                  </a:moveTo>
                  <a:lnTo>
                    <a:pt x="998219" y="645413"/>
                  </a:lnTo>
                  <a:lnTo>
                    <a:pt x="995171" y="653034"/>
                  </a:lnTo>
                  <a:lnTo>
                    <a:pt x="992885" y="656844"/>
                  </a:lnTo>
                  <a:lnTo>
                    <a:pt x="1004316" y="662177"/>
                  </a:lnTo>
                  <a:lnTo>
                    <a:pt x="1006602" y="657605"/>
                  </a:lnTo>
                  <a:lnTo>
                    <a:pt x="1009650" y="649986"/>
                  </a:lnTo>
                  <a:close/>
                </a:path>
                <a:path w="1020445" h="764539">
                  <a:moveTo>
                    <a:pt x="998982" y="674370"/>
                  </a:moveTo>
                  <a:lnTo>
                    <a:pt x="987551" y="667512"/>
                  </a:lnTo>
                  <a:lnTo>
                    <a:pt x="984503" y="673608"/>
                  </a:lnTo>
                  <a:lnTo>
                    <a:pt x="981456" y="678179"/>
                  </a:lnTo>
                  <a:lnTo>
                    <a:pt x="992123" y="685038"/>
                  </a:lnTo>
                  <a:lnTo>
                    <a:pt x="995171" y="679703"/>
                  </a:lnTo>
                  <a:lnTo>
                    <a:pt x="998982" y="674370"/>
                  </a:lnTo>
                  <a:close/>
                </a:path>
                <a:path w="1020445" h="764539">
                  <a:moveTo>
                    <a:pt x="966215" y="715517"/>
                  </a:moveTo>
                  <a:lnTo>
                    <a:pt x="957833" y="706374"/>
                  </a:lnTo>
                  <a:lnTo>
                    <a:pt x="954785" y="709422"/>
                  </a:lnTo>
                  <a:lnTo>
                    <a:pt x="948689" y="714755"/>
                  </a:lnTo>
                  <a:lnTo>
                    <a:pt x="956309" y="724662"/>
                  </a:lnTo>
                  <a:lnTo>
                    <a:pt x="957071" y="723900"/>
                  </a:lnTo>
                  <a:lnTo>
                    <a:pt x="963167" y="718565"/>
                  </a:lnTo>
                  <a:lnTo>
                    <a:pt x="966215" y="715517"/>
                  </a:lnTo>
                  <a:close/>
                </a:path>
                <a:path w="1020445" h="764539">
                  <a:moveTo>
                    <a:pt x="984503" y="695705"/>
                  </a:moveTo>
                  <a:lnTo>
                    <a:pt x="973835" y="688086"/>
                  </a:lnTo>
                  <a:lnTo>
                    <a:pt x="970788" y="692658"/>
                  </a:lnTo>
                  <a:lnTo>
                    <a:pt x="966215" y="697991"/>
                  </a:lnTo>
                  <a:lnTo>
                    <a:pt x="976121" y="706374"/>
                  </a:lnTo>
                  <a:lnTo>
                    <a:pt x="980694" y="700277"/>
                  </a:lnTo>
                  <a:lnTo>
                    <a:pt x="984503" y="695705"/>
                  </a:lnTo>
                  <a:close/>
                </a:path>
                <a:path w="1020445" h="764539">
                  <a:moveTo>
                    <a:pt x="946403" y="732282"/>
                  </a:moveTo>
                  <a:lnTo>
                    <a:pt x="938783" y="721613"/>
                  </a:lnTo>
                  <a:lnTo>
                    <a:pt x="936497" y="723900"/>
                  </a:lnTo>
                  <a:lnTo>
                    <a:pt x="929639" y="727710"/>
                  </a:lnTo>
                  <a:lnTo>
                    <a:pt x="928877" y="728472"/>
                  </a:lnTo>
                  <a:lnTo>
                    <a:pt x="934973" y="739901"/>
                  </a:lnTo>
                  <a:lnTo>
                    <a:pt x="936497" y="738377"/>
                  </a:lnTo>
                  <a:lnTo>
                    <a:pt x="944117" y="733805"/>
                  </a:lnTo>
                  <a:lnTo>
                    <a:pt x="946403" y="732282"/>
                  </a:lnTo>
                  <a:close/>
                </a:path>
                <a:path w="1020445" h="764539">
                  <a:moveTo>
                    <a:pt x="923544" y="745998"/>
                  </a:moveTo>
                  <a:lnTo>
                    <a:pt x="918209" y="734567"/>
                  </a:lnTo>
                  <a:lnTo>
                    <a:pt x="915923" y="735329"/>
                  </a:lnTo>
                  <a:lnTo>
                    <a:pt x="909065" y="738377"/>
                  </a:lnTo>
                  <a:lnTo>
                    <a:pt x="906779" y="739139"/>
                  </a:lnTo>
                  <a:lnTo>
                    <a:pt x="911351" y="751332"/>
                  </a:lnTo>
                  <a:lnTo>
                    <a:pt x="914400" y="749808"/>
                  </a:lnTo>
                  <a:lnTo>
                    <a:pt x="922019" y="746760"/>
                  </a:lnTo>
                  <a:lnTo>
                    <a:pt x="923544" y="745998"/>
                  </a:lnTo>
                  <a:close/>
                </a:path>
                <a:path w="1020445" h="764539">
                  <a:moveTo>
                    <a:pt x="899159" y="755903"/>
                  </a:moveTo>
                  <a:lnTo>
                    <a:pt x="895350" y="743712"/>
                  </a:lnTo>
                  <a:lnTo>
                    <a:pt x="893826" y="743712"/>
                  </a:lnTo>
                  <a:lnTo>
                    <a:pt x="886206" y="745998"/>
                  </a:lnTo>
                  <a:lnTo>
                    <a:pt x="883919" y="746760"/>
                  </a:lnTo>
                  <a:lnTo>
                    <a:pt x="886206" y="758951"/>
                  </a:lnTo>
                  <a:lnTo>
                    <a:pt x="890015" y="758189"/>
                  </a:lnTo>
                  <a:lnTo>
                    <a:pt x="898397" y="755903"/>
                  </a:lnTo>
                  <a:lnTo>
                    <a:pt x="899159" y="755903"/>
                  </a:lnTo>
                  <a:close/>
                </a:path>
                <a:path w="1020445" h="764539">
                  <a:moveTo>
                    <a:pt x="874013" y="762000"/>
                  </a:moveTo>
                  <a:lnTo>
                    <a:pt x="871727" y="749046"/>
                  </a:lnTo>
                  <a:lnTo>
                    <a:pt x="870965" y="749046"/>
                  </a:lnTo>
                  <a:lnTo>
                    <a:pt x="862583" y="750570"/>
                  </a:lnTo>
                  <a:lnTo>
                    <a:pt x="859535" y="750570"/>
                  </a:lnTo>
                  <a:lnTo>
                    <a:pt x="860297" y="763524"/>
                  </a:lnTo>
                  <a:lnTo>
                    <a:pt x="864107" y="762762"/>
                  </a:lnTo>
                  <a:lnTo>
                    <a:pt x="871727" y="762069"/>
                  </a:lnTo>
                  <a:lnTo>
                    <a:pt x="874013" y="762000"/>
                  </a:lnTo>
                  <a:close/>
                </a:path>
                <a:path w="1020445" h="764539">
                  <a:moveTo>
                    <a:pt x="845819" y="764286"/>
                  </a:moveTo>
                  <a:lnTo>
                    <a:pt x="845819" y="751332"/>
                  </a:lnTo>
                  <a:lnTo>
                    <a:pt x="834390" y="751332"/>
                  </a:lnTo>
                  <a:lnTo>
                    <a:pt x="834390" y="764286"/>
                  </a:lnTo>
                  <a:lnTo>
                    <a:pt x="845819" y="764286"/>
                  </a:lnTo>
                  <a:close/>
                </a:path>
                <a:path w="1020445" h="764539">
                  <a:moveTo>
                    <a:pt x="847344" y="764286"/>
                  </a:moveTo>
                  <a:lnTo>
                    <a:pt x="847344" y="751332"/>
                  </a:lnTo>
                  <a:lnTo>
                    <a:pt x="845819" y="751332"/>
                  </a:lnTo>
                  <a:lnTo>
                    <a:pt x="846582" y="764286"/>
                  </a:lnTo>
                  <a:lnTo>
                    <a:pt x="847344" y="764286"/>
                  </a:lnTo>
                  <a:close/>
                </a:path>
                <a:path w="1020445" h="764539">
                  <a:moveTo>
                    <a:pt x="822197" y="764286"/>
                  </a:moveTo>
                  <a:lnTo>
                    <a:pt x="822197" y="751332"/>
                  </a:lnTo>
                  <a:lnTo>
                    <a:pt x="809243" y="751332"/>
                  </a:lnTo>
                  <a:lnTo>
                    <a:pt x="809243" y="764286"/>
                  </a:lnTo>
                  <a:lnTo>
                    <a:pt x="822197" y="764286"/>
                  </a:lnTo>
                  <a:close/>
                </a:path>
                <a:path w="1020445" h="764539">
                  <a:moveTo>
                    <a:pt x="796289" y="764286"/>
                  </a:moveTo>
                  <a:lnTo>
                    <a:pt x="796289" y="751332"/>
                  </a:lnTo>
                  <a:lnTo>
                    <a:pt x="784097" y="751332"/>
                  </a:lnTo>
                  <a:lnTo>
                    <a:pt x="784097" y="764286"/>
                  </a:lnTo>
                  <a:lnTo>
                    <a:pt x="796289" y="764286"/>
                  </a:lnTo>
                  <a:close/>
                </a:path>
                <a:path w="1020445" h="764539">
                  <a:moveTo>
                    <a:pt x="771144" y="764286"/>
                  </a:moveTo>
                  <a:lnTo>
                    <a:pt x="771144" y="751332"/>
                  </a:lnTo>
                  <a:lnTo>
                    <a:pt x="758189" y="751332"/>
                  </a:lnTo>
                  <a:lnTo>
                    <a:pt x="758189" y="764286"/>
                  </a:lnTo>
                  <a:lnTo>
                    <a:pt x="771144" y="764286"/>
                  </a:lnTo>
                  <a:close/>
                </a:path>
                <a:path w="1020445" h="764539">
                  <a:moveTo>
                    <a:pt x="745997" y="764286"/>
                  </a:moveTo>
                  <a:lnTo>
                    <a:pt x="745997" y="751332"/>
                  </a:lnTo>
                  <a:lnTo>
                    <a:pt x="733043" y="751332"/>
                  </a:lnTo>
                  <a:lnTo>
                    <a:pt x="733043" y="764286"/>
                  </a:lnTo>
                  <a:lnTo>
                    <a:pt x="745997" y="764286"/>
                  </a:lnTo>
                  <a:close/>
                </a:path>
                <a:path w="1020445" h="764539">
                  <a:moveTo>
                    <a:pt x="720089" y="764286"/>
                  </a:moveTo>
                  <a:lnTo>
                    <a:pt x="720089" y="751332"/>
                  </a:lnTo>
                  <a:lnTo>
                    <a:pt x="707897" y="751332"/>
                  </a:lnTo>
                  <a:lnTo>
                    <a:pt x="707897" y="764286"/>
                  </a:lnTo>
                  <a:lnTo>
                    <a:pt x="720089" y="764286"/>
                  </a:lnTo>
                  <a:close/>
                </a:path>
                <a:path w="1020445" h="764539">
                  <a:moveTo>
                    <a:pt x="694944" y="764286"/>
                  </a:moveTo>
                  <a:lnTo>
                    <a:pt x="694944" y="751332"/>
                  </a:lnTo>
                  <a:lnTo>
                    <a:pt x="681989" y="751332"/>
                  </a:lnTo>
                  <a:lnTo>
                    <a:pt x="681989" y="764286"/>
                  </a:lnTo>
                  <a:lnTo>
                    <a:pt x="694944" y="764286"/>
                  </a:lnTo>
                  <a:close/>
                </a:path>
                <a:path w="1020445" h="764539">
                  <a:moveTo>
                    <a:pt x="669797" y="764286"/>
                  </a:moveTo>
                  <a:lnTo>
                    <a:pt x="669797" y="751332"/>
                  </a:lnTo>
                  <a:lnTo>
                    <a:pt x="656843" y="751332"/>
                  </a:lnTo>
                  <a:lnTo>
                    <a:pt x="656843" y="764286"/>
                  </a:lnTo>
                  <a:lnTo>
                    <a:pt x="669797" y="764286"/>
                  </a:lnTo>
                  <a:close/>
                </a:path>
                <a:path w="1020445" h="764539">
                  <a:moveTo>
                    <a:pt x="643889" y="764286"/>
                  </a:moveTo>
                  <a:lnTo>
                    <a:pt x="643889" y="751332"/>
                  </a:lnTo>
                  <a:lnTo>
                    <a:pt x="631697" y="751332"/>
                  </a:lnTo>
                  <a:lnTo>
                    <a:pt x="631697" y="764286"/>
                  </a:lnTo>
                  <a:lnTo>
                    <a:pt x="643889" y="764286"/>
                  </a:lnTo>
                  <a:close/>
                </a:path>
                <a:path w="1020445" h="764539">
                  <a:moveTo>
                    <a:pt x="618744" y="764286"/>
                  </a:moveTo>
                  <a:lnTo>
                    <a:pt x="618744" y="751332"/>
                  </a:lnTo>
                  <a:lnTo>
                    <a:pt x="605789" y="751332"/>
                  </a:lnTo>
                  <a:lnTo>
                    <a:pt x="605789" y="764286"/>
                  </a:lnTo>
                  <a:lnTo>
                    <a:pt x="618744" y="764286"/>
                  </a:lnTo>
                  <a:close/>
                </a:path>
                <a:path w="1020445" h="764539">
                  <a:moveTo>
                    <a:pt x="593597" y="764286"/>
                  </a:moveTo>
                  <a:lnTo>
                    <a:pt x="593597" y="751332"/>
                  </a:lnTo>
                  <a:lnTo>
                    <a:pt x="580643" y="751332"/>
                  </a:lnTo>
                  <a:lnTo>
                    <a:pt x="580643" y="764286"/>
                  </a:lnTo>
                  <a:lnTo>
                    <a:pt x="593597" y="764286"/>
                  </a:lnTo>
                  <a:close/>
                </a:path>
                <a:path w="1020445" h="764539">
                  <a:moveTo>
                    <a:pt x="567689" y="764286"/>
                  </a:moveTo>
                  <a:lnTo>
                    <a:pt x="567689" y="751332"/>
                  </a:lnTo>
                  <a:lnTo>
                    <a:pt x="555497" y="751332"/>
                  </a:lnTo>
                  <a:lnTo>
                    <a:pt x="555497" y="764286"/>
                  </a:lnTo>
                  <a:lnTo>
                    <a:pt x="567689" y="764286"/>
                  </a:lnTo>
                  <a:close/>
                </a:path>
                <a:path w="1020445" h="764539">
                  <a:moveTo>
                    <a:pt x="542544" y="764286"/>
                  </a:moveTo>
                  <a:lnTo>
                    <a:pt x="542544" y="751332"/>
                  </a:lnTo>
                  <a:lnTo>
                    <a:pt x="529589" y="751332"/>
                  </a:lnTo>
                  <a:lnTo>
                    <a:pt x="529589" y="764286"/>
                  </a:lnTo>
                  <a:lnTo>
                    <a:pt x="542544" y="764286"/>
                  </a:lnTo>
                  <a:close/>
                </a:path>
                <a:path w="1020445" h="764539">
                  <a:moveTo>
                    <a:pt x="517397" y="764286"/>
                  </a:moveTo>
                  <a:lnTo>
                    <a:pt x="517397" y="751332"/>
                  </a:lnTo>
                  <a:lnTo>
                    <a:pt x="504443" y="751332"/>
                  </a:lnTo>
                  <a:lnTo>
                    <a:pt x="504443" y="764286"/>
                  </a:lnTo>
                  <a:lnTo>
                    <a:pt x="517397" y="764286"/>
                  </a:lnTo>
                  <a:close/>
                </a:path>
                <a:path w="1020445" h="764539">
                  <a:moveTo>
                    <a:pt x="491489" y="764286"/>
                  </a:moveTo>
                  <a:lnTo>
                    <a:pt x="491489" y="751332"/>
                  </a:lnTo>
                  <a:lnTo>
                    <a:pt x="479298" y="751332"/>
                  </a:lnTo>
                  <a:lnTo>
                    <a:pt x="479298" y="764286"/>
                  </a:lnTo>
                  <a:lnTo>
                    <a:pt x="491489" y="764286"/>
                  </a:lnTo>
                  <a:close/>
                </a:path>
                <a:path w="1020445" h="764539">
                  <a:moveTo>
                    <a:pt x="466344" y="764286"/>
                  </a:moveTo>
                  <a:lnTo>
                    <a:pt x="466344" y="751332"/>
                  </a:lnTo>
                  <a:lnTo>
                    <a:pt x="453389" y="751332"/>
                  </a:lnTo>
                  <a:lnTo>
                    <a:pt x="453389" y="764286"/>
                  </a:lnTo>
                  <a:lnTo>
                    <a:pt x="466344" y="764286"/>
                  </a:lnTo>
                  <a:close/>
                </a:path>
                <a:path w="1020445" h="764539">
                  <a:moveTo>
                    <a:pt x="441197" y="764286"/>
                  </a:moveTo>
                  <a:lnTo>
                    <a:pt x="441197" y="751332"/>
                  </a:lnTo>
                  <a:lnTo>
                    <a:pt x="428243" y="751332"/>
                  </a:lnTo>
                  <a:lnTo>
                    <a:pt x="428243" y="764286"/>
                  </a:lnTo>
                  <a:lnTo>
                    <a:pt x="441197" y="764286"/>
                  </a:lnTo>
                  <a:close/>
                </a:path>
                <a:path w="1020445" h="764539">
                  <a:moveTo>
                    <a:pt x="415289" y="764286"/>
                  </a:moveTo>
                  <a:lnTo>
                    <a:pt x="415289" y="751332"/>
                  </a:lnTo>
                  <a:lnTo>
                    <a:pt x="403098" y="751332"/>
                  </a:lnTo>
                  <a:lnTo>
                    <a:pt x="403098" y="764286"/>
                  </a:lnTo>
                  <a:lnTo>
                    <a:pt x="415289" y="764286"/>
                  </a:lnTo>
                  <a:close/>
                </a:path>
                <a:path w="1020445" h="764539">
                  <a:moveTo>
                    <a:pt x="390144" y="764286"/>
                  </a:moveTo>
                  <a:lnTo>
                    <a:pt x="390144" y="751332"/>
                  </a:lnTo>
                  <a:lnTo>
                    <a:pt x="377189" y="751332"/>
                  </a:lnTo>
                  <a:lnTo>
                    <a:pt x="377189" y="764286"/>
                  </a:lnTo>
                  <a:lnTo>
                    <a:pt x="390144" y="764286"/>
                  </a:lnTo>
                  <a:close/>
                </a:path>
                <a:path w="1020445" h="764539">
                  <a:moveTo>
                    <a:pt x="364997" y="764286"/>
                  </a:moveTo>
                  <a:lnTo>
                    <a:pt x="364997" y="751332"/>
                  </a:lnTo>
                  <a:lnTo>
                    <a:pt x="352043" y="751332"/>
                  </a:lnTo>
                  <a:lnTo>
                    <a:pt x="352043" y="764286"/>
                  </a:lnTo>
                  <a:lnTo>
                    <a:pt x="364997" y="764286"/>
                  </a:lnTo>
                  <a:close/>
                </a:path>
                <a:path w="1020445" h="764539">
                  <a:moveTo>
                    <a:pt x="339089" y="764286"/>
                  </a:moveTo>
                  <a:lnTo>
                    <a:pt x="339089" y="751332"/>
                  </a:lnTo>
                  <a:lnTo>
                    <a:pt x="326898" y="751332"/>
                  </a:lnTo>
                  <a:lnTo>
                    <a:pt x="326898" y="764286"/>
                  </a:lnTo>
                  <a:lnTo>
                    <a:pt x="339089" y="764286"/>
                  </a:lnTo>
                  <a:close/>
                </a:path>
                <a:path w="1020445" h="764539">
                  <a:moveTo>
                    <a:pt x="313944" y="764286"/>
                  </a:moveTo>
                  <a:lnTo>
                    <a:pt x="313944" y="751332"/>
                  </a:lnTo>
                  <a:lnTo>
                    <a:pt x="300989" y="751332"/>
                  </a:lnTo>
                  <a:lnTo>
                    <a:pt x="300989" y="764286"/>
                  </a:lnTo>
                  <a:lnTo>
                    <a:pt x="313944" y="764286"/>
                  </a:lnTo>
                  <a:close/>
                </a:path>
                <a:path w="1020445" h="764539">
                  <a:moveTo>
                    <a:pt x="288797" y="764286"/>
                  </a:moveTo>
                  <a:lnTo>
                    <a:pt x="288797" y="751332"/>
                  </a:lnTo>
                  <a:lnTo>
                    <a:pt x="275843" y="751332"/>
                  </a:lnTo>
                  <a:lnTo>
                    <a:pt x="275843" y="764286"/>
                  </a:lnTo>
                  <a:lnTo>
                    <a:pt x="288797" y="764286"/>
                  </a:lnTo>
                  <a:close/>
                </a:path>
                <a:path w="1020445" h="764539">
                  <a:moveTo>
                    <a:pt x="262889" y="764286"/>
                  </a:moveTo>
                  <a:lnTo>
                    <a:pt x="262889" y="751332"/>
                  </a:lnTo>
                  <a:lnTo>
                    <a:pt x="250698" y="751332"/>
                  </a:lnTo>
                  <a:lnTo>
                    <a:pt x="250698" y="764286"/>
                  </a:lnTo>
                  <a:lnTo>
                    <a:pt x="262889" y="764286"/>
                  </a:lnTo>
                  <a:close/>
                </a:path>
                <a:path w="1020445" h="764539">
                  <a:moveTo>
                    <a:pt x="237744" y="764286"/>
                  </a:moveTo>
                  <a:lnTo>
                    <a:pt x="237744" y="751332"/>
                  </a:lnTo>
                  <a:lnTo>
                    <a:pt x="224789" y="751332"/>
                  </a:lnTo>
                  <a:lnTo>
                    <a:pt x="224789" y="764286"/>
                  </a:lnTo>
                  <a:lnTo>
                    <a:pt x="237744" y="764286"/>
                  </a:lnTo>
                  <a:close/>
                </a:path>
                <a:path w="1020445" h="764539">
                  <a:moveTo>
                    <a:pt x="212597" y="764286"/>
                  </a:moveTo>
                  <a:lnTo>
                    <a:pt x="212597" y="751332"/>
                  </a:lnTo>
                  <a:lnTo>
                    <a:pt x="199643" y="751332"/>
                  </a:lnTo>
                  <a:lnTo>
                    <a:pt x="199643" y="764286"/>
                  </a:lnTo>
                  <a:lnTo>
                    <a:pt x="212597" y="764286"/>
                  </a:lnTo>
                  <a:close/>
                </a:path>
                <a:path w="1020445" h="764539">
                  <a:moveTo>
                    <a:pt x="186689" y="764286"/>
                  </a:moveTo>
                  <a:lnTo>
                    <a:pt x="186689" y="751332"/>
                  </a:lnTo>
                  <a:lnTo>
                    <a:pt x="174498" y="751332"/>
                  </a:lnTo>
                  <a:lnTo>
                    <a:pt x="174498" y="764286"/>
                  </a:lnTo>
                  <a:lnTo>
                    <a:pt x="186689" y="764286"/>
                  </a:lnTo>
                  <a:close/>
                </a:path>
                <a:path w="1020445" h="764539">
                  <a:moveTo>
                    <a:pt x="162306" y="750570"/>
                  </a:moveTo>
                  <a:lnTo>
                    <a:pt x="157733" y="750570"/>
                  </a:lnTo>
                  <a:lnTo>
                    <a:pt x="150113" y="749046"/>
                  </a:lnTo>
                  <a:lnTo>
                    <a:pt x="147827" y="762000"/>
                  </a:lnTo>
                  <a:lnTo>
                    <a:pt x="156209" y="762762"/>
                  </a:lnTo>
                  <a:lnTo>
                    <a:pt x="160781" y="763524"/>
                  </a:lnTo>
                  <a:lnTo>
                    <a:pt x="162306" y="750570"/>
                  </a:lnTo>
                  <a:close/>
                </a:path>
                <a:path w="1020445" h="764539">
                  <a:moveTo>
                    <a:pt x="137921" y="746760"/>
                  </a:moveTo>
                  <a:lnTo>
                    <a:pt x="133350" y="745998"/>
                  </a:lnTo>
                  <a:lnTo>
                    <a:pt x="125729" y="743712"/>
                  </a:lnTo>
                  <a:lnTo>
                    <a:pt x="122681" y="755903"/>
                  </a:lnTo>
                  <a:lnTo>
                    <a:pt x="130301" y="758189"/>
                  </a:lnTo>
                  <a:lnTo>
                    <a:pt x="134873" y="759713"/>
                  </a:lnTo>
                  <a:lnTo>
                    <a:pt x="137921" y="746760"/>
                  </a:lnTo>
                  <a:close/>
                </a:path>
                <a:path w="1020445" h="764539">
                  <a:moveTo>
                    <a:pt x="114300" y="739901"/>
                  </a:moveTo>
                  <a:lnTo>
                    <a:pt x="111251" y="738377"/>
                  </a:lnTo>
                  <a:lnTo>
                    <a:pt x="103631" y="735329"/>
                  </a:lnTo>
                  <a:lnTo>
                    <a:pt x="97535" y="745998"/>
                  </a:lnTo>
                  <a:lnTo>
                    <a:pt x="98297" y="746760"/>
                  </a:lnTo>
                  <a:lnTo>
                    <a:pt x="106679" y="750570"/>
                  </a:lnTo>
                  <a:lnTo>
                    <a:pt x="109727" y="751332"/>
                  </a:lnTo>
                  <a:lnTo>
                    <a:pt x="114300" y="739901"/>
                  </a:lnTo>
                  <a:close/>
                </a:path>
                <a:path w="1020445" h="764539">
                  <a:moveTo>
                    <a:pt x="92201" y="729234"/>
                  </a:moveTo>
                  <a:lnTo>
                    <a:pt x="89915" y="727710"/>
                  </a:lnTo>
                  <a:lnTo>
                    <a:pt x="83819" y="723900"/>
                  </a:lnTo>
                  <a:lnTo>
                    <a:pt x="82295" y="722376"/>
                  </a:lnTo>
                  <a:lnTo>
                    <a:pt x="74675" y="733044"/>
                  </a:lnTo>
                  <a:lnTo>
                    <a:pt x="83819" y="739139"/>
                  </a:lnTo>
                  <a:lnTo>
                    <a:pt x="86106" y="739901"/>
                  </a:lnTo>
                  <a:lnTo>
                    <a:pt x="92201" y="729234"/>
                  </a:lnTo>
                  <a:close/>
                </a:path>
                <a:path w="1020445" h="764539">
                  <a:moveTo>
                    <a:pt x="54863" y="698753"/>
                  </a:moveTo>
                  <a:lnTo>
                    <a:pt x="54101" y="697991"/>
                  </a:lnTo>
                  <a:lnTo>
                    <a:pt x="49529" y="692658"/>
                  </a:lnTo>
                  <a:lnTo>
                    <a:pt x="46481" y="689610"/>
                  </a:lnTo>
                  <a:lnTo>
                    <a:pt x="36575" y="697229"/>
                  </a:lnTo>
                  <a:lnTo>
                    <a:pt x="39623" y="700277"/>
                  </a:lnTo>
                  <a:lnTo>
                    <a:pt x="44957" y="707136"/>
                  </a:lnTo>
                  <a:lnTo>
                    <a:pt x="45719" y="707136"/>
                  </a:lnTo>
                  <a:lnTo>
                    <a:pt x="54863" y="698753"/>
                  </a:lnTo>
                  <a:close/>
                </a:path>
                <a:path w="1020445" h="764539">
                  <a:moveTo>
                    <a:pt x="72389" y="715517"/>
                  </a:moveTo>
                  <a:lnTo>
                    <a:pt x="70865" y="713994"/>
                  </a:lnTo>
                  <a:lnTo>
                    <a:pt x="65531" y="709422"/>
                  </a:lnTo>
                  <a:lnTo>
                    <a:pt x="63245" y="707136"/>
                  </a:lnTo>
                  <a:lnTo>
                    <a:pt x="54863" y="716279"/>
                  </a:lnTo>
                  <a:lnTo>
                    <a:pt x="57150" y="718565"/>
                  </a:lnTo>
                  <a:lnTo>
                    <a:pt x="63245" y="723900"/>
                  </a:lnTo>
                  <a:lnTo>
                    <a:pt x="64769" y="725424"/>
                  </a:lnTo>
                  <a:lnTo>
                    <a:pt x="72389" y="715517"/>
                  </a:lnTo>
                  <a:close/>
                </a:path>
                <a:path w="1020445" h="764539">
                  <a:moveTo>
                    <a:pt x="39623" y="679703"/>
                  </a:moveTo>
                  <a:lnTo>
                    <a:pt x="35813" y="673608"/>
                  </a:lnTo>
                  <a:lnTo>
                    <a:pt x="33527" y="669036"/>
                  </a:lnTo>
                  <a:lnTo>
                    <a:pt x="22097" y="675132"/>
                  </a:lnTo>
                  <a:lnTo>
                    <a:pt x="25145" y="680465"/>
                  </a:lnTo>
                  <a:lnTo>
                    <a:pt x="28956" y="686562"/>
                  </a:lnTo>
                  <a:lnTo>
                    <a:pt x="39623" y="679703"/>
                  </a:lnTo>
                  <a:close/>
                </a:path>
                <a:path w="1020445" h="764539">
                  <a:moveTo>
                    <a:pt x="27431" y="658367"/>
                  </a:moveTo>
                  <a:lnTo>
                    <a:pt x="25145" y="652272"/>
                  </a:lnTo>
                  <a:lnTo>
                    <a:pt x="22859" y="646938"/>
                  </a:lnTo>
                  <a:lnTo>
                    <a:pt x="10667" y="651510"/>
                  </a:lnTo>
                  <a:lnTo>
                    <a:pt x="13715" y="657605"/>
                  </a:lnTo>
                  <a:lnTo>
                    <a:pt x="16001" y="663701"/>
                  </a:lnTo>
                  <a:lnTo>
                    <a:pt x="27431" y="658367"/>
                  </a:lnTo>
                  <a:close/>
                </a:path>
                <a:path w="1020445" h="764539">
                  <a:moveTo>
                    <a:pt x="19050" y="635508"/>
                  </a:moveTo>
                  <a:lnTo>
                    <a:pt x="17525" y="630174"/>
                  </a:lnTo>
                  <a:lnTo>
                    <a:pt x="16001" y="623315"/>
                  </a:lnTo>
                  <a:lnTo>
                    <a:pt x="3809" y="626363"/>
                  </a:lnTo>
                  <a:lnTo>
                    <a:pt x="5333" y="633222"/>
                  </a:lnTo>
                  <a:lnTo>
                    <a:pt x="6857" y="638555"/>
                  </a:lnTo>
                  <a:lnTo>
                    <a:pt x="19050" y="635508"/>
                  </a:lnTo>
                  <a:close/>
                </a:path>
                <a:path w="1020445" h="764539">
                  <a:moveTo>
                    <a:pt x="13715" y="611124"/>
                  </a:moveTo>
                  <a:lnTo>
                    <a:pt x="12953" y="605789"/>
                  </a:lnTo>
                  <a:lnTo>
                    <a:pt x="12953" y="598932"/>
                  </a:lnTo>
                  <a:lnTo>
                    <a:pt x="0" y="600455"/>
                  </a:lnTo>
                  <a:lnTo>
                    <a:pt x="762" y="607313"/>
                  </a:lnTo>
                  <a:lnTo>
                    <a:pt x="1523" y="613410"/>
                  </a:lnTo>
                  <a:lnTo>
                    <a:pt x="13715" y="611124"/>
                  </a:lnTo>
                  <a:close/>
                </a:path>
              </a:pathLst>
            </a:custGeom>
            <a:solidFill>
              <a:srgbClr val="808080"/>
            </a:solidFill>
          </p:spPr>
          <p:txBody>
            <a:bodyPr wrap="square" lIns="0" tIns="0" rIns="0" bIns="0" rtlCol="0"/>
            <a:lstStyle/>
            <a:p>
              <a:endParaRPr sz="1588"/>
            </a:p>
          </p:txBody>
        </p:sp>
      </p:grpSp>
      <p:sp>
        <p:nvSpPr>
          <p:cNvPr id="231" name="object 231"/>
          <p:cNvSpPr txBox="1"/>
          <p:nvPr/>
        </p:nvSpPr>
        <p:spPr>
          <a:xfrm>
            <a:off x="4188759" y="4655595"/>
            <a:ext cx="226359" cy="119369"/>
          </a:xfrm>
          <a:prstGeom prst="rect">
            <a:avLst/>
          </a:prstGeom>
        </p:spPr>
        <p:txBody>
          <a:bodyPr vert="horz" wrap="square" lIns="0" tIns="10646" rIns="0" bIns="0" rtlCol="0">
            <a:spAutoFit/>
          </a:bodyPr>
          <a:lstStyle/>
          <a:p>
            <a:pPr marL="11206">
              <a:spcBef>
                <a:spcPts val="84"/>
              </a:spcBef>
            </a:pPr>
            <a:r>
              <a:rPr sz="706" b="1" spc="-9" dirty="0">
                <a:latin typeface="Arial"/>
                <a:cs typeface="Arial"/>
              </a:rPr>
              <a:t>DCM</a:t>
            </a:r>
            <a:endParaRPr sz="706">
              <a:latin typeface="Arial"/>
              <a:cs typeface="Arial"/>
            </a:endParaRPr>
          </a:p>
        </p:txBody>
      </p:sp>
      <p:grpSp>
        <p:nvGrpSpPr>
          <p:cNvPr id="232" name="object 232"/>
          <p:cNvGrpSpPr/>
          <p:nvPr/>
        </p:nvGrpSpPr>
        <p:grpSpPr>
          <a:xfrm>
            <a:off x="5268838" y="5239478"/>
            <a:ext cx="287431" cy="182096"/>
            <a:chOff x="4091749" y="5938075"/>
            <a:chExt cx="325755" cy="206375"/>
          </a:xfrm>
        </p:grpSpPr>
        <p:pic>
          <p:nvPicPr>
            <p:cNvPr id="233" name="object 233"/>
            <p:cNvPicPr/>
            <p:nvPr/>
          </p:nvPicPr>
          <p:blipFill>
            <a:blip r:embed="rId67"/>
            <a:stretch/>
          </p:blipFill>
          <p:spPr>
            <a:xfrm>
              <a:off x="4091800" y="5960224"/>
              <a:ext cx="300507" cy="183921"/>
            </a:xfrm>
            <a:prstGeom prst="rect">
              <a:avLst/>
            </a:prstGeom>
          </p:spPr>
        </p:pic>
        <p:sp>
          <p:nvSpPr>
            <p:cNvPr id="234" name="object 234"/>
            <p:cNvSpPr/>
            <p:nvPr/>
          </p:nvSpPr>
          <p:spPr>
            <a:xfrm>
              <a:off x="4092701" y="5939028"/>
              <a:ext cx="323850" cy="22225"/>
            </a:xfrm>
            <a:custGeom>
              <a:avLst/>
              <a:gdLst/>
              <a:ahLst/>
              <a:cxnLst/>
              <a:rect l="l" t="t" r="r" b="b"/>
              <a:pathLst>
                <a:path w="323850" h="22225">
                  <a:moveTo>
                    <a:pt x="323850" y="0"/>
                  </a:moveTo>
                  <a:lnTo>
                    <a:pt x="25908" y="0"/>
                  </a:lnTo>
                  <a:lnTo>
                    <a:pt x="0" y="22098"/>
                  </a:lnTo>
                  <a:lnTo>
                    <a:pt x="298703" y="22098"/>
                  </a:lnTo>
                  <a:lnTo>
                    <a:pt x="323850" y="0"/>
                  </a:lnTo>
                  <a:close/>
                </a:path>
              </a:pathLst>
            </a:custGeom>
            <a:solidFill>
              <a:srgbClr val="00B4FF"/>
            </a:solidFill>
          </p:spPr>
          <p:txBody>
            <a:bodyPr wrap="square" lIns="0" tIns="0" rIns="0" bIns="0" rtlCol="0"/>
            <a:lstStyle/>
            <a:p>
              <a:endParaRPr sz="1588"/>
            </a:p>
          </p:txBody>
        </p:sp>
        <p:sp>
          <p:nvSpPr>
            <p:cNvPr id="235" name="object 235"/>
            <p:cNvSpPr/>
            <p:nvPr/>
          </p:nvSpPr>
          <p:spPr>
            <a:xfrm>
              <a:off x="4092701" y="5939028"/>
              <a:ext cx="323850" cy="22225"/>
            </a:xfrm>
            <a:custGeom>
              <a:avLst/>
              <a:gdLst/>
              <a:ahLst/>
              <a:cxnLst/>
              <a:rect l="l" t="t" r="r" b="b"/>
              <a:pathLst>
                <a:path w="323850" h="22225">
                  <a:moveTo>
                    <a:pt x="0" y="22098"/>
                  </a:moveTo>
                  <a:lnTo>
                    <a:pt x="25908" y="0"/>
                  </a:lnTo>
                  <a:lnTo>
                    <a:pt x="323850" y="0"/>
                  </a:lnTo>
                  <a:lnTo>
                    <a:pt x="298703" y="22098"/>
                  </a:lnTo>
                  <a:lnTo>
                    <a:pt x="0" y="22098"/>
                  </a:lnTo>
                </a:path>
              </a:pathLst>
            </a:custGeom>
            <a:grpFill/>
            <a:ln w="3175">
              <a:solidFill>
                <a:srgbClr val="AAE6FF"/>
              </a:solidFill>
            </a:ln>
          </p:spPr>
          <p:txBody>
            <a:bodyPr wrap="square" lIns="0" tIns="0" rIns="0" bIns="0" rtlCol="0"/>
            <a:lstStyle/>
            <a:p>
              <a:endParaRPr sz="1588"/>
            </a:p>
          </p:txBody>
        </p:sp>
        <p:pic>
          <p:nvPicPr>
            <p:cNvPr id="236" name="object 236"/>
            <p:cNvPicPr/>
            <p:nvPr/>
          </p:nvPicPr>
          <p:blipFill>
            <a:blip r:embed="rId124"/>
            <a:stretch/>
          </p:blipFill>
          <p:spPr>
            <a:xfrm>
              <a:off x="4096511" y="5938126"/>
              <a:ext cx="320941" cy="203733"/>
            </a:xfrm>
            <a:prstGeom prst="rect">
              <a:avLst/>
            </a:prstGeom>
          </p:spPr>
        </p:pic>
      </p:grpSp>
      <p:sp>
        <p:nvSpPr>
          <p:cNvPr id="237" name="object 237"/>
          <p:cNvSpPr txBox="1"/>
          <p:nvPr/>
        </p:nvSpPr>
        <p:spPr>
          <a:xfrm>
            <a:off x="5299486" y="5449643"/>
            <a:ext cx="226359" cy="119369"/>
          </a:xfrm>
          <a:prstGeom prst="rect">
            <a:avLst/>
          </a:prstGeom>
        </p:spPr>
        <p:txBody>
          <a:bodyPr vert="horz" wrap="square" lIns="0" tIns="10646" rIns="0" bIns="0" rtlCol="0">
            <a:spAutoFit/>
          </a:bodyPr>
          <a:lstStyle/>
          <a:p>
            <a:pPr marL="11206">
              <a:spcBef>
                <a:spcPts val="84"/>
              </a:spcBef>
            </a:pPr>
            <a:r>
              <a:rPr sz="706" b="1" spc="-9" dirty="0">
                <a:latin typeface="Arial"/>
                <a:cs typeface="Arial"/>
              </a:rPr>
              <a:t>DCM</a:t>
            </a:r>
            <a:endParaRPr sz="706">
              <a:latin typeface="Arial"/>
              <a:cs typeface="Arial"/>
            </a:endParaRPr>
          </a:p>
        </p:txBody>
      </p:sp>
      <p:grpSp>
        <p:nvGrpSpPr>
          <p:cNvPr id="238" name="object 238"/>
          <p:cNvGrpSpPr/>
          <p:nvPr/>
        </p:nvGrpSpPr>
        <p:grpSpPr>
          <a:xfrm>
            <a:off x="3386812" y="4723279"/>
            <a:ext cx="4138893" cy="865094"/>
            <a:chOff x="1958787" y="5353050"/>
            <a:chExt cx="4690745" cy="980440"/>
          </a:xfrm>
        </p:grpSpPr>
        <p:sp>
          <p:nvSpPr>
            <p:cNvPr id="239" name="object 239"/>
            <p:cNvSpPr/>
            <p:nvPr/>
          </p:nvSpPr>
          <p:spPr>
            <a:xfrm>
              <a:off x="6527292" y="6279641"/>
              <a:ext cx="96520" cy="52705"/>
            </a:xfrm>
            <a:custGeom>
              <a:avLst/>
              <a:gdLst/>
              <a:ahLst/>
              <a:cxnLst/>
              <a:rect l="l" t="t" r="r" b="b"/>
              <a:pathLst>
                <a:path w="96520" h="52704">
                  <a:moveTo>
                    <a:pt x="96011" y="52577"/>
                  </a:moveTo>
                  <a:lnTo>
                    <a:pt x="96011" y="0"/>
                  </a:lnTo>
                  <a:lnTo>
                    <a:pt x="0" y="0"/>
                  </a:lnTo>
                  <a:lnTo>
                    <a:pt x="0" y="52577"/>
                  </a:lnTo>
                  <a:lnTo>
                    <a:pt x="96011" y="52577"/>
                  </a:lnTo>
                  <a:close/>
                </a:path>
              </a:pathLst>
            </a:custGeom>
            <a:solidFill>
              <a:srgbClr val="0096D5"/>
            </a:solidFill>
          </p:spPr>
          <p:txBody>
            <a:bodyPr wrap="square" lIns="0" tIns="0" rIns="0" bIns="0" rtlCol="0"/>
            <a:lstStyle/>
            <a:p>
              <a:endParaRPr sz="1588"/>
            </a:p>
          </p:txBody>
        </p:sp>
        <p:sp>
          <p:nvSpPr>
            <p:cNvPr id="240" name="object 240"/>
            <p:cNvSpPr/>
            <p:nvPr/>
          </p:nvSpPr>
          <p:spPr>
            <a:xfrm>
              <a:off x="6527742" y="6279641"/>
              <a:ext cx="0" cy="52705"/>
            </a:xfrm>
            <a:custGeom>
              <a:avLst/>
              <a:gdLst/>
              <a:ahLst/>
              <a:cxnLst/>
              <a:rect l="l" t="t" r="r" b="b"/>
              <a:pathLst>
                <a:path h="52704">
                  <a:moveTo>
                    <a:pt x="0" y="0"/>
                  </a:moveTo>
                  <a:lnTo>
                    <a:pt x="0" y="52578"/>
                  </a:lnTo>
                </a:path>
              </a:pathLst>
            </a:custGeom>
            <a:grpFill/>
            <a:ln w="3175">
              <a:solidFill>
                <a:srgbClr val="AAE6FF"/>
              </a:solidFill>
            </a:ln>
          </p:spPr>
          <p:txBody>
            <a:bodyPr wrap="square" lIns="0" tIns="0" rIns="0" bIns="0" rtlCol="0"/>
            <a:lstStyle/>
            <a:p>
              <a:endParaRPr sz="1588"/>
            </a:p>
          </p:txBody>
        </p:sp>
        <p:sp>
          <p:nvSpPr>
            <p:cNvPr id="241" name="object 241"/>
            <p:cNvSpPr/>
            <p:nvPr/>
          </p:nvSpPr>
          <p:spPr>
            <a:xfrm>
              <a:off x="6623304" y="6279641"/>
              <a:ext cx="0" cy="52705"/>
            </a:xfrm>
            <a:custGeom>
              <a:avLst/>
              <a:gdLst/>
              <a:ahLst/>
              <a:cxnLst/>
              <a:rect l="l" t="t" r="r" b="b"/>
              <a:pathLst>
                <a:path h="52704">
                  <a:moveTo>
                    <a:pt x="0" y="52578"/>
                  </a:moveTo>
                  <a:lnTo>
                    <a:pt x="0" y="0"/>
                  </a:lnTo>
                </a:path>
              </a:pathLst>
            </a:custGeom>
            <a:grpFill/>
            <a:ln w="3175">
              <a:solidFill>
                <a:srgbClr val="AAE6FF"/>
              </a:solidFill>
            </a:ln>
          </p:spPr>
          <p:txBody>
            <a:bodyPr wrap="square" lIns="0" tIns="0" rIns="0" bIns="0" rtlCol="0"/>
            <a:lstStyle/>
            <a:p>
              <a:endParaRPr sz="1588"/>
            </a:p>
          </p:txBody>
        </p:sp>
        <p:sp>
          <p:nvSpPr>
            <p:cNvPr id="242" name="object 242"/>
            <p:cNvSpPr/>
            <p:nvPr/>
          </p:nvSpPr>
          <p:spPr>
            <a:xfrm>
              <a:off x="6527292" y="6279641"/>
              <a:ext cx="96520" cy="0"/>
            </a:xfrm>
            <a:custGeom>
              <a:avLst/>
              <a:gdLst/>
              <a:ahLst/>
              <a:cxnLst/>
              <a:rect l="l" t="t" r="r" b="b"/>
              <a:pathLst>
                <a:path w="96520">
                  <a:moveTo>
                    <a:pt x="96011" y="0"/>
                  </a:moveTo>
                  <a:lnTo>
                    <a:pt x="0" y="0"/>
                  </a:lnTo>
                </a:path>
              </a:pathLst>
            </a:custGeom>
            <a:grpFill/>
            <a:ln w="3175">
              <a:solidFill>
                <a:srgbClr val="AAE6FF"/>
              </a:solidFill>
            </a:ln>
          </p:spPr>
          <p:txBody>
            <a:bodyPr wrap="square" lIns="0" tIns="0" rIns="0" bIns="0" rtlCol="0"/>
            <a:lstStyle/>
            <a:p>
              <a:endParaRPr sz="1588"/>
            </a:p>
          </p:txBody>
        </p:sp>
        <p:sp>
          <p:nvSpPr>
            <p:cNvPr id="243" name="object 243"/>
            <p:cNvSpPr/>
            <p:nvPr/>
          </p:nvSpPr>
          <p:spPr>
            <a:xfrm>
              <a:off x="6438459" y="6279641"/>
              <a:ext cx="88900" cy="52705"/>
            </a:xfrm>
            <a:custGeom>
              <a:avLst/>
              <a:gdLst/>
              <a:ahLst/>
              <a:cxnLst/>
              <a:rect l="l" t="t" r="r" b="b"/>
              <a:pathLst>
                <a:path w="88900" h="52704">
                  <a:moveTo>
                    <a:pt x="88831" y="52578"/>
                  </a:moveTo>
                  <a:lnTo>
                    <a:pt x="88831" y="0"/>
                  </a:lnTo>
                  <a:lnTo>
                    <a:pt x="439" y="0"/>
                  </a:lnTo>
                  <a:lnTo>
                    <a:pt x="0" y="52578"/>
                  </a:lnTo>
                  <a:lnTo>
                    <a:pt x="88831" y="52578"/>
                  </a:lnTo>
                  <a:close/>
                </a:path>
              </a:pathLst>
            </a:custGeom>
            <a:solidFill>
              <a:srgbClr val="0096D5"/>
            </a:solidFill>
          </p:spPr>
          <p:txBody>
            <a:bodyPr wrap="square" lIns="0" tIns="0" rIns="0" bIns="0" rtlCol="0"/>
            <a:lstStyle/>
            <a:p>
              <a:endParaRPr sz="1588"/>
            </a:p>
          </p:txBody>
        </p:sp>
        <p:sp>
          <p:nvSpPr>
            <p:cNvPr id="244" name="object 244"/>
            <p:cNvSpPr/>
            <p:nvPr/>
          </p:nvSpPr>
          <p:spPr>
            <a:xfrm>
              <a:off x="6438459" y="6279641"/>
              <a:ext cx="88900" cy="52705"/>
            </a:xfrm>
            <a:custGeom>
              <a:avLst/>
              <a:gdLst/>
              <a:ahLst/>
              <a:cxnLst/>
              <a:rect l="l" t="t" r="r" b="b"/>
              <a:pathLst>
                <a:path w="88900" h="52704">
                  <a:moveTo>
                    <a:pt x="439" y="0"/>
                  </a:moveTo>
                  <a:lnTo>
                    <a:pt x="0" y="52578"/>
                  </a:lnTo>
                </a:path>
                <a:path w="88900" h="52704">
                  <a:moveTo>
                    <a:pt x="88831" y="52578"/>
                  </a:moveTo>
                  <a:lnTo>
                    <a:pt x="88831" y="0"/>
                  </a:lnTo>
                </a:path>
              </a:pathLst>
            </a:custGeom>
            <a:grpFill/>
            <a:ln w="3175">
              <a:solidFill>
                <a:srgbClr val="AAE6FF"/>
              </a:solidFill>
            </a:ln>
          </p:spPr>
          <p:txBody>
            <a:bodyPr wrap="square" lIns="0" tIns="0" rIns="0" bIns="0" rtlCol="0"/>
            <a:lstStyle/>
            <a:p>
              <a:endParaRPr sz="1588"/>
            </a:p>
          </p:txBody>
        </p:sp>
        <p:sp>
          <p:nvSpPr>
            <p:cNvPr id="245" name="object 245"/>
            <p:cNvSpPr/>
            <p:nvPr/>
          </p:nvSpPr>
          <p:spPr>
            <a:xfrm>
              <a:off x="6438900" y="6279641"/>
              <a:ext cx="88900" cy="0"/>
            </a:xfrm>
            <a:custGeom>
              <a:avLst/>
              <a:gdLst/>
              <a:ahLst/>
              <a:cxnLst/>
              <a:rect l="l" t="t" r="r" b="b"/>
              <a:pathLst>
                <a:path w="88900">
                  <a:moveTo>
                    <a:pt x="88391" y="0"/>
                  </a:moveTo>
                  <a:lnTo>
                    <a:pt x="0" y="0"/>
                  </a:lnTo>
                </a:path>
              </a:pathLst>
            </a:custGeom>
            <a:grpFill/>
            <a:ln w="3175">
              <a:solidFill>
                <a:srgbClr val="AAE6FF"/>
              </a:solidFill>
            </a:ln>
          </p:spPr>
          <p:txBody>
            <a:bodyPr wrap="square" lIns="0" tIns="0" rIns="0" bIns="0" rtlCol="0"/>
            <a:lstStyle/>
            <a:p>
              <a:endParaRPr sz="1588"/>
            </a:p>
          </p:txBody>
        </p:sp>
        <p:sp>
          <p:nvSpPr>
            <p:cNvPr id="246" name="object 246"/>
            <p:cNvSpPr/>
            <p:nvPr/>
          </p:nvSpPr>
          <p:spPr>
            <a:xfrm>
              <a:off x="6324600" y="6279641"/>
              <a:ext cx="114300" cy="52705"/>
            </a:xfrm>
            <a:custGeom>
              <a:avLst/>
              <a:gdLst/>
              <a:ahLst/>
              <a:cxnLst/>
              <a:rect l="l" t="t" r="r" b="b"/>
              <a:pathLst>
                <a:path w="114300" h="52704">
                  <a:moveTo>
                    <a:pt x="114300" y="52577"/>
                  </a:moveTo>
                  <a:lnTo>
                    <a:pt x="114300" y="0"/>
                  </a:lnTo>
                  <a:lnTo>
                    <a:pt x="0" y="0"/>
                  </a:lnTo>
                  <a:lnTo>
                    <a:pt x="0" y="52577"/>
                  </a:lnTo>
                  <a:lnTo>
                    <a:pt x="114300" y="52577"/>
                  </a:lnTo>
                  <a:close/>
                </a:path>
              </a:pathLst>
            </a:custGeom>
            <a:solidFill>
              <a:srgbClr val="0096D5"/>
            </a:solidFill>
          </p:spPr>
          <p:txBody>
            <a:bodyPr wrap="square" lIns="0" tIns="0" rIns="0" bIns="0" rtlCol="0"/>
            <a:lstStyle/>
            <a:p>
              <a:endParaRPr sz="1588"/>
            </a:p>
          </p:txBody>
        </p:sp>
        <p:sp>
          <p:nvSpPr>
            <p:cNvPr id="247" name="object 247"/>
            <p:cNvSpPr/>
            <p:nvPr/>
          </p:nvSpPr>
          <p:spPr>
            <a:xfrm>
              <a:off x="6324600" y="6279641"/>
              <a:ext cx="114300" cy="52705"/>
            </a:xfrm>
            <a:custGeom>
              <a:avLst/>
              <a:gdLst/>
              <a:ahLst/>
              <a:cxnLst/>
              <a:rect l="l" t="t" r="r" b="b"/>
              <a:pathLst>
                <a:path w="114300" h="52704">
                  <a:moveTo>
                    <a:pt x="0" y="0"/>
                  </a:moveTo>
                  <a:lnTo>
                    <a:pt x="0" y="52578"/>
                  </a:lnTo>
                </a:path>
                <a:path w="114300" h="52704">
                  <a:moveTo>
                    <a:pt x="114300" y="52578"/>
                  </a:moveTo>
                  <a:lnTo>
                    <a:pt x="114300" y="0"/>
                  </a:lnTo>
                  <a:lnTo>
                    <a:pt x="0" y="0"/>
                  </a:lnTo>
                </a:path>
              </a:pathLst>
            </a:custGeom>
            <a:grpFill/>
            <a:ln w="3175">
              <a:solidFill>
                <a:srgbClr val="AAE6FF"/>
              </a:solidFill>
            </a:ln>
          </p:spPr>
          <p:txBody>
            <a:bodyPr wrap="square" lIns="0" tIns="0" rIns="0" bIns="0" rtlCol="0"/>
            <a:lstStyle/>
            <a:p>
              <a:endParaRPr sz="1588"/>
            </a:p>
          </p:txBody>
        </p:sp>
        <p:sp>
          <p:nvSpPr>
            <p:cNvPr id="248" name="object 248"/>
            <p:cNvSpPr/>
            <p:nvPr/>
          </p:nvSpPr>
          <p:spPr>
            <a:xfrm>
              <a:off x="6324600" y="6258305"/>
              <a:ext cx="323850" cy="21590"/>
            </a:xfrm>
            <a:custGeom>
              <a:avLst/>
              <a:gdLst/>
              <a:ahLst/>
              <a:cxnLst/>
              <a:rect l="l" t="t" r="r" b="b"/>
              <a:pathLst>
                <a:path w="323850" h="21589">
                  <a:moveTo>
                    <a:pt x="323849" y="0"/>
                  </a:moveTo>
                  <a:lnTo>
                    <a:pt x="25908" y="0"/>
                  </a:lnTo>
                  <a:lnTo>
                    <a:pt x="0" y="21336"/>
                  </a:lnTo>
                  <a:lnTo>
                    <a:pt x="298703" y="21336"/>
                  </a:lnTo>
                  <a:lnTo>
                    <a:pt x="323849" y="0"/>
                  </a:lnTo>
                  <a:close/>
                </a:path>
              </a:pathLst>
            </a:custGeom>
            <a:solidFill>
              <a:srgbClr val="00B4FF"/>
            </a:solidFill>
          </p:spPr>
          <p:txBody>
            <a:bodyPr wrap="square" lIns="0" tIns="0" rIns="0" bIns="0" rtlCol="0"/>
            <a:lstStyle/>
            <a:p>
              <a:endParaRPr sz="1588"/>
            </a:p>
          </p:txBody>
        </p:sp>
        <p:sp>
          <p:nvSpPr>
            <p:cNvPr id="249" name="object 249"/>
            <p:cNvSpPr/>
            <p:nvPr/>
          </p:nvSpPr>
          <p:spPr>
            <a:xfrm>
              <a:off x="6324600" y="6258305"/>
              <a:ext cx="323850" cy="21590"/>
            </a:xfrm>
            <a:custGeom>
              <a:avLst/>
              <a:gdLst/>
              <a:ahLst/>
              <a:cxnLst/>
              <a:rect l="l" t="t" r="r" b="b"/>
              <a:pathLst>
                <a:path w="323850" h="21589">
                  <a:moveTo>
                    <a:pt x="0" y="21336"/>
                  </a:moveTo>
                  <a:lnTo>
                    <a:pt x="25908" y="0"/>
                  </a:lnTo>
                  <a:lnTo>
                    <a:pt x="323849" y="0"/>
                  </a:lnTo>
                  <a:lnTo>
                    <a:pt x="298703" y="21336"/>
                  </a:lnTo>
                  <a:lnTo>
                    <a:pt x="0" y="21336"/>
                  </a:lnTo>
                </a:path>
              </a:pathLst>
            </a:custGeom>
            <a:grpFill/>
            <a:ln w="3175">
              <a:solidFill>
                <a:srgbClr val="AAE6FF"/>
              </a:solidFill>
            </a:ln>
          </p:spPr>
          <p:txBody>
            <a:bodyPr wrap="square" lIns="0" tIns="0" rIns="0" bIns="0" rtlCol="0"/>
            <a:lstStyle/>
            <a:p>
              <a:endParaRPr sz="1588"/>
            </a:p>
          </p:txBody>
        </p:sp>
        <p:pic>
          <p:nvPicPr>
            <p:cNvPr id="250" name="object 250"/>
            <p:cNvPicPr/>
            <p:nvPr/>
          </p:nvPicPr>
          <p:blipFill>
            <a:blip r:embed="rId125"/>
            <a:stretch/>
          </p:blipFill>
          <p:spPr>
            <a:xfrm>
              <a:off x="6328410" y="6257404"/>
              <a:ext cx="320941" cy="75717"/>
            </a:xfrm>
            <a:prstGeom prst="rect">
              <a:avLst/>
            </a:prstGeom>
          </p:spPr>
        </p:pic>
        <p:pic>
          <p:nvPicPr>
            <p:cNvPr id="251" name="object 251"/>
            <p:cNvPicPr/>
            <p:nvPr/>
          </p:nvPicPr>
          <p:blipFill>
            <a:blip r:embed="rId126"/>
            <a:stretch/>
          </p:blipFill>
          <p:spPr>
            <a:xfrm>
              <a:off x="6248399" y="5353050"/>
              <a:ext cx="396239" cy="38099"/>
            </a:xfrm>
            <a:prstGeom prst="rect">
              <a:avLst/>
            </a:prstGeom>
          </p:spPr>
        </p:pic>
        <p:sp>
          <p:nvSpPr>
            <p:cNvPr id="252" name="object 252"/>
            <p:cNvSpPr/>
            <p:nvPr/>
          </p:nvSpPr>
          <p:spPr>
            <a:xfrm>
              <a:off x="1958784" y="5965697"/>
              <a:ext cx="644525" cy="367030"/>
            </a:xfrm>
            <a:custGeom>
              <a:avLst/>
              <a:gdLst/>
              <a:ahLst/>
              <a:cxnLst/>
              <a:rect l="l" t="t" r="r" b="b"/>
              <a:pathLst>
                <a:path w="644525" h="367029">
                  <a:moveTo>
                    <a:pt x="644207" y="4572"/>
                  </a:moveTo>
                  <a:lnTo>
                    <a:pt x="641159" y="0"/>
                  </a:lnTo>
                  <a:lnTo>
                    <a:pt x="0" y="366522"/>
                  </a:lnTo>
                  <a:lnTo>
                    <a:pt x="12573" y="366522"/>
                  </a:lnTo>
                  <a:lnTo>
                    <a:pt x="26162" y="366522"/>
                  </a:lnTo>
                  <a:lnTo>
                    <a:pt x="154546" y="366522"/>
                  </a:lnTo>
                  <a:lnTo>
                    <a:pt x="164553" y="366522"/>
                  </a:lnTo>
                  <a:lnTo>
                    <a:pt x="174967" y="366522"/>
                  </a:lnTo>
                  <a:lnTo>
                    <a:pt x="603364" y="36080"/>
                  </a:lnTo>
                  <a:lnTo>
                    <a:pt x="603821" y="35814"/>
                  </a:lnTo>
                  <a:lnTo>
                    <a:pt x="644207" y="4572"/>
                  </a:lnTo>
                  <a:close/>
                </a:path>
              </a:pathLst>
            </a:custGeom>
            <a:solidFill>
              <a:srgbClr val="0183B7"/>
            </a:solidFill>
          </p:spPr>
          <p:txBody>
            <a:bodyPr wrap="square" lIns="0" tIns="0" rIns="0" bIns="0" rtlCol="0"/>
            <a:lstStyle/>
            <a:p>
              <a:endParaRPr sz="1588"/>
            </a:p>
          </p:txBody>
        </p:sp>
        <p:pic>
          <p:nvPicPr>
            <p:cNvPr id="253" name="object 253"/>
            <p:cNvPicPr/>
            <p:nvPr/>
          </p:nvPicPr>
          <p:blipFill>
            <a:blip r:embed="rId127"/>
            <a:stretch/>
          </p:blipFill>
          <p:spPr>
            <a:xfrm>
              <a:off x="4189476" y="5353050"/>
              <a:ext cx="268224" cy="32765"/>
            </a:xfrm>
            <a:prstGeom prst="rect">
              <a:avLst/>
            </a:prstGeom>
          </p:spPr>
        </p:pic>
        <p:pic>
          <p:nvPicPr>
            <p:cNvPr id="254" name="object 254"/>
            <p:cNvPicPr/>
            <p:nvPr/>
          </p:nvPicPr>
          <p:blipFill>
            <a:blip r:embed="rId128"/>
            <a:stretch/>
          </p:blipFill>
          <p:spPr>
            <a:xfrm>
              <a:off x="4202429" y="5385053"/>
              <a:ext cx="260604" cy="2285"/>
            </a:xfrm>
            <a:prstGeom prst="rect">
              <a:avLst/>
            </a:prstGeom>
          </p:spPr>
        </p:pic>
        <p:pic>
          <p:nvPicPr>
            <p:cNvPr id="255" name="object 255"/>
            <p:cNvPicPr/>
            <p:nvPr/>
          </p:nvPicPr>
          <p:blipFill>
            <a:blip r:embed="rId129"/>
            <a:stretch/>
          </p:blipFill>
          <p:spPr>
            <a:xfrm>
              <a:off x="4203191" y="5386577"/>
              <a:ext cx="259842" cy="2285"/>
            </a:xfrm>
            <a:prstGeom prst="rect">
              <a:avLst/>
            </a:prstGeom>
          </p:spPr>
        </p:pic>
        <p:pic>
          <p:nvPicPr>
            <p:cNvPr id="256" name="object 256"/>
            <p:cNvPicPr/>
            <p:nvPr/>
          </p:nvPicPr>
          <p:blipFill>
            <a:blip r:embed="rId130"/>
            <a:stretch/>
          </p:blipFill>
          <p:spPr>
            <a:xfrm>
              <a:off x="4203191" y="5388101"/>
              <a:ext cx="260603" cy="1523"/>
            </a:xfrm>
            <a:prstGeom prst="rect">
              <a:avLst/>
            </a:prstGeom>
          </p:spPr>
        </p:pic>
        <p:pic>
          <p:nvPicPr>
            <p:cNvPr id="257" name="object 257"/>
            <p:cNvPicPr/>
            <p:nvPr/>
          </p:nvPicPr>
          <p:blipFill>
            <a:blip r:embed="rId131"/>
            <a:stretch/>
          </p:blipFill>
          <p:spPr>
            <a:xfrm>
              <a:off x="4203953" y="5388863"/>
              <a:ext cx="256032" cy="1523"/>
            </a:xfrm>
            <a:prstGeom prst="rect">
              <a:avLst/>
            </a:prstGeom>
          </p:spPr>
        </p:pic>
        <p:pic>
          <p:nvPicPr>
            <p:cNvPr id="258" name="object 258"/>
            <p:cNvPicPr/>
            <p:nvPr/>
          </p:nvPicPr>
          <p:blipFill>
            <a:blip r:embed="rId132"/>
            <a:stretch/>
          </p:blipFill>
          <p:spPr>
            <a:xfrm>
              <a:off x="4201667" y="5389625"/>
              <a:ext cx="263651" cy="8382"/>
            </a:xfrm>
            <a:prstGeom prst="rect">
              <a:avLst/>
            </a:prstGeom>
          </p:spPr>
        </p:pic>
        <p:pic>
          <p:nvPicPr>
            <p:cNvPr id="259" name="object 259"/>
            <p:cNvPicPr/>
            <p:nvPr/>
          </p:nvPicPr>
          <p:blipFill>
            <a:blip r:embed="rId133"/>
            <a:stretch/>
          </p:blipFill>
          <p:spPr>
            <a:xfrm>
              <a:off x="4201667" y="5397245"/>
              <a:ext cx="262889" cy="2285"/>
            </a:xfrm>
            <a:prstGeom prst="rect">
              <a:avLst/>
            </a:prstGeom>
          </p:spPr>
        </p:pic>
        <p:pic>
          <p:nvPicPr>
            <p:cNvPr id="260" name="object 260"/>
            <p:cNvPicPr/>
            <p:nvPr/>
          </p:nvPicPr>
          <p:blipFill>
            <a:blip r:embed="rId134"/>
            <a:stretch/>
          </p:blipFill>
          <p:spPr>
            <a:xfrm>
              <a:off x="4201667" y="5398769"/>
              <a:ext cx="258318" cy="1523"/>
            </a:xfrm>
            <a:prstGeom prst="rect">
              <a:avLst/>
            </a:prstGeom>
          </p:spPr>
        </p:pic>
        <p:pic>
          <p:nvPicPr>
            <p:cNvPr id="261" name="object 261"/>
            <p:cNvPicPr/>
            <p:nvPr/>
          </p:nvPicPr>
          <p:blipFill>
            <a:blip r:embed="rId135"/>
            <a:stretch/>
          </p:blipFill>
          <p:spPr>
            <a:xfrm>
              <a:off x="4200905" y="5399531"/>
              <a:ext cx="262127" cy="1523"/>
            </a:xfrm>
            <a:prstGeom prst="rect">
              <a:avLst/>
            </a:prstGeom>
          </p:spPr>
        </p:pic>
        <p:pic>
          <p:nvPicPr>
            <p:cNvPr id="262" name="object 262"/>
            <p:cNvPicPr/>
            <p:nvPr/>
          </p:nvPicPr>
          <p:blipFill>
            <a:blip r:embed="rId136"/>
            <a:stretch/>
          </p:blipFill>
          <p:spPr>
            <a:xfrm>
              <a:off x="4421123" y="5400293"/>
              <a:ext cx="30479" cy="761"/>
            </a:xfrm>
            <a:prstGeom prst="rect">
              <a:avLst/>
            </a:prstGeom>
          </p:spPr>
        </p:pic>
        <p:pic>
          <p:nvPicPr>
            <p:cNvPr id="263" name="object 263"/>
            <p:cNvPicPr/>
            <p:nvPr/>
          </p:nvPicPr>
          <p:blipFill>
            <a:blip r:embed="rId137"/>
            <a:stretch/>
          </p:blipFill>
          <p:spPr>
            <a:xfrm>
              <a:off x="4200144" y="5400293"/>
              <a:ext cx="260603" cy="4572"/>
            </a:xfrm>
            <a:prstGeom prst="rect">
              <a:avLst/>
            </a:prstGeom>
          </p:spPr>
        </p:pic>
        <p:pic>
          <p:nvPicPr>
            <p:cNvPr id="264" name="object 264"/>
            <p:cNvPicPr/>
            <p:nvPr/>
          </p:nvPicPr>
          <p:blipFill>
            <a:blip r:embed="rId138"/>
            <a:stretch/>
          </p:blipFill>
          <p:spPr>
            <a:xfrm>
              <a:off x="4199382" y="5402579"/>
              <a:ext cx="260603" cy="4572"/>
            </a:xfrm>
            <a:prstGeom prst="rect">
              <a:avLst/>
            </a:prstGeom>
          </p:spPr>
        </p:pic>
        <p:pic>
          <p:nvPicPr>
            <p:cNvPr id="265" name="object 265"/>
            <p:cNvPicPr/>
            <p:nvPr/>
          </p:nvPicPr>
          <p:blipFill>
            <a:blip r:embed="rId139"/>
            <a:stretch/>
          </p:blipFill>
          <p:spPr>
            <a:xfrm>
              <a:off x="4197858" y="5405627"/>
              <a:ext cx="262127" cy="5333"/>
            </a:xfrm>
            <a:prstGeom prst="rect">
              <a:avLst/>
            </a:prstGeom>
          </p:spPr>
        </p:pic>
        <p:pic>
          <p:nvPicPr>
            <p:cNvPr id="266" name="object 266"/>
            <p:cNvPicPr/>
            <p:nvPr/>
          </p:nvPicPr>
          <p:blipFill>
            <a:blip r:embed="rId140"/>
            <a:stretch/>
          </p:blipFill>
          <p:spPr>
            <a:xfrm>
              <a:off x="4197858" y="5410199"/>
              <a:ext cx="261365" cy="2285"/>
            </a:xfrm>
            <a:prstGeom prst="rect">
              <a:avLst/>
            </a:prstGeom>
          </p:spPr>
        </p:pic>
        <p:pic>
          <p:nvPicPr>
            <p:cNvPr id="267" name="object 267"/>
            <p:cNvPicPr/>
            <p:nvPr/>
          </p:nvPicPr>
          <p:blipFill>
            <a:blip r:embed="rId141"/>
            <a:stretch/>
          </p:blipFill>
          <p:spPr>
            <a:xfrm>
              <a:off x="4197096" y="5411723"/>
              <a:ext cx="262127" cy="1523"/>
            </a:xfrm>
            <a:prstGeom prst="rect">
              <a:avLst/>
            </a:prstGeom>
          </p:spPr>
        </p:pic>
        <p:pic>
          <p:nvPicPr>
            <p:cNvPr id="268" name="object 268"/>
            <p:cNvPicPr/>
            <p:nvPr/>
          </p:nvPicPr>
          <p:blipFill>
            <a:blip r:embed="rId142"/>
            <a:stretch/>
          </p:blipFill>
          <p:spPr>
            <a:xfrm>
              <a:off x="4194047" y="5412485"/>
              <a:ext cx="265176" cy="12954"/>
            </a:xfrm>
            <a:prstGeom prst="rect">
              <a:avLst/>
            </a:prstGeom>
          </p:spPr>
        </p:pic>
        <p:pic>
          <p:nvPicPr>
            <p:cNvPr id="269" name="object 269"/>
            <p:cNvPicPr/>
            <p:nvPr/>
          </p:nvPicPr>
          <p:blipFill>
            <a:blip r:embed="rId143"/>
            <a:stretch/>
          </p:blipFill>
          <p:spPr>
            <a:xfrm>
              <a:off x="4194047" y="5419343"/>
              <a:ext cx="262890" cy="6858"/>
            </a:xfrm>
            <a:prstGeom prst="rect">
              <a:avLst/>
            </a:prstGeom>
          </p:spPr>
        </p:pic>
        <p:pic>
          <p:nvPicPr>
            <p:cNvPr id="270" name="object 270"/>
            <p:cNvPicPr/>
            <p:nvPr/>
          </p:nvPicPr>
          <p:blipFill>
            <a:blip r:embed="rId144"/>
            <a:stretch/>
          </p:blipFill>
          <p:spPr>
            <a:xfrm>
              <a:off x="4193285" y="5425439"/>
              <a:ext cx="263652" cy="1523"/>
            </a:xfrm>
            <a:prstGeom prst="rect">
              <a:avLst/>
            </a:prstGeom>
          </p:spPr>
        </p:pic>
        <p:pic>
          <p:nvPicPr>
            <p:cNvPr id="271" name="object 271"/>
            <p:cNvPicPr/>
            <p:nvPr/>
          </p:nvPicPr>
          <p:blipFill>
            <a:blip r:embed="rId145"/>
            <a:stretch/>
          </p:blipFill>
          <p:spPr>
            <a:xfrm>
              <a:off x="4193285" y="5426201"/>
              <a:ext cx="263652" cy="1523"/>
            </a:xfrm>
            <a:prstGeom prst="rect">
              <a:avLst/>
            </a:prstGeom>
          </p:spPr>
        </p:pic>
        <p:pic>
          <p:nvPicPr>
            <p:cNvPr id="272" name="object 272"/>
            <p:cNvPicPr/>
            <p:nvPr/>
          </p:nvPicPr>
          <p:blipFill>
            <a:blip r:embed="rId146"/>
            <a:stretch/>
          </p:blipFill>
          <p:spPr>
            <a:xfrm>
              <a:off x="4193285" y="5426963"/>
              <a:ext cx="263652" cy="1523"/>
            </a:xfrm>
            <a:prstGeom prst="rect">
              <a:avLst/>
            </a:prstGeom>
          </p:spPr>
        </p:pic>
        <p:pic>
          <p:nvPicPr>
            <p:cNvPr id="273" name="object 273"/>
            <p:cNvPicPr/>
            <p:nvPr/>
          </p:nvPicPr>
          <p:blipFill>
            <a:blip r:embed="rId147"/>
            <a:stretch/>
          </p:blipFill>
          <p:spPr>
            <a:xfrm>
              <a:off x="4193285" y="5427725"/>
              <a:ext cx="263652" cy="1523"/>
            </a:xfrm>
            <a:prstGeom prst="rect">
              <a:avLst/>
            </a:prstGeom>
          </p:spPr>
        </p:pic>
        <p:pic>
          <p:nvPicPr>
            <p:cNvPr id="274" name="object 274"/>
            <p:cNvPicPr/>
            <p:nvPr/>
          </p:nvPicPr>
          <p:blipFill>
            <a:blip r:embed="rId148"/>
            <a:stretch/>
          </p:blipFill>
          <p:spPr>
            <a:xfrm>
              <a:off x="4193285" y="5428487"/>
              <a:ext cx="263652" cy="1523"/>
            </a:xfrm>
            <a:prstGeom prst="rect">
              <a:avLst/>
            </a:prstGeom>
          </p:spPr>
        </p:pic>
        <p:pic>
          <p:nvPicPr>
            <p:cNvPr id="275" name="object 275"/>
            <p:cNvPicPr/>
            <p:nvPr/>
          </p:nvPicPr>
          <p:blipFill>
            <a:blip r:embed="rId149"/>
            <a:stretch/>
          </p:blipFill>
          <p:spPr>
            <a:xfrm>
              <a:off x="4192523" y="5429249"/>
              <a:ext cx="264414" cy="1523"/>
            </a:xfrm>
            <a:prstGeom prst="rect">
              <a:avLst/>
            </a:prstGeom>
          </p:spPr>
        </p:pic>
        <p:pic>
          <p:nvPicPr>
            <p:cNvPr id="276" name="object 276"/>
            <p:cNvPicPr/>
            <p:nvPr/>
          </p:nvPicPr>
          <p:blipFill>
            <a:blip r:embed="rId150"/>
            <a:stretch/>
          </p:blipFill>
          <p:spPr>
            <a:xfrm>
              <a:off x="4192523" y="5430011"/>
              <a:ext cx="263651" cy="1523"/>
            </a:xfrm>
            <a:prstGeom prst="rect">
              <a:avLst/>
            </a:prstGeom>
          </p:spPr>
        </p:pic>
        <p:pic>
          <p:nvPicPr>
            <p:cNvPr id="277" name="object 277"/>
            <p:cNvPicPr/>
            <p:nvPr/>
          </p:nvPicPr>
          <p:blipFill>
            <a:blip r:embed="rId151"/>
            <a:stretch/>
          </p:blipFill>
          <p:spPr>
            <a:xfrm>
              <a:off x="4192523" y="5430773"/>
              <a:ext cx="263651" cy="1523"/>
            </a:xfrm>
            <a:prstGeom prst="rect">
              <a:avLst/>
            </a:prstGeom>
          </p:spPr>
        </p:pic>
        <p:pic>
          <p:nvPicPr>
            <p:cNvPr id="278" name="object 278"/>
            <p:cNvPicPr/>
            <p:nvPr/>
          </p:nvPicPr>
          <p:blipFill>
            <a:blip r:embed="rId152"/>
            <a:stretch/>
          </p:blipFill>
          <p:spPr>
            <a:xfrm>
              <a:off x="4191761" y="5431535"/>
              <a:ext cx="264413" cy="1524"/>
            </a:xfrm>
            <a:prstGeom prst="rect">
              <a:avLst/>
            </a:prstGeom>
          </p:spPr>
        </p:pic>
        <p:pic>
          <p:nvPicPr>
            <p:cNvPr id="279" name="object 279"/>
            <p:cNvPicPr/>
            <p:nvPr/>
          </p:nvPicPr>
          <p:blipFill>
            <a:blip r:embed="rId153"/>
            <a:stretch/>
          </p:blipFill>
          <p:spPr>
            <a:xfrm>
              <a:off x="4191000" y="5432297"/>
              <a:ext cx="265175" cy="6095"/>
            </a:xfrm>
            <a:prstGeom prst="rect">
              <a:avLst/>
            </a:prstGeom>
          </p:spPr>
        </p:pic>
        <p:pic>
          <p:nvPicPr>
            <p:cNvPr id="280" name="object 280"/>
            <p:cNvPicPr/>
            <p:nvPr/>
          </p:nvPicPr>
          <p:blipFill>
            <a:blip r:embed="rId154"/>
            <a:stretch/>
          </p:blipFill>
          <p:spPr>
            <a:xfrm>
              <a:off x="4191000" y="5437631"/>
              <a:ext cx="264413" cy="1523"/>
            </a:xfrm>
            <a:prstGeom prst="rect">
              <a:avLst/>
            </a:prstGeom>
          </p:spPr>
        </p:pic>
        <p:pic>
          <p:nvPicPr>
            <p:cNvPr id="281" name="object 281"/>
            <p:cNvPicPr/>
            <p:nvPr/>
          </p:nvPicPr>
          <p:blipFill>
            <a:blip r:embed="rId155"/>
            <a:stretch/>
          </p:blipFill>
          <p:spPr>
            <a:xfrm>
              <a:off x="4191000" y="5438393"/>
              <a:ext cx="264413" cy="1523"/>
            </a:xfrm>
            <a:prstGeom prst="rect">
              <a:avLst/>
            </a:prstGeom>
          </p:spPr>
        </p:pic>
        <p:pic>
          <p:nvPicPr>
            <p:cNvPr id="282" name="object 282"/>
            <p:cNvPicPr/>
            <p:nvPr/>
          </p:nvPicPr>
          <p:blipFill>
            <a:blip r:embed="rId156"/>
            <a:stretch/>
          </p:blipFill>
          <p:spPr>
            <a:xfrm>
              <a:off x="4191000" y="5439155"/>
              <a:ext cx="264413" cy="1523"/>
            </a:xfrm>
            <a:prstGeom prst="rect">
              <a:avLst/>
            </a:prstGeom>
          </p:spPr>
        </p:pic>
        <p:pic>
          <p:nvPicPr>
            <p:cNvPr id="283" name="object 283"/>
            <p:cNvPicPr/>
            <p:nvPr/>
          </p:nvPicPr>
          <p:blipFill>
            <a:blip r:embed="rId157"/>
            <a:stretch/>
          </p:blipFill>
          <p:spPr>
            <a:xfrm>
              <a:off x="4190238" y="5439917"/>
              <a:ext cx="264413" cy="1523"/>
            </a:xfrm>
            <a:prstGeom prst="rect">
              <a:avLst/>
            </a:prstGeom>
          </p:spPr>
        </p:pic>
        <p:pic>
          <p:nvPicPr>
            <p:cNvPr id="284" name="object 284"/>
            <p:cNvPicPr/>
            <p:nvPr/>
          </p:nvPicPr>
          <p:blipFill>
            <a:blip r:embed="rId158"/>
            <a:stretch/>
          </p:blipFill>
          <p:spPr>
            <a:xfrm>
              <a:off x="4190238" y="5440679"/>
              <a:ext cx="264413" cy="1523"/>
            </a:xfrm>
            <a:prstGeom prst="rect">
              <a:avLst/>
            </a:prstGeom>
          </p:spPr>
        </p:pic>
        <p:pic>
          <p:nvPicPr>
            <p:cNvPr id="285" name="object 285"/>
            <p:cNvPicPr/>
            <p:nvPr/>
          </p:nvPicPr>
          <p:blipFill>
            <a:blip r:embed="rId159"/>
            <a:stretch/>
          </p:blipFill>
          <p:spPr>
            <a:xfrm>
              <a:off x="4190238" y="5441441"/>
              <a:ext cx="264413" cy="1524"/>
            </a:xfrm>
            <a:prstGeom prst="rect">
              <a:avLst/>
            </a:prstGeom>
          </p:spPr>
        </p:pic>
        <p:pic>
          <p:nvPicPr>
            <p:cNvPr id="286" name="object 286"/>
            <p:cNvPicPr/>
            <p:nvPr/>
          </p:nvPicPr>
          <p:blipFill>
            <a:blip r:embed="rId160"/>
            <a:stretch/>
          </p:blipFill>
          <p:spPr>
            <a:xfrm>
              <a:off x="4187190" y="5442203"/>
              <a:ext cx="267461" cy="17525"/>
            </a:xfrm>
            <a:prstGeom prst="rect">
              <a:avLst/>
            </a:prstGeom>
          </p:spPr>
        </p:pic>
        <p:pic>
          <p:nvPicPr>
            <p:cNvPr id="287" name="object 287"/>
            <p:cNvPicPr/>
            <p:nvPr/>
          </p:nvPicPr>
          <p:blipFill>
            <a:blip r:embed="rId161"/>
            <a:stretch/>
          </p:blipFill>
          <p:spPr>
            <a:xfrm>
              <a:off x="4186427" y="5458967"/>
              <a:ext cx="272795" cy="9906"/>
            </a:xfrm>
            <a:prstGeom prst="rect">
              <a:avLst/>
            </a:prstGeom>
          </p:spPr>
        </p:pic>
        <p:pic>
          <p:nvPicPr>
            <p:cNvPr id="288" name="object 288"/>
            <p:cNvPicPr/>
            <p:nvPr/>
          </p:nvPicPr>
          <p:blipFill>
            <a:blip r:embed="rId162"/>
            <a:stretch/>
          </p:blipFill>
          <p:spPr>
            <a:xfrm>
              <a:off x="4186427" y="5468111"/>
              <a:ext cx="268986" cy="1523"/>
            </a:xfrm>
            <a:prstGeom prst="rect">
              <a:avLst/>
            </a:prstGeom>
          </p:spPr>
        </p:pic>
        <p:pic>
          <p:nvPicPr>
            <p:cNvPr id="289" name="object 289"/>
            <p:cNvPicPr/>
            <p:nvPr/>
          </p:nvPicPr>
          <p:blipFill>
            <a:blip r:embed="rId163"/>
            <a:stretch/>
          </p:blipFill>
          <p:spPr>
            <a:xfrm>
              <a:off x="4185665" y="5468873"/>
              <a:ext cx="269747" cy="7620"/>
            </a:xfrm>
            <a:prstGeom prst="rect">
              <a:avLst/>
            </a:prstGeom>
          </p:spPr>
        </p:pic>
        <p:sp>
          <p:nvSpPr>
            <p:cNvPr id="290" name="object 290"/>
            <p:cNvSpPr/>
            <p:nvPr/>
          </p:nvSpPr>
          <p:spPr>
            <a:xfrm>
              <a:off x="4376165" y="5473064"/>
              <a:ext cx="6350" cy="0"/>
            </a:xfrm>
            <a:custGeom>
              <a:avLst/>
              <a:gdLst/>
              <a:ahLst/>
              <a:cxnLst/>
              <a:rect l="l" t="t" r="r" b="b"/>
              <a:pathLst>
                <a:path w="6350">
                  <a:moveTo>
                    <a:pt x="0" y="0"/>
                  </a:moveTo>
                  <a:lnTo>
                    <a:pt x="6095" y="0"/>
                  </a:lnTo>
                </a:path>
              </a:pathLst>
            </a:custGeom>
            <a:grpFill/>
            <a:ln w="3175">
              <a:solidFill>
                <a:srgbClr val="3D2E50"/>
              </a:solidFill>
            </a:ln>
          </p:spPr>
          <p:txBody>
            <a:bodyPr wrap="square" lIns="0" tIns="0" rIns="0" bIns="0" rtlCol="0"/>
            <a:lstStyle/>
            <a:p>
              <a:endParaRPr sz="1588"/>
            </a:p>
          </p:txBody>
        </p:sp>
        <p:sp>
          <p:nvSpPr>
            <p:cNvPr id="291" name="object 291"/>
            <p:cNvSpPr/>
            <p:nvPr/>
          </p:nvSpPr>
          <p:spPr>
            <a:xfrm>
              <a:off x="4389882" y="5473064"/>
              <a:ext cx="6350" cy="0"/>
            </a:xfrm>
            <a:custGeom>
              <a:avLst/>
              <a:gdLst/>
              <a:ahLst/>
              <a:cxnLst/>
              <a:rect l="l" t="t" r="r" b="b"/>
              <a:pathLst>
                <a:path w="6350">
                  <a:moveTo>
                    <a:pt x="0" y="0"/>
                  </a:moveTo>
                  <a:lnTo>
                    <a:pt x="6095" y="0"/>
                  </a:lnTo>
                </a:path>
              </a:pathLst>
            </a:custGeom>
            <a:grpFill/>
            <a:ln w="3175">
              <a:solidFill>
                <a:srgbClr val="4C3E5E"/>
              </a:solidFill>
            </a:ln>
          </p:spPr>
          <p:txBody>
            <a:bodyPr wrap="square" lIns="0" tIns="0" rIns="0" bIns="0" rtlCol="0"/>
            <a:lstStyle/>
            <a:p>
              <a:endParaRPr sz="1588"/>
            </a:p>
          </p:txBody>
        </p:sp>
        <p:sp>
          <p:nvSpPr>
            <p:cNvPr id="292" name="object 292"/>
            <p:cNvSpPr/>
            <p:nvPr/>
          </p:nvSpPr>
          <p:spPr>
            <a:xfrm>
              <a:off x="4376165" y="5473064"/>
              <a:ext cx="62865" cy="1270"/>
            </a:xfrm>
            <a:custGeom>
              <a:avLst/>
              <a:gdLst/>
              <a:ahLst/>
              <a:cxnLst/>
              <a:rect l="l" t="t" r="r" b="b"/>
              <a:pathLst>
                <a:path w="62864" h="1270">
                  <a:moveTo>
                    <a:pt x="28194" y="0"/>
                  </a:moveTo>
                  <a:lnTo>
                    <a:pt x="34290" y="0"/>
                  </a:lnTo>
                </a:path>
                <a:path w="62864" h="1270">
                  <a:moveTo>
                    <a:pt x="41910" y="0"/>
                  </a:moveTo>
                  <a:lnTo>
                    <a:pt x="48006" y="0"/>
                  </a:lnTo>
                </a:path>
                <a:path w="62864" h="1270">
                  <a:moveTo>
                    <a:pt x="56388" y="0"/>
                  </a:moveTo>
                  <a:lnTo>
                    <a:pt x="62484" y="0"/>
                  </a:lnTo>
                </a:path>
                <a:path w="62864" h="1270">
                  <a:moveTo>
                    <a:pt x="0" y="761"/>
                  </a:moveTo>
                  <a:lnTo>
                    <a:pt x="6095" y="761"/>
                  </a:lnTo>
                </a:path>
              </a:pathLst>
            </a:custGeom>
            <a:grpFill/>
            <a:ln w="3175">
              <a:solidFill>
                <a:srgbClr val="3D2E50"/>
              </a:solidFill>
            </a:ln>
          </p:spPr>
          <p:txBody>
            <a:bodyPr wrap="square" lIns="0" tIns="0" rIns="0" bIns="0" rtlCol="0"/>
            <a:lstStyle/>
            <a:p>
              <a:endParaRPr sz="1588"/>
            </a:p>
          </p:txBody>
        </p:sp>
        <p:sp>
          <p:nvSpPr>
            <p:cNvPr id="293" name="object 293"/>
            <p:cNvSpPr/>
            <p:nvPr/>
          </p:nvSpPr>
          <p:spPr>
            <a:xfrm>
              <a:off x="4389882" y="5473826"/>
              <a:ext cx="6350" cy="0"/>
            </a:xfrm>
            <a:custGeom>
              <a:avLst/>
              <a:gdLst/>
              <a:ahLst/>
              <a:cxnLst/>
              <a:rect l="l" t="t" r="r" b="b"/>
              <a:pathLst>
                <a:path w="6350">
                  <a:moveTo>
                    <a:pt x="0" y="0"/>
                  </a:moveTo>
                  <a:lnTo>
                    <a:pt x="6095" y="0"/>
                  </a:lnTo>
                </a:path>
              </a:pathLst>
            </a:custGeom>
            <a:grpFill/>
            <a:ln w="3175">
              <a:solidFill>
                <a:srgbClr val="4C3E5E"/>
              </a:solidFill>
            </a:ln>
          </p:spPr>
          <p:txBody>
            <a:bodyPr wrap="square" lIns="0" tIns="0" rIns="0" bIns="0" rtlCol="0"/>
            <a:lstStyle/>
            <a:p>
              <a:endParaRPr sz="1588"/>
            </a:p>
          </p:txBody>
        </p:sp>
        <p:sp>
          <p:nvSpPr>
            <p:cNvPr id="294" name="object 294"/>
            <p:cNvSpPr/>
            <p:nvPr/>
          </p:nvSpPr>
          <p:spPr>
            <a:xfrm>
              <a:off x="4376165" y="5473826"/>
              <a:ext cx="62865" cy="1270"/>
            </a:xfrm>
            <a:custGeom>
              <a:avLst/>
              <a:gdLst/>
              <a:ahLst/>
              <a:cxnLst/>
              <a:rect l="l" t="t" r="r" b="b"/>
              <a:pathLst>
                <a:path w="62864" h="1270">
                  <a:moveTo>
                    <a:pt x="28194" y="0"/>
                  </a:moveTo>
                  <a:lnTo>
                    <a:pt x="34290" y="0"/>
                  </a:lnTo>
                </a:path>
                <a:path w="62864" h="1270">
                  <a:moveTo>
                    <a:pt x="41910" y="0"/>
                  </a:moveTo>
                  <a:lnTo>
                    <a:pt x="48006" y="0"/>
                  </a:lnTo>
                </a:path>
                <a:path w="62864" h="1270">
                  <a:moveTo>
                    <a:pt x="56388" y="0"/>
                  </a:moveTo>
                  <a:lnTo>
                    <a:pt x="62484" y="0"/>
                  </a:lnTo>
                </a:path>
                <a:path w="62864" h="1270">
                  <a:moveTo>
                    <a:pt x="0" y="761"/>
                  </a:moveTo>
                  <a:lnTo>
                    <a:pt x="6095" y="761"/>
                  </a:lnTo>
                </a:path>
              </a:pathLst>
            </a:custGeom>
            <a:grpFill/>
            <a:ln w="3175">
              <a:solidFill>
                <a:srgbClr val="3D2E50"/>
              </a:solidFill>
            </a:ln>
          </p:spPr>
          <p:txBody>
            <a:bodyPr wrap="square" lIns="0" tIns="0" rIns="0" bIns="0" rtlCol="0"/>
            <a:lstStyle/>
            <a:p>
              <a:endParaRPr sz="1588"/>
            </a:p>
          </p:txBody>
        </p:sp>
        <p:sp>
          <p:nvSpPr>
            <p:cNvPr id="295" name="object 295"/>
            <p:cNvSpPr/>
            <p:nvPr/>
          </p:nvSpPr>
          <p:spPr>
            <a:xfrm>
              <a:off x="4389882" y="5474588"/>
              <a:ext cx="6350" cy="0"/>
            </a:xfrm>
            <a:custGeom>
              <a:avLst/>
              <a:gdLst/>
              <a:ahLst/>
              <a:cxnLst/>
              <a:rect l="l" t="t" r="r" b="b"/>
              <a:pathLst>
                <a:path w="6350">
                  <a:moveTo>
                    <a:pt x="0" y="0"/>
                  </a:moveTo>
                  <a:lnTo>
                    <a:pt x="6095" y="0"/>
                  </a:lnTo>
                </a:path>
              </a:pathLst>
            </a:custGeom>
            <a:grpFill/>
            <a:ln w="3175">
              <a:solidFill>
                <a:srgbClr val="4C3E5E"/>
              </a:solidFill>
            </a:ln>
          </p:spPr>
          <p:txBody>
            <a:bodyPr wrap="square" lIns="0" tIns="0" rIns="0" bIns="0" rtlCol="0"/>
            <a:lstStyle/>
            <a:p>
              <a:endParaRPr sz="1588"/>
            </a:p>
          </p:txBody>
        </p:sp>
        <p:sp>
          <p:nvSpPr>
            <p:cNvPr id="296" name="object 296"/>
            <p:cNvSpPr/>
            <p:nvPr/>
          </p:nvSpPr>
          <p:spPr>
            <a:xfrm>
              <a:off x="4376165" y="5474588"/>
              <a:ext cx="62865" cy="1270"/>
            </a:xfrm>
            <a:custGeom>
              <a:avLst/>
              <a:gdLst/>
              <a:ahLst/>
              <a:cxnLst/>
              <a:rect l="l" t="t" r="r" b="b"/>
              <a:pathLst>
                <a:path w="62864" h="1270">
                  <a:moveTo>
                    <a:pt x="28194" y="0"/>
                  </a:moveTo>
                  <a:lnTo>
                    <a:pt x="34290" y="0"/>
                  </a:lnTo>
                </a:path>
                <a:path w="62864" h="1270">
                  <a:moveTo>
                    <a:pt x="41910" y="0"/>
                  </a:moveTo>
                  <a:lnTo>
                    <a:pt x="48006" y="0"/>
                  </a:lnTo>
                </a:path>
                <a:path w="62864" h="1270">
                  <a:moveTo>
                    <a:pt x="56388" y="0"/>
                  </a:moveTo>
                  <a:lnTo>
                    <a:pt x="62484" y="0"/>
                  </a:lnTo>
                </a:path>
                <a:path w="62864" h="1270">
                  <a:moveTo>
                    <a:pt x="0" y="761"/>
                  </a:moveTo>
                  <a:lnTo>
                    <a:pt x="6095" y="761"/>
                  </a:lnTo>
                </a:path>
              </a:pathLst>
            </a:custGeom>
            <a:grpFill/>
            <a:ln w="3175">
              <a:solidFill>
                <a:srgbClr val="3D2E50"/>
              </a:solidFill>
            </a:ln>
          </p:spPr>
          <p:txBody>
            <a:bodyPr wrap="square" lIns="0" tIns="0" rIns="0" bIns="0" rtlCol="0"/>
            <a:lstStyle/>
            <a:p>
              <a:endParaRPr sz="1588"/>
            </a:p>
          </p:txBody>
        </p:sp>
        <p:sp>
          <p:nvSpPr>
            <p:cNvPr id="297" name="object 297"/>
            <p:cNvSpPr/>
            <p:nvPr/>
          </p:nvSpPr>
          <p:spPr>
            <a:xfrm>
              <a:off x="4389882" y="5475350"/>
              <a:ext cx="6350" cy="0"/>
            </a:xfrm>
            <a:custGeom>
              <a:avLst/>
              <a:gdLst/>
              <a:ahLst/>
              <a:cxnLst/>
              <a:rect l="l" t="t" r="r" b="b"/>
              <a:pathLst>
                <a:path w="6350">
                  <a:moveTo>
                    <a:pt x="0" y="0"/>
                  </a:moveTo>
                  <a:lnTo>
                    <a:pt x="6095" y="0"/>
                  </a:lnTo>
                </a:path>
              </a:pathLst>
            </a:custGeom>
            <a:grpFill/>
            <a:ln w="3175">
              <a:solidFill>
                <a:srgbClr val="4C3E5E"/>
              </a:solidFill>
            </a:ln>
          </p:spPr>
          <p:txBody>
            <a:bodyPr wrap="square" lIns="0" tIns="0" rIns="0" bIns="0" rtlCol="0"/>
            <a:lstStyle/>
            <a:p>
              <a:endParaRPr sz="1588"/>
            </a:p>
          </p:txBody>
        </p:sp>
        <p:sp>
          <p:nvSpPr>
            <p:cNvPr id="298" name="object 298"/>
            <p:cNvSpPr/>
            <p:nvPr/>
          </p:nvSpPr>
          <p:spPr>
            <a:xfrm>
              <a:off x="4376165" y="5475350"/>
              <a:ext cx="62865" cy="1270"/>
            </a:xfrm>
            <a:custGeom>
              <a:avLst/>
              <a:gdLst/>
              <a:ahLst/>
              <a:cxnLst/>
              <a:rect l="l" t="t" r="r" b="b"/>
              <a:pathLst>
                <a:path w="62864" h="1270">
                  <a:moveTo>
                    <a:pt x="28194" y="0"/>
                  </a:moveTo>
                  <a:lnTo>
                    <a:pt x="34290" y="0"/>
                  </a:lnTo>
                </a:path>
                <a:path w="62864" h="1270">
                  <a:moveTo>
                    <a:pt x="41910" y="0"/>
                  </a:moveTo>
                  <a:lnTo>
                    <a:pt x="48006" y="0"/>
                  </a:lnTo>
                </a:path>
                <a:path w="62864" h="1270">
                  <a:moveTo>
                    <a:pt x="56388" y="0"/>
                  </a:moveTo>
                  <a:lnTo>
                    <a:pt x="62484" y="0"/>
                  </a:lnTo>
                </a:path>
                <a:path w="62864" h="1270">
                  <a:moveTo>
                    <a:pt x="0" y="761"/>
                  </a:moveTo>
                  <a:lnTo>
                    <a:pt x="6095" y="761"/>
                  </a:lnTo>
                </a:path>
              </a:pathLst>
            </a:custGeom>
            <a:grpFill/>
            <a:ln w="3175">
              <a:solidFill>
                <a:srgbClr val="3D2E50"/>
              </a:solidFill>
            </a:ln>
          </p:spPr>
          <p:txBody>
            <a:bodyPr wrap="square" lIns="0" tIns="0" rIns="0" bIns="0" rtlCol="0"/>
            <a:lstStyle/>
            <a:p>
              <a:endParaRPr sz="1588"/>
            </a:p>
          </p:txBody>
        </p:sp>
        <p:sp>
          <p:nvSpPr>
            <p:cNvPr id="299" name="object 299"/>
            <p:cNvSpPr/>
            <p:nvPr/>
          </p:nvSpPr>
          <p:spPr>
            <a:xfrm>
              <a:off x="4389882" y="5476112"/>
              <a:ext cx="6350" cy="0"/>
            </a:xfrm>
            <a:custGeom>
              <a:avLst/>
              <a:gdLst/>
              <a:ahLst/>
              <a:cxnLst/>
              <a:rect l="l" t="t" r="r" b="b"/>
              <a:pathLst>
                <a:path w="6350">
                  <a:moveTo>
                    <a:pt x="0" y="0"/>
                  </a:moveTo>
                  <a:lnTo>
                    <a:pt x="6095" y="0"/>
                  </a:lnTo>
                </a:path>
              </a:pathLst>
            </a:custGeom>
            <a:grpFill/>
            <a:ln w="3175">
              <a:solidFill>
                <a:srgbClr val="4C3E5E"/>
              </a:solidFill>
            </a:ln>
          </p:spPr>
          <p:txBody>
            <a:bodyPr wrap="square" lIns="0" tIns="0" rIns="0" bIns="0" rtlCol="0"/>
            <a:lstStyle/>
            <a:p>
              <a:endParaRPr sz="1588"/>
            </a:p>
          </p:txBody>
        </p:sp>
        <p:sp>
          <p:nvSpPr>
            <p:cNvPr id="300" name="object 300"/>
            <p:cNvSpPr/>
            <p:nvPr/>
          </p:nvSpPr>
          <p:spPr>
            <a:xfrm>
              <a:off x="4418076" y="5476112"/>
              <a:ext cx="20955" cy="0"/>
            </a:xfrm>
            <a:custGeom>
              <a:avLst/>
              <a:gdLst/>
              <a:ahLst/>
              <a:cxnLst/>
              <a:rect l="l" t="t" r="r" b="b"/>
              <a:pathLst>
                <a:path w="20954">
                  <a:moveTo>
                    <a:pt x="0" y="0"/>
                  </a:moveTo>
                  <a:lnTo>
                    <a:pt x="6095" y="0"/>
                  </a:lnTo>
                </a:path>
                <a:path w="20954">
                  <a:moveTo>
                    <a:pt x="14477" y="0"/>
                  </a:moveTo>
                  <a:lnTo>
                    <a:pt x="20573" y="0"/>
                  </a:lnTo>
                </a:path>
              </a:pathLst>
            </a:custGeom>
            <a:grpFill/>
            <a:ln w="3175">
              <a:solidFill>
                <a:srgbClr val="3D2E50"/>
              </a:solidFill>
            </a:ln>
          </p:spPr>
          <p:txBody>
            <a:bodyPr wrap="square" lIns="0" tIns="0" rIns="0" bIns="0" rtlCol="0"/>
            <a:lstStyle/>
            <a:p>
              <a:endParaRPr sz="1588"/>
            </a:p>
          </p:txBody>
        </p:sp>
        <p:pic>
          <p:nvPicPr>
            <p:cNvPr id="301" name="object 301"/>
            <p:cNvPicPr/>
            <p:nvPr/>
          </p:nvPicPr>
          <p:blipFill>
            <a:blip r:embed="rId164"/>
            <a:stretch/>
          </p:blipFill>
          <p:spPr>
            <a:xfrm>
              <a:off x="4185665" y="5475731"/>
              <a:ext cx="269747" cy="70103"/>
            </a:xfrm>
            <a:prstGeom prst="rect">
              <a:avLst/>
            </a:prstGeom>
          </p:spPr>
        </p:pic>
        <p:pic>
          <p:nvPicPr>
            <p:cNvPr id="302" name="object 302"/>
            <p:cNvPicPr/>
            <p:nvPr/>
          </p:nvPicPr>
          <p:blipFill>
            <a:blip r:embed="rId165"/>
            <a:stretch/>
          </p:blipFill>
          <p:spPr>
            <a:xfrm>
              <a:off x="4221479" y="5545835"/>
              <a:ext cx="21336" cy="761"/>
            </a:xfrm>
            <a:prstGeom prst="rect">
              <a:avLst/>
            </a:prstGeom>
          </p:spPr>
        </p:pic>
        <p:sp>
          <p:nvSpPr>
            <p:cNvPr id="303" name="object 303"/>
            <p:cNvSpPr/>
            <p:nvPr/>
          </p:nvSpPr>
          <p:spPr>
            <a:xfrm>
              <a:off x="4289297" y="5566028"/>
              <a:ext cx="152400" cy="20320"/>
            </a:xfrm>
            <a:custGeom>
              <a:avLst/>
              <a:gdLst/>
              <a:ahLst/>
              <a:cxnLst/>
              <a:rect l="l" t="t" r="r" b="b"/>
              <a:pathLst>
                <a:path w="152400" h="20320">
                  <a:moveTo>
                    <a:pt x="0" y="0"/>
                  </a:moveTo>
                  <a:lnTo>
                    <a:pt x="152399" y="0"/>
                  </a:lnTo>
                </a:path>
                <a:path w="152400" h="20320">
                  <a:moveTo>
                    <a:pt x="0" y="761"/>
                  </a:moveTo>
                  <a:lnTo>
                    <a:pt x="152399" y="761"/>
                  </a:lnTo>
                </a:path>
                <a:path w="152400" h="20320">
                  <a:moveTo>
                    <a:pt x="0" y="1523"/>
                  </a:moveTo>
                  <a:lnTo>
                    <a:pt x="152399" y="1523"/>
                  </a:lnTo>
                </a:path>
                <a:path w="152400" h="20320">
                  <a:moveTo>
                    <a:pt x="0" y="2285"/>
                  </a:moveTo>
                  <a:lnTo>
                    <a:pt x="152399" y="2285"/>
                  </a:lnTo>
                </a:path>
                <a:path w="152400" h="20320">
                  <a:moveTo>
                    <a:pt x="0" y="3047"/>
                  </a:moveTo>
                  <a:lnTo>
                    <a:pt x="152399" y="3047"/>
                  </a:lnTo>
                </a:path>
                <a:path w="152400" h="20320">
                  <a:moveTo>
                    <a:pt x="0" y="3809"/>
                  </a:moveTo>
                  <a:lnTo>
                    <a:pt x="152399" y="3809"/>
                  </a:lnTo>
                </a:path>
                <a:path w="152400" h="20320">
                  <a:moveTo>
                    <a:pt x="0" y="4571"/>
                  </a:moveTo>
                  <a:lnTo>
                    <a:pt x="152399" y="4571"/>
                  </a:lnTo>
                </a:path>
                <a:path w="152400" h="20320">
                  <a:moveTo>
                    <a:pt x="0" y="5333"/>
                  </a:moveTo>
                  <a:lnTo>
                    <a:pt x="152399" y="5333"/>
                  </a:lnTo>
                </a:path>
                <a:path w="152400" h="20320">
                  <a:moveTo>
                    <a:pt x="0" y="6095"/>
                  </a:moveTo>
                  <a:lnTo>
                    <a:pt x="152399" y="6095"/>
                  </a:lnTo>
                </a:path>
                <a:path w="152400" h="20320">
                  <a:moveTo>
                    <a:pt x="0" y="6857"/>
                  </a:moveTo>
                  <a:lnTo>
                    <a:pt x="152399" y="6857"/>
                  </a:lnTo>
                </a:path>
                <a:path w="152400" h="20320">
                  <a:moveTo>
                    <a:pt x="0" y="7619"/>
                  </a:moveTo>
                  <a:lnTo>
                    <a:pt x="152399" y="7619"/>
                  </a:lnTo>
                </a:path>
                <a:path w="152400" h="20320">
                  <a:moveTo>
                    <a:pt x="0" y="8381"/>
                  </a:moveTo>
                  <a:lnTo>
                    <a:pt x="152399" y="8381"/>
                  </a:lnTo>
                </a:path>
                <a:path w="152400" h="20320">
                  <a:moveTo>
                    <a:pt x="0" y="9143"/>
                  </a:moveTo>
                  <a:lnTo>
                    <a:pt x="152399" y="9143"/>
                  </a:lnTo>
                </a:path>
                <a:path w="152400" h="20320">
                  <a:moveTo>
                    <a:pt x="0" y="9905"/>
                  </a:moveTo>
                  <a:lnTo>
                    <a:pt x="152399" y="9905"/>
                  </a:lnTo>
                </a:path>
                <a:path w="152400" h="20320">
                  <a:moveTo>
                    <a:pt x="0" y="10667"/>
                  </a:moveTo>
                  <a:lnTo>
                    <a:pt x="152399" y="10667"/>
                  </a:lnTo>
                </a:path>
                <a:path w="152400" h="20320">
                  <a:moveTo>
                    <a:pt x="0" y="11429"/>
                  </a:moveTo>
                  <a:lnTo>
                    <a:pt x="152399" y="11429"/>
                  </a:lnTo>
                </a:path>
                <a:path w="152400" h="20320">
                  <a:moveTo>
                    <a:pt x="0" y="12191"/>
                  </a:moveTo>
                  <a:lnTo>
                    <a:pt x="152399" y="12191"/>
                  </a:lnTo>
                </a:path>
                <a:path w="152400" h="20320">
                  <a:moveTo>
                    <a:pt x="0" y="12953"/>
                  </a:moveTo>
                  <a:lnTo>
                    <a:pt x="152399" y="12953"/>
                  </a:lnTo>
                </a:path>
                <a:path w="152400" h="20320">
                  <a:moveTo>
                    <a:pt x="0" y="13715"/>
                  </a:moveTo>
                  <a:lnTo>
                    <a:pt x="152399" y="13715"/>
                  </a:lnTo>
                </a:path>
                <a:path w="152400" h="20320">
                  <a:moveTo>
                    <a:pt x="0" y="14477"/>
                  </a:moveTo>
                  <a:lnTo>
                    <a:pt x="152399" y="14477"/>
                  </a:lnTo>
                </a:path>
                <a:path w="152400" h="20320">
                  <a:moveTo>
                    <a:pt x="0" y="15239"/>
                  </a:moveTo>
                  <a:lnTo>
                    <a:pt x="152399" y="15239"/>
                  </a:lnTo>
                </a:path>
                <a:path w="152400" h="20320">
                  <a:moveTo>
                    <a:pt x="0" y="16001"/>
                  </a:moveTo>
                  <a:lnTo>
                    <a:pt x="152399" y="16001"/>
                  </a:lnTo>
                </a:path>
                <a:path w="152400" h="20320">
                  <a:moveTo>
                    <a:pt x="0" y="16763"/>
                  </a:moveTo>
                  <a:lnTo>
                    <a:pt x="152399" y="16763"/>
                  </a:lnTo>
                </a:path>
                <a:path w="152400" h="20320">
                  <a:moveTo>
                    <a:pt x="0" y="17525"/>
                  </a:moveTo>
                  <a:lnTo>
                    <a:pt x="152399" y="17525"/>
                  </a:lnTo>
                </a:path>
                <a:path w="152400" h="20320">
                  <a:moveTo>
                    <a:pt x="0" y="18287"/>
                  </a:moveTo>
                  <a:lnTo>
                    <a:pt x="152399" y="18287"/>
                  </a:lnTo>
                </a:path>
                <a:path w="152400" h="20320">
                  <a:moveTo>
                    <a:pt x="0" y="19050"/>
                  </a:moveTo>
                  <a:lnTo>
                    <a:pt x="152399" y="19050"/>
                  </a:lnTo>
                </a:path>
                <a:path w="152400" h="20320">
                  <a:moveTo>
                    <a:pt x="0" y="19811"/>
                  </a:moveTo>
                  <a:lnTo>
                    <a:pt x="152399" y="19811"/>
                  </a:lnTo>
                </a:path>
              </a:pathLst>
            </a:custGeom>
            <a:grpFill/>
            <a:ln w="3175">
              <a:solidFill>
                <a:srgbClr val="3D2E50"/>
              </a:solidFill>
            </a:ln>
          </p:spPr>
          <p:txBody>
            <a:bodyPr wrap="square" lIns="0" tIns="0" rIns="0" bIns="0" rtlCol="0"/>
            <a:lstStyle/>
            <a:p>
              <a:endParaRPr sz="1588"/>
            </a:p>
          </p:txBody>
        </p:sp>
        <p:pic>
          <p:nvPicPr>
            <p:cNvPr id="304" name="object 304"/>
            <p:cNvPicPr/>
            <p:nvPr/>
          </p:nvPicPr>
          <p:blipFill>
            <a:blip r:embed="rId166"/>
            <a:stretch/>
          </p:blipFill>
          <p:spPr>
            <a:xfrm>
              <a:off x="4223765" y="5545835"/>
              <a:ext cx="274320" cy="103632"/>
            </a:xfrm>
            <a:prstGeom prst="rect">
              <a:avLst/>
            </a:prstGeom>
          </p:spPr>
        </p:pic>
        <p:pic>
          <p:nvPicPr>
            <p:cNvPr id="305" name="object 305"/>
            <p:cNvPicPr/>
            <p:nvPr/>
          </p:nvPicPr>
          <p:blipFill>
            <a:blip r:embed="rId167"/>
            <a:stretch/>
          </p:blipFill>
          <p:spPr>
            <a:xfrm>
              <a:off x="4302252" y="5648705"/>
              <a:ext cx="197357" cy="2285"/>
            </a:xfrm>
            <a:prstGeom prst="rect">
              <a:avLst/>
            </a:prstGeom>
          </p:spPr>
        </p:pic>
        <p:pic>
          <p:nvPicPr>
            <p:cNvPr id="306" name="object 306"/>
            <p:cNvPicPr/>
            <p:nvPr/>
          </p:nvPicPr>
          <p:blipFill>
            <a:blip r:embed="rId168"/>
            <a:stretch/>
          </p:blipFill>
          <p:spPr>
            <a:xfrm>
              <a:off x="4220717" y="5649467"/>
              <a:ext cx="43433" cy="3048"/>
            </a:xfrm>
            <a:prstGeom prst="rect">
              <a:avLst/>
            </a:prstGeom>
          </p:spPr>
        </p:pic>
        <p:pic>
          <p:nvPicPr>
            <p:cNvPr id="307" name="object 307"/>
            <p:cNvPicPr/>
            <p:nvPr/>
          </p:nvPicPr>
          <p:blipFill>
            <a:blip r:embed="rId169"/>
            <a:stretch/>
          </p:blipFill>
          <p:spPr>
            <a:xfrm>
              <a:off x="4397502" y="5650229"/>
              <a:ext cx="104393" cy="5334"/>
            </a:xfrm>
            <a:prstGeom prst="rect">
              <a:avLst/>
            </a:prstGeom>
          </p:spPr>
        </p:pic>
        <p:pic>
          <p:nvPicPr>
            <p:cNvPr id="308" name="object 308"/>
            <p:cNvPicPr/>
            <p:nvPr/>
          </p:nvPicPr>
          <p:blipFill>
            <a:blip r:embed="rId170"/>
            <a:stretch/>
          </p:blipFill>
          <p:spPr>
            <a:xfrm>
              <a:off x="4219955" y="5652515"/>
              <a:ext cx="42671" cy="3047"/>
            </a:xfrm>
            <a:prstGeom prst="rect">
              <a:avLst/>
            </a:prstGeom>
          </p:spPr>
        </p:pic>
        <p:pic>
          <p:nvPicPr>
            <p:cNvPr id="309" name="object 309"/>
            <p:cNvPicPr/>
            <p:nvPr/>
          </p:nvPicPr>
          <p:blipFill>
            <a:blip r:embed="rId171"/>
            <a:stretch/>
          </p:blipFill>
          <p:spPr>
            <a:xfrm>
              <a:off x="4459223" y="5655563"/>
              <a:ext cx="42671" cy="1523"/>
            </a:xfrm>
            <a:prstGeom prst="rect">
              <a:avLst/>
            </a:prstGeom>
          </p:spPr>
        </p:pic>
        <p:pic>
          <p:nvPicPr>
            <p:cNvPr id="310" name="object 310"/>
            <p:cNvPicPr/>
            <p:nvPr/>
          </p:nvPicPr>
          <p:blipFill>
            <a:blip r:embed="rId172"/>
            <a:stretch/>
          </p:blipFill>
          <p:spPr>
            <a:xfrm>
              <a:off x="4219955" y="5655563"/>
              <a:ext cx="44195" cy="4571"/>
            </a:xfrm>
            <a:prstGeom prst="rect">
              <a:avLst/>
            </a:prstGeom>
          </p:spPr>
        </p:pic>
        <p:pic>
          <p:nvPicPr>
            <p:cNvPr id="311" name="object 311"/>
            <p:cNvPicPr/>
            <p:nvPr/>
          </p:nvPicPr>
          <p:blipFill>
            <a:blip r:embed="rId173"/>
            <a:stretch/>
          </p:blipFill>
          <p:spPr>
            <a:xfrm>
              <a:off x="4459985" y="5657087"/>
              <a:ext cx="38099" cy="6096"/>
            </a:xfrm>
            <a:prstGeom prst="rect">
              <a:avLst/>
            </a:prstGeom>
          </p:spPr>
        </p:pic>
        <p:pic>
          <p:nvPicPr>
            <p:cNvPr id="312" name="object 312"/>
            <p:cNvPicPr/>
            <p:nvPr/>
          </p:nvPicPr>
          <p:blipFill>
            <a:blip r:embed="rId174"/>
            <a:stretch/>
          </p:blipFill>
          <p:spPr>
            <a:xfrm>
              <a:off x="4223765" y="5660135"/>
              <a:ext cx="36576" cy="4572"/>
            </a:xfrm>
            <a:prstGeom prst="rect">
              <a:avLst/>
            </a:prstGeom>
          </p:spPr>
        </p:pic>
      </p:grpSp>
      <p:sp>
        <p:nvSpPr>
          <p:cNvPr id="313" name="object 313"/>
          <p:cNvSpPr txBox="1"/>
          <p:nvPr/>
        </p:nvSpPr>
        <p:spPr>
          <a:xfrm>
            <a:off x="7896786" y="4648199"/>
            <a:ext cx="597834" cy="200802"/>
          </a:xfrm>
          <a:prstGeom prst="rect">
            <a:avLst/>
          </a:prstGeom>
        </p:spPr>
        <p:txBody>
          <a:bodyPr vert="horz" wrap="square" lIns="0" tIns="10646" rIns="0" bIns="0" rtlCol="0">
            <a:spAutoFit/>
          </a:bodyPr>
          <a:lstStyle/>
          <a:p>
            <a:pPr marL="11206">
              <a:spcBef>
                <a:spcPts val="84"/>
              </a:spcBef>
            </a:pPr>
            <a:r>
              <a:rPr sz="1235" spc="-9" dirty="0">
                <a:solidFill>
                  <a:srgbClr val="0184B7"/>
                </a:solidFill>
                <a:latin typeface="Arial"/>
                <a:cs typeface="Arial"/>
              </a:rPr>
              <a:t>N</a:t>
            </a:r>
            <a:r>
              <a:rPr sz="1235" spc="-4" dirty="0">
                <a:solidFill>
                  <a:srgbClr val="0184B7"/>
                </a:solidFill>
                <a:latin typeface="Arial"/>
                <a:cs typeface="Arial"/>
              </a:rPr>
              <a:t>etwork</a:t>
            </a:r>
            <a:endParaRPr sz="1235" dirty="0">
              <a:latin typeface="Arial"/>
              <a:cs typeface="Arial"/>
            </a:endParaRPr>
          </a:p>
        </p:txBody>
      </p:sp>
      <p:sp>
        <p:nvSpPr>
          <p:cNvPr id="314" name="object 314"/>
          <p:cNvSpPr txBox="1"/>
          <p:nvPr/>
        </p:nvSpPr>
        <p:spPr>
          <a:xfrm>
            <a:off x="3786019" y="4811582"/>
            <a:ext cx="617444" cy="500295"/>
          </a:xfrm>
          <a:prstGeom prst="rect">
            <a:avLst/>
          </a:prstGeom>
        </p:spPr>
        <p:txBody>
          <a:bodyPr vert="horz" wrap="square" lIns="0" tIns="11206" rIns="0" bIns="0" rtlCol="0">
            <a:spAutoFit/>
          </a:bodyPr>
          <a:lstStyle/>
          <a:p>
            <a:pPr marL="10646" marR="4483" indent="-560" algn="ctr">
              <a:spcBef>
                <a:spcPts val="88"/>
              </a:spcBef>
            </a:pPr>
            <a:r>
              <a:rPr sz="1059" spc="-9" dirty="0">
                <a:solidFill>
                  <a:srgbClr val="B21A1A"/>
                </a:solidFill>
                <a:latin typeface="Arial"/>
                <a:cs typeface="Arial"/>
              </a:rPr>
              <a:t>Super </a:t>
            </a:r>
            <a:r>
              <a:rPr sz="1059" spc="-4" dirty="0">
                <a:solidFill>
                  <a:srgbClr val="B21A1A"/>
                </a:solidFill>
                <a:latin typeface="Arial"/>
                <a:cs typeface="Arial"/>
              </a:rPr>
              <a:t> </a:t>
            </a:r>
            <a:r>
              <a:rPr sz="1059" spc="-9" dirty="0">
                <a:solidFill>
                  <a:srgbClr val="B21A1A"/>
                </a:solidFill>
                <a:latin typeface="Arial"/>
                <a:cs typeface="Arial"/>
              </a:rPr>
              <a:t>Hea</a:t>
            </a:r>
            <a:r>
              <a:rPr sz="1059" spc="-4" dirty="0">
                <a:solidFill>
                  <a:srgbClr val="B21A1A"/>
                </a:solidFill>
                <a:latin typeface="Arial"/>
                <a:cs typeface="Arial"/>
              </a:rPr>
              <a:t>d</a:t>
            </a:r>
            <a:r>
              <a:rPr sz="1059" spc="-18" dirty="0">
                <a:solidFill>
                  <a:srgbClr val="B21A1A"/>
                </a:solidFill>
                <a:latin typeface="Arial"/>
                <a:cs typeface="Arial"/>
              </a:rPr>
              <a:t> </a:t>
            </a:r>
            <a:r>
              <a:rPr sz="1059" spc="-9" dirty="0">
                <a:solidFill>
                  <a:srgbClr val="B21A1A"/>
                </a:solidFill>
                <a:latin typeface="Arial"/>
                <a:cs typeface="Arial"/>
              </a:rPr>
              <a:t>End  </a:t>
            </a:r>
            <a:r>
              <a:rPr sz="1059" spc="-4" dirty="0">
                <a:solidFill>
                  <a:srgbClr val="B21A1A"/>
                </a:solidFill>
                <a:latin typeface="Arial"/>
                <a:cs typeface="Arial"/>
              </a:rPr>
              <a:t>(x2)</a:t>
            </a:r>
            <a:endParaRPr sz="1059">
              <a:latin typeface="Arial"/>
              <a:cs typeface="Arial"/>
            </a:endParaRPr>
          </a:p>
        </p:txBody>
      </p:sp>
      <p:grpSp>
        <p:nvGrpSpPr>
          <p:cNvPr id="315" name="object 315"/>
          <p:cNvGrpSpPr/>
          <p:nvPr/>
        </p:nvGrpSpPr>
        <p:grpSpPr>
          <a:xfrm>
            <a:off x="3729990" y="5145516"/>
            <a:ext cx="6247839" cy="1172135"/>
            <a:chOff x="2347722" y="5831585"/>
            <a:chExt cx="7080884" cy="1328420"/>
          </a:xfrm>
        </p:grpSpPr>
        <p:sp>
          <p:nvSpPr>
            <p:cNvPr id="316" name="object 316"/>
            <p:cNvSpPr/>
            <p:nvPr/>
          </p:nvSpPr>
          <p:spPr>
            <a:xfrm>
              <a:off x="2347722" y="6332219"/>
              <a:ext cx="741045" cy="373380"/>
            </a:xfrm>
            <a:custGeom>
              <a:avLst/>
              <a:gdLst/>
              <a:ahLst/>
              <a:cxnLst/>
              <a:rect l="l" t="t" r="r" b="b"/>
              <a:pathLst>
                <a:path w="741044" h="373379">
                  <a:moveTo>
                    <a:pt x="740693" y="0"/>
                  </a:moveTo>
                  <a:lnTo>
                    <a:pt x="607724" y="0"/>
                  </a:lnTo>
                  <a:lnTo>
                    <a:pt x="454913" y="80771"/>
                  </a:lnTo>
                  <a:lnTo>
                    <a:pt x="304038" y="160019"/>
                  </a:lnTo>
                  <a:lnTo>
                    <a:pt x="152400" y="238505"/>
                  </a:lnTo>
                  <a:lnTo>
                    <a:pt x="0" y="316991"/>
                  </a:lnTo>
                  <a:lnTo>
                    <a:pt x="29717" y="373379"/>
                  </a:lnTo>
                  <a:lnTo>
                    <a:pt x="182117" y="294894"/>
                  </a:lnTo>
                  <a:lnTo>
                    <a:pt x="333755" y="216407"/>
                  </a:lnTo>
                  <a:lnTo>
                    <a:pt x="484631" y="137159"/>
                  </a:lnTo>
                  <a:lnTo>
                    <a:pt x="633221" y="57912"/>
                  </a:lnTo>
                  <a:lnTo>
                    <a:pt x="740693" y="0"/>
                  </a:lnTo>
                  <a:close/>
                </a:path>
              </a:pathLst>
            </a:custGeom>
            <a:solidFill>
              <a:srgbClr val="EFB525"/>
            </a:solidFill>
          </p:spPr>
          <p:txBody>
            <a:bodyPr wrap="square" lIns="0" tIns="0" rIns="0" bIns="0" rtlCol="0"/>
            <a:lstStyle/>
            <a:p>
              <a:endParaRPr sz="1588"/>
            </a:p>
          </p:txBody>
        </p:sp>
        <p:pic>
          <p:nvPicPr>
            <p:cNvPr id="317" name="object 317"/>
            <p:cNvPicPr/>
            <p:nvPr/>
          </p:nvPicPr>
          <p:blipFill>
            <a:blip r:embed="rId175"/>
            <a:stretch/>
          </p:blipFill>
          <p:spPr>
            <a:xfrm>
              <a:off x="8414004" y="6332219"/>
              <a:ext cx="1008126" cy="821436"/>
            </a:xfrm>
            <a:prstGeom prst="rect">
              <a:avLst/>
            </a:prstGeom>
          </p:spPr>
        </p:pic>
        <p:pic>
          <p:nvPicPr>
            <p:cNvPr id="318" name="object 318"/>
            <p:cNvPicPr/>
            <p:nvPr/>
          </p:nvPicPr>
          <p:blipFill>
            <a:blip r:embed="rId176"/>
            <a:stretch/>
          </p:blipFill>
          <p:spPr>
            <a:xfrm>
              <a:off x="5786627" y="5831585"/>
              <a:ext cx="1008125" cy="1322070"/>
            </a:xfrm>
            <a:prstGeom prst="rect">
              <a:avLst/>
            </a:prstGeom>
          </p:spPr>
        </p:pic>
        <p:sp>
          <p:nvSpPr>
            <p:cNvPr id="319" name="object 319"/>
            <p:cNvSpPr/>
            <p:nvPr/>
          </p:nvSpPr>
          <p:spPr>
            <a:xfrm>
              <a:off x="8407907" y="6332219"/>
              <a:ext cx="1020444" cy="828040"/>
            </a:xfrm>
            <a:custGeom>
              <a:avLst/>
              <a:gdLst/>
              <a:ahLst/>
              <a:cxnLst/>
              <a:rect l="l" t="t" r="r" b="b"/>
              <a:pathLst>
                <a:path w="1020445" h="828040">
                  <a:moveTo>
                    <a:pt x="12192" y="653036"/>
                  </a:moveTo>
                  <a:lnTo>
                    <a:pt x="12192" y="640842"/>
                  </a:lnTo>
                  <a:lnTo>
                    <a:pt x="0" y="640842"/>
                  </a:lnTo>
                  <a:lnTo>
                    <a:pt x="0" y="653796"/>
                  </a:lnTo>
                  <a:lnTo>
                    <a:pt x="12192" y="653036"/>
                  </a:lnTo>
                  <a:close/>
                </a:path>
                <a:path w="1020445" h="828040">
                  <a:moveTo>
                    <a:pt x="12953" y="662939"/>
                  </a:moveTo>
                  <a:lnTo>
                    <a:pt x="12953" y="661415"/>
                  </a:lnTo>
                  <a:lnTo>
                    <a:pt x="12192" y="653034"/>
                  </a:lnTo>
                  <a:lnTo>
                    <a:pt x="0" y="653796"/>
                  </a:lnTo>
                  <a:lnTo>
                    <a:pt x="12192" y="653796"/>
                  </a:lnTo>
                  <a:lnTo>
                    <a:pt x="12192" y="662984"/>
                  </a:lnTo>
                  <a:lnTo>
                    <a:pt x="12953" y="662939"/>
                  </a:lnTo>
                  <a:close/>
                </a:path>
                <a:path w="1020445" h="828040">
                  <a:moveTo>
                    <a:pt x="12192" y="662984"/>
                  </a:moveTo>
                  <a:lnTo>
                    <a:pt x="12192" y="653796"/>
                  </a:lnTo>
                  <a:lnTo>
                    <a:pt x="0" y="653796"/>
                  </a:lnTo>
                  <a:lnTo>
                    <a:pt x="0" y="663702"/>
                  </a:lnTo>
                  <a:lnTo>
                    <a:pt x="12192" y="662984"/>
                  </a:lnTo>
                  <a:close/>
                </a:path>
                <a:path w="1020445" h="828040">
                  <a:moveTo>
                    <a:pt x="12192" y="627888"/>
                  </a:moveTo>
                  <a:lnTo>
                    <a:pt x="12192" y="615696"/>
                  </a:lnTo>
                  <a:lnTo>
                    <a:pt x="0" y="615696"/>
                  </a:lnTo>
                  <a:lnTo>
                    <a:pt x="0" y="627888"/>
                  </a:lnTo>
                  <a:lnTo>
                    <a:pt x="12192" y="627888"/>
                  </a:lnTo>
                  <a:close/>
                </a:path>
                <a:path w="1020445" h="828040">
                  <a:moveTo>
                    <a:pt x="12192" y="602741"/>
                  </a:moveTo>
                  <a:lnTo>
                    <a:pt x="12192" y="589788"/>
                  </a:lnTo>
                  <a:lnTo>
                    <a:pt x="0" y="589788"/>
                  </a:lnTo>
                  <a:lnTo>
                    <a:pt x="0" y="602741"/>
                  </a:lnTo>
                  <a:lnTo>
                    <a:pt x="12192" y="602741"/>
                  </a:lnTo>
                  <a:close/>
                </a:path>
                <a:path w="1020445" h="828040">
                  <a:moveTo>
                    <a:pt x="12192" y="577596"/>
                  </a:moveTo>
                  <a:lnTo>
                    <a:pt x="12192" y="564642"/>
                  </a:lnTo>
                  <a:lnTo>
                    <a:pt x="0" y="564642"/>
                  </a:lnTo>
                  <a:lnTo>
                    <a:pt x="0" y="577596"/>
                  </a:lnTo>
                  <a:lnTo>
                    <a:pt x="12192" y="577596"/>
                  </a:lnTo>
                  <a:close/>
                </a:path>
                <a:path w="1020445" h="828040">
                  <a:moveTo>
                    <a:pt x="12192" y="551688"/>
                  </a:moveTo>
                  <a:lnTo>
                    <a:pt x="12192" y="539496"/>
                  </a:lnTo>
                  <a:lnTo>
                    <a:pt x="0" y="539496"/>
                  </a:lnTo>
                  <a:lnTo>
                    <a:pt x="0" y="551688"/>
                  </a:lnTo>
                  <a:lnTo>
                    <a:pt x="12192" y="551688"/>
                  </a:lnTo>
                  <a:close/>
                </a:path>
                <a:path w="1020445" h="828040">
                  <a:moveTo>
                    <a:pt x="12192" y="526541"/>
                  </a:moveTo>
                  <a:lnTo>
                    <a:pt x="12192" y="513588"/>
                  </a:lnTo>
                  <a:lnTo>
                    <a:pt x="0" y="513588"/>
                  </a:lnTo>
                  <a:lnTo>
                    <a:pt x="0" y="526541"/>
                  </a:lnTo>
                  <a:lnTo>
                    <a:pt x="12192" y="526541"/>
                  </a:lnTo>
                  <a:close/>
                </a:path>
                <a:path w="1020445" h="828040">
                  <a:moveTo>
                    <a:pt x="12192" y="501396"/>
                  </a:moveTo>
                  <a:lnTo>
                    <a:pt x="12192" y="488442"/>
                  </a:lnTo>
                  <a:lnTo>
                    <a:pt x="0" y="488442"/>
                  </a:lnTo>
                  <a:lnTo>
                    <a:pt x="0" y="501396"/>
                  </a:lnTo>
                  <a:lnTo>
                    <a:pt x="12192" y="501396"/>
                  </a:lnTo>
                  <a:close/>
                </a:path>
                <a:path w="1020445" h="828040">
                  <a:moveTo>
                    <a:pt x="12192" y="475488"/>
                  </a:moveTo>
                  <a:lnTo>
                    <a:pt x="12192" y="463296"/>
                  </a:lnTo>
                  <a:lnTo>
                    <a:pt x="0" y="463296"/>
                  </a:lnTo>
                  <a:lnTo>
                    <a:pt x="0" y="475488"/>
                  </a:lnTo>
                  <a:lnTo>
                    <a:pt x="12192" y="475488"/>
                  </a:lnTo>
                  <a:close/>
                </a:path>
                <a:path w="1020445" h="828040">
                  <a:moveTo>
                    <a:pt x="12192" y="450341"/>
                  </a:moveTo>
                  <a:lnTo>
                    <a:pt x="12192" y="437388"/>
                  </a:lnTo>
                  <a:lnTo>
                    <a:pt x="0" y="437388"/>
                  </a:lnTo>
                  <a:lnTo>
                    <a:pt x="0" y="450341"/>
                  </a:lnTo>
                  <a:lnTo>
                    <a:pt x="12192" y="450341"/>
                  </a:lnTo>
                  <a:close/>
                </a:path>
                <a:path w="1020445" h="828040">
                  <a:moveTo>
                    <a:pt x="12192" y="425196"/>
                  </a:moveTo>
                  <a:lnTo>
                    <a:pt x="12192" y="412242"/>
                  </a:lnTo>
                  <a:lnTo>
                    <a:pt x="0" y="412242"/>
                  </a:lnTo>
                  <a:lnTo>
                    <a:pt x="0" y="425196"/>
                  </a:lnTo>
                  <a:lnTo>
                    <a:pt x="12192" y="425196"/>
                  </a:lnTo>
                  <a:close/>
                </a:path>
                <a:path w="1020445" h="828040">
                  <a:moveTo>
                    <a:pt x="12192" y="399288"/>
                  </a:moveTo>
                  <a:lnTo>
                    <a:pt x="12192" y="387096"/>
                  </a:lnTo>
                  <a:lnTo>
                    <a:pt x="0" y="387096"/>
                  </a:lnTo>
                  <a:lnTo>
                    <a:pt x="0" y="399288"/>
                  </a:lnTo>
                  <a:lnTo>
                    <a:pt x="12192" y="399288"/>
                  </a:lnTo>
                  <a:close/>
                </a:path>
                <a:path w="1020445" h="828040">
                  <a:moveTo>
                    <a:pt x="12192" y="374141"/>
                  </a:moveTo>
                  <a:lnTo>
                    <a:pt x="12192" y="361188"/>
                  </a:lnTo>
                  <a:lnTo>
                    <a:pt x="0" y="361188"/>
                  </a:lnTo>
                  <a:lnTo>
                    <a:pt x="0" y="374141"/>
                  </a:lnTo>
                  <a:lnTo>
                    <a:pt x="12192" y="374141"/>
                  </a:lnTo>
                  <a:close/>
                </a:path>
                <a:path w="1020445" h="828040">
                  <a:moveTo>
                    <a:pt x="12192" y="348996"/>
                  </a:moveTo>
                  <a:lnTo>
                    <a:pt x="12192" y="336042"/>
                  </a:lnTo>
                  <a:lnTo>
                    <a:pt x="0" y="336042"/>
                  </a:lnTo>
                  <a:lnTo>
                    <a:pt x="0" y="348996"/>
                  </a:lnTo>
                  <a:lnTo>
                    <a:pt x="12192" y="348996"/>
                  </a:lnTo>
                  <a:close/>
                </a:path>
                <a:path w="1020445" h="828040">
                  <a:moveTo>
                    <a:pt x="12192" y="323088"/>
                  </a:moveTo>
                  <a:lnTo>
                    <a:pt x="12192" y="310896"/>
                  </a:lnTo>
                  <a:lnTo>
                    <a:pt x="0" y="310896"/>
                  </a:lnTo>
                  <a:lnTo>
                    <a:pt x="0" y="323088"/>
                  </a:lnTo>
                  <a:lnTo>
                    <a:pt x="12192" y="323088"/>
                  </a:lnTo>
                  <a:close/>
                </a:path>
                <a:path w="1020445" h="828040">
                  <a:moveTo>
                    <a:pt x="12192" y="297941"/>
                  </a:moveTo>
                  <a:lnTo>
                    <a:pt x="12192" y="284988"/>
                  </a:lnTo>
                  <a:lnTo>
                    <a:pt x="0" y="284988"/>
                  </a:lnTo>
                  <a:lnTo>
                    <a:pt x="0" y="297941"/>
                  </a:lnTo>
                  <a:lnTo>
                    <a:pt x="12192" y="297941"/>
                  </a:lnTo>
                  <a:close/>
                </a:path>
                <a:path w="1020445" h="828040">
                  <a:moveTo>
                    <a:pt x="12192" y="272796"/>
                  </a:moveTo>
                  <a:lnTo>
                    <a:pt x="12192" y="259842"/>
                  </a:lnTo>
                  <a:lnTo>
                    <a:pt x="0" y="259842"/>
                  </a:lnTo>
                  <a:lnTo>
                    <a:pt x="0" y="272796"/>
                  </a:lnTo>
                  <a:lnTo>
                    <a:pt x="12192" y="272796"/>
                  </a:lnTo>
                  <a:close/>
                </a:path>
                <a:path w="1020445" h="828040">
                  <a:moveTo>
                    <a:pt x="12192" y="246887"/>
                  </a:moveTo>
                  <a:lnTo>
                    <a:pt x="12192" y="234696"/>
                  </a:lnTo>
                  <a:lnTo>
                    <a:pt x="0" y="234696"/>
                  </a:lnTo>
                  <a:lnTo>
                    <a:pt x="0" y="246887"/>
                  </a:lnTo>
                  <a:lnTo>
                    <a:pt x="12192" y="246887"/>
                  </a:lnTo>
                  <a:close/>
                </a:path>
                <a:path w="1020445" h="828040">
                  <a:moveTo>
                    <a:pt x="12192" y="221741"/>
                  </a:moveTo>
                  <a:lnTo>
                    <a:pt x="12192" y="208787"/>
                  </a:lnTo>
                  <a:lnTo>
                    <a:pt x="0" y="208787"/>
                  </a:lnTo>
                  <a:lnTo>
                    <a:pt x="0" y="221741"/>
                  </a:lnTo>
                  <a:lnTo>
                    <a:pt x="12192" y="221741"/>
                  </a:lnTo>
                  <a:close/>
                </a:path>
                <a:path w="1020445" h="828040">
                  <a:moveTo>
                    <a:pt x="12192" y="196596"/>
                  </a:moveTo>
                  <a:lnTo>
                    <a:pt x="12192" y="183642"/>
                  </a:lnTo>
                  <a:lnTo>
                    <a:pt x="0" y="183642"/>
                  </a:lnTo>
                  <a:lnTo>
                    <a:pt x="0" y="196596"/>
                  </a:lnTo>
                  <a:lnTo>
                    <a:pt x="12192" y="196596"/>
                  </a:lnTo>
                  <a:close/>
                </a:path>
                <a:path w="1020445" h="828040">
                  <a:moveTo>
                    <a:pt x="12192" y="170687"/>
                  </a:moveTo>
                  <a:lnTo>
                    <a:pt x="12192" y="158496"/>
                  </a:lnTo>
                  <a:lnTo>
                    <a:pt x="0" y="158496"/>
                  </a:lnTo>
                  <a:lnTo>
                    <a:pt x="0" y="170687"/>
                  </a:lnTo>
                  <a:lnTo>
                    <a:pt x="12192" y="170687"/>
                  </a:lnTo>
                  <a:close/>
                </a:path>
                <a:path w="1020445" h="828040">
                  <a:moveTo>
                    <a:pt x="12192" y="145541"/>
                  </a:moveTo>
                  <a:lnTo>
                    <a:pt x="12192" y="132587"/>
                  </a:lnTo>
                  <a:lnTo>
                    <a:pt x="0" y="132587"/>
                  </a:lnTo>
                  <a:lnTo>
                    <a:pt x="0" y="145541"/>
                  </a:lnTo>
                  <a:lnTo>
                    <a:pt x="12192" y="145541"/>
                  </a:lnTo>
                  <a:close/>
                </a:path>
                <a:path w="1020445" h="828040">
                  <a:moveTo>
                    <a:pt x="12192" y="120395"/>
                  </a:moveTo>
                  <a:lnTo>
                    <a:pt x="12192" y="107441"/>
                  </a:lnTo>
                  <a:lnTo>
                    <a:pt x="0" y="107441"/>
                  </a:lnTo>
                  <a:lnTo>
                    <a:pt x="0" y="120395"/>
                  </a:lnTo>
                  <a:lnTo>
                    <a:pt x="12192" y="120395"/>
                  </a:lnTo>
                  <a:close/>
                </a:path>
                <a:path w="1020445" h="828040">
                  <a:moveTo>
                    <a:pt x="12192" y="94487"/>
                  </a:moveTo>
                  <a:lnTo>
                    <a:pt x="12192" y="82296"/>
                  </a:lnTo>
                  <a:lnTo>
                    <a:pt x="0" y="82296"/>
                  </a:lnTo>
                  <a:lnTo>
                    <a:pt x="0" y="94487"/>
                  </a:lnTo>
                  <a:lnTo>
                    <a:pt x="12192" y="94487"/>
                  </a:lnTo>
                  <a:close/>
                </a:path>
                <a:path w="1020445" h="828040">
                  <a:moveTo>
                    <a:pt x="12192" y="69341"/>
                  </a:moveTo>
                  <a:lnTo>
                    <a:pt x="12192" y="56387"/>
                  </a:lnTo>
                  <a:lnTo>
                    <a:pt x="0" y="56387"/>
                  </a:lnTo>
                  <a:lnTo>
                    <a:pt x="0" y="69341"/>
                  </a:lnTo>
                  <a:lnTo>
                    <a:pt x="12192" y="69341"/>
                  </a:lnTo>
                  <a:close/>
                </a:path>
                <a:path w="1020445" h="828040">
                  <a:moveTo>
                    <a:pt x="12192" y="44195"/>
                  </a:moveTo>
                  <a:lnTo>
                    <a:pt x="12192" y="31241"/>
                  </a:lnTo>
                  <a:lnTo>
                    <a:pt x="0" y="31241"/>
                  </a:lnTo>
                  <a:lnTo>
                    <a:pt x="0" y="44195"/>
                  </a:lnTo>
                  <a:lnTo>
                    <a:pt x="12192" y="44195"/>
                  </a:lnTo>
                  <a:close/>
                </a:path>
                <a:path w="1020445" h="828040">
                  <a:moveTo>
                    <a:pt x="12192" y="18287"/>
                  </a:moveTo>
                  <a:lnTo>
                    <a:pt x="12192" y="6096"/>
                  </a:lnTo>
                  <a:lnTo>
                    <a:pt x="0" y="6096"/>
                  </a:lnTo>
                  <a:lnTo>
                    <a:pt x="0" y="18287"/>
                  </a:lnTo>
                  <a:lnTo>
                    <a:pt x="12192" y="18287"/>
                  </a:lnTo>
                  <a:close/>
                </a:path>
                <a:path w="1020445" h="828040">
                  <a:moveTo>
                    <a:pt x="1020318" y="1524"/>
                  </a:moveTo>
                  <a:lnTo>
                    <a:pt x="1020318" y="0"/>
                  </a:lnTo>
                  <a:lnTo>
                    <a:pt x="1008125" y="0"/>
                  </a:lnTo>
                  <a:lnTo>
                    <a:pt x="1008125" y="1524"/>
                  </a:lnTo>
                  <a:lnTo>
                    <a:pt x="1020318" y="1524"/>
                  </a:lnTo>
                  <a:close/>
                </a:path>
                <a:path w="1020445" h="828040">
                  <a:moveTo>
                    <a:pt x="1020318" y="27431"/>
                  </a:moveTo>
                  <a:lnTo>
                    <a:pt x="1020318" y="14477"/>
                  </a:lnTo>
                  <a:lnTo>
                    <a:pt x="1008125" y="14477"/>
                  </a:lnTo>
                  <a:lnTo>
                    <a:pt x="1008125" y="27431"/>
                  </a:lnTo>
                  <a:lnTo>
                    <a:pt x="1020318" y="27431"/>
                  </a:lnTo>
                  <a:close/>
                </a:path>
                <a:path w="1020445" h="828040">
                  <a:moveTo>
                    <a:pt x="1020318" y="52577"/>
                  </a:moveTo>
                  <a:lnTo>
                    <a:pt x="1020318" y="39624"/>
                  </a:lnTo>
                  <a:lnTo>
                    <a:pt x="1008125" y="39624"/>
                  </a:lnTo>
                  <a:lnTo>
                    <a:pt x="1008125" y="52577"/>
                  </a:lnTo>
                  <a:lnTo>
                    <a:pt x="1020318" y="52577"/>
                  </a:lnTo>
                  <a:close/>
                </a:path>
                <a:path w="1020445" h="828040">
                  <a:moveTo>
                    <a:pt x="1020318" y="77724"/>
                  </a:moveTo>
                  <a:lnTo>
                    <a:pt x="1020318" y="65531"/>
                  </a:lnTo>
                  <a:lnTo>
                    <a:pt x="1008125" y="65531"/>
                  </a:lnTo>
                  <a:lnTo>
                    <a:pt x="1008125" y="77724"/>
                  </a:lnTo>
                  <a:lnTo>
                    <a:pt x="1020318" y="77724"/>
                  </a:lnTo>
                  <a:close/>
                </a:path>
                <a:path w="1020445" h="828040">
                  <a:moveTo>
                    <a:pt x="1020318" y="103631"/>
                  </a:moveTo>
                  <a:lnTo>
                    <a:pt x="1020318" y="90677"/>
                  </a:lnTo>
                  <a:lnTo>
                    <a:pt x="1008125" y="90677"/>
                  </a:lnTo>
                  <a:lnTo>
                    <a:pt x="1008125" y="103631"/>
                  </a:lnTo>
                  <a:lnTo>
                    <a:pt x="1020318" y="103631"/>
                  </a:lnTo>
                  <a:close/>
                </a:path>
                <a:path w="1020445" h="828040">
                  <a:moveTo>
                    <a:pt x="1020318" y="128777"/>
                  </a:moveTo>
                  <a:lnTo>
                    <a:pt x="1020318" y="115824"/>
                  </a:lnTo>
                  <a:lnTo>
                    <a:pt x="1008125" y="115824"/>
                  </a:lnTo>
                  <a:lnTo>
                    <a:pt x="1008125" y="128777"/>
                  </a:lnTo>
                  <a:lnTo>
                    <a:pt x="1020318" y="128777"/>
                  </a:lnTo>
                  <a:close/>
                </a:path>
                <a:path w="1020445" h="828040">
                  <a:moveTo>
                    <a:pt x="1020318" y="153924"/>
                  </a:moveTo>
                  <a:lnTo>
                    <a:pt x="1020318" y="141731"/>
                  </a:lnTo>
                  <a:lnTo>
                    <a:pt x="1008125" y="141731"/>
                  </a:lnTo>
                  <a:lnTo>
                    <a:pt x="1008125" y="153924"/>
                  </a:lnTo>
                  <a:lnTo>
                    <a:pt x="1020318" y="153924"/>
                  </a:lnTo>
                  <a:close/>
                </a:path>
                <a:path w="1020445" h="828040">
                  <a:moveTo>
                    <a:pt x="1020318" y="179832"/>
                  </a:moveTo>
                  <a:lnTo>
                    <a:pt x="1020318" y="166877"/>
                  </a:lnTo>
                  <a:lnTo>
                    <a:pt x="1008125" y="166877"/>
                  </a:lnTo>
                  <a:lnTo>
                    <a:pt x="1008125" y="179832"/>
                  </a:lnTo>
                  <a:lnTo>
                    <a:pt x="1020318" y="179832"/>
                  </a:lnTo>
                  <a:close/>
                </a:path>
                <a:path w="1020445" h="828040">
                  <a:moveTo>
                    <a:pt x="1020318" y="204978"/>
                  </a:moveTo>
                  <a:lnTo>
                    <a:pt x="1020318" y="192024"/>
                  </a:lnTo>
                  <a:lnTo>
                    <a:pt x="1008125" y="192024"/>
                  </a:lnTo>
                  <a:lnTo>
                    <a:pt x="1008125" y="204978"/>
                  </a:lnTo>
                  <a:lnTo>
                    <a:pt x="1020318" y="204978"/>
                  </a:lnTo>
                  <a:close/>
                </a:path>
                <a:path w="1020445" h="828040">
                  <a:moveTo>
                    <a:pt x="1020318" y="230124"/>
                  </a:moveTo>
                  <a:lnTo>
                    <a:pt x="1020318" y="217932"/>
                  </a:lnTo>
                  <a:lnTo>
                    <a:pt x="1008125" y="217932"/>
                  </a:lnTo>
                  <a:lnTo>
                    <a:pt x="1008125" y="230124"/>
                  </a:lnTo>
                  <a:lnTo>
                    <a:pt x="1020318" y="230124"/>
                  </a:lnTo>
                  <a:close/>
                </a:path>
                <a:path w="1020445" h="828040">
                  <a:moveTo>
                    <a:pt x="1020318" y="256032"/>
                  </a:moveTo>
                  <a:lnTo>
                    <a:pt x="1020318" y="243078"/>
                  </a:lnTo>
                  <a:lnTo>
                    <a:pt x="1008125" y="243078"/>
                  </a:lnTo>
                  <a:lnTo>
                    <a:pt x="1008125" y="256032"/>
                  </a:lnTo>
                  <a:lnTo>
                    <a:pt x="1020318" y="256032"/>
                  </a:lnTo>
                  <a:close/>
                </a:path>
                <a:path w="1020445" h="828040">
                  <a:moveTo>
                    <a:pt x="1020318" y="281178"/>
                  </a:moveTo>
                  <a:lnTo>
                    <a:pt x="1020318" y="268224"/>
                  </a:lnTo>
                  <a:lnTo>
                    <a:pt x="1008125" y="268224"/>
                  </a:lnTo>
                  <a:lnTo>
                    <a:pt x="1008125" y="281178"/>
                  </a:lnTo>
                  <a:lnTo>
                    <a:pt x="1020318" y="281178"/>
                  </a:lnTo>
                  <a:close/>
                </a:path>
                <a:path w="1020445" h="828040">
                  <a:moveTo>
                    <a:pt x="1020318" y="306324"/>
                  </a:moveTo>
                  <a:lnTo>
                    <a:pt x="1020318" y="294132"/>
                  </a:lnTo>
                  <a:lnTo>
                    <a:pt x="1008125" y="294132"/>
                  </a:lnTo>
                  <a:lnTo>
                    <a:pt x="1008125" y="306324"/>
                  </a:lnTo>
                  <a:lnTo>
                    <a:pt x="1020318" y="306324"/>
                  </a:lnTo>
                  <a:close/>
                </a:path>
                <a:path w="1020445" h="828040">
                  <a:moveTo>
                    <a:pt x="1020318" y="332232"/>
                  </a:moveTo>
                  <a:lnTo>
                    <a:pt x="1020318" y="319278"/>
                  </a:lnTo>
                  <a:lnTo>
                    <a:pt x="1008125" y="319278"/>
                  </a:lnTo>
                  <a:lnTo>
                    <a:pt x="1008125" y="332232"/>
                  </a:lnTo>
                  <a:lnTo>
                    <a:pt x="1020318" y="332232"/>
                  </a:lnTo>
                  <a:close/>
                </a:path>
                <a:path w="1020445" h="828040">
                  <a:moveTo>
                    <a:pt x="1020318" y="357378"/>
                  </a:moveTo>
                  <a:lnTo>
                    <a:pt x="1020318" y="344424"/>
                  </a:lnTo>
                  <a:lnTo>
                    <a:pt x="1008125" y="344424"/>
                  </a:lnTo>
                  <a:lnTo>
                    <a:pt x="1008125" y="357378"/>
                  </a:lnTo>
                  <a:lnTo>
                    <a:pt x="1020318" y="357378"/>
                  </a:lnTo>
                  <a:close/>
                </a:path>
                <a:path w="1020445" h="828040">
                  <a:moveTo>
                    <a:pt x="1020318" y="382524"/>
                  </a:moveTo>
                  <a:lnTo>
                    <a:pt x="1020318" y="370332"/>
                  </a:lnTo>
                  <a:lnTo>
                    <a:pt x="1008125" y="370332"/>
                  </a:lnTo>
                  <a:lnTo>
                    <a:pt x="1008125" y="382524"/>
                  </a:lnTo>
                  <a:lnTo>
                    <a:pt x="1020318" y="382524"/>
                  </a:lnTo>
                  <a:close/>
                </a:path>
                <a:path w="1020445" h="828040">
                  <a:moveTo>
                    <a:pt x="1020318" y="408432"/>
                  </a:moveTo>
                  <a:lnTo>
                    <a:pt x="1020318" y="395478"/>
                  </a:lnTo>
                  <a:lnTo>
                    <a:pt x="1008125" y="395478"/>
                  </a:lnTo>
                  <a:lnTo>
                    <a:pt x="1008125" y="408432"/>
                  </a:lnTo>
                  <a:lnTo>
                    <a:pt x="1020318" y="408432"/>
                  </a:lnTo>
                  <a:close/>
                </a:path>
                <a:path w="1020445" h="828040">
                  <a:moveTo>
                    <a:pt x="1020318" y="433578"/>
                  </a:moveTo>
                  <a:lnTo>
                    <a:pt x="1020318" y="420624"/>
                  </a:lnTo>
                  <a:lnTo>
                    <a:pt x="1008125" y="420624"/>
                  </a:lnTo>
                  <a:lnTo>
                    <a:pt x="1008125" y="433578"/>
                  </a:lnTo>
                  <a:lnTo>
                    <a:pt x="1020318" y="433578"/>
                  </a:lnTo>
                  <a:close/>
                </a:path>
                <a:path w="1020445" h="828040">
                  <a:moveTo>
                    <a:pt x="1020318" y="458724"/>
                  </a:moveTo>
                  <a:lnTo>
                    <a:pt x="1020318" y="446532"/>
                  </a:lnTo>
                  <a:lnTo>
                    <a:pt x="1008125" y="446532"/>
                  </a:lnTo>
                  <a:lnTo>
                    <a:pt x="1008125" y="458724"/>
                  </a:lnTo>
                  <a:lnTo>
                    <a:pt x="1020318" y="458724"/>
                  </a:lnTo>
                  <a:close/>
                </a:path>
                <a:path w="1020445" h="828040">
                  <a:moveTo>
                    <a:pt x="1020318" y="484632"/>
                  </a:moveTo>
                  <a:lnTo>
                    <a:pt x="1020318" y="471678"/>
                  </a:lnTo>
                  <a:lnTo>
                    <a:pt x="1008125" y="471678"/>
                  </a:lnTo>
                  <a:lnTo>
                    <a:pt x="1008125" y="484632"/>
                  </a:lnTo>
                  <a:lnTo>
                    <a:pt x="1020318" y="484632"/>
                  </a:lnTo>
                  <a:close/>
                </a:path>
                <a:path w="1020445" h="828040">
                  <a:moveTo>
                    <a:pt x="1020318" y="509778"/>
                  </a:moveTo>
                  <a:lnTo>
                    <a:pt x="1020318" y="496824"/>
                  </a:lnTo>
                  <a:lnTo>
                    <a:pt x="1008125" y="496824"/>
                  </a:lnTo>
                  <a:lnTo>
                    <a:pt x="1008125" y="509778"/>
                  </a:lnTo>
                  <a:lnTo>
                    <a:pt x="1020318" y="509778"/>
                  </a:lnTo>
                  <a:close/>
                </a:path>
                <a:path w="1020445" h="828040">
                  <a:moveTo>
                    <a:pt x="1020318" y="534924"/>
                  </a:moveTo>
                  <a:lnTo>
                    <a:pt x="1020318" y="522732"/>
                  </a:lnTo>
                  <a:lnTo>
                    <a:pt x="1008125" y="522732"/>
                  </a:lnTo>
                  <a:lnTo>
                    <a:pt x="1008125" y="534924"/>
                  </a:lnTo>
                  <a:lnTo>
                    <a:pt x="1020318" y="534924"/>
                  </a:lnTo>
                  <a:close/>
                </a:path>
                <a:path w="1020445" h="828040">
                  <a:moveTo>
                    <a:pt x="1020318" y="560832"/>
                  </a:moveTo>
                  <a:lnTo>
                    <a:pt x="1020318" y="547878"/>
                  </a:lnTo>
                  <a:lnTo>
                    <a:pt x="1008125" y="547878"/>
                  </a:lnTo>
                  <a:lnTo>
                    <a:pt x="1008125" y="560832"/>
                  </a:lnTo>
                  <a:lnTo>
                    <a:pt x="1020318" y="560832"/>
                  </a:lnTo>
                  <a:close/>
                </a:path>
                <a:path w="1020445" h="828040">
                  <a:moveTo>
                    <a:pt x="1020318" y="585978"/>
                  </a:moveTo>
                  <a:lnTo>
                    <a:pt x="1020318" y="573024"/>
                  </a:lnTo>
                  <a:lnTo>
                    <a:pt x="1008125" y="573024"/>
                  </a:lnTo>
                  <a:lnTo>
                    <a:pt x="1008125" y="585978"/>
                  </a:lnTo>
                  <a:lnTo>
                    <a:pt x="1020318" y="585978"/>
                  </a:lnTo>
                  <a:close/>
                </a:path>
                <a:path w="1020445" h="828040">
                  <a:moveTo>
                    <a:pt x="1020318" y="611124"/>
                  </a:moveTo>
                  <a:lnTo>
                    <a:pt x="1020318" y="598932"/>
                  </a:lnTo>
                  <a:lnTo>
                    <a:pt x="1008125" y="598932"/>
                  </a:lnTo>
                  <a:lnTo>
                    <a:pt x="1008125" y="611124"/>
                  </a:lnTo>
                  <a:lnTo>
                    <a:pt x="1020318" y="611124"/>
                  </a:lnTo>
                  <a:close/>
                </a:path>
                <a:path w="1020445" h="828040">
                  <a:moveTo>
                    <a:pt x="1020318" y="637032"/>
                  </a:moveTo>
                  <a:lnTo>
                    <a:pt x="1020318" y="624078"/>
                  </a:lnTo>
                  <a:lnTo>
                    <a:pt x="1008125" y="624078"/>
                  </a:lnTo>
                  <a:lnTo>
                    <a:pt x="1008125" y="637032"/>
                  </a:lnTo>
                  <a:lnTo>
                    <a:pt x="1020318" y="637032"/>
                  </a:lnTo>
                  <a:close/>
                </a:path>
                <a:path w="1020445" h="828040">
                  <a:moveTo>
                    <a:pt x="1020315" y="653795"/>
                  </a:moveTo>
                  <a:lnTo>
                    <a:pt x="1008125" y="653037"/>
                  </a:lnTo>
                  <a:lnTo>
                    <a:pt x="1007364" y="662178"/>
                  </a:lnTo>
                  <a:lnTo>
                    <a:pt x="1008125" y="662222"/>
                  </a:lnTo>
                  <a:lnTo>
                    <a:pt x="1008125" y="653795"/>
                  </a:lnTo>
                  <a:lnTo>
                    <a:pt x="1020315" y="653795"/>
                  </a:lnTo>
                  <a:close/>
                </a:path>
                <a:path w="1020445" h="828040">
                  <a:moveTo>
                    <a:pt x="1020318" y="653795"/>
                  </a:moveTo>
                  <a:lnTo>
                    <a:pt x="1020318" y="649224"/>
                  </a:lnTo>
                  <a:lnTo>
                    <a:pt x="1008125" y="649224"/>
                  </a:lnTo>
                  <a:lnTo>
                    <a:pt x="1008125" y="653037"/>
                  </a:lnTo>
                  <a:lnTo>
                    <a:pt x="1020315" y="653795"/>
                  </a:lnTo>
                  <a:close/>
                </a:path>
                <a:path w="1020445" h="828040">
                  <a:moveTo>
                    <a:pt x="1020318" y="662939"/>
                  </a:moveTo>
                  <a:lnTo>
                    <a:pt x="1020318" y="653796"/>
                  </a:lnTo>
                  <a:lnTo>
                    <a:pt x="1008125" y="653795"/>
                  </a:lnTo>
                  <a:lnTo>
                    <a:pt x="1008126" y="662222"/>
                  </a:lnTo>
                  <a:lnTo>
                    <a:pt x="1020318" y="662939"/>
                  </a:lnTo>
                  <a:close/>
                </a:path>
                <a:path w="1020445" h="828040">
                  <a:moveTo>
                    <a:pt x="1019556" y="675894"/>
                  </a:moveTo>
                  <a:lnTo>
                    <a:pt x="1006601" y="673608"/>
                  </a:lnTo>
                  <a:lnTo>
                    <a:pt x="1005840" y="678180"/>
                  </a:lnTo>
                  <a:lnTo>
                    <a:pt x="1004316" y="686562"/>
                  </a:lnTo>
                  <a:lnTo>
                    <a:pt x="1017270" y="688848"/>
                  </a:lnTo>
                  <a:lnTo>
                    <a:pt x="1017270" y="688086"/>
                  </a:lnTo>
                  <a:lnTo>
                    <a:pt x="1018794" y="679704"/>
                  </a:lnTo>
                  <a:lnTo>
                    <a:pt x="1019556" y="675894"/>
                  </a:lnTo>
                  <a:close/>
                </a:path>
                <a:path w="1020445" h="828040">
                  <a:moveTo>
                    <a:pt x="1014222" y="701039"/>
                  </a:moveTo>
                  <a:lnTo>
                    <a:pt x="1002030" y="697991"/>
                  </a:lnTo>
                  <a:lnTo>
                    <a:pt x="1000506" y="701802"/>
                  </a:lnTo>
                  <a:lnTo>
                    <a:pt x="998220" y="709422"/>
                  </a:lnTo>
                  <a:lnTo>
                    <a:pt x="1009650" y="713994"/>
                  </a:lnTo>
                  <a:lnTo>
                    <a:pt x="1010412" y="713232"/>
                  </a:lnTo>
                  <a:lnTo>
                    <a:pt x="1012698" y="704850"/>
                  </a:lnTo>
                  <a:lnTo>
                    <a:pt x="1014222" y="701039"/>
                  </a:lnTo>
                  <a:close/>
                </a:path>
                <a:path w="1020445" h="828040">
                  <a:moveTo>
                    <a:pt x="1005077" y="726186"/>
                  </a:moveTo>
                  <a:lnTo>
                    <a:pt x="992886" y="720852"/>
                  </a:lnTo>
                  <a:lnTo>
                    <a:pt x="992124" y="723900"/>
                  </a:lnTo>
                  <a:lnTo>
                    <a:pt x="988314" y="730758"/>
                  </a:lnTo>
                  <a:lnTo>
                    <a:pt x="987551" y="731520"/>
                  </a:lnTo>
                  <a:lnTo>
                    <a:pt x="998982" y="737615"/>
                  </a:lnTo>
                  <a:lnTo>
                    <a:pt x="999744" y="736091"/>
                  </a:lnTo>
                  <a:lnTo>
                    <a:pt x="1003553" y="729234"/>
                  </a:lnTo>
                  <a:lnTo>
                    <a:pt x="1005077" y="726186"/>
                  </a:lnTo>
                  <a:close/>
                </a:path>
                <a:path w="1020445" h="828040">
                  <a:moveTo>
                    <a:pt x="992124" y="749046"/>
                  </a:moveTo>
                  <a:lnTo>
                    <a:pt x="981456" y="742188"/>
                  </a:lnTo>
                  <a:lnTo>
                    <a:pt x="979932" y="743712"/>
                  </a:lnTo>
                  <a:lnTo>
                    <a:pt x="975360" y="750570"/>
                  </a:lnTo>
                  <a:lnTo>
                    <a:pt x="974598" y="752094"/>
                  </a:lnTo>
                  <a:lnTo>
                    <a:pt x="984503" y="759713"/>
                  </a:lnTo>
                  <a:lnTo>
                    <a:pt x="990600" y="750570"/>
                  </a:lnTo>
                  <a:lnTo>
                    <a:pt x="992124" y="749046"/>
                  </a:lnTo>
                  <a:close/>
                </a:path>
                <a:path w="1020445" h="828040">
                  <a:moveTo>
                    <a:pt x="976122" y="769620"/>
                  </a:moveTo>
                  <a:lnTo>
                    <a:pt x="966216" y="761238"/>
                  </a:lnTo>
                  <a:lnTo>
                    <a:pt x="965453" y="762000"/>
                  </a:lnTo>
                  <a:lnTo>
                    <a:pt x="960120" y="768096"/>
                  </a:lnTo>
                  <a:lnTo>
                    <a:pt x="957834" y="770382"/>
                  </a:lnTo>
                  <a:lnTo>
                    <a:pt x="966977" y="779526"/>
                  </a:lnTo>
                  <a:lnTo>
                    <a:pt x="970026" y="776478"/>
                  </a:lnTo>
                  <a:lnTo>
                    <a:pt x="975360" y="770382"/>
                  </a:lnTo>
                  <a:lnTo>
                    <a:pt x="976122" y="769620"/>
                  </a:lnTo>
                  <a:close/>
                </a:path>
                <a:path w="1020445" h="828040">
                  <a:moveTo>
                    <a:pt x="957072" y="787908"/>
                  </a:moveTo>
                  <a:lnTo>
                    <a:pt x="948690" y="778002"/>
                  </a:lnTo>
                  <a:lnTo>
                    <a:pt x="942594" y="783336"/>
                  </a:lnTo>
                  <a:lnTo>
                    <a:pt x="938784" y="785622"/>
                  </a:lnTo>
                  <a:lnTo>
                    <a:pt x="946403" y="796289"/>
                  </a:lnTo>
                  <a:lnTo>
                    <a:pt x="950976" y="793241"/>
                  </a:lnTo>
                  <a:lnTo>
                    <a:pt x="957072" y="787908"/>
                  </a:lnTo>
                  <a:close/>
                </a:path>
                <a:path w="1020445" h="828040">
                  <a:moveTo>
                    <a:pt x="934974" y="803148"/>
                  </a:moveTo>
                  <a:lnTo>
                    <a:pt x="928877" y="792480"/>
                  </a:lnTo>
                  <a:lnTo>
                    <a:pt x="918210" y="798576"/>
                  </a:lnTo>
                  <a:lnTo>
                    <a:pt x="923544" y="809244"/>
                  </a:lnTo>
                  <a:lnTo>
                    <a:pt x="929640" y="806958"/>
                  </a:lnTo>
                  <a:lnTo>
                    <a:pt x="934974" y="803148"/>
                  </a:lnTo>
                  <a:close/>
                </a:path>
                <a:path w="1020445" h="828040">
                  <a:moveTo>
                    <a:pt x="911351" y="815339"/>
                  </a:moveTo>
                  <a:lnTo>
                    <a:pt x="906780" y="803148"/>
                  </a:lnTo>
                  <a:lnTo>
                    <a:pt x="901446" y="805434"/>
                  </a:lnTo>
                  <a:lnTo>
                    <a:pt x="895350" y="807720"/>
                  </a:lnTo>
                  <a:lnTo>
                    <a:pt x="899160" y="819150"/>
                  </a:lnTo>
                  <a:lnTo>
                    <a:pt x="906018" y="816863"/>
                  </a:lnTo>
                  <a:lnTo>
                    <a:pt x="911351" y="815339"/>
                  </a:lnTo>
                  <a:close/>
                </a:path>
                <a:path w="1020445" h="828040">
                  <a:moveTo>
                    <a:pt x="886968" y="822960"/>
                  </a:moveTo>
                  <a:lnTo>
                    <a:pt x="883920" y="810768"/>
                  </a:lnTo>
                  <a:lnTo>
                    <a:pt x="878586" y="811530"/>
                  </a:lnTo>
                  <a:lnTo>
                    <a:pt x="871727" y="813054"/>
                  </a:lnTo>
                  <a:lnTo>
                    <a:pt x="874014" y="825246"/>
                  </a:lnTo>
                  <a:lnTo>
                    <a:pt x="881634" y="824484"/>
                  </a:lnTo>
                  <a:lnTo>
                    <a:pt x="886968" y="822960"/>
                  </a:lnTo>
                  <a:close/>
                </a:path>
                <a:path w="1020445" h="828040">
                  <a:moveTo>
                    <a:pt x="860298" y="826770"/>
                  </a:moveTo>
                  <a:lnTo>
                    <a:pt x="859536" y="814578"/>
                  </a:lnTo>
                  <a:lnTo>
                    <a:pt x="854201" y="814578"/>
                  </a:lnTo>
                  <a:lnTo>
                    <a:pt x="847344" y="815339"/>
                  </a:lnTo>
                  <a:lnTo>
                    <a:pt x="847344" y="827532"/>
                  </a:lnTo>
                  <a:lnTo>
                    <a:pt x="855726" y="827532"/>
                  </a:lnTo>
                  <a:lnTo>
                    <a:pt x="860298" y="826770"/>
                  </a:lnTo>
                  <a:close/>
                </a:path>
                <a:path w="1020445" h="828040">
                  <a:moveTo>
                    <a:pt x="834390" y="827532"/>
                  </a:moveTo>
                  <a:lnTo>
                    <a:pt x="834390" y="815339"/>
                  </a:lnTo>
                  <a:lnTo>
                    <a:pt x="822198" y="815339"/>
                  </a:lnTo>
                  <a:lnTo>
                    <a:pt x="822198" y="827532"/>
                  </a:lnTo>
                  <a:lnTo>
                    <a:pt x="834390" y="827532"/>
                  </a:lnTo>
                  <a:close/>
                </a:path>
                <a:path w="1020445" h="828040">
                  <a:moveTo>
                    <a:pt x="809244" y="827532"/>
                  </a:moveTo>
                  <a:lnTo>
                    <a:pt x="809244" y="815339"/>
                  </a:lnTo>
                  <a:lnTo>
                    <a:pt x="796290" y="815339"/>
                  </a:lnTo>
                  <a:lnTo>
                    <a:pt x="796290" y="827532"/>
                  </a:lnTo>
                  <a:lnTo>
                    <a:pt x="809244" y="827532"/>
                  </a:lnTo>
                  <a:close/>
                </a:path>
                <a:path w="1020445" h="828040">
                  <a:moveTo>
                    <a:pt x="784098" y="827532"/>
                  </a:moveTo>
                  <a:lnTo>
                    <a:pt x="784098" y="815339"/>
                  </a:lnTo>
                  <a:lnTo>
                    <a:pt x="771144" y="815339"/>
                  </a:lnTo>
                  <a:lnTo>
                    <a:pt x="771144" y="827532"/>
                  </a:lnTo>
                  <a:lnTo>
                    <a:pt x="784098" y="827532"/>
                  </a:lnTo>
                  <a:close/>
                </a:path>
                <a:path w="1020445" h="828040">
                  <a:moveTo>
                    <a:pt x="758190" y="827532"/>
                  </a:moveTo>
                  <a:lnTo>
                    <a:pt x="758190" y="815339"/>
                  </a:lnTo>
                  <a:lnTo>
                    <a:pt x="745998" y="815339"/>
                  </a:lnTo>
                  <a:lnTo>
                    <a:pt x="745998" y="827532"/>
                  </a:lnTo>
                  <a:lnTo>
                    <a:pt x="758190" y="827532"/>
                  </a:lnTo>
                  <a:close/>
                </a:path>
                <a:path w="1020445" h="828040">
                  <a:moveTo>
                    <a:pt x="733044" y="827532"/>
                  </a:moveTo>
                  <a:lnTo>
                    <a:pt x="733044" y="815339"/>
                  </a:lnTo>
                  <a:lnTo>
                    <a:pt x="720090" y="815339"/>
                  </a:lnTo>
                  <a:lnTo>
                    <a:pt x="720090" y="827532"/>
                  </a:lnTo>
                  <a:lnTo>
                    <a:pt x="733044" y="827532"/>
                  </a:lnTo>
                  <a:close/>
                </a:path>
                <a:path w="1020445" h="828040">
                  <a:moveTo>
                    <a:pt x="707898" y="827532"/>
                  </a:moveTo>
                  <a:lnTo>
                    <a:pt x="707898" y="815339"/>
                  </a:lnTo>
                  <a:lnTo>
                    <a:pt x="694944" y="815339"/>
                  </a:lnTo>
                  <a:lnTo>
                    <a:pt x="694944" y="827532"/>
                  </a:lnTo>
                  <a:lnTo>
                    <a:pt x="707898" y="827532"/>
                  </a:lnTo>
                  <a:close/>
                </a:path>
                <a:path w="1020445" h="828040">
                  <a:moveTo>
                    <a:pt x="681990" y="827532"/>
                  </a:moveTo>
                  <a:lnTo>
                    <a:pt x="681990" y="815339"/>
                  </a:lnTo>
                  <a:lnTo>
                    <a:pt x="669797" y="815339"/>
                  </a:lnTo>
                  <a:lnTo>
                    <a:pt x="669797" y="827532"/>
                  </a:lnTo>
                  <a:lnTo>
                    <a:pt x="681990" y="827532"/>
                  </a:lnTo>
                  <a:close/>
                </a:path>
                <a:path w="1020445" h="828040">
                  <a:moveTo>
                    <a:pt x="656844" y="827532"/>
                  </a:moveTo>
                  <a:lnTo>
                    <a:pt x="656844" y="815339"/>
                  </a:lnTo>
                  <a:lnTo>
                    <a:pt x="643890" y="815339"/>
                  </a:lnTo>
                  <a:lnTo>
                    <a:pt x="643890" y="827532"/>
                  </a:lnTo>
                  <a:lnTo>
                    <a:pt x="656844" y="827532"/>
                  </a:lnTo>
                  <a:close/>
                </a:path>
                <a:path w="1020445" h="828040">
                  <a:moveTo>
                    <a:pt x="631698" y="827532"/>
                  </a:moveTo>
                  <a:lnTo>
                    <a:pt x="631698" y="815339"/>
                  </a:lnTo>
                  <a:lnTo>
                    <a:pt x="618744" y="815339"/>
                  </a:lnTo>
                  <a:lnTo>
                    <a:pt x="618744" y="827532"/>
                  </a:lnTo>
                  <a:lnTo>
                    <a:pt x="631698" y="827532"/>
                  </a:lnTo>
                  <a:close/>
                </a:path>
                <a:path w="1020445" h="828040">
                  <a:moveTo>
                    <a:pt x="605790" y="827532"/>
                  </a:moveTo>
                  <a:lnTo>
                    <a:pt x="605790" y="815339"/>
                  </a:lnTo>
                  <a:lnTo>
                    <a:pt x="593597" y="815339"/>
                  </a:lnTo>
                  <a:lnTo>
                    <a:pt x="593597" y="827532"/>
                  </a:lnTo>
                  <a:lnTo>
                    <a:pt x="605790" y="827532"/>
                  </a:lnTo>
                  <a:close/>
                </a:path>
                <a:path w="1020445" h="828040">
                  <a:moveTo>
                    <a:pt x="580644" y="827532"/>
                  </a:moveTo>
                  <a:lnTo>
                    <a:pt x="580644" y="815339"/>
                  </a:lnTo>
                  <a:lnTo>
                    <a:pt x="567690" y="815339"/>
                  </a:lnTo>
                  <a:lnTo>
                    <a:pt x="567690" y="827532"/>
                  </a:lnTo>
                  <a:lnTo>
                    <a:pt x="580644" y="827532"/>
                  </a:lnTo>
                  <a:close/>
                </a:path>
                <a:path w="1020445" h="828040">
                  <a:moveTo>
                    <a:pt x="555498" y="827532"/>
                  </a:moveTo>
                  <a:lnTo>
                    <a:pt x="555498" y="815339"/>
                  </a:lnTo>
                  <a:lnTo>
                    <a:pt x="542544" y="815339"/>
                  </a:lnTo>
                  <a:lnTo>
                    <a:pt x="542544" y="827532"/>
                  </a:lnTo>
                  <a:lnTo>
                    <a:pt x="555498" y="827532"/>
                  </a:lnTo>
                  <a:close/>
                </a:path>
                <a:path w="1020445" h="828040">
                  <a:moveTo>
                    <a:pt x="529590" y="827532"/>
                  </a:moveTo>
                  <a:lnTo>
                    <a:pt x="529590" y="815339"/>
                  </a:lnTo>
                  <a:lnTo>
                    <a:pt x="517397" y="815339"/>
                  </a:lnTo>
                  <a:lnTo>
                    <a:pt x="517397" y="827532"/>
                  </a:lnTo>
                  <a:lnTo>
                    <a:pt x="529590" y="827532"/>
                  </a:lnTo>
                  <a:close/>
                </a:path>
                <a:path w="1020445" h="828040">
                  <a:moveTo>
                    <a:pt x="504444" y="827532"/>
                  </a:moveTo>
                  <a:lnTo>
                    <a:pt x="504444" y="815339"/>
                  </a:lnTo>
                  <a:lnTo>
                    <a:pt x="491490" y="815339"/>
                  </a:lnTo>
                  <a:lnTo>
                    <a:pt x="491490" y="827532"/>
                  </a:lnTo>
                  <a:lnTo>
                    <a:pt x="504444" y="827532"/>
                  </a:lnTo>
                  <a:close/>
                </a:path>
                <a:path w="1020445" h="828040">
                  <a:moveTo>
                    <a:pt x="479298" y="827532"/>
                  </a:moveTo>
                  <a:lnTo>
                    <a:pt x="479298" y="815339"/>
                  </a:lnTo>
                  <a:lnTo>
                    <a:pt x="466344" y="815339"/>
                  </a:lnTo>
                  <a:lnTo>
                    <a:pt x="466344" y="827532"/>
                  </a:lnTo>
                  <a:lnTo>
                    <a:pt x="479298" y="827532"/>
                  </a:lnTo>
                  <a:close/>
                </a:path>
                <a:path w="1020445" h="828040">
                  <a:moveTo>
                    <a:pt x="453390" y="827532"/>
                  </a:moveTo>
                  <a:lnTo>
                    <a:pt x="453390" y="815339"/>
                  </a:lnTo>
                  <a:lnTo>
                    <a:pt x="441197" y="815339"/>
                  </a:lnTo>
                  <a:lnTo>
                    <a:pt x="441197" y="827532"/>
                  </a:lnTo>
                  <a:lnTo>
                    <a:pt x="453390" y="827532"/>
                  </a:lnTo>
                  <a:close/>
                </a:path>
                <a:path w="1020445" h="828040">
                  <a:moveTo>
                    <a:pt x="428244" y="827532"/>
                  </a:moveTo>
                  <a:lnTo>
                    <a:pt x="428244" y="815339"/>
                  </a:lnTo>
                  <a:lnTo>
                    <a:pt x="415290" y="815339"/>
                  </a:lnTo>
                  <a:lnTo>
                    <a:pt x="415290" y="827532"/>
                  </a:lnTo>
                  <a:lnTo>
                    <a:pt x="428244" y="827532"/>
                  </a:lnTo>
                  <a:close/>
                </a:path>
                <a:path w="1020445" h="828040">
                  <a:moveTo>
                    <a:pt x="403098" y="827532"/>
                  </a:moveTo>
                  <a:lnTo>
                    <a:pt x="403098" y="815339"/>
                  </a:lnTo>
                  <a:lnTo>
                    <a:pt x="390144" y="815339"/>
                  </a:lnTo>
                  <a:lnTo>
                    <a:pt x="390144" y="827532"/>
                  </a:lnTo>
                  <a:lnTo>
                    <a:pt x="403098" y="827532"/>
                  </a:lnTo>
                  <a:close/>
                </a:path>
                <a:path w="1020445" h="828040">
                  <a:moveTo>
                    <a:pt x="377190" y="827532"/>
                  </a:moveTo>
                  <a:lnTo>
                    <a:pt x="377190" y="815339"/>
                  </a:lnTo>
                  <a:lnTo>
                    <a:pt x="364997" y="815339"/>
                  </a:lnTo>
                  <a:lnTo>
                    <a:pt x="364997" y="827532"/>
                  </a:lnTo>
                  <a:lnTo>
                    <a:pt x="377190" y="827532"/>
                  </a:lnTo>
                  <a:close/>
                </a:path>
                <a:path w="1020445" h="828040">
                  <a:moveTo>
                    <a:pt x="352044" y="827532"/>
                  </a:moveTo>
                  <a:lnTo>
                    <a:pt x="352044" y="815339"/>
                  </a:lnTo>
                  <a:lnTo>
                    <a:pt x="339090" y="815339"/>
                  </a:lnTo>
                  <a:lnTo>
                    <a:pt x="339090" y="827532"/>
                  </a:lnTo>
                  <a:lnTo>
                    <a:pt x="352044" y="827532"/>
                  </a:lnTo>
                  <a:close/>
                </a:path>
                <a:path w="1020445" h="828040">
                  <a:moveTo>
                    <a:pt x="326898" y="827532"/>
                  </a:moveTo>
                  <a:lnTo>
                    <a:pt x="326898" y="815339"/>
                  </a:lnTo>
                  <a:lnTo>
                    <a:pt x="313944" y="815339"/>
                  </a:lnTo>
                  <a:lnTo>
                    <a:pt x="313944" y="827532"/>
                  </a:lnTo>
                  <a:lnTo>
                    <a:pt x="326898" y="827532"/>
                  </a:lnTo>
                  <a:close/>
                </a:path>
                <a:path w="1020445" h="828040">
                  <a:moveTo>
                    <a:pt x="300990" y="827532"/>
                  </a:moveTo>
                  <a:lnTo>
                    <a:pt x="300990" y="815339"/>
                  </a:lnTo>
                  <a:lnTo>
                    <a:pt x="288797" y="815339"/>
                  </a:lnTo>
                  <a:lnTo>
                    <a:pt x="288797" y="827532"/>
                  </a:lnTo>
                  <a:lnTo>
                    <a:pt x="300990" y="827532"/>
                  </a:lnTo>
                  <a:close/>
                </a:path>
                <a:path w="1020445" h="828040">
                  <a:moveTo>
                    <a:pt x="275844" y="827532"/>
                  </a:moveTo>
                  <a:lnTo>
                    <a:pt x="275844" y="815339"/>
                  </a:lnTo>
                  <a:lnTo>
                    <a:pt x="262890" y="815339"/>
                  </a:lnTo>
                  <a:lnTo>
                    <a:pt x="262890" y="827532"/>
                  </a:lnTo>
                  <a:lnTo>
                    <a:pt x="275844" y="827532"/>
                  </a:lnTo>
                  <a:close/>
                </a:path>
                <a:path w="1020445" h="828040">
                  <a:moveTo>
                    <a:pt x="250698" y="827532"/>
                  </a:moveTo>
                  <a:lnTo>
                    <a:pt x="250698" y="815339"/>
                  </a:lnTo>
                  <a:lnTo>
                    <a:pt x="237744" y="815339"/>
                  </a:lnTo>
                  <a:lnTo>
                    <a:pt x="237744" y="827532"/>
                  </a:lnTo>
                  <a:lnTo>
                    <a:pt x="250698" y="827532"/>
                  </a:lnTo>
                  <a:close/>
                </a:path>
                <a:path w="1020445" h="828040">
                  <a:moveTo>
                    <a:pt x="224790" y="827532"/>
                  </a:moveTo>
                  <a:lnTo>
                    <a:pt x="224790" y="815339"/>
                  </a:lnTo>
                  <a:lnTo>
                    <a:pt x="212597" y="815339"/>
                  </a:lnTo>
                  <a:lnTo>
                    <a:pt x="212597" y="827532"/>
                  </a:lnTo>
                  <a:lnTo>
                    <a:pt x="224790" y="827532"/>
                  </a:lnTo>
                  <a:close/>
                </a:path>
                <a:path w="1020445" h="828040">
                  <a:moveTo>
                    <a:pt x="199644" y="827532"/>
                  </a:moveTo>
                  <a:lnTo>
                    <a:pt x="199644" y="815339"/>
                  </a:lnTo>
                  <a:lnTo>
                    <a:pt x="186690" y="815339"/>
                  </a:lnTo>
                  <a:lnTo>
                    <a:pt x="186690" y="827532"/>
                  </a:lnTo>
                  <a:lnTo>
                    <a:pt x="199644" y="827532"/>
                  </a:lnTo>
                  <a:close/>
                </a:path>
                <a:path w="1020445" h="828040">
                  <a:moveTo>
                    <a:pt x="174498" y="815339"/>
                  </a:moveTo>
                  <a:lnTo>
                    <a:pt x="166116" y="814578"/>
                  </a:lnTo>
                  <a:lnTo>
                    <a:pt x="162306" y="814578"/>
                  </a:lnTo>
                  <a:lnTo>
                    <a:pt x="161544" y="827532"/>
                  </a:lnTo>
                  <a:lnTo>
                    <a:pt x="173736" y="827532"/>
                  </a:lnTo>
                  <a:lnTo>
                    <a:pt x="174498" y="815339"/>
                  </a:lnTo>
                  <a:close/>
                </a:path>
                <a:path w="1020445" h="828040">
                  <a:moveTo>
                    <a:pt x="150114" y="813054"/>
                  </a:moveTo>
                  <a:lnTo>
                    <a:pt x="149351" y="813054"/>
                  </a:lnTo>
                  <a:lnTo>
                    <a:pt x="137922" y="810768"/>
                  </a:lnTo>
                  <a:lnTo>
                    <a:pt x="134874" y="822960"/>
                  </a:lnTo>
                  <a:lnTo>
                    <a:pt x="139446" y="824484"/>
                  </a:lnTo>
                  <a:lnTo>
                    <a:pt x="147827" y="826008"/>
                  </a:lnTo>
                  <a:lnTo>
                    <a:pt x="148590" y="826008"/>
                  </a:lnTo>
                  <a:lnTo>
                    <a:pt x="150114" y="813054"/>
                  </a:lnTo>
                  <a:close/>
                </a:path>
                <a:path w="1020445" h="828040">
                  <a:moveTo>
                    <a:pt x="125730" y="807720"/>
                  </a:moveTo>
                  <a:lnTo>
                    <a:pt x="118110" y="805434"/>
                  </a:lnTo>
                  <a:lnTo>
                    <a:pt x="114300" y="803910"/>
                  </a:lnTo>
                  <a:lnTo>
                    <a:pt x="109727" y="815339"/>
                  </a:lnTo>
                  <a:lnTo>
                    <a:pt x="114300" y="816863"/>
                  </a:lnTo>
                  <a:lnTo>
                    <a:pt x="122682" y="819912"/>
                  </a:lnTo>
                  <a:lnTo>
                    <a:pt x="125730" y="807720"/>
                  </a:lnTo>
                  <a:close/>
                </a:path>
                <a:path w="1020445" h="828040">
                  <a:moveTo>
                    <a:pt x="103632" y="798576"/>
                  </a:moveTo>
                  <a:lnTo>
                    <a:pt x="96774" y="795528"/>
                  </a:lnTo>
                  <a:lnTo>
                    <a:pt x="92964" y="793241"/>
                  </a:lnTo>
                  <a:lnTo>
                    <a:pt x="86106" y="803910"/>
                  </a:lnTo>
                  <a:lnTo>
                    <a:pt x="91440" y="806958"/>
                  </a:lnTo>
                  <a:lnTo>
                    <a:pt x="97536" y="810006"/>
                  </a:lnTo>
                  <a:lnTo>
                    <a:pt x="103632" y="798576"/>
                  </a:lnTo>
                  <a:close/>
                </a:path>
                <a:path w="1020445" h="828040">
                  <a:moveTo>
                    <a:pt x="82296" y="786384"/>
                  </a:moveTo>
                  <a:lnTo>
                    <a:pt x="77724" y="782574"/>
                  </a:lnTo>
                  <a:lnTo>
                    <a:pt x="72390" y="778763"/>
                  </a:lnTo>
                  <a:lnTo>
                    <a:pt x="64770" y="789432"/>
                  </a:lnTo>
                  <a:lnTo>
                    <a:pt x="75438" y="797052"/>
                  </a:lnTo>
                  <a:lnTo>
                    <a:pt x="82296" y="786384"/>
                  </a:lnTo>
                  <a:close/>
                </a:path>
                <a:path w="1020445" h="828040">
                  <a:moveTo>
                    <a:pt x="63246" y="771144"/>
                  </a:moveTo>
                  <a:lnTo>
                    <a:pt x="60198" y="767334"/>
                  </a:lnTo>
                  <a:lnTo>
                    <a:pt x="54864" y="762000"/>
                  </a:lnTo>
                  <a:lnTo>
                    <a:pt x="45720" y="771144"/>
                  </a:lnTo>
                  <a:lnTo>
                    <a:pt x="54864" y="780288"/>
                  </a:lnTo>
                  <a:lnTo>
                    <a:pt x="63246" y="771144"/>
                  </a:lnTo>
                  <a:close/>
                </a:path>
                <a:path w="1020445" h="828040">
                  <a:moveTo>
                    <a:pt x="47244" y="752856"/>
                  </a:moveTo>
                  <a:lnTo>
                    <a:pt x="40386" y="743712"/>
                  </a:lnTo>
                  <a:lnTo>
                    <a:pt x="39624" y="742950"/>
                  </a:lnTo>
                  <a:lnTo>
                    <a:pt x="28956" y="749808"/>
                  </a:lnTo>
                  <a:lnTo>
                    <a:pt x="29718" y="751332"/>
                  </a:lnTo>
                  <a:lnTo>
                    <a:pt x="34290" y="758189"/>
                  </a:lnTo>
                  <a:lnTo>
                    <a:pt x="37338" y="761238"/>
                  </a:lnTo>
                  <a:lnTo>
                    <a:pt x="47244" y="752856"/>
                  </a:lnTo>
                  <a:close/>
                </a:path>
                <a:path w="1020445" h="828040">
                  <a:moveTo>
                    <a:pt x="33527" y="733044"/>
                  </a:moveTo>
                  <a:lnTo>
                    <a:pt x="32003" y="729996"/>
                  </a:lnTo>
                  <a:lnTo>
                    <a:pt x="28194" y="723138"/>
                  </a:lnTo>
                  <a:lnTo>
                    <a:pt x="28194" y="721613"/>
                  </a:lnTo>
                  <a:lnTo>
                    <a:pt x="16001" y="726948"/>
                  </a:lnTo>
                  <a:lnTo>
                    <a:pt x="16764" y="729234"/>
                  </a:lnTo>
                  <a:lnTo>
                    <a:pt x="21336" y="736854"/>
                  </a:lnTo>
                  <a:lnTo>
                    <a:pt x="22098" y="739139"/>
                  </a:lnTo>
                  <a:lnTo>
                    <a:pt x="33527" y="733044"/>
                  </a:lnTo>
                  <a:close/>
                </a:path>
                <a:path w="1020445" h="828040">
                  <a:moveTo>
                    <a:pt x="22860" y="710946"/>
                  </a:moveTo>
                  <a:lnTo>
                    <a:pt x="22098" y="708660"/>
                  </a:lnTo>
                  <a:lnTo>
                    <a:pt x="19812" y="701039"/>
                  </a:lnTo>
                  <a:lnTo>
                    <a:pt x="19050" y="698754"/>
                  </a:lnTo>
                  <a:lnTo>
                    <a:pt x="6858" y="702563"/>
                  </a:lnTo>
                  <a:lnTo>
                    <a:pt x="7620" y="705612"/>
                  </a:lnTo>
                  <a:lnTo>
                    <a:pt x="10668" y="713232"/>
                  </a:lnTo>
                  <a:lnTo>
                    <a:pt x="11430" y="715518"/>
                  </a:lnTo>
                  <a:lnTo>
                    <a:pt x="22860" y="710946"/>
                  </a:lnTo>
                  <a:close/>
                </a:path>
                <a:path w="1020445" h="828040">
                  <a:moveTo>
                    <a:pt x="16001" y="687324"/>
                  </a:moveTo>
                  <a:lnTo>
                    <a:pt x="16001" y="685800"/>
                  </a:lnTo>
                  <a:lnTo>
                    <a:pt x="14477" y="678180"/>
                  </a:lnTo>
                  <a:lnTo>
                    <a:pt x="13716" y="675132"/>
                  </a:lnTo>
                  <a:lnTo>
                    <a:pt x="1524" y="676656"/>
                  </a:lnTo>
                  <a:lnTo>
                    <a:pt x="2286" y="680465"/>
                  </a:lnTo>
                  <a:lnTo>
                    <a:pt x="3810" y="688848"/>
                  </a:lnTo>
                  <a:lnTo>
                    <a:pt x="3810" y="689610"/>
                  </a:lnTo>
                  <a:lnTo>
                    <a:pt x="16001" y="687324"/>
                  </a:lnTo>
                  <a:close/>
                </a:path>
              </a:pathLst>
            </a:custGeom>
            <a:solidFill>
              <a:srgbClr val="808080"/>
            </a:solidFill>
          </p:spPr>
          <p:txBody>
            <a:bodyPr wrap="square" lIns="0" tIns="0" rIns="0" bIns="0" rtlCol="0"/>
            <a:lstStyle/>
            <a:p>
              <a:endParaRPr sz="1588"/>
            </a:p>
          </p:txBody>
        </p:sp>
        <p:pic>
          <p:nvPicPr>
            <p:cNvPr id="320" name="object 320"/>
            <p:cNvPicPr/>
            <p:nvPr/>
          </p:nvPicPr>
          <p:blipFill>
            <a:blip r:embed="rId177"/>
            <a:stretch/>
          </p:blipFill>
          <p:spPr>
            <a:xfrm>
              <a:off x="7226807" y="5831585"/>
              <a:ext cx="1008126" cy="1322070"/>
            </a:xfrm>
            <a:prstGeom prst="rect">
              <a:avLst/>
            </a:prstGeom>
          </p:spPr>
        </p:pic>
        <p:sp>
          <p:nvSpPr>
            <p:cNvPr id="321" name="object 321"/>
            <p:cNvSpPr/>
            <p:nvPr/>
          </p:nvSpPr>
          <p:spPr>
            <a:xfrm>
              <a:off x="5780531" y="6332219"/>
              <a:ext cx="1020444" cy="828040"/>
            </a:xfrm>
            <a:custGeom>
              <a:avLst/>
              <a:gdLst/>
              <a:ahLst/>
              <a:cxnLst/>
              <a:rect l="l" t="t" r="r" b="b"/>
              <a:pathLst>
                <a:path w="1020445" h="828040">
                  <a:moveTo>
                    <a:pt x="12953" y="653034"/>
                  </a:moveTo>
                  <a:lnTo>
                    <a:pt x="12953" y="640842"/>
                  </a:lnTo>
                  <a:lnTo>
                    <a:pt x="0" y="640842"/>
                  </a:lnTo>
                  <a:lnTo>
                    <a:pt x="0" y="653796"/>
                  </a:lnTo>
                  <a:lnTo>
                    <a:pt x="12953" y="653034"/>
                  </a:lnTo>
                  <a:close/>
                </a:path>
                <a:path w="1020445" h="828040">
                  <a:moveTo>
                    <a:pt x="12953" y="653796"/>
                  </a:moveTo>
                  <a:lnTo>
                    <a:pt x="12953" y="653034"/>
                  </a:lnTo>
                  <a:lnTo>
                    <a:pt x="0" y="653796"/>
                  </a:lnTo>
                  <a:lnTo>
                    <a:pt x="12953" y="653796"/>
                  </a:lnTo>
                  <a:close/>
                </a:path>
                <a:path w="1020445" h="828040">
                  <a:moveTo>
                    <a:pt x="12953" y="662939"/>
                  </a:moveTo>
                  <a:lnTo>
                    <a:pt x="12953" y="653796"/>
                  </a:lnTo>
                  <a:lnTo>
                    <a:pt x="0" y="653796"/>
                  </a:lnTo>
                  <a:lnTo>
                    <a:pt x="0" y="663702"/>
                  </a:lnTo>
                  <a:lnTo>
                    <a:pt x="12953" y="662939"/>
                  </a:lnTo>
                  <a:close/>
                </a:path>
                <a:path w="1020445" h="828040">
                  <a:moveTo>
                    <a:pt x="12953" y="627888"/>
                  </a:moveTo>
                  <a:lnTo>
                    <a:pt x="12953" y="615696"/>
                  </a:lnTo>
                  <a:lnTo>
                    <a:pt x="0" y="615696"/>
                  </a:lnTo>
                  <a:lnTo>
                    <a:pt x="0" y="627888"/>
                  </a:lnTo>
                  <a:lnTo>
                    <a:pt x="12953" y="627888"/>
                  </a:lnTo>
                  <a:close/>
                </a:path>
                <a:path w="1020445" h="828040">
                  <a:moveTo>
                    <a:pt x="12953" y="602741"/>
                  </a:moveTo>
                  <a:lnTo>
                    <a:pt x="12953" y="589788"/>
                  </a:lnTo>
                  <a:lnTo>
                    <a:pt x="0" y="589788"/>
                  </a:lnTo>
                  <a:lnTo>
                    <a:pt x="0" y="602741"/>
                  </a:lnTo>
                  <a:lnTo>
                    <a:pt x="12953" y="602741"/>
                  </a:lnTo>
                  <a:close/>
                </a:path>
                <a:path w="1020445" h="828040">
                  <a:moveTo>
                    <a:pt x="12953" y="577596"/>
                  </a:moveTo>
                  <a:lnTo>
                    <a:pt x="12953" y="564642"/>
                  </a:lnTo>
                  <a:lnTo>
                    <a:pt x="0" y="564642"/>
                  </a:lnTo>
                  <a:lnTo>
                    <a:pt x="0" y="577596"/>
                  </a:lnTo>
                  <a:lnTo>
                    <a:pt x="12953" y="577596"/>
                  </a:lnTo>
                  <a:close/>
                </a:path>
                <a:path w="1020445" h="828040">
                  <a:moveTo>
                    <a:pt x="12953" y="551688"/>
                  </a:moveTo>
                  <a:lnTo>
                    <a:pt x="12953" y="539496"/>
                  </a:lnTo>
                  <a:lnTo>
                    <a:pt x="0" y="539496"/>
                  </a:lnTo>
                  <a:lnTo>
                    <a:pt x="0" y="551688"/>
                  </a:lnTo>
                  <a:lnTo>
                    <a:pt x="12953" y="551688"/>
                  </a:lnTo>
                  <a:close/>
                </a:path>
                <a:path w="1020445" h="828040">
                  <a:moveTo>
                    <a:pt x="12953" y="526541"/>
                  </a:moveTo>
                  <a:lnTo>
                    <a:pt x="12953" y="513588"/>
                  </a:lnTo>
                  <a:lnTo>
                    <a:pt x="0" y="513588"/>
                  </a:lnTo>
                  <a:lnTo>
                    <a:pt x="0" y="526541"/>
                  </a:lnTo>
                  <a:lnTo>
                    <a:pt x="12953" y="526541"/>
                  </a:lnTo>
                  <a:close/>
                </a:path>
                <a:path w="1020445" h="828040">
                  <a:moveTo>
                    <a:pt x="12953" y="501396"/>
                  </a:moveTo>
                  <a:lnTo>
                    <a:pt x="12953" y="488442"/>
                  </a:lnTo>
                  <a:lnTo>
                    <a:pt x="0" y="488442"/>
                  </a:lnTo>
                  <a:lnTo>
                    <a:pt x="0" y="501396"/>
                  </a:lnTo>
                  <a:lnTo>
                    <a:pt x="12953" y="501396"/>
                  </a:lnTo>
                  <a:close/>
                </a:path>
                <a:path w="1020445" h="828040">
                  <a:moveTo>
                    <a:pt x="12953" y="475488"/>
                  </a:moveTo>
                  <a:lnTo>
                    <a:pt x="12953" y="463296"/>
                  </a:lnTo>
                  <a:lnTo>
                    <a:pt x="0" y="463296"/>
                  </a:lnTo>
                  <a:lnTo>
                    <a:pt x="0" y="475488"/>
                  </a:lnTo>
                  <a:lnTo>
                    <a:pt x="12953" y="475488"/>
                  </a:lnTo>
                  <a:close/>
                </a:path>
                <a:path w="1020445" h="828040">
                  <a:moveTo>
                    <a:pt x="12953" y="450341"/>
                  </a:moveTo>
                  <a:lnTo>
                    <a:pt x="12953" y="437388"/>
                  </a:lnTo>
                  <a:lnTo>
                    <a:pt x="0" y="437388"/>
                  </a:lnTo>
                  <a:lnTo>
                    <a:pt x="0" y="450341"/>
                  </a:lnTo>
                  <a:lnTo>
                    <a:pt x="12953" y="450341"/>
                  </a:lnTo>
                  <a:close/>
                </a:path>
                <a:path w="1020445" h="828040">
                  <a:moveTo>
                    <a:pt x="12953" y="425196"/>
                  </a:moveTo>
                  <a:lnTo>
                    <a:pt x="12953" y="412242"/>
                  </a:lnTo>
                  <a:lnTo>
                    <a:pt x="0" y="412242"/>
                  </a:lnTo>
                  <a:lnTo>
                    <a:pt x="0" y="425196"/>
                  </a:lnTo>
                  <a:lnTo>
                    <a:pt x="12953" y="425196"/>
                  </a:lnTo>
                  <a:close/>
                </a:path>
                <a:path w="1020445" h="828040">
                  <a:moveTo>
                    <a:pt x="12953" y="399288"/>
                  </a:moveTo>
                  <a:lnTo>
                    <a:pt x="12953" y="387096"/>
                  </a:lnTo>
                  <a:lnTo>
                    <a:pt x="0" y="387096"/>
                  </a:lnTo>
                  <a:lnTo>
                    <a:pt x="0" y="399288"/>
                  </a:lnTo>
                  <a:lnTo>
                    <a:pt x="12953" y="399288"/>
                  </a:lnTo>
                  <a:close/>
                </a:path>
                <a:path w="1020445" h="828040">
                  <a:moveTo>
                    <a:pt x="12953" y="374141"/>
                  </a:moveTo>
                  <a:lnTo>
                    <a:pt x="12953" y="361188"/>
                  </a:lnTo>
                  <a:lnTo>
                    <a:pt x="0" y="361188"/>
                  </a:lnTo>
                  <a:lnTo>
                    <a:pt x="0" y="374141"/>
                  </a:lnTo>
                  <a:lnTo>
                    <a:pt x="12953" y="374141"/>
                  </a:lnTo>
                  <a:close/>
                </a:path>
                <a:path w="1020445" h="828040">
                  <a:moveTo>
                    <a:pt x="12953" y="348996"/>
                  </a:moveTo>
                  <a:lnTo>
                    <a:pt x="12953" y="336042"/>
                  </a:lnTo>
                  <a:lnTo>
                    <a:pt x="0" y="336042"/>
                  </a:lnTo>
                  <a:lnTo>
                    <a:pt x="0" y="348996"/>
                  </a:lnTo>
                  <a:lnTo>
                    <a:pt x="12953" y="348996"/>
                  </a:lnTo>
                  <a:close/>
                </a:path>
                <a:path w="1020445" h="828040">
                  <a:moveTo>
                    <a:pt x="12953" y="323088"/>
                  </a:moveTo>
                  <a:lnTo>
                    <a:pt x="12953" y="310896"/>
                  </a:lnTo>
                  <a:lnTo>
                    <a:pt x="0" y="310896"/>
                  </a:lnTo>
                  <a:lnTo>
                    <a:pt x="0" y="323088"/>
                  </a:lnTo>
                  <a:lnTo>
                    <a:pt x="12953" y="323088"/>
                  </a:lnTo>
                  <a:close/>
                </a:path>
                <a:path w="1020445" h="828040">
                  <a:moveTo>
                    <a:pt x="12953" y="297941"/>
                  </a:moveTo>
                  <a:lnTo>
                    <a:pt x="12953" y="284988"/>
                  </a:lnTo>
                  <a:lnTo>
                    <a:pt x="0" y="284988"/>
                  </a:lnTo>
                  <a:lnTo>
                    <a:pt x="0" y="297941"/>
                  </a:lnTo>
                  <a:lnTo>
                    <a:pt x="12953" y="297941"/>
                  </a:lnTo>
                  <a:close/>
                </a:path>
                <a:path w="1020445" h="828040">
                  <a:moveTo>
                    <a:pt x="12953" y="272796"/>
                  </a:moveTo>
                  <a:lnTo>
                    <a:pt x="12953" y="259842"/>
                  </a:lnTo>
                  <a:lnTo>
                    <a:pt x="0" y="259842"/>
                  </a:lnTo>
                  <a:lnTo>
                    <a:pt x="0" y="272796"/>
                  </a:lnTo>
                  <a:lnTo>
                    <a:pt x="12953" y="272796"/>
                  </a:lnTo>
                  <a:close/>
                </a:path>
                <a:path w="1020445" h="828040">
                  <a:moveTo>
                    <a:pt x="12953" y="246887"/>
                  </a:moveTo>
                  <a:lnTo>
                    <a:pt x="12953" y="234696"/>
                  </a:lnTo>
                  <a:lnTo>
                    <a:pt x="0" y="234696"/>
                  </a:lnTo>
                  <a:lnTo>
                    <a:pt x="0" y="246887"/>
                  </a:lnTo>
                  <a:lnTo>
                    <a:pt x="12953" y="246887"/>
                  </a:lnTo>
                  <a:close/>
                </a:path>
                <a:path w="1020445" h="828040">
                  <a:moveTo>
                    <a:pt x="12953" y="221741"/>
                  </a:moveTo>
                  <a:lnTo>
                    <a:pt x="12953" y="208787"/>
                  </a:lnTo>
                  <a:lnTo>
                    <a:pt x="0" y="208787"/>
                  </a:lnTo>
                  <a:lnTo>
                    <a:pt x="0" y="221741"/>
                  </a:lnTo>
                  <a:lnTo>
                    <a:pt x="12953" y="221741"/>
                  </a:lnTo>
                  <a:close/>
                </a:path>
                <a:path w="1020445" h="828040">
                  <a:moveTo>
                    <a:pt x="12953" y="196596"/>
                  </a:moveTo>
                  <a:lnTo>
                    <a:pt x="12953" y="183642"/>
                  </a:lnTo>
                  <a:lnTo>
                    <a:pt x="0" y="183642"/>
                  </a:lnTo>
                  <a:lnTo>
                    <a:pt x="0" y="196596"/>
                  </a:lnTo>
                  <a:lnTo>
                    <a:pt x="12953" y="196596"/>
                  </a:lnTo>
                  <a:close/>
                </a:path>
                <a:path w="1020445" h="828040">
                  <a:moveTo>
                    <a:pt x="12953" y="170687"/>
                  </a:moveTo>
                  <a:lnTo>
                    <a:pt x="12953" y="158496"/>
                  </a:lnTo>
                  <a:lnTo>
                    <a:pt x="0" y="158496"/>
                  </a:lnTo>
                  <a:lnTo>
                    <a:pt x="0" y="170687"/>
                  </a:lnTo>
                  <a:lnTo>
                    <a:pt x="12953" y="170687"/>
                  </a:lnTo>
                  <a:close/>
                </a:path>
                <a:path w="1020445" h="828040">
                  <a:moveTo>
                    <a:pt x="12953" y="145542"/>
                  </a:moveTo>
                  <a:lnTo>
                    <a:pt x="12953" y="132588"/>
                  </a:lnTo>
                  <a:lnTo>
                    <a:pt x="0" y="132588"/>
                  </a:lnTo>
                  <a:lnTo>
                    <a:pt x="0" y="145542"/>
                  </a:lnTo>
                  <a:lnTo>
                    <a:pt x="12953" y="145542"/>
                  </a:lnTo>
                  <a:close/>
                </a:path>
                <a:path w="1020445" h="828040">
                  <a:moveTo>
                    <a:pt x="12953" y="120396"/>
                  </a:moveTo>
                  <a:lnTo>
                    <a:pt x="12953" y="107442"/>
                  </a:lnTo>
                  <a:lnTo>
                    <a:pt x="0" y="107442"/>
                  </a:lnTo>
                  <a:lnTo>
                    <a:pt x="0" y="120396"/>
                  </a:lnTo>
                  <a:lnTo>
                    <a:pt x="12953" y="120396"/>
                  </a:lnTo>
                  <a:close/>
                </a:path>
                <a:path w="1020445" h="828040">
                  <a:moveTo>
                    <a:pt x="12953" y="94488"/>
                  </a:moveTo>
                  <a:lnTo>
                    <a:pt x="12953" y="82296"/>
                  </a:lnTo>
                  <a:lnTo>
                    <a:pt x="0" y="82296"/>
                  </a:lnTo>
                  <a:lnTo>
                    <a:pt x="0" y="94488"/>
                  </a:lnTo>
                  <a:lnTo>
                    <a:pt x="12953" y="94488"/>
                  </a:lnTo>
                  <a:close/>
                </a:path>
                <a:path w="1020445" h="828040">
                  <a:moveTo>
                    <a:pt x="12953" y="69342"/>
                  </a:moveTo>
                  <a:lnTo>
                    <a:pt x="12953" y="56388"/>
                  </a:lnTo>
                  <a:lnTo>
                    <a:pt x="0" y="56388"/>
                  </a:lnTo>
                  <a:lnTo>
                    <a:pt x="0" y="69342"/>
                  </a:lnTo>
                  <a:lnTo>
                    <a:pt x="12953" y="69342"/>
                  </a:lnTo>
                  <a:close/>
                </a:path>
                <a:path w="1020445" h="828040">
                  <a:moveTo>
                    <a:pt x="12953" y="44196"/>
                  </a:moveTo>
                  <a:lnTo>
                    <a:pt x="12953" y="31242"/>
                  </a:lnTo>
                  <a:lnTo>
                    <a:pt x="0" y="31242"/>
                  </a:lnTo>
                  <a:lnTo>
                    <a:pt x="0" y="44196"/>
                  </a:lnTo>
                  <a:lnTo>
                    <a:pt x="12953" y="44196"/>
                  </a:lnTo>
                  <a:close/>
                </a:path>
                <a:path w="1020445" h="828040">
                  <a:moveTo>
                    <a:pt x="12953" y="18288"/>
                  </a:moveTo>
                  <a:lnTo>
                    <a:pt x="12953" y="6096"/>
                  </a:lnTo>
                  <a:lnTo>
                    <a:pt x="0" y="6096"/>
                  </a:lnTo>
                  <a:lnTo>
                    <a:pt x="0" y="18288"/>
                  </a:lnTo>
                  <a:lnTo>
                    <a:pt x="12953" y="18288"/>
                  </a:lnTo>
                  <a:close/>
                </a:path>
                <a:path w="1020445" h="828040">
                  <a:moveTo>
                    <a:pt x="1020317" y="1524"/>
                  </a:moveTo>
                  <a:lnTo>
                    <a:pt x="1020317" y="0"/>
                  </a:lnTo>
                  <a:lnTo>
                    <a:pt x="1008125" y="0"/>
                  </a:lnTo>
                  <a:lnTo>
                    <a:pt x="1008125" y="1524"/>
                  </a:lnTo>
                  <a:lnTo>
                    <a:pt x="1020317" y="1524"/>
                  </a:lnTo>
                  <a:close/>
                </a:path>
                <a:path w="1020445" h="828040">
                  <a:moveTo>
                    <a:pt x="1020317" y="27431"/>
                  </a:moveTo>
                  <a:lnTo>
                    <a:pt x="1020317" y="14477"/>
                  </a:lnTo>
                  <a:lnTo>
                    <a:pt x="1008125" y="14477"/>
                  </a:lnTo>
                  <a:lnTo>
                    <a:pt x="1008125" y="27431"/>
                  </a:lnTo>
                  <a:lnTo>
                    <a:pt x="1020317" y="27431"/>
                  </a:lnTo>
                  <a:close/>
                </a:path>
                <a:path w="1020445" h="828040">
                  <a:moveTo>
                    <a:pt x="1020317" y="52577"/>
                  </a:moveTo>
                  <a:lnTo>
                    <a:pt x="1020317" y="39624"/>
                  </a:lnTo>
                  <a:lnTo>
                    <a:pt x="1008125" y="39624"/>
                  </a:lnTo>
                  <a:lnTo>
                    <a:pt x="1008125" y="52577"/>
                  </a:lnTo>
                  <a:lnTo>
                    <a:pt x="1020317" y="52577"/>
                  </a:lnTo>
                  <a:close/>
                </a:path>
                <a:path w="1020445" h="828040">
                  <a:moveTo>
                    <a:pt x="1020317" y="77724"/>
                  </a:moveTo>
                  <a:lnTo>
                    <a:pt x="1020317" y="65531"/>
                  </a:lnTo>
                  <a:lnTo>
                    <a:pt x="1008125" y="65531"/>
                  </a:lnTo>
                  <a:lnTo>
                    <a:pt x="1008125" y="77724"/>
                  </a:lnTo>
                  <a:lnTo>
                    <a:pt x="1020317" y="77724"/>
                  </a:lnTo>
                  <a:close/>
                </a:path>
                <a:path w="1020445" h="828040">
                  <a:moveTo>
                    <a:pt x="1020317" y="103631"/>
                  </a:moveTo>
                  <a:lnTo>
                    <a:pt x="1020317" y="90677"/>
                  </a:lnTo>
                  <a:lnTo>
                    <a:pt x="1008125" y="90677"/>
                  </a:lnTo>
                  <a:lnTo>
                    <a:pt x="1008125" y="103631"/>
                  </a:lnTo>
                  <a:lnTo>
                    <a:pt x="1020317" y="103631"/>
                  </a:lnTo>
                  <a:close/>
                </a:path>
                <a:path w="1020445" h="828040">
                  <a:moveTo>
                    <a:pt x="1020317" y="128777"/>
                  </a:moveTo>
                  <a:lnTo>
                    <a:pt x="1020317" y="115824"/>
                  </a:lnTo>
                  <a:lnTo>
                    <a:pt x="1008125" y="115824"/>
                  </a:lnTo>
                  <a:lnTo>
                    <a:pt x="1008125" y="128777"/>
                  </a:lnTo>
                  <a:lnTo>
                    <a:pt x="1020317" y="128777"/>
                  </a:lnTo>
                  <a:close/>
                </a:path>
                <a:path w="1020445" h="828040">
                  <a:moveTo>
                    <a:pt x="1020317" y="153924"/>
                  </a:moveTo>
                  <a:lnTo>
                    <a:pt x="1020317" y="141731"/>
                  </a:lnTo>
                  <a:lnTo>
                    <a:pt x="1008125" y="141731"/>
                  </a:lnTo>
                  <a:lnTo>
                    <a:pt x="1008125" y="153924"/>
                  </a:lnTo>
                  <a:lnTo>
                    <a:pt x="1020317" y="153924"/>
                  </a:lnTo>
                  <a:close/>
                </a:path>
                <a:path w="1020445" h="828040">
                  <a:moveTo>
                    <a:pt x="1020317" y="179832"/>
                  </a:moveTo>
                  <a:lnTo>
                    <a:pt x="1020317" y="166877"/>
                  </a:lnTo>
                  <a:lnTo>
                    <a:pt x="1008125" y="166877"/>
                  </a:lnTo>
                  <a:lnTo>
                    <a:pt x="1008125" y="179832"/>
                  </a:lnTo>
                  <a:lnTo>
                    <a:pt x="1020317" y="179832"/>
                  </a:lnTo>
                  <a:close/>
                </a:path>
                <a:path w="1020445" h="828040">
                  <a:moveTo>
                    <a:pt x="1020317" y="204978"/>
                  </a:moveTo>
                  <a:lnTo>
                    <a:pt x="1020317" y="192024"/>
                  </a:lnTo>
                  <a:lnTo>
                    <a:pt x="1008125" y="192024"/>
                  </a:lnTo>
                  <a:lnTo>
                    <a:pt x="1008125" y="204978"/>
                  </a:lnTo>
                  <a:lnTo>
                    <a:pt x="1020317" y="204978"/>
                  </a:lnTo>
                  <a:close/>
                </a:path>
                <a:path w="1020445" h="828040">
                  <a:moveTo>
                    <a:pt x="1020317" y="230124"/>
                  </a:moveTo>
                  <a:lnTo>
                    <a:pt x="1020317" y="217932"/>
                  </a:lnTo>
                  <a:lnTo>
                    <a:pt x="1008125" y="217932"/>
                  </a:lnTo>
                  <a:lnTo>
                    <a:pt x="1008125" y="230124"/>
                  </a:lnTo>
                  <a:lnTo>
                    <a:pt x="1020317" y="230124"/>
                  </a:lnTo>
                  <a:close/>
                </a:path>
                <a:path w="1020445" h="828040">
                  <a:moveTo>
                    <a:pt x="1020317" y="256032"/>
                  </a:moveTo>
                  <a:lnTo>
                    <a:pt x="1020317" y="243078"/>
                  </a:lnTo>
                  <a:lnTo>
                    <a:pt x="1008125" y="243078"/>
                  </a:lnTo>
                  <a:lnTo>
                    <a:pt x="1008125" y="256032"/>
                  </a:lnTo>
                  <a:lnTo>
                    <a:pt x="1020317" y="256032"/>
                  </a:lnTo>
                  <a:close/>
                </a:path>
                <a:path w="1020445" h="828040">
                  <a:moveTo>
                    <a:pt x="1020317" y="281178"/>
                  </a:moveTo>
                  <a:lnTo>
                    <a:pt x="1020317" y="268224"/>
                  </a:lnTo>
                  <a:lnTo>
                    <a:pt x="1008125" y="268224"/>
                  </a:lnTo>
                  <a:lnTo>
                    <a:pt x="1008125" y="281178"/>
                  </a:lnTo>
                  <a:lnTo>
                    <a:pt x="1020317" y="281178"/>
                  </a:lnTo>
                  <a:close/>
                </a:path>
                <a:path w="1020445" h="828040">
                  <a:moveTo>
                    <a:pt x="1020317" y="306324"/>
                  </a:moveTo>
                  <a:lnTo>
                    <a:pt x="1020317" y="294132"/>
                  </a:lnTo>
                  <a:lnTo>
                    <a:pt x="1008125" y="294132"/>
                  </a:lnTo>
                  <a:lnTo>
                    <a:pt x="1008125" y="306324"/>
                  </a:lnTo>
                  <a:lnTo>
                    <a:pt x="1020317" y="306324"/>
                  </a:lnTo>
                  <a:close/>
                </a:path>
                <a:path w="1020445" h="828040">
                  <a:moveTo>
                    <a:pt x="1020317" y="332232"/>
                  </a:moveTo>
                  <a:lnTo>
                    <a:pt x="1020317" y="319278"/>
                  </a:lnTo>
                  <a:lnTo>
                    <a:pt x="1008125" y="319278"/>
                  </a:lnTo>
                  <a:lnTo>
                    <a:pt x="1008125" y="332232"/>
                  </a:lnTo>
                  <a:lnTo>
                    <a:pt x="1020317" y="332232"/>
                  </a:lnTo>
                  <a:close/>
                </a:path>
                <a:path w="1020445" h="828040">
                  <a:moveTo>
                    <a:pt x="1020317" y="357378"/>
                  </a:moveTo>
                  <a:lnTo>
                    <a:pt x="1020317" y="344424"/>
                  </a:lnTo>
                  <a:lnTo>
                    <a:pt x="1008125" y="344424"/>
                  </a:lnTo>
                  <a:lnTo>
                    <a:pt x="1008125" y="357378"/>
                  </a:lnTo>
                  <a:lnTo>
                    <a:pt x="1020317" y="357378"/>
                  </a:lnTo>
                  <a:close/>
                </a:path>
                <a:path w="1020445" h="828040">
                  <a:moveTo>
                    <a:pt x="1020317" y="382524"/>
                  </a:moveTo>
                  <a:lnTo>
                    <a:pt x="1020317" y="370332"/>
                  </a:lnTo>
                  <a:lnTo>
                    <a:pt x="1008125" y="370332"/>
                  </a:lnTo>
                  <a:lnTo>
                    <a:pt x="1008125" y="382524"/>
                  </a:lnTo>
                  <a:lnTo>
                    <a:pt x="1020317" y="382524"/>
                  </a:lnTo>
                  <a:close/>
                </a:path>
                <a:path w="1020445" h="828040">
                  <a:moveTo>
                    <a:pt x="1020317" y="408432"/>
                  </a:moveTo>
                  <a:lnTo>
                    <a:pt x="1020317" y="395478"/>
                  </a:lnTo>
                  <a:lnTo>
                    <a:pt x="1008125" y="395478"/>
                  </a:lnTo>
                  <a:lnTo>
                    <a:pt x="1008125" y="408432"/>
                  </a:lnTo>
                  <a:lnTo>
                    <a:pt x="1020317" y="408432"/>
                  </a:lnTo>
                  <a:close/>
                </a:path>
                <a:path w="1020445" h="828040">
                  <a:moveTo>
                    <a:pt x="1020317" y="433578"/>
                  </a:moveTo>
                  <a:lnTo>
                    <a:pt x="1020317" y="420624"/>
                  </a:lnTo>
                  <a:lnTo>
                    <a:pt x="1008125" y="420624"/>
                  </a:lnTo>
                  <a:lnTo>
                    <a:pt x="1008125" y="433578"/>
                  </a:lnTo>
                  <a:lnTo>
                    <a:pt x="1020317" y="433578"/>
                  </a:lnTo>
                  <a:close/>
                </a:path>
                <a:path w="1020445" h="828040">
                  <a:moveTo>
                    <a:pt x="1020317" y="458724"/>
                  </a:moveTo>
                  <a:lnTo>
                    <a:pt x="1020317" y="446532"/>
                  </a:lnTo>
                  <a:lnTo>
                    <a:pt x="1008125" y="446532"/>
                  </a:lnTo>
                  <a:lnTo>
                    <a:pt x="1008125" y="458724"/>
                  </a:lnTo>
                  <a:lnTo>
                    <a:pt x="1020317" y="458724"/>
                  </a:lnTo>
                  <a:close/>
                </a:path>
                <a:path w="1020445" h="828040">
                  <a:moveTo>
                    <a:pt x="1020317" y="484632"/>
                  </a:moveTo>
                  <a:lnTo>
                    <a:pt x="1020317" y="471678"/>
                  </a:lnTo>
                  <a:lnTo>
                    <a:pt x="1008125" y="471678"/>
                  </a:lnTo>
                  <a:lnTo>
                    <a:pt x="1008125" y="484632"/>
                  </a:lnTo>
                  <a:lnTo>
                    <a:pt x="1020317" y="484632"/>
                  </a:lnTo>
                  <a:close/>
                </a:path>
                <a:path w="1020445" h="828040">
                  <a:moveTo>
                    <a:pt x="1020317" y="509778"/>
                  </a:moveTo>
                  <a:lnTo>
                    <a:pt x="1020317" y="496824"/>
                  </a:lnTo>
                  <a:lnTo>
                    <a:pt x="1008125" y="496824"/>
                  </a:lnTo>
                  <a:lnTo>
                    <a:pt x="1008125" y="509778"/>
                  </a:lnTo>
                  <a:lnTo>
                    <a:pt x="1020317" y="509778"/>
                  </a:lnTo>
                  <a:close/>
                </a:path>
                <a:path w="1020445" h="828040">
                  <a:moveTo>
                    <a:pt x="1020317" y="534924"/>
                  </a:moveTo>
                  <a:lnTo>
                    <a:pt x="1020317" y="522732"/>
                  </a:lnTo>
                  <a:lnTo>
                    <a:pt x="1008125" y="522732"/>
                  </a:lnTo>
                  <a:lnTo>
                    <a:pt x="1008125" y="534924"/>
                  </a:lnTo>
                  <a:lnTo>
                    <a:pt x="1020317" y="534924"/>
                  </a:lnTo>
                  <a:close/>
                </a:path>
                <a:path w="1020445" h="828040">
                  <a:moveTo>
                    <a:pt x="1020317" y="560832"/>
                  </a:moveTo>
                  <a:lnTo>
                    <a:pt x="1020317" y="547878"/>
                  </a:lnTo>
                  <a:lnTo>
                    <a:pt x="1008125" y="547878"/>
                  </a:lnTo>
                  <a:lnTo>
                    <a:pt x="1008125" y="560832"/>
                  </a:lnTo>
                  <a:lnTo>
                    <a:pt x="1020317" y="560832"/>
                  </a:lnTo>
                  <a:close/>
                </a:path>
                <a:path w="1020445" h="828040">
                  <a:moveTo>
                    <a:pt x="1020317" y="585978"/>
                  </a:moveTo>
                  <a:lnTo>
                    <a:pt x="1020317" y="573024"/>
                  </a:lnTo>
                  <a:lnTo>
                    <a:pt x="1008125" y="573024"/>
                  </a:lnTo>
                  <a:lnTo>
                    <a:pt x="1008125" y="585978"/>
                  </a:lnTo>
                  <a:lnTo>
                    <a:pt x="1020317" y="585978"/>
                  </a:lnTo>
                  <a:close/>
                </a:path>
                <a:path w="1020445" h="828040">
                  <a:moveTo>
                    <a:pt x="1020317" y="611124"/>
                  </a:moveTo>
                  <a:lnTo>
                    <a:pt x="1020317" y="598932"/>
                  </a:lnTo>
                  <a:lnTo>
                    <a:pt x="1008125" y="598932"/>
                  </a:lnTo>
                  <a:lnTo>
                    <a:pt x="1008125" y="611124"/>
                  </a:lnTo>
                  <a:lnTo>
                    <a:pt x="1020317" y="611124"/>
                  </a:lnTo>
                  <a:close/>
                </a:path>
                <a:path w="1020445" h="828040">
                  <a:moveTo>
                    <a:pt x="1020317" y="637032"/>
                  </a:moveTo>
                  <a:lnTo>
                    <a:pt x="1020317" y="624078"/>
                  </a:lnTo>
                  <a:lnTo>
                    <a:pt x="1008125" y="624078"/>
                  </a:lnTo>
                  <a:lnTo>
                    <a:pt x="1008125" y="637032"/>
                  </a:lnTo>
                  <a:lnTo>
                    <a:pt x="1020317" y="637032"/>
                  </a:lnTo>
                  <a:close/>
                </a:path>
                <a:path w="1020445" h="828040">
                  <a:moveTo>
                    <a:pt x="1020317" y="653795"/>
                  </a:moveTo>
                  <a:lnTo>
                    <a:pt x="1020317" y="649224"/>
                  </a:lnTo>
                  <a:lnTo>
                    <a:pt x="1008125" y="649224"/>
                  </a:lnTo>
                  <a:lnTo>
                    <a:pt x="1008125" y="653795"/>
                  </a:lnTo>
                  <a:lnTo>
                    <a:pt x="1008125" y="653034"/>
                  </a:lnTo>
                  <a:lnTo>
                    <a:pt x="1020315" y="653795"/>
                  </a:lnTo>
                  <a:close/>
                </a:path>
                <a:path w="1020445" h="828040">
                  <a:moveTo>
                    <a:pt x="1020315" y="653795"/>
                  </a:moveTo>
                  <a:lnTo>
                    <a:pt x="1008125" y="653034"/>
                  </a:lnTo>
                  <a:lnTo>
                    <a:pt x="1008125" y="653795"/>
                  </a:lnTo>
                  <a:lnTo>
                    <a:pt x="1020315" y="653795"/>
                  </a:lnTo>
                  <a:close/>
                </a:path>
                <a:path w="1020445" h="828040">
                  <a:moveTo>
                    <a:pt x="1020317" y="662939"/>
                  </a:moveTo>
                  <a:lnTo>
                    <a:pt x="1020317" y="653796"/>
                  </a:lnTo>
                  <a:lnTo>
                    <a:pt x="1008125" y="653795"/>
                  </a:lnTo>
                  <a:lnTo>
                    <a:pt x="1008125" y="662178"/>
                  </a:lnTo>
                  <a:lnTo>
                    <a:pt x="1020317" y="662939"/>
                  </a:lnTo>
                  <a:close/>
                </a:path>
                <a:path w="1020445" h="828040">
                  <a:moveTo>
                    <a:pt x="1019555" y="675894"/>
                  </a:moveTo>
                  <a:lnTo>
                    <a:pt x="1006601" y="673608"/>
                  </a:lnTo>
                  <a:lnTo>
                    <a:pt x="1005839" y="678180"/>
                  </a:lnTo>
                  <a:lnTo>
                    <a:pt x="1004315" y="685800"/>
                  </a:lnTo>
                  <a:lnTo>
                    <a:pt x="1017269" y="688086"/>
                  </a:lnTo>
                  <a:lnTo>
                    <a:pt x="1018793" y="679704"/>
                  </a:lnTo>
                  <a:lnTo>
                    <a:pt x="1019555" y="675894"/>
                  </a:lnTo>
                  <a:close/>
                </a:path>
                <a:path w="1020445" h="828040">
                  <a:moveTo>
                    <a:pt x="1014221" y="701039"/>
                  </a:moveTo>
                  <a:lnTo>
                    <a:pt x="1002029" y="697991"/>
                  </a:lnTo>
                  <a:lnTo>
                    <a:pt x="1000505" y="701802"/>
                  </a:lnTo>
                  <a:lnTo>
                    <a:pt x="998219" y="709422"/>
                  </a:lnTo>
                  <a:lnTo>
                    <a:pt x="1009649" y="713994"/>
                  </a:lnTo>
                  <a:lnTo>
                    <a:pt x="1010411" y="713232"/>
                  </a:lnTo>
                  <a:lnTo>
                    <a:pt x="1012697" y="704850"/>
                  </a:lnTo>
                  <a:lnTo>
                    <a:pt x="1014221" y="701039"/>
                  </a:lnTo>
                  <a:close/>
                </a:path>
                <a:path w="1020445" h="828040">
                  <a:moveTo>
                    <a:pt x="1005077" y="726186"/>
                  </a:moveTo>
                  <a:lnTo>
                    <a:pt x="993647" y="720852"/>
                  </a:lnTo>
                  <a:lnTo>
                    <a:pt x="992123" y="723900"/>
                  </a:lnTo>
                  <a:lnTo>
                    <a:pt x="988313" y="730758"/>
                  </a:lnTo>
                  <a:lnTo>
                    <a:pt x="987551" y="731520"/>
                  </a:lnTo>
                  <a:lnTo>
                    <a:pt x="998981" y="737615"/>
                  </a:lnTo>
                  <a:lnTo>
                    <a:pt x="999743" y="736091"/>
                  </a:lnTo>
                  <a:lnTo>
                    <a:pt x="1003553" y="729234"/>
                  </a:lnTo>
                  <a:lnTo>
                    <a:pt x="1005077" y="726186"/>
                  </a:lnTo>
                  <a:close/>
                </a:path>
                <a:path w="1020445" h="828040">
                  <a:moveTo>
                    <a:pt x="992123" y="749046"/>
                  </a:moveTo>
                  <a:lnTo>
                    <a:pt x="981455" y="742188"/>
                  </a:lnTo>
                  <a:lnTo>
                    <a:pt x="979931" y="743712"/>
                  </a:lnTo>
                  <a:lnTo>
                    <a:pt x="976121" y="750570"/>
                  </a:lnTo>
                  <a:lnTo>
                    <a:pt x="974597" y="752094"/>
                  </a:lnTo>
                  <a:lnTo>
                    <a:pt x="984503" y="759713"/>
                  </a:lnTo>
                  <a:lnTo>
                    <a:pt x="986027" y="757428"/>
                  </a:lnTo>
                  <a:lnTo>
                    <a:pt x="991361" y="750570"/>
                  </a:lnTo>
                  <a:lnTo>
                    <a:pt x="992123" y="749046"/>
                  </a:lnTo>
                  <a:close/>
                </a:path>
                <a:path w="1020445" h="828040">
                  <a:moveTo>
                    <a:pt x="976121" y="769620"/>
                  </a:moveTo>
                  <a:lnTo>
                    <a:pt x="966215" y="761238"/>
                  </a:lnTo>
                  <a:lnTo>
                    <a:pt x="966215" y="762000"/>
                  </a:lnTo>
                  <a:lnTo>
                    <a:pt x="960881" y="768096"/>
                  </a:lnTo>
                  <a:lnTo>
                    <a:pt x="957833" y="770382"/>
                  </a:lnTo>
                  <a:lnTo>
                    <a:pt x="966977" y="779526"/>
                  </a:lnTo>
                  <a:lnTo>
                    <a:pt x="970025" y="776478"/>
                  </a:lnTo>
                  <a:lnTo>
                    <a:pt x="975359" y="770382"/>
                  </a:lnTo>
                  <a:lnTo>
                    <a:pt x="976121" y="769620"/>
                  </a:lnTo>
                  <a:close/>
                </a:path>
                <a:path w="1020445" h="828040">
                  <a:moveTo>
                    <a:pt x="957071" y="787908"/>
                  </a:moveTo>
                  <a:lnTo>
                    <a:pt x="948689" y="778002"/>
                  </a:lnTo>
                  <a:lnTo>
                    <a:pt x="942593" y="783336"/>
                  </a:lnTo>
                  <a:lnTo>
                    <a:pt x="938783" y="785622"/>
                  </a:lnTo>
                  <a:lnTo>
                    <a:pt x="946403" y="796289"/>
                  </a:lnTo>
                  <a:lnTo>
                    <a:pt x="950975" y="793241"/>
                  </a:lnTo>
                  <a:lnTo>
                    <a:pt x="957071" y="787908"/>
                  </a:lnTo>
                  <a:close/>
                </a:path>
                <a:path w="1020445" h="828040">
                  <a:moveTo>
                    <a:pt x="934973" y="803148"/>
                  </a:moveTo>
                  <a:lnTo>
                    <a:pt x="928877" y="792480"/>
                  </a:lnTo>
                  <a:lnTo>
                    <a:pt x="918209" y="798576"/>
                  </a:lnTo>
                  <a:lnTo>
                    <a:pt x="924305" y="809244"/>
                  </a:lnTo>
                  <a:lnTo>
                    <a:pt x="929639" y="806958"/>
                  </a:lnTo>
                  <a:lnTo>
                    <a:pt x="934973" y="803148"/>
                  </a:lnTo>
                  <a:close/>
                </a:path>
                <a:path w="1020445" h="828040">
                  <a:moveTo>
                    <a:pt x="912113" y="815339"/>
                  </a:moveTo>
                  <a:lnTo>
                    <a:pt x="906779" y="803148"/>
                  </a:lnTo>
                  <a:lnTo>
                    <a:pt x="901445" y="805434"/>
                  </a:lnTo>
                  <a:lnTo>
                    <a:pt x="895349" y="807720"/>
                  </a:lnTo>
                  <a:lnTo>
                    <a:pt x="899159" y="819150"/>
                  </a:lnTo>
                  <a:lnTo>
                    <a:pt x="906779" y="816863"/>
                  </a:lnTo>
                  <a:lnTo>
                    <a:pt x="912113" y="815339"/>
                  </a:lnTo>
                  <a:close/>
                </a:path>
                <a:path w="1020445" h="828040">
                  <a:moveTo>
                    <a:pt x="886967" y="822960"/>
                  </a:moveTo>
                  <a:lnTo>
                    <a:pt x="883919" y="810768"/>
                  </a:lnTo>
                  <a:lnTo>
                    <a:pt x="878585" y="811530"/>
                  </a:lnTo>
                  <a:lnTo>
                    <a:pt x="871727" y="813054"/>
                  </a:lnTo>
                  <a:lnTo>
                    <a:pt x="874013" y="825246"/>
                  </a:lnTo>
                  <a:lnTo>
                    <a:pt x="881633" y="824484"/>
                  </a:lnTo>
                  <a:lnTo>
                    <a:pt x="886967" y="822960"/>
                  </a:lnTo>
                  <a:close/>
                </a:path>
                <a:path w="1020445" h="828040">
                  <a:moveTo>
                    <a:pt x="861059" y="826770"/>
                  </a:moveTo>
                  <a:lnTo>
                    <a:pt x="859535" y="814578"/>
                  </a:lnTo>
                  <a:lnTo>
                    <a:pt x="854201" y="814578"/>
                  </a:lnTo>
                  <a:lnTo>
                    <a:pt x="847343" y="815339"/>
                  </a:lnTo>
                  <a:lnTo>
                    <a:pt x="847343" y="827532"/>
                  </a:lnTo>
                  <a:lnTo>
                    <a:pt x="855725" y="827532"/>
                  </a:lnTo>
                  <a:lnTo>
                    <a:pt x="861059" y="826770"/>
                  </a:lnTo>
                  <a:close/>
                </a:path>
                <a:path w="1020445" h="828040">
                  <a:moveTo>
                    <a:pt x="835151" y="827532"/>
                  </a:moveTo>
                  <a:lnTo>
                    <a:pt x="835151" y="815339"/>
                  </a:lnTo>
                  <a:lnTo>
                    <a:pt x="822197" y="815339"/>
                  </a:lnTo>
                  <a:lnTo>
                    <a:pt x="822197" y="827532"/>
                  </a:lnTo>
                  <a:lnTo>
                    <a:pt x="835151" y="827532"/>
                  </a:lnTo>
                  <a:close/>
                </a:path>
                <a:path w="1020445" h="828040">
                  <a:moveTo>
                    <a:pt x="809243" y="827532"/>
                  </a:moveTo>
                  <a:lnTo>
                    <a:pt x="809243" y="815339"/>
                  </a:lnTo>
                  <a:lnTo>
                    <a:pt x="797051" y="815339"/>
                  </a:lnTo>
                  <a:lnTo>
                    <a:pt x="797051" y="827532"/>
                  </a:lnTo>
                  <a:lnTo>
                    <a:pt x="809243" y="827532"/>
                  </a:lnTo>
                  <a:close/>
                </a:path>
                <a:path w="1020445" h="828040">
                  <a:moveTo>
                    <a:pt x="784097" y="827532"/>
                  </a:moveTo>
                  <a:lnTo>
                    <a:pt x="784097" y="815339"/>
                  </a:lnTo>
                  <a:lnTo>
                    <a:pt x="771143" y="815339"/>
                  </a:lnTo>
                  <a:lnTo>
                    <a:pt x="771143" y="827532"/>
                  </a:lnTo>
                  <a:lnTo>
                    <a:pt x="784097" y="827532"/>
                  </a:lnTo>
                  <a:close/>
                </a:path>
                <a:path w="1020445" h="828040">
                  <a:moveTo>
                    <a:pt x="758951" y="827532"/>
                  </a:moveTo>
                  <a:lnTo>
                    <a:pt x="758951" y="815339"/>
                  </a:lnTo>
                  <a:lnTo>
                    <a:pt x="745997" y="815339"/>
                  </a:lnTo>
                  <a:lnTo>
                    <a:pt x="745997" y="827532"/>
                  </a:lnTo>
                  <a:lnTo>
                    <a:pt x="758951" y="827532"/>
                  </a:lnTo>
                  <a:close/>
                </a:path>
                <a:path w="1020445" h="828040">
                  <a:moveTo>
                    <a:pt x="733043" y="827532"/>
                  </a:moveTo>
                  <a:lnTo>
                    <a:pt x="733043" y="815339"/>
                  </a:lnTo>
                  <a:lnTo>
                    <a:pt x="720851" y="815339"/>
                  </a:lnTo>
                  <a:lnTo>
                    <a:pt x="720851" y="827532"/>
                  </a:lnTo>
                  <a:lnTo>
                    <a:pt x="733043" y="827532"/>
                  </a:lnTo>
                  <a:close/>
                </a:path>
                <a:path w="1020445" h="828040">
                  <a:moveTo>
                    <a:pt x="707897" y="827532"/>
                  </a:moveTo>
                  <a:lnTo>
                    <a:pt x="707897" y="815339"/>
                  </a:lnTo>
                  <a:lnTo>
                    <a:pt x="694943" y="815339"/>
                  </a:lnTo>
                  <a:lnTo>
                    <a:pt x="694943" y="827532"/>
                  </a:lnTo>
                  <a:lnTo>
                    <a:pt x="707897" y="827532"/>
                  </a:lnTo>
                  <a:close/>
                </a:path>
                <a:path w="1020445" h="828040">
                  <a:moveTo>
                    <a:pt x="682751" y="827532"/>
                  </a:moveTo>
                  <a:lnTo>
                    <a:pt x="682751" y="815339"/>
                  </a:lnTo>
                  <a:lnTo>
                    <a:pt x="669798" y="815339"/>
                  </a:lnTo>
                  <a:lnTo>
                    <a:pt x="669798" y="827532"/>
                  </a:lnTo>
                  <a:lnTo>
                    <a:pt x="682751" y="827532"/>
                  </a:lnTo>
                  <a:close/>
                </a:path>
                <a:path w="1020445" h="828040">
                  <a:moveTo>
                    <a:pt x="656843" y="827532"/>
                  </a:moveTo>
                  <a:lnTo>
                    <a:pt x="656843" y="815339"/>
                  </a:lnTo>
                  <a:lnTo>
                    <a:pt x="644652" y="815339"/>
                  </a:lnTo>
                  <a:lnTo>
                    <a:pt x="644652" y="827532"/>
                  </a:lnTo>
                  <a:lnTo>
                    <a:pt x="656843" y="827532"/>
                  </a:lnTo>
                  <a:close/>
                </a:path>
                <a:path w="1020445" h="828040">
                  <a:moveTo>
                    <a:pt x="631697" y="827532"/>
                  </a:moveTo>
                  <a:lnTo>
                    <a:pt x="631697" y="815339"/>
                  </a:lnTo>
                  <a:lnTo>
                    <a:pt x="618743" y="815339"/>
                  </a:lnTo>
                  <a:lnTo>
                    <a:pt x="618743" y="827532"/>
                  </a:lnTo>
                  <a:lnTo>
                    <a:pt x="631697" y="827532"/>
                  </a:lnTo>
                  <a:close/>
                </a:path>
                <a:path w="1020445" h="828040">
                  <a:moveTo>
                    <a:pt x="606551" y="827532"/>
                  </a:moveTo>
                  <a:lnTo>
                    <a:pt x="606551" y="815339"/>
                  </a:lnTo>
                  <a:lnTo>
                    <a:pt x="593598" y="815339"/>
                  </a:lnTo>
                  <a:lnTo>
                    <a:pt x="593598" y="827532"/>
                  </a:lnTo>
                  <a:lnTo>
                    <a:pt x="606551" y="827532"/>
                  </a:lnTo>
                  <a:close/>
                </a:path>
                <a:path w="1020445" h="828040">
                  <a:moveTo>
                    <a:pt x="580643" y="827532"/>
                  </a:moveTo>
                  <a:lnTo>
                    <a:pt x="580643" y="815339"/>
                  </a:lnTo>
                  <a:lnTo>
                    <a:pt x="568452" y="815339"/>
                  </a:lnTo>
                  <a:lnTo>
                    <a:pt x="568452" y="827532"/>
                  </a:lnTo>
                  <a:lnTo>
                    <a:pt x="580643" y="827532"/>
                  </a:lnTo>
                  <a:close/>
                </a:path>
                <a:path w="1020445" h="828040">
                  <a:moveTo>
                    <a:pt x="555497" y="827532"/>
                  </a:moveTo>
                  <a:lnTo>
                    <a:pt x="555497" y="815339"/>
                  </a:lnTo>
                  <a:lnTo>
                    <a:pt x="542543" y="815339"/>
                  </a:lnTo>
                  <a:lnTo>
                    <a:pt x="542543" y="827532"/>
                  </a:lnTo>
                  <a:lnTo>
                    <a:pt x="555497" y="827532"/>
                  </a:lnTo>
                  <a:close/>
                </a:path>
                <a:path w="1020445" h="828040">
                  <a:moveTo>
                    <a:pt x="530351" y="827532"/>
                  </a:moveTo>
                  <a:lnTo>
                    <a:pt x="530351" y="815339"/>
                  </a:lnTo>
                  <a:lnTo>
                    <a:pt x="517398" y="815339"/>
                  </a:lnTo>
                  <a:lnTo>
                    <a:pt x="517398" y="827532"/>
                  </a:lnTo>
                  <a:lnTo>
                    <a:pt x="530351" y="827532"/>
                  </a:lnTo>
                  <a:close/>
                </a:path>
                <a:path w="1020445" h="828040">
                  <a:moveTo>
                    <a:pt x="504443" y="827532"/>
                  </a:moveTo>
                  <a:lnTo>
                    <a:pt x="504443" y="815339"/>
                  </a:lnTo>
                  <a:lnTo>
                    <a:pt x="492252" y="815339"/>
                  </a:lnTo>
                  <a:lnTo>
                    <a:pt x="492252" y="827532"/>
                  </a:lnTo>
                  <a:lnTo>
                    <a:pt x="504443" y="827532"/>
                  </a:lnTo>
                  <a:close/>
                </a:path>
                <a:path w="1020445" h="828040">
                  <a:moveTo>
                    <a:pt x="479297" y="827532"/>
                  </a:moveTo>
                  <a:lnTo>
                    <a:pt x="479297" y="815339"/>
                  </a:lnTo>
                  <a:lnTo>
                    <a:pt x="466343" y="815339"/>
                  </a:lnTo>
                  <a:lnTo>
                    <a:pt x="466343" y="827532"/>
                  </a:lnTo>
                  <a:lnTo>
                    <a:pt x="479297" y="827532"/>
                  </a:lnTo>
                  <a:close/>
                </a:path>
                <a:path w="1020445" h="828040">
                  <a:moveTo>
                    <a:pt x="454151" y="827532"/>
                  </a:moveTo>
                  <a:lnTo>
                    <a:pt x="454151" y="815339"/>
                  </a:lnTo>
                  <a:lnTo>
                    <a:pt x="441198" y="815339"/>
                  </a:lnTo>
                  <a:lnTo>
                    <a:pt x="441198" y="827532"/>
                  </a:lnTo>
                  <a:lnTo>
                    <a:pt x="454151" y="827532"/>
                  </a:lnTo>
                  <a:close/>
                </a:path>
                <a:path w="1020445" h="828040">
                  <a:moveTo>
                    <a:pt x="428243" y="827532"/>
                  </a:moveTo>
                  <a:lnTo>
                    <a:pt x="428243" y="815339"/>
                  </a:lnTo>
                  <a:lnTo>
                    <a:pt x="416052" y="815339"/>
                  </a:lnTo>
                  <a:lnTo>
                    <a:pt x="416052" y="827532"/>
                  </a:lnTo>
                  <a:lnTo>
                    <a:pt x="428243" y="827532"/>
                  </a:lnTo>
                  <a:close/>
                </a:path>
                <a:path w="1020445" h="828040">
                  <a:moveTo>
                    <a:pt x="403097" y="827532"/>
                  </a:moveTo>
                  <a:lnTo>
                    <a:pt x="403097" y="815339"/>
                  </a:lnTo>
                  <a:lnTo>
                    <a:pt x="390143" y="815339"/>
                  </a:lnTo>
                  <a:lnTo>
                    <a:pt x="390143" y="827532"/>
                  </a:lnTo>
                  <a:lnTo>
                    <a:pt x="403097" y="827532"/>
                  </a:lnTo>
                  <a:close/>
                </a:path>
                <a:path w="1020445" h="828040">
                  <a:moveTo>
                    <a:pt x="377951" y="827532"/>
                  </a:moveTo>
                  <a:lnTo>
                    <a:pt x="377951" y="815339"/>
                  </a:lnTo>
                  <a:lnTo>
                    <a:pt x="364998" y="815339"/>
                  </a:lnTo>
                  <a:lnTo>
                    <a:pt x="364998" y="827532"/>
                  </a:lnTo>
                  <a:lnTo>
                    <a:pt x="377951" y="827532"/>
                  </a:lnTo>
                  <a:close/>
                </a:path>
                <a:path w="1020445" h="828040">
                  <a:moveTo>
                    <a:pt x="352043" y="827532"/>
                  </a:moveTo>
                  <a:lnTo>
                    <a:pt x="352043" y="815339"/>
                  </a:lnTo>
                  <a:lnTo>
                    <a:pt x="339852" y="815339"/>
                  </a:lnTo>
                  <a:lnTo>
                    <a:pt x="339852" y="827532"/>
                  </a:lnTo>
                  <a:lnTo>
                    <a:pt x="352043" y="827532"/>
                  </a:lnTo>
                  <a:close/>
                </a:path>
                <a:path w="1020445" h="828040">
                  <a:moveTo>
                    <a:pt x="326897" y="827532"/>
                  </a:moveTo>
                  <a:lnTo>
                    <a:pt x="326897" y="815339"/>
                  </a:lnTo>
                  <a:lnTo>
                    <a:pt x="313943" y="815339"/>
                  </a:lnTo>
                  <a:lnTo>
                    <a:pt x="313943" y="827532"/>
                  </a:lnTo>
                  <a:lnTo>
                    <a:pt x="326897" y="827532"/>
                  </a:lnTo>
                  <a:close/>
                </a:path>
                <a:path w="1020445" h="828040">
                  <a:moveTo>
                    <a:pt x="301751" y="827532"/>
                  </a:moveTo>
                  <a:lnTo>
                    <a:pt x="301751" y="815339"/>
                  </a:lnTo>
                  <a:lnTo>
                    <a:pt x="288798" y="815339"/>
                  </a:lnTo>
                  <a:lnTo>
                    <a:pt x="288798" y="827532"/>
                  </a:lnTo>
                  <a:lnTo>
                    <a:pt x="301751" y="827532"/>
                  </a:lnTo>
                  <a:close/>
                </a:path>
                <a:path w="1020445" h="828040">
                  <a:moveTo>
                    <a:pt x="275843" y="827532"/>
                  </a:moveTo>
                  <a:lnTo>
                    <a:pt x="275843" y="815339"/>
                  </a:lnTo>
                  <a:lnTo>
                    <a:pt x="263652" y="815339"/>
                  </a:lnTo>
                  <a:lnTo>
                    <a:pt x="263652" y="827532"/>
                  </a:lnTo>
                  <a:lnTo>
                    <a:pt x="275843" y="827532"/>
                  </a:lnTo>
                  <a:close/>
                </a:path>
                <a:path w="1020445" h="828040">
                  <a:moveTo>
                    <a:pt x="250697" y="827532"/>
                  </a:moveTo>
                  <a:lnTo>
                    <a:pt x="250697" y="815339"/>
                  </a:lnTo>
                  <a:lnTo>
                    <a:pt x="237743" y="815339"/>
                  </a:lnTo>
                  <a:lnTo>
                    <a:pt x="237743" y="827532"/>
                  </a:lnTo>
                  <a:lnTo>
                    <a:pt x="250697" y="827532"/>
                  </a:lnTo>
                  <a:close/>
                </a:path>
                <a:path w="1020445" h="828040">
                  <a:moveTo>
                    <a:pt x="225551" y="827532"/>
                  </a:moveTo>
                  <a:lnTo>
                    <a:pt x="225551" y="815339"/>
                  </a:lnTo>
                  <a:lnTo>
                    <a:pt x="212598" y="815339"/>
                  </a:lnTo>
                  <a:lnTo>
                    <a:pt x="212598" y="827532"/>
                  </a:lnTo>
                  <a:lnTo>
                    <a:pt x="225551" y="827532"/>
                  </a:lnTo>
                  <a:close/>
                </a:path>
                <a:path w="1020445" h="828040">
                  <a:moveTo>
                    <a:pt x="199643" y="827532"/>
                  </a:moveTo>
                  <a:lnTo>
                    <a:pt x="199643" y="815339"/>
                  </a:lnTo>
                  <a:lnTo>
                    <a:pt x="187452" y="815339"/>
                  </a:lnTo>
                  <a:lnTo>
                    <a:pt x="187452" y="827532"/>
                  </a:lnTo>
                  <a:lnTo>
                    <a:pt x="199643" y="827532"/>
                  </a:lnTo>
                  <a:close/>
                </a:path>
                <a:path w="1020445" h="828040">
                  <a:moveTo>
                    <a:pt x="174497" y="815339"/>
                  </a:moveTo>
                  <a:lnTo>
                    <a:pt x="166115" y="814578"/>
                  </a:lnTo>
                  <a:lnTo>
                    <a:pt x="162305" y="814578"/>
                  </a:lnTo>
                  <a:lnTo>
                    <a:pt x="161543" y="827532"/>
                  </a:lnTo>
                  <a:lnTo>
                    <a:pt x="173735" y="827532"/>
                  </a:lnTo>
                  <a:lnTo>
                    <a:pt x="174497" y="815339"/>
                  </a:lnTo>
                  <a:close/>
                </a:path>
                <a:path w="1020445" h="828040">
                  <a:moveTo>
                    <a:pt x="150113" y="813054"/>
                  </a:moveTo>
                  <a:lnTo>
                    <a:pt x="149351" y="813054"/>
                  </a:lnTo>
                  <a:lnTo>
                    <a:pt x="137921" y="810768"/>
                  </a:lnTo>
                  <a:lnTo>
                    <a:pt x="134873" y="822960"/>
                  </a:lnTo>
                  <a:lnTo>
                    <a:pt x="139445" y="824484"/>
                  </a:lnTo>
                  <a:lnTo>
                    <a:pt x="147827" y="826008"/>
                  </a:lnTo>
                  <a:lnTo>
                    <a:pt x="148589" y="826008"/>
                  </a:lnTo>
                  <a:lnTo>
                    <a:pt x="150113" y="813054"/>
                  </a:lnTo>
                  <a:close/>
                </a:path>
                <a:path w="1020445" h="828040">
                  <a:moveTo>
                    <a:pt x="126491" y="807720"/>
                  </a:moveTo>
                  <a:lnTo>
                    <a:pt x="125729" y="807720"/>
                  </a:lnTo>
                  <a:lnTo>
                    <a:pt x="118871" y="805434"/>
                  </a:lnTo>
                  <a:lnTo>
                    <a:pt x="115062" y="803910"/>
                  </a:lnTo>
                  <a:lnTo>
                    <a:pt x="109727" y="815339"/>
                  </a:lnTo>
                  <a:lnTo>
                    <a:pt x="114300" y="816863"/>
                  </a:lnTo>
                  <a:lnTo>
                    <a:pt x="122681" y="819912"/>
                  </a:lnTo>
                  <a:lnTo>
                    <a:pt x="126491" y="807720"/>
                  </a:lnTo>
                  <a:close/>
                </a:path>
                <a:path w="1020445" h="828040">
                  <a:moveTo>
                    <a:pt x="103631" y="798576"/>
                  </a:moveTo>
                  <a:lnTo>
                    <a:pt x="96773" y="795528"/>
                  </a:lnTo>
                  <a:lnTo>
                    <a:pt x="92963" y="793241"/>
                  </a:lnTo>
                  <a:lnTo>
                    <a:pt x="86105" y="803910"/>
                  </a:lnTo>
                  <a:lnTo>
                    <a:pt x="91439" y="806958"/>
                  </a:lnTo>
                  <a:lnTo>
                    <a:pt x="97535" y="810006"/>
                  </a:lnTo>
                  <a:lnTo>
                    <a:pt x="103631" y="798576"/>
                  </a:lnTo>
                  <a:close/>
                </a:path>
                <a:path w="1020445" h="828040">
                  <a:moveTo>
                    <a:pt x="82295" y="786384"/>
                  </a:moveTo>
                  <a:lnTo>
                    <a:pt x="77723" y="782574"/>
                  </a:lnTo>
                  <a:lnTo>
                    <a:pt x="72389" y="778763"/>
                  </a:lnTo>
                  <a:lnTo>
                    <a:pt x="64769" y="789432"/>
                  </a:lnTo>
                  <a:lnTo>
                    <a:pt x="75437" y="797052"/>
                  </a:lnTo>
                  <a:lnTo>
                    <a:pt x="82295" y="786384"/>
                  </a:lnTo>
                  <a:close/>
                </a:path>
                <a:path w="1020445" h="828040">
                  <a:moveTo>
                    <a:pt x="63245" y="771144"/>
                  </a:moveTo>
                  <a:lnTo>
                    <a:pt x="60197" y="767334"/>
                  </a:lnTo>
                  <a:lnTo>
                    <a:pt x="54863" y="762000"/>
                  </a:lnTo>
                  <a:lnTo>
                    <a:pt x="45719" y="771144"/>
                  </a:lnTo>
                  <a:lnTo>
                    <a:pt x="54863" y="780288"/>
                  </a:lnTo>
                  <a:lnTo>
                    <a:pt x="63245" y="771144"/>
                  </a:lnTo>
                  <a:close/>
                </a:path>
                <a:path w="1020445" h="828040">
                  <a:moveTo>
                    <a:pt x="47243" y="752856"/>
                  </a:moveTo>
                  <a:lnTo>
                    <a:pt x="40385" y="743712"/>
                  </a:lnTo>
                  <a:lnTo>
                    <a:pt x="39623" y="742950"/>
                  </a:lnTo>
                  <a:lnTo>
                    <a:pt x="28955" y="749808"/>
                  </a:lnTo>
                  <a:lnTo>
                    <a:pt x="29717" y="751332"/>
                  </a:lnTo>
                  <a:lnTo>
                    <a:pt x="34289" y="758189"/>
                  </a:lnTo>
                  <a:lnTo>
                    <a:pt x="37337" y="761238"/>
                  </a:lnTo>
                  <a:lnTo>
                    <a:pt x="47243" y="752856"/>
                  </a:lnTo>
                  <a:close/>
                </a:path>
                <a:path w="1020445" h="828040">
                  <a:moveTo>
                    <a:pt x="33527" y="733044"/>
                  </a:moveTo>
                  <a:lnTo>
                    <a:pt x="32003" y="729996"/>
                  </a:lnTo>
                  <a:lnTo>
                    <a:pt x="28193" y="723138"/>
                  </a:lnTo>
                  <a:lnTo>
                    <a:pt x="28193" y="722376"/>
                  </a:lnTo>
                  <a:lnTo>
                    <a:pt x="16001" y="726948"/>
                  </a:lnTo>
                  <a:lnTo>
                    <a:pt x="17525" y="729234"/>
                  </a:lnTo>
                  <a:lnTo>
                    <a:pt x="21335" y="736854"/>
                  </a:lnTo>
                  <a:lnTo>
                    <a:pt x="22097" y="739139"/>
                  </a:lnTo>
                  <a:lnTo>
                    <a:pt x="33527" y="733044"/>
                  </a:lnTo>
                  <a:close/>
                </a:path>
                <a:path w="1020445" h="828040">
                  <a:moveTo>
                    <a:pt x="22859" y="710946"/>
                  </a:moveTo>
                  <a:lnTo>
                    <a:pt x="22097" y="708660"/>
                  </a:lnTo>
                  <a:lnTo>
                    <a:pt x="19812" y="701039"/>
                  </a:lnTo>
                  <a:lnTo>
                    <a:pt x="19050" y="699515"/>
                  </a:lnTo>
                  <a:lnTo>
                    <a:pt x="6857" y="702563"/>
                  </a:lnTo>
                  <a:lnTo>
                    <a:pt x="7619" y="705612"/>
                  </a:lnTo>
                  <a:lnTo>
                    <a:pt x="10667" y="713232"/>
                  </a:lnTo>
                  <a:lnTo>
                    <a:pt x="11429" y="715518"/>
                  </a:lnTo>
                  <a:lnTo>
                    <a:pt x="22859" y="710946"/>
                  </a:lnTo>
                  <a:close/>
                </a:path>
                <a:path w="1020445" h="828040">
                  <a:moveTo>
                    <a:pt x="16001" y="687324"/>
                  </a:moveTo>
                  <a:lnTo>
                    <a:pt x="16001" y="685800"/>
                  </a:lnTo>
                  <a:lnTo>
                    <a:pt x="14477" y="678180"/>
                  </a:lnTo>
                  <a:lnTo>
                    <a:pt x="14477" y="675132"/>
                  </a:lnTo>
                  <a:lnTo>
                    <a:pt x="1523" y="676656"/>
                  </a:lnTo>
                  <a:lnTo>
                    <a:pt x="2285" y="680465"/>
                  </a:lnTo>
                  <a:lnTo>
                    <a:pt x="3809" y="688848"/>
                  </a:lnTo>
                  <a:lnTo>
                    <a:pt x="3809" y="690372"/>
                  </a:lnTo>
                  <a:lnTo>
                    <a:pt x="16001" y="687324"/>
                  </a:lnTo>
                  <a:close/>
                </a:path>
              </a:pathLst>
            </a:custGeom>
            <a:solidFill>
              <a:srgbClr val="808080"/>
            </a:solidFill>
          </p:spPr>
          <p:txBody>
            <a:bodyPr wrap="square" lIns="0" tIns="0" rIns="0" bIns="0" rtlCol="0"/>
            <a:lstStyle/>
            <a:p>
              <a:endParaRPr sz="1588"/>
            </a:p>
          </p:txBody>
        </p:sp>
      </p:grpSp>
      <p:sp>
        <p:nvSpPr>
          <p:cNvPr id="322" name="object 322"/>
          <p:cNvSpPr txBox="1"/>
          <p:nvPr/>
        </p:nvSpPr>
        <p:spPr>
          <a:xfrm>
            <a:off x="6851948" y="5582769"/>
            <a:ext cx="216274" cy="119369"/>
          </a:xfrm>
          <a:prstGeom prst="rect">
            <a:avLst/>
          </a:prstGeom>
        </p:spPr>
        <p:txBody>
          <a:bodyPr vert="horz" wrap="square" lIns="0" tIns="10646" rIns="0" bIns="0" rtlCol="0">
            <a:spAutoFit/>
          </a:bodyPr>
          <a:lstStyle/>
          <a:p>
            <a:pPr marL="11206">
              <a:spcBef>
                <a:spcPts val="84"/>
              </a:spcBef>
            </a:pPr>
            <a:r>
              <a:rPr sz="706" b="1" spc="-4" dirty="0">
                <a:latin typeface="Arial"/>
                <a:cs typeface="Arial"/>
              </a:rPr>
              <a:t>V</a:t>
            </a:r>
            <a:r>
              <a:rPr sz="706" b="1" spc="-9" dirty="0">
                <a:latin typeface="Arial"/>
                <a:cs typeface="Arial"/>
              </a:rPr>
              <a:t>O</a:t>
            </a:r>
            <a:r>
              <a:rPr sz="706" b="1" spc="-4" dirty="0">
                <a:latin typeface="Arial"/>
                <a:cs typeface="Arial"/>
              </a:rPr>
              <a:t>D</a:t>
            </a:r>
            <a:endParaRPr sz="706">
              <a:latin typeface="Arial"/>
              <a:cs typeface="Arial"/>
            </a:endParaRPr>
          </a:p>
        </p:txBody>
      </p:sp>
      <p:grpSp>
        <p:nvGrpSpPr>
          <p:cNvPr id="323" name="object 323"/>
          <p:cNvGrpSpPr/>
          <p:nvPr/>
        </p:nvGrpSpPr>
        <p:grpSpPr>
          <a:xfrm>
            <a:off x="5170170" y="5145516"/>
            <a:ext cx="4442572" cy="1172135"/>
            <a:chOff x="3979926" y="5831585"/>
            <a:chExt cx="5034915" cy="1328420"/>
          </a:xfrm>
        </p:grpSpPr>
        <p:pic>
          <p:nvPicPr>
            <p:cNvPr id="324" name="object 324"/>
            <p:cNvPicPr/>
            <p:nvPr/>
          </p:nvPicPr>
          <p:blipFill>
            <a:blip r:embed="rId178"/>
            <a:stretch/>
          </p:blipFill>
          <p:spPr>
            <a:xfrm>
              <a:off x="3986784" y="5831585"/>
              <a:ext cx="1008126" cy="1322069"/>
            </a:xfrm>
            <a:prstGeom prst="rect">
              <a:avLst/>
            </a:prstGeom>
          </p:spPr>
        </p:pic>
        <p:sp>
          <p:nvSpPr>
            <p:cNvPr id="325" name="object 325"/>
            <p:cNvSpPr/>
            <p:nvPr/>
          </p:nvSpPr>
          <p:spPr>
            <a:xfrm>
              <a:off x="7220711" y="6332219"/>
              <a:ext cx="1020444" cy="828040"/>
            </a:xfrm>
            <a:custGeom>
              <a:avLst/>
              <a:gdLst/>
              <a:ahLst/>
              <a:cxnLst/>
              <a:rect l="l" t="t" r="r" b="b"/>
              <a:pathLst>
                <a:path w="1020445" h="828040">
                  <a:moveTo>
                    <a:pt x="12191" y="653034"/>
                  </a:moveTo>
                  <a:lnTo>
                    <a:pt x="12191" y="640842"/>
                  </a:lnTo>
                  <a:lnTo>
                    <a:pt x="0" y="640842"/>
                  </a:lnTo>
                  <a:lnTo>
                    <a:pt x="0" y="653796"/>
                  </a:lnTo>
                  <a:lnTo>
                    <a:pt x="12191" y="653034"/>
                  </a:lnTo>
                  <a:close/>
                </a:path>
                <a:path w="1020445" h="828040">
                  <a:moveTo>
                    <a:pt x="12954" y="662939"/>
                  </a:moveTo>
                  <a:lnTo>
                    <a:pt x="12192" y="661415"/>
                  </a:lnTo>
                  <a:lnTo>
                    <a:pt x="12192" y="653034"/>
                  </a:lnTo>
                  <a:lnTo>
                    <a:pt x="0" y="653796"/>
                  </a:lnTo>
                  <a:lnTo>
                    <a:pt x="12191" y="653796"/>
                  </a:lnTo>
                  <a:lnTo>
                    <a:pt x="12191" y="662984"/>
                  </a:lnTo>
                  <a:lnTo>
                    <a:pt x="12954" y="662939"/>
                  </a:lnTo>
                  <a:close/>
                </a:path>
                <a:path w="1020445" h="828040">
                  <a:moveTo>
                    <a:pt x="12191" y="662984"/>
                  </a:moveTo>
                  <a:lnTo>
                    <a:pt x="12191" y="653796"/>
                  </a:lnTo>
                  <a:lnTo>
                    <a:pt x="0" y="653796"/>
                  </a:lnTo>
                  <a:lnTo>
                    <a:pt x="0" y="663702"/>
                  </a:lnTo>
                  <a:lnTo>
                    <a:pt x="12191" y="662984"/>
                  </a:lnTo>
                  <a:close/>
                </a:path>
                <a:path w="1020445" h="828040">
                  <a:moveTo>
                    <a:pt x="12191" y="627888"/>
                  </a:moveTo>
                  <a:lnTo>
                    <a:pt x="12191" y="615696"/>
                  </a:lnTo>
                  <a:lnTo>
                    <a:pt x="0" y="615696"/>
                  </a:lnTo>
                  <a:lnTo>
                    <a:pt x="0" y="627888"/>
                  </a:lnTo>
                  <a:lnTo>
                    <a:pt x="12191" y="627888"/>
                  </a:lnTo>
                  <a:close/>
                </a:path>
                <a:path w="1020445" h="828040">
                  <a:moveTo>
                    <a:pt x="12191" y="602741"/>
                  </a:moveTo>
                  <a:lnTo>
                    <a:pt x="12191" y="589788"/>
                  </a:lnTo>
                  <a:lnTo>
                    <a:pt x="0" y="589788"/>
                  </a:lnTo>
                  <a:lnTo>
                    <a:pt x="0" y="602741"/>
                  </a:lnTo>
                  <a:lnTo>
                    <a:pt x="12191" y="602741"/>
                  </a:lnTo>
                  <a:close/>
                </a:path>
                <a:path w="1020445" h="828040">
                  <a:moveTo>
                    <a:pt x="12191" y="577596"/>
                  </a:moveTo>
                  <a:lnTo>
                    <a:pt x="12191" y="564642"/>
                  </a:lnTo>
                  <a:lnTo>
                    <a:pt x="0" y="564642"/>
                  </a:lnTo>
                  <a:lnTo>
                    <a:pt x="0" y="577596"/>
                  </a:lnTo>
                  <a:lnTo>
                    <a:pt x="12191" y="577596"/>
                  </a:lnTo>
                  <a:close/>
                </a:path>
                <a:path w="1020445" h="828040">
                  <a:moveTo>
                    <a:pt x="12191" y="551688"/>
                  </a:moveTo>
                  <a:lnTo>
                    <a:pt x="12191" y="539496"/>
                  </a:lnTo>
                  <a:lnTo>
                    <a:pt x="0" y="539496"/>
                  </a:lnTo>
                  <a:lnTo>
                    <a:pt x="0" y="551688"/>
                  </a:lnTo>
                  <a:lnTo>
                    <a:pt x="12191" y="551688"/>
                  </a:lnTo>
                  <a:close/>
                </a:path>
                <a:path w="1020445" h="828040">
                  <a:moveTo>
                    <a:pt x="12191" y="526541"/>
                  </a:moveTo>
                  <a:lnTo>
                    <a:pt x="12191" y="513588"/>
                  </a:lnTo>
                  <a:lnTo>
                    <a:pt x="0" y="513588"/>
                  </a:lnTo>
                  <a:lnTo>
                    <a:pt x="0" y="526541"/>
                  </a:lnTo>
                  <a:lnTo>
                    <a:pt x="12191" y="526541"/>
                  </a:lnTo>
                  <a:close/>
                </a:path>
                <a:path w="1020445" h="828040">
                  <a:moveTo>
                    <a:pt x="12191" y="501396"/>
                  </a:moveTo>
                  <a:lnTo>
                    <a:pt x="12191" y="488442"/>
                  </a:lnTo>
                  <a:lnTo>
                    <a:pt x="0" y="488442"/>
                  </a:lnTo>
                  <a:lnTo>
                    <a:pt x="0" y="501396"/>
                  </a:lnTo>
                  <a:lnTo>
                    <a:pt x="12191" y="501396"/>
                  </a:lnTo>
                  <a:close/>
                </a:path>
                <a:path w="1020445" h="828040">
                  <a:moveTo>
                    <a:pt x="12191" y="475488"/>
                  </a:moveTo>
                  <a:lnTo>
                    <a:pt x="12191" y="463296"/>
                  </a:lnTo>
                  <a:lnTo>
                    <a:pt x="0" y="463296"/>
                  </a:lnTo>
                  <a:lnTo>
                    <a:pt x="0" y="475488"/>
                  </a:lnTo>
                  <a:lnTo>
                    <a:pt x="12191" y="475488"/>
                  </a:lnTo>
                  <a:close/>
                </a:path>
                <a:path w="1020445" h="828040">
                  <a:moveTo>
                    <a:pt x="12191" y="450341"/>
                  </a:moveTo>
                  <a:lnTo>
                    <a:pt x="12191" y="437388"/>
                  </a:lnTo>
                  <a:lnTo>
                    <a:pt x="0" y="437388"/>
                  </a:lnTo>
                  <a:lnTo>
                    <a:pt x="0" y="450341"/>
                  </a:lnTo>
                  <a:lnTo>
                    <a:pt x="12191" y="450341"/>
                  </a:lnTo>
                  <a:close/>
                </a:path>
                <a:path w="1020445" h="828040">
                  <a:moveTo>
                    <a:pt x="12191" y="425196"/>
                  </a:moveTo>
                  <a:lnTo>
                    <a:pt x="12191" y="412242"/>
                  </a:lnTo>
                  <a:lnTo>
                    <a:pt x="0" y="412242"/>
                  </a:lnTo>
                  <a:lnTo>
                    <a:pt x="0" y="425196"/>
                  </a:lnTo>
                  <a:lnTo>
                    <a:pt x="12191" y="425196"/>
                  </a:lnTo>
                  <a:close/>
                </a:path>
                <a:path w="1020445" h="828040">
                  <a:moveTo>
                    <a:pt x="12191" y="399288"/>
                  </a:moveTo>
                  <a:lnTo>
                    <a:pt x="12191" y="387096"/>
                  </a:lnTo>
                  <a:lnTo>
                    <a:pt x="0" y="387096"/>
                  </a:lnTo>
                  <a:lnTo>
                    <a:pt x="0" y="399288"/>
                  </a:lnTo>
                  <a:lnTo>
                    <a:pt x="12191" y="399288"/>
                  </a:lnTo>
                  <a:close/>
                </a:path>
                <a:path w="1020445" h="828040">
                  <a:moveTo>
                    <a:pt x="12191" y="374141"/>
                  </a:moveTo>
                  <a:lnTo>
                    <a:pt x="12191" y="361188"/>
                  </a:lnTo>
                  <a:lnTo>
                    <a:pt x="0" y="361188"/>
                  </a:lnTo>
                  <a:lnTo>
                    <a:pt x="0" y="374141"/>
                  </a:lnTo>
                  <a:lnTo>
                    <a:pt x="12191" y="374141"/>
                  </a:lnTo>
                  <a:close/>
                </a:path>
                <a:path w="1020445" h="828040">
                  <a:moveTo>
                    <a:pt x="12191" y="348996"/>
                  </a:moveTo>
                  <a:lnTo>
                    <a:pt x="12191" y="336042"/>
                  </a:lnTo>
                  <a:lnTo>
                    <a:pt x="0" y="336042"/>
                  </a:lnTo>
                  <a:lnTo>
                    <a:pt x="0" y="348996"/>
                  </a:lnTo>
                  <a:lnTo>
                    <a:pt x="12191" y="348996"/>
                  </a:lnTo>
                  <a:close/>
                </a:path>
                <a:path w="1020445" h="828040">
                  <a:moveTo>
                    <a:pt x="12191" y="323088"/>
                  </a:moveTo>
                  <a:lnTo>
                    <a:pt x="12191" y="310896"/>
                  </a:lnTo>
                  <a:lnTo>
                    <a:pt x="0" y="310896"/>
                  </a:lnTo>
                  <a:lnTo>
                    <a:pt x="0" y="323088"/>
                  </a:lnTo>
                  <a:lnTo>
                    <a:pt x="12191" y="323088"/>
                  </a:lnTo>
                  <a:close/>
                </a:path>
                <a:path w="1020445" h="828040">
                  <a:moveTo>
                    <a:pt x="12191" y="297941"/>
                  </a:moveTo>
                  <a:lnTo>
                    <a:pt x="12191" y="284988"/>
                  </a:lnTo>
                  <a:lnTo>
                    <a:pt x="0" y="284988"/>
                  </a:lnTo>
                  <a:lnTo>
                    <a:pt x="0" y="297941"/>
                  </a:lnTo>
                  <a:lnTo>
                    <a:pt x="12191" y="297941"/>
                  </a:lnTo>
                  <a:close/>
                </a:path>
                <a:path w="1020445" h="828040">
                  <a:moveTo>
                    <a:pt x="12191" y="272796"/>
                  </a:moveTo>
                  <a:lnTo>
                    <a:pt x="12191" y="259842"/>
                  </a:lnTo>
                  <a:lnTo>
                    <a:pt x="0" y="259842"/>
                  </a:lnTo>
                  <a:lnTo>
                    <a:pt x="0" y="272796"/>
                  </a:lnTo>
                  <a:lnTo>
                    <a:pt x="12191" y="272796"/>
                  </a:lnTo>
                  <a:close/>
                </a:path>
                <a:path w="1020445" h="828040">
                  <a:moveTo>
                    <a:pt x="12191" y="246887"/>
                  </a:moveTo>
                  <a:lnTo>
                    <a:pt x="12191" y="234696"/>
                  </a:lnTo>
                  <a:lnTo>
                    <a:pt x="0" y="234696"/>
                  </a:lnTo>
                  <a:lnTo>
                    <a:pt x="0" y="246887"/>
                  </a:lnTo>
                  <a:lnTo>
                    <a:pt x="12191" y="246887"/>
                  </a:lnTo>
                  <a:close/>
                </a:path>
                <a:path w="1020445" h="828040">
                  <a:moveTo>
                    <a:pt x="12191" y="221741"/>
                  </a:moveTo>
                  <a:lnTo>
                    <a:pt x="12191" y="208787"/>
                  </a:lnTo>
                  <a:lnTo>
                    <a:pt x="0" y="208787"/>
                  </a:lnTo>
                  <a:lnTo>
                    <a:pt x="0" y="221741"/>
                  </a:lnTo>
                  <a:lnTo>
                    <a:pt x="12191" y="221741"/>
                  </a:lnTo>
                  <a:close/>
                </a:path>
                <a:path w="1020445" h="828040">
                  <a:moveTo>
                    <a:pt x="12191" y="196596"/>
                  </a:moveTo>
                  <a:lnTo>
                    <a:pt x="12191" y="183642"/>
                  </a:lnTo>
                  <a:lnTo>
                    <a:pt x="0" y="183642"/>
                  </a:lnTo>
                  <a:lnTo>
                    <a:pt x="0" y="196596"/>
                  </a:lnTo>
                  <a:lnTo>
                    <a:pt x="12191" y="196596"/>
                  </a:lnTo>
                  <a:close/>
                </a:path>
                <a:path w="1020445" h="828040">
                  <a:moveTo>
                    <a:pt x="12191" y="170687"/>
                  </a:moveTo>
                  <a:lnTo>
                    <a:pt x="12191" y="158496"/>
                  </a:lnTo>
                  <a:lnTo>
                    <a:pt x="0" y="158496"/>
                  </a:lnTo>
                  <a:lnTo>
                    <a:pt x="0" y="170687"/>
                  </a:lnTo>
                  <a:lnTo>
                    <a:pt x="12191" y="170687"/>
                  </a:lnTo>
                  <a:close/>
                </a:path>
                <a:path w="1020445" h="828040">
                  <a:moveTo>
                    <a:pt x="12191" y="145541"/>
                  </a:moveTo>
                  <a:lnTo>
                    <a:pt x="12191" y="132587"/>
                  </a:lnTo>
                  <a:lnTo>
                    <a:pt x="0" y="132587"/>
                  </a:lnTo>
                  <a:lnTo>
                    <a:pt x="0" y="145541"/>
                  </a:lnTo>
                  <a:lnTo>
                    <a:pt x="12191" y="145541"/>
                  </a:lnTo>
                  <a:close/>
                </a:path>
                <a:path w="1020445" h="828040">
                  <a:moveTo>
                    <a:pt x="12191" y="120395"/>
                  </a:moveTo>
                  <a:lnTo>
                    <a:pt x="12191" y="107441"/>
                  </a:lnTo>
                  <a:lnTo>
                    <a:pt x="0" y="107441"/>
                  </a:lnTo>
                  <a:lnTo>
                    <a:pt x="0" y="120395"/>
                  </a:lnTo>
                  <a:lnTo>
                    <a:pt x="12191" y="120395"/>
                  </a:lnTo>
                  <a:close/>
                </a:path>
                <a:path w="1020445" h="828040">
                  <a:moveTo>
                    <a:pt x="12191" y="94487"/>
                  </a:moveTo>
                  <a:lnTo>
                    <a:pt x="12191" y="82296"/>
                  </a:lnTo>
                  <a:lnTo>
                    <a:pt x="0" y="82296"/>
                  </a:lnTo>
                  <a:lnTo>
                    <a:pt x="0" y="94487"/>
                  </a:lnTo>
                  <a:lnTo>
                    <a:pt x="12191" y="94487"/>
                  </a:lnTo>
                  <a:close/>
                </a:path>
                <a:path w="1020445" h="828040">
                  <a:moveTo>
                    <a:pt x="12191" y="69341"/>
                  </a:moveTo>
                  <a:lnTo>
                    <a:pt x="12191" y="56387"/>
                  </a:lnTo>
                  <a:lnTo>
                    <a:pt x="0" y="56387"/>
                  </a:lnTo>
                  <a:lnTo>
                    <a:pt x="0" y="69341"/>
                  </a:lnTo>
                  <a:lnTo>
                    <a:pt x="12191" y="69341"/>
                  </a:lnTo>
                  <a:close/>
                </a:path>
                <a:path w="1020445" h="828040">
                  <a:moveTo>
                    <a:pt x="12191" y="44195"/>
                  </a:moveTo>
                  <a:lnTo>
                    <a:pt x="12191" y="31241"/>
                  </a:lnTo>
                  <a:lnTo>
                    <a:pt x="0" y="31241"/>
                  </a:lnTo>
                  <a:lnTo>
                    <a:pt x="0" y="44195"/>
                  </a:lnTo>
                  <a:lnTo>
                    <a:pt x="12191" y="44195"/>
                  </a:lnTo>
                  <a:close/>
                </a:path>
                <a:path w="1020445" h="828040">
                  <a:moveTo>
                    <a:pt x="12191" y="18287"/>
                  </a:moveTo>
                  <a:lnTo>
                    <a:pt x="12191" y="6096"/>
                  </a:lnTo>
                  <a:lnTo>
                    <a:pt x="0" y="6096"/>
                  </a:lnTo>
                  <a:lnTo>
                    <a:pt x="0" y="18287"/>
                  </a:lnTo>
                  <a:lnTo>
                    <a:pt x="12191" y="18287"/>
                  </a:lnTo>
                  <a:close/>
                </a:path>
                <a:path w="1020445" h="828040">
                  <a:moveTo>
                    <a:pt x="1020318" y="1524"/>
                  </a:moveTo>
                  <a:lnTo>
                    <a:pt x="1020318" y="0"/>
                  </a:lnTo>
                  <a:lnTo>
                    <a:pt x="1007364" y="0"/>
                  </a:lnTo>
                  <a:lnTo>
                    <a:pt x="1007364" y="1524"/>
                  </a:lnTo>
                  <a:lnTo>
                    <a:pt x="1020318" y="1524"/>
                  </a:lnTo>
                  <a:close/>
                </a:path>
                <a:path w="1020445" h="828040">
                  <a:moveTo>
                    <a:pt x="1020318" y="27431"/>
                  </a:moveTo>
                  <a:lnTo>
                    <a:pt x="1020318" y="14477"/>
                  </a:lnTo>
                  <a:lnTo>
                    <a:pt x="1007364" y="14477"/>
                  </a:lnTo>
                  <a:lnTo>
                    <a:pt x="1007364" y="27431"/>
                  </a:lnTo>
                  <a:lnTo>
                    <a:pt x="1020318" y="27431"/>
                  </a:lnTo>
                  <a:close/>
                </a:path>
                <a:path w="1020445" h="828040">
                  <a:moveTo>
                    <a:pt x="1020318" y="52577"/>
                  </a:moveTo>
                  <a:lnTo>
                    <a:pt x="1020318" y="39624"/>
                  </a:lnTo>
                  <a:lnTo>
                    <a:pt x="1007364" y="39624"/>
                  </a:lnTo>
                  <a:lnTo>
                    <a:pt x="1007364" y="52577"/>
                  </a:lnTo>
                  <a:lnTo>
                    <a:pt x="1020318" y="52577"/>
                  </a:lnTo>
                  <a:close/>
                </a:path>
                <a:path w="1020445" h="828040">
                  <a:moveTo>
                    <a:pt x="1020318" y="77724"/>
                  </a:moveTo>
                  <a:lnTo>
                    <a:pt x="1020318" y="65531"/>
                  </a:lnTo>
                  <a:lnTo>
                    <a:pt x="1007364" y="65531"/>
                  </a:lnTo>
                  <a:lnTo>
                    <a:pt x="1007364" y="77724"/>
                  </a:lnTo>
                  <a:lnTo>
                    <a:pt x="1020318" y="77724"/>
                  </a:lnTo>
                  <a:close/>
                </a:path>
                <a:path w="1020445" h="828040">
                  <a:moveTo>
                    <a:pt x="1020318" y="103631"/>
                  </a:moveTo>
                  <a:lnTo>
                    <a:pt x="1020318" y="90677"/>
                  </a:lnTo>
                  <a:lnTo>
                    <a:pt x="1007364" y="90677"/>
                  </a:lnTo>
                  <a:lnTo>
                    <a:pt x="1007364" y="103631"/>
                  </a:lnTo>
                  <a:lnTo>
                    <a:pt x="1020318" y="103631"/>
                  </a:lnTo>
                  <a:close/>
                </a:path>
                <a:path w="1020445" h="828040">
                  <a:moveTo>
                    <a:pt x="1020318" y="128777"/>
                  </a:moveTo>
                  <a:lnTo>
                    <a:pt x="1020318" y="115824"/>
                  </a:lnTo>
                  <a:lnTo>
                    <a:pt x="1007364" y="115824"/>
                  </a:lnTo>
                  <a:lnTo>
                    <a:pt x="1007364" y="128777"/>
                  </a:lnTo>
                  <a:lnTo>
                    <a:pt x="1020318" y="128777"/>
                  </a:lnTo>
                  <a:close/>
                </a:path>
                <a:path w="1020445" h="828040">
                  <a:moveTo>
                    <a:pt x="1020318" y="153924"/>
                  </a:moveTo>
                  <a:lnTo>
                    <a:pt x="1020318" y="141731"/>
                  </a:lnTo>
                  <a:lnTo>
                    <a:pt x="1007364" y="141731"/>
                  </a:lnTo>
                  <a:lnTo>
                    <a:pt x="1007364" y="153924"/>
                  </a:lnTo>
                  <a:lnTo>
                    <a:pt x="1020318" y="153924"/>
                  </a:lnTo>
                  <a:close/>
                </a:path>
                <a:path w="1020445" h="828040">
                  <a:moveTo>
                    <a:pt x="1020318" y="179832"/>
                  </a:moveTo>
                  <a:lnTo>
                    <a:pt x="1020318" y="166877"/>
                  </a:lnTo>
                  <a:lnTo>
                    <a:pt x="1007364" y="166877"/>
                  </a:lnTo>
                  <a:lnTo>
                    <a:pt x="1007364" y="179832"/>
                  </a:lnTo>
                  <a:lnTo>
                    <a:pt x="1020318" y="179832"/>
                  </a:lnTo>
                  <a:close/>
                </a:path>
                <a:path w="1020445" h="828040">
                  <a:moveTo>
                    <a:pt x="1020318" y="204978"/>
                  </a:moveTo>
                  <a:lnTo>
                    <a:pt x="1020318" y="192024"/>
                  </a:lnTo>
                  <a:lnTo>
                    <a:pt x="1007364" y="192024"/>
                  </a:lnTo>
                  <a:lnTo>
                    <a:pt x="1007364" y="204978"/>
                  </a:lnTo>
                  <a:lnTo>
                    <a:pt x="1020318" y="204978"/>
                  </a:lnTo>
                  <a:close/>
                </a:path>
                <a:path w="1020445" h="828040">
                  <a:moveTo>
                    <a:pt x="1020318" y="230124"/>
                  </a:moveTo>
                  <a:lnTo>
                    <a:pt x="1020318" y="217932"/>
                  </a:lnTo>
                  <a:lnTo>
                    <a:pt x="1007364" y="217932"/>
                  </a:lnTo>
                  <a:lnTo>
                    <a:pt x="1007364" y="230124"/>
                  </a:lnTo>
                  <a:lnTo>
                    <a:pt x="1020318" y="230124"/>
                  </a:lnTo>
                  <a:close/>
                </a:path>
                <a:path w="1020445" h="828040">
                  <a:moveTo>
                    <a:pt x="1020318" y="256032"/>
                  </a:moveTo>
                  <a:lnTo>
                    <a:pt x="1020318" y="243078"/>
                  </a:lnTo>
                  <a:lnTo>
                    <a:pt x="1007364" y="243078"/>
                  </a:lnTo>
                  <a:lnTo>
                    <a:pt x="1007364" y="256032"/>
                  </a:lnTo>
                  <a:lnTo>
                    <a:pt x="1020318" y="256032"/>
                  </a:lnTo>
                  <a:close/>
                </a:path>
                <a:path w="1020445" h="828040">
                  <a:moveTo>
                    <a:pt x="1020318" y="281178"/>
                  </a:moveTo>
                  <a:lnTo>
                    <a:pt x="1020318" y="268224"/>
                  </a:lnTo>
                  <a:lnTo>
                    <a:pt x="1007364" y="268224"/>
                  </a:lnTo>
                  <a:lnTo>
                    <a:pt x="1007364" y="281178"/>
                  </a:lnTo>
                  <a:lnTo>
                    <a:pt x="1020318" y="281178"/>
                  </a:lnTo>
                  <a:close/>
                </a:path>
                <a:path w="1020445" h="828040">
                  <a:moveTo>
                    <a:pt x="1020318" y="306324"/>
                  </a:moveTo>
                  <a:lnTo>
                    <a:pt x="1020318" y="294132"/>
                  </a:lnTo>
                  <a:lnTo>
                    <a:pt x="1007364" y="294132"/>
                  </a:lnTo>
                  <a:lnTo>
                    <a:pt x="1007364" y="306324"/>
                  </a:lnTo>
                  <a:lnTo>
                    <a:pt x="1020318" y="306324"/>
                  </a:lnTo>
                  <a:close/>
                </a:path>
                <a:path w="1020445" h="828040">
                  <a:moveTo>
                    <a:pt x="1020318" y="332232"/>
                  </a:moveTo>
                  <a:lnTo>
                    <a:pt x="1020318" y="319278"/>
                  </a:lnTo>
                  <a:lnTo>
                    <a:pt x="1007364" y="319278"/>
                  </a:lnTo>
                  <a:lnTo>
                    <a:pt x="1007364" y="332232"/>
                  </a:lnTo>
                  <a:lnTo>
                    <a:pt x="1020318" y="332232"/>
                  </a:lnTo>
                  <a:close/>
                </a:path>
                <a:path w="1020445" h="828040">
                  <a:moveTo>
                    <a:pt x="1020318" y="357378"/>
                  </a:moveTo>
                  <a:lnTo>
                    <a:pt x="1020318" y="344424"/>
                  </a:lnTo>
                  <a:lnTo>
                    <a:pt x="1007364" y="344424"/>
                  </a:lnTo>
                  <a:lnTo>
                    <a:pt x="1007364" y="357378"/>
                  </a:lnTo>
                  <a:lnTo>
                    <a:pt x="1020318" y="357378"/>
                  </a:lnTo>
                  <a:close/>
                </a:path>
                <a:path w="1020445" h="828040">
                  <a:moveTo>
                    <a:pt x="1020318" y="382524"/>
                  </a:moveTo>
                  <a:lnTo>
                    <a:pt x="1020318" y="370332"/>
                  </a:lnTo>
                  <a:lnTo>
                    <a:pt x="1007364" y="370332"/>
                  </a:lnTo>
                  <a:lnTo>
                    <a:pt x="1007364" y="382524"/>
                  </a:lnTo>
                  <a:lnTo>
                    <a:pt x="1020318" y="382524"/>
                  </a:lnTo>
                  <a:close/>
                </a:path>
                <a:path w="1020445" h="828040">
                  <a:moveTo>
                    <a:pt x="1020318" y="408432"/>
                  </a:moveTo>
                  <a:lnTo>
                    <a:pt x="1020318" y="395478"/>
                  </a:lnTo>
                  <a:lnTo>
                    <a:pt x="1007364" y="395478"/>
                  </a:lnTo>
                  <a:lnTo>
                    <a:pt x="1007364" y="408432"/>
                  </a:lnTo>
                  <a:lnTo>
                    <a:pt x="1020318" y="408432"/>
                  </a:lnTo>
                  <a:close/>
                </a:path>
                <a:path w="1020445" h="828040">
                  <a:moveTo>
                    <a:pt x="1020318" y="433578"/>
                  </a:moveTo>
                  <a:lnTo>
                    <a:pt x="1020318" y="420624"/>
                  </a:lnTo>
                  <a:lnTo>
                    <a:pt x="1007364" y="420624"/>
                  </a:lnTo>
                  <a:lnTo>
                    <a:pt x="1007364" y="433578"/>
                  </a:lnTo>
                  <a:lnTo>
                    <a:pt x="1020318" y="433578"/>
                  </a:lnTo>
                  <a:close/>
                </a:path>
                <a:path w="1020445" h="828040">
                  <a:moveTo>
                    <a:pt x="1020318" y="458724"/>
                  </a:moveTo>
                  <a:lnTo>
                    <a:pt x="1020318" y="446532"/>
                  </a:lnTo>
                  <a:lnTo>
                    <a:pt x="1007364" y="446532"/>
                  </a:lnTo>
                  <a:lnTo>
                    <a:pt x="1007364" y="458724"/>
                  </a:lnTo>
                  <a:lnTo>
                    <a:pt x="1020318" y="458724"/>
                  </a:lnTo>
                  <a:close/>
                </a:path>
                <a:path w="1020445" h="828040">
                  <a:moveTo>
                    <a:pt x="1020318" y="484632"/>
                  </a:moveTo>
                  <a:lnTo>
                    <a:pt x="1020318" y="471678"/>
                  </a:lnTo>
                  <a:lnTo>
                    <a:pt x="1007364" y="471678"/>
                  </a:lnTo>
                  <a:lnTo>
                    <a:pt x="1007364" y="484632"/>
                  </a:lnTo>
                  <a:lnTo>
                    <a:pt x="1020318" y="484632"/>
                  </a:lnTo>
                  <a:close/>
                </a:path>
                <a:path w="1020445" h="828040">
                  <a:moveTo>
                    <a:pt x="1020318" y="509778"/>
                  </a:moveTo>
                  <a:lnTo>
                    <a:pt x="1020318" y="496824"/>
                  </a:lnTo>
                  <a:lnTo>
                    <a:pt x="1007364" y="496824"/>
                  </a:lnTo>
                  <a:lnTo>
                    <a:pt x="1007364" y="509778"/>
                  </a:lnTo>
                  <a:lnTo>
                    <a:pt x="1020318" y="509778"/>
                  </a:lnTo>
                  <a:close/>
                </a:path>
                <a:path w="1020445" h="828040">
                  <a:moveTo>
                    <a:pt x="1020318" y="534924"/>
                  </a:moveTo>
                  <a:lnTo>
                    <a:pt x="1020318" y="522732"/>
                  </a:lnTo>
                  <a:lnTo>
                    <a:pt x="1007364" y="522732"/>
                  </a:lnTo>
                  <a:lnTo>
                    <a:pt x="1007364" y="534924"/>
                  </a:lnTo>
                  <a:lnTo>
                    <a:pt x="1020318" y="534924"/>
                  </a:lnTo>
                  <a:close/>
                </a:path>
                <a:path w="1020445" h="828040">
                  <a:moveTo>
                    <a:pt x="1020318" y="560832"/>
                  </a:moveTo>
                  <a:lnTo>
                    <a:pt x="1020318" y="547878"/>
                  </a:lnTo>
                  <a:lnTo>
                    <a:pt x="1007364" y="547878"/>
                  </a:lnTo>
                  <a:lnTo>
                    <a:pt x="1007364" y="560832"/>
                  </a:lnTo>
                  <a:lnTo>
                    <a:pt x="1020318" y="560832"/>
                  </a:lnTo>
                  <a:close/>
                </a:path>
                <a:path w="1020445" h="828040">
                  <a:moveTo>
                    <a:pt x="1020318" y="585978"/>
                  </a:moveTo>
                  <a:lnTo>
                    <a:pt x="1020318" y="573024"/>
                  </a:lnTo>
                  <a:lnTo>
                    <a:pt x="1007364" y="573024"/>
                  </a:lnTo>
                  <a:lnTo>
                    <a:pt x="1007364" y="585978"/>
                  </a:lnTo>
                  <a:lnTo>
                    <a:pt x="1020318" y="585978"/>
                  </a:lnTo>
                  <a:close/>
                </a:path>
                <a:path w="1020445" h="828040">
                  <a:moveTo>
                    <a:pt x="1020318" y="611124"/>
                  </a:moveTo>
                  <a:lnTo>
                    <a:pt x="1020318" y="598932"/>
                  </a:lnTo>
                  <a:lnTo>
                    <a:pt x="1007364" y="598932"/>
                  </a:lnTo>
                  <a:lnTo>
                    <a:pt x="1007364" y="611124"/>
                  </a:lnTo>
                  <a:lnTo>
                    <a:pt x="1020318" y="611124"/>
                  </a:lnTo>
                  <a:close/>
                </a:path>
                <a:path w="1020445" h="828040">
                  <a:moveTo>
                    <a:pt x="1020318" y="637032"/>
                  </a:moveTo>
                  <a:lnTo>
                    <a:pt x="1020318" y="624078"/>
                  </a:lnTo>
                  <a:lnTo>
                    <a:pt x="1007364" y="624078"/>
                  </a:lnTo>
                  <a:lnTo>
                    <a:pt x="1007364" y="637032"/>
                  </a:lnTo>
                  <a:lnTo>
                    <a:pt x="1020318" y="637032"/>
                  </a:lnTo>
                  <a:close/>
                </a:path>
                <a:path w="1020445" h="828040">
                  <a:moveTo>
                    <a:pt x="1020318" y="653795"/>
                  </a:moveTo>
                  <a:lnTo>
                    <a:pt x="1020318" y="649224"/>
                  </a:lnTo>
                  <a:lnTo>
                    <a:pt x="1007364" y="649224"/>
                  </a:lnTo>
                  <a:lnTo>
                    <a:pt x="1007364" y="653034"/>
                  </a:lnTo>
                  <a:lnTo>
                    <a:pt x="1020315" y="653795"/>
                  </a:lnTo>
                  <a:close/>
                </a:path>
                <a:path w="1020445" h="828040">
                  <a:moveTo>
                    <a:pt x="1020315" y="653795"/>
                  </a:moveTo>
                  <a:lnTo>
                    <a:pt x="1007364" y="653034"/>
                  </a:lnTo>
                  <a:lnTo>
                    <a:pt x="1007364" y="653795"/>
                  </a:lnTo>
                  <a:lnTo>
                    <a:pt x="1020315" y="653795"/>
                  </a:lnTo>
                  <a:close/>
                </a:path>
                <a:path w="1020445" h="828040">
                  <a:moveTo>
                    <a:pt x="1020318" y="662939"/>
                  </a:moveTo>
                  <a:lnTo>
                    <a:pt x="1020318" y="653796"/>
                  </a:lnTo>
                  <a:lnTo>
                    <a:pt x="1007364" y="653795"/>
                  </a:lnTo>
                  <a:lnTo>
                    <a:pt x="1007364" y="662178"/>
                  </a:lnTo>
                  <a:lnTo>
                    <a:pt x="1020318" y="662939"/>
                  </a:lnTo>
                  <a:close/>
                </a:path>
                <a:path w="1020445" h="828040">
                  <a:moveTo>
                    <a:pt x="1018794" y="675894"/>
                  </a:moveTo>
                  <a:lnTo>
                    <a:pt x="1006602" y="673608"/>
                  </a:lnTo>
                  <a:lnTo>
                    <a:pt x="1005840" y="678180"/>
                  </a:lnTo>
                  <a:lnTo>
                    <a:pt x="1004316" y="686562"/>
                  </a:lnTo>
                  <a:lnTo>
                    <a:pt x="1016508" y="688848"/>
                  </a:lnTo>
                  <a:lnTo>
                    <a:pt x="1016508" y="688086"/>
                  </a:lnTo>
                  <a:lnTo>
                    <a:pt x="1018032" y="679704"/>
                  </a:lnTo>
                  <a:lnTo>
                    <a:pt x="1018794" y="675894"/>
                  </a:lnTo>
                  <a:close/>
                </a:path>
                <a:path w="1020445" h="828040">
                  <a:moveTo>
                    <a:pt x="1013460" y="701039"/>
                  </a:moveTo>
                  <a:lnTo>
                    <a:pt x="1001268" y="697991"/>
                  </a:lnTo>
                  <a:lnTo>
                    <a:pt x="1000506" y="701802"/>
                  </a:lnTo>
                  <a:lnTo>
                    <a:pt x="997458" y="709422"/>
                  </a:lnTo>
                  <a:lnTo>
                    <a:pt x="1009650" y="713994"/>
                  </a:lnTo>
                  <a:lnTo>
                    <a:pt x="1009650" y="713232"/>
                  </a:lnTo>
                  <a:lnTo>
                    <a:pt x="1012698" y="704850"/>
                  </a:lnTo>
                  <a:lnTo>
                    <a:pt x="1013460" y="701039"/>
                  </a:lnTo>
                  <a:close/>
                </a:path>
                <a:path w="1020445" h="828040">
                  <a:moveTo>
                    <a:pt x="1004316" y="726186"/>
                  </a:moveTo>
                  <a:lnTo>
                    <a:pt x="992886" y="720852"/>
                  </a:lnTo>
                  <a:lnTo>
                    <a:pt x="991362" y="723900"/>
                  </a:lnTo>
                  <a:lnTo>
                    <a:pt x="988314" y="730758"/>
                  </a:lnTo>
                  <a:lnTo>
                    <a:pt x="987552" y="731520"/>
                  </a:lnTo>
                  <a:lnTo>
                    <a:pt x="998220" y="737615"/>
                  </a:lnTo>
                  <a:lnTo>
                    <a:pt x="999744" y="736091"/>
                  </a:lnTo>
                  <a:lnTo>
                    <a:pt x="1003554" y="729234"/>
                  </a:lnTo>
                  <a:lnTo>
                    <a:pt x="1004316" y="726186"/>
                  </a:lnTo>
                  <a:close/>
                </a:path>
                <a:path w="1020445" h="828040">
                  <a:moveTo>
                    <a:pt x="992124" y="749046"/>
                  </a:moveTo>
                  <a:lnTo>
                    <a:pt x="980694" y="742188"/>
                  </a:lnTo>
                  <a:lnTo>
                    <a:pt x="979932" y="743712"/>
                  </a:lnTo>
                  <a:lnTo>
                    <a:pt x="975360" y="750570"/>
                  </a:lnTo>
                  <a:lnTo>
                    <a:pt x="973836" y="752094"/>
                  </a:lnTo>
                  <a:lnTo>
                    <a:pt x="983742" y="759713"/>
                  </a:lnTo>
                  <a:lnTo>
                    <a:pt x="986028" y="757428"/>
                  </a:lnTo>
                  <a:lnTo>
                    <a:pt x="990600" y="750570"/>
                  </a:lnTo>
                  <a:lnTo>
                    <a:pt x="992124" y="749046"/>
                  </a:lnTo>
                  <a:close/>
                </a:path>
                <a:path w="1020445" h="828040">
                  <a:moveTo>
                    <a:pt x="975360" y="770382"/>
                  </a:moveTo>
                  <a:lnTo>
                    <a:pt x="975360" y="769620"/>
                  </a:lnTo>
                  <a:lnTo>
                    <a:pt x="966216" y="761238"/>
                  </a:lnTo>
                  <a:lnTo>
                    <a:pt x="965454" y="762000"/>
                  </a:lnTo>
                  <a:lnTo>
                    <a:pt x="960120" y="768096"/>
                  </a:lnTo>
                  <a:lnTo>
                    <a:pt x="957834" y="770382"/>
                  </a:lnTo>
                  <a:lnTo>
                    <a:pt x="966216" y="779526"/>
                  </a:lnTo>
                  <a:lnTo>
                    <a:pt x="975360" y="770382"/>
                  </a:lnTo>
                  <a:close/>
                </a:path>
                <a:path w="1020445" h="828040">
                  <a:moveTo>
                    <a:pt x="956310" y="788670"/>
                  </a:moveTo>
                  <a:lnTo>
                    <a:pt x="948690" y="778002"/>
                  </a:lnTo>
                  <a:lnTo>
                    <a:pt x="942594" y="783336"/>
                  </a:lnTo>
                  <a:lnTo>
                    <a:pt x="938784" y="785622"/>
                  </a:lnTo>
                  <a:lnTo>
                    <a:pt x="946404" y="796289"/>
                  </a:lnTo>
                  <a:lnTo>
                    <a:pt x="950214" y="793241"/>
                  </a:lnTo>
                  <a:lnTo>
                    <a:pt x="956310" y="788670"/>
                  </a:lnTo>
                  <a:close/>
                </a:path>
                <a:path w="1020445" h="828040">
                  <a:moveTo>
                    <a:pt x="934974" y="803148"/>
                  </a:moveTo>
                  <a:lnTo>
                    <a:pt x="928878" y="792480"/>
                  </a:lnTo>
                  <a:lnTo>
                    <a:pt x="922782" y="795528"/>
                  </a:lnTo>
                  <a:lnTo>
                    <a:pt x="917448" y="798576"/>
                  </a:lnTo>
                  <a:lnTo>
                    <a:pt x="923544" y="809244"/>
                  </a:lnTo>
                  <a:lnTo>
                    <a:pt x="928878" y="806958"/>
                  </a:lnTo>
                  <a:lnTo>
                    <a:pt x="934974" y="803148"/>
                  </a:lnTo>
                  <a:close/>
                </a:path>
                <a:path w="1020445" h="828040">
                  <a:moveTo>
                    <a:pt x="911352" y="815339"/>
                  </a:moveTo>
                  <a:lnTo>
                    <a:pt x="906780" y="803148"/>
                  </a:lnTo>
                  <a:lnTo>
                    <a:pt x="901446" y="805434"/>
                  </a:lnTo>
                  <a:lnTo>
                    <a:pt x="895350" y="807720"/>
                  </a:lnTo>
                  <a:lnTo>
                    <a:pt x="899160" y="819150"/>
                  </a:lnTo>
                  <a:lnTo>
                    <a:pt x="906018" y="816863"/>
                  </a:lnTo>
                  <a:lnTo>
                    <a:pt x="911352" y="815339"/>
                  </a:lnTo>
                  <a:close/>
                </a:path>
                <a:path w="1020445" h="828040">
                  <a:moveTo>
                    <a:pt x="886206" y="822960"/>
                  </a:moveTo>
                  <a:lnTo>
                    <a:pt x="883158" y="810768"/>
                  </a:lnTo>
                  <a:lnTo>
                    <a:pt x="878586" y="811530"/>
                  </a:lnTo>
                  <a:lnTo>
                    <a:pt x="870966" y="813054"/>
                  </a:lnTo>
                  <a:lnTo>
                    <a:pt x="873252" y="825246"/>
                  </a:lnTo>
                  <a:lnTo>
                    <a:pt x="881634" y="824484"/>
                  </a:lnTo>
                  <a:lnTo>
                    <a:pt x="886206" y="822960"/>
                  </a:lnTo>
                  <a:close/>
                </a:path>
                <a:path w="1020445" h="828040">
                  <a:moveTo>
                    <a:pt x="860298" y="826770"/>
                  </a:moveTo>
                  <a:lnTo>
                    <a:pt x="859536" y="814578"/>
                  </a:lnTo>
                  <a:lnTo>
                    <a:pt x="854202" y="814578"/>
                  </a:lnTo>
                  <a:lnTo>
                    <a:pt x="847344" y="815339"/>
                  </a:lnTo>
                  <a:lnTo>
                    <a:pt x="847344" y="827532"/>
                  </a:lnTo>
                  <a:lnTo>
                    <a:pt x="854964" y="827532"/>
                  </a:lnTo>
                  <a:lnTo>
                    <a:pt x="860298" y="826770"/>
                  </a:lnTo>
                  <a:close/>
                </a:path>
                <a:path w="1020445" h="828040">
                  <a:moveTo>
                    <a:pt x="834390" y="827532"/>
                  </a:moveTo>
                  <a:lnTo>
                    <a:pt x="834390" y="815339"/>
                  </a:lnTo>
                  <a:lnTo>
                    <a:pt x="821436" y="815339"/>
                  </a:lnTo>
                  <a:lnTo>
                    <a:pt x="821436" y="827532"/>
                  </a:lnTo>
                  <a:lnTo>
                    <a:pt x="834390" y="827532"/>
                  </a:lnTo>
                  <a:close/>
                </a:path>
                <a:path w="1020445" h="828040">
                  <a:moveTo>
                    <a:pt x="809244" y="827532"/>
                  </a:moveTo>
                  <a:lnTo>
                    <a:pt x="809244" y="815339"/>
                  </a:lnTo>
                  <a:lnTo>
                    <a:pt x="796290" y="815339"/>
                  </a:lnTo>
                  <a:lnTo>
                    <a:pt x="796290" y="827532"/>
                  </a:lnTo>
                  <a:lnTo>
                    <a:pt x="809244" y="827532"/>
                  </a:lnTo>
                  <a:close/>
                </a:path>
                <a:path w="1020445" h="828040">
                  <a:moveTo>
                    <a:pt x="783336" y="827532"/>
                  </a:moveTo>
                  <a:lnTo>
                    <a:pt x="783336" y="815339"/>
                  </a:lnTo>
                  <a:lnTo>
                    <a:pt x="771143" y="815339"/>
                  </a:lnTo>
                  <a:lnTo>
                    <a:pt x="771143" y="827532"/>
                  </a:lnTo>
                  <a:lnTo>
                    <a:pt x="783336" y="827532"/>
                  </a:lnTo>
                  <a:close/>
                </a:path>
                <a:path w="1020445" h="828040">
                  <a:moveTo>
                    <a:pt x="758190" y="827532"/>
                  </a:moveTo>
                  <a:lnTo>
                    <a:pt x="758190" y="815339"/>
                  </a:lnTo>
                  <a:lnTo>
                    <a:pt x="745236" y="815339"/>
                  </a:lnTo>
                  <a:lnTo>
                    <a:pt x="745236" y="827532"/>
                  </a:lnTo>
                  <a:lnTo>
                    <a:pt x="758190" y="827532"/>
                  </a:lnTo>
                  <a:close/>
                </a:path>
                <a:path w="1020445" h="828040">
                  <a:moveTo>
                    <a:pt x="733044" y="827532"/>
                  </a:moveTo>
                  <a:lnTo>
                    <a:pt x="733044" y="815339"/>
                  </a:lnTo>
                  <a:lnTo>
                    <a:pt x="720090" y="815339"/>
                  </a:lnTo>
                  <a:lnTo>
                    <a:pt x="720090" y="827532"/>
                  </a:lnTo>
                  <a:lnTo>
                    <a:pt x="733044" y="827532"/>
                  </a:lnTo>
                  <a:close/>
                </a:path>
                <a:path w="1020445" h="828040">
                  <a:moveTo>
                    <a:pt x="707136" y="827532"/>
                  </a:moveTo>
                  <a:lnTo>
                    <a:pt x="707136" y="815339"/>
                  </a:lnTo>
                  <a:lnTo>
                    <a:pt x="694943" y="815339"/>
                  </a:lnTo>
                  <a:lnTo>
                    <a:pt x="694943" y="827532"/>
                  </a:lnTo>
                  <a:lnTo>
                    <a:pt x="707136" y="827532"/>
                  </a:lnTo>
                  <a:close/>
                </a:path>
                <a:path w="1020445" h="828040">
                  <a:moveTo>
                    <a:pt x="681990" y="827532"/>
                  </a:moveTo>
                  <a:lnTo>
                    <a:pt x="681990" y="815339"/>
                  </a:lnTo>
                  <a:lnTo>
                    <a:pt x="669036" y="815339"/>
                  </a:lnTo>
                  <a:lnTo>
                    <a:pt x="669036" y="827532"/>
                  </a:lnTo>
                  <a:lnTo>
                    <a:pt x="681990" y="827532"/>
                  </a:lnTo>
                  <a:close/>
                </a:path>
                <a:path w="1020445" h="828040">
                  <a:moveTo>
                    <a:pt x="656844" y="827532"/>
                  </a:moveTo>
                  <a:lnTo>
                    <a:pt x="656844" y="815339"/>
                  </a:lnTo>
                  <a:lnTo>
                    <a:pt x="643890" y="815339"/>
                  </a:lnTo>
                  <a:lnTo>
                    <a:pt x="643890" y="827532"/>
                  </a:lnTo>
                  <a:lnTo>
                    <a:pt x="656844" y="827532"/>
                  </a:lnTo>
                  <a:close/>
                </a:path>
                <a:path w="1020445" h="828040">
                  <a:moveTo>
                    <a:pt x="630936" y="827532"/>
                  </a:moveTo>
                  <a:lnTo>
                    <a:pt x="630936" y="815339"/>
                  </a:lnTo>
                  <a:lnTo>
                    <a:pt x="618743" y="815339"/>
                  </a:lnTo>
                  <a:lnTo>
                    <a:pt x="618743" y="827532"/>
                  </a:lnTo>
                  <a:lnTo>
                    <a:pt x="630936" y="827532"/>
                  </a:lnTo>
                  <a:close/>
                </a:path>
                <a:path w="1020445" h="828040">
                  <a:moveTo>
                    <a:pt x="605790" y="827532"/>
                  </a:moveTo>
                  <a:lnTo>
                    <a:pt x="605790" y="815339"/>
                  </a:lnTo>
                  <a:lnTo>
                    <a:pt x="592836" y="815339"/>
                  </a:lnTo>
                  <a:lnTo>
                    <a:pt x="592836" y="827532"/>
                  </a:lnTo>
                  <a:lnTo>
                    <a:pt x="605790" y="827532"/>
                  </a:lnTo>
                  <a:close/>
                </a:path>
                <a:path w="1020445" h="828040">
                  <a:moveTo>
                    <a:pt x="580644" y="827532"/>
                  </a:moveTo>
                  <a:lnTo>
                    <a:pt x="580644" y="815339"/>
                  </a:lnTo>
                  <a:lnTo>
                    <a:pt x="567690" y="815339"/>
                  </a:lnTo>
                  <a:lnTo>
                    <a:pt x="567690" y="827532"/>
                  </a:lnTo>
                  <a:lnTo>
                    <a:pt x="580644" y="827532"/>
                  </a:lnTo>
                  <a:close/>
                </a:path>
                <a:path w="1020445" h="828040">
                  <a:moveTo>
                    <a:pt x="554736" y="827532"/>
                  </a:moveTo>
                  <a:lnTo>
                    <a:pt x="554736" y="815339"/>
                  </a:lnTo>
                  <a:lnTo>
                    <a:pt x="542543" y="815339"/>
                  </a:lnTo>
                  <a:lnTo>
                    <a:pt x="542543" y="827532"/>
                  </a:lnTo>
                  <a:lnTo>
                    <a:pt x="554736" y="827532"/>
                  </a:lnTo>
                  <a:close/>
                </a:path>
                <a:path w="1020445" h="828040">
                  <a:moveTo>
                    <a:pt x="529590" y="827532"/>
                  </a:moveTo>
                  <a:lnTo>
                    <a:pt x="529590" y="815339"/>
                  </a:lnTo>
                  <a:lnTo>
                    <a:pt x="516636" y="815339"/>
                  </a:lnTo>
                  <a:lnTo>
                    <a:pt x="516636" y="827532"/>
                  </a:lnTo>
                  <a:lnTo>
                    <a:pt x="529590" y="827532"/>
                  </a:lnTo>
                  <a:close/>
                </a:path>
                <a:path w="1020445" h="828040">
                  <a:moveTo>
                    <a:pt x="504444" y="827532"/>
                  </a:moveTo>
                  <a:lnTo>
                    <a:pt x="504444" y="815339"/>
                  </a:lnTo>
                  <a:lnTo>
                    <a:pt x="491490" y="815339"/>
                  </a:lnTo>
                  <a:lnTo>
                    <a:pt x="491490" y="827532"/>
                  </a:lnTo>
                  <a:lnTo>
                    <a:pt x="504444" y="827532"/>
                  </a:lnTo>
                  <a:close/>
                </a:path>
                <a:path w="1020445" h="828040">
                  <a:moveTo>
                    <a:pt x="478536" y="827532"/>
                  </a:moveTo>
                  <a:lnTo>
                    <a:pt x="478536" y="815339"/>
                  </a:lnTo>
                  <a:lnTo>
                    <a:pt x="466343" y="815339"/>
                  </a:lnTo>
                  <a:lnTo>
                    <a:pt x="466343" y="827532"/>
                  </a:lnTo>
                  <a:lnTo>
                    <a:pt x="478536" y="827532"/>
                  </a:lnTo>
                  <a:close/>
                </a:path>
                <a:path w="1020445" h="828040">
                  <a:moveTo>
                    <a:pt x="453390" y="827532"/>
                  </a:moveTo>
                  <a:lnTo>
                    <a:pt x="453390" y="815339"/>
                  </a:lnTo>
                  <a:lnTo>
                    <a:pt x="440436" y="815339"/>
                  </a:lnTo>
                  <a:lnTo>
                    <a:pt x="440436" y="827532"/>
                  </a:lnTo>
                  <a:lnTo>
                    <a:pt x="453390" y="827532"/>
                  </a:lnTo>
                  <a:close/>
                </a:path>
                <a:path w="1020445" h="828040">
                  <a:moveTo>
                    <a:pt x="428244" y="827532"/>
                  </a:moveTo>
                  <a:lnTo>
                    <a:pt x="428244" y="815339"/>
                  </a:lnTo>
                  <a:lnTo>
                    <a:pt x="415290" y="815339"/>
                  </a:lnTo>
                  <a:lnTo>
                    <a:pt x="415290" y="827532"/>
                  </a:lnTo>
                  <a:lnTo>
                    <a:pt x="428244" y="827532"/>
                  </a:lnTo>
                  <a:close/>
                </a:path>
                <a:path w="1020445" h="828040">
                  <a:moveTo>
                    <a:pt x="402336" y="827532"/>
                  </a:moveTo>
                  <a:lnTo>
                    <a:pt x="402336" y="815339"/>
                  </a:lnTo>
                  <a:lnTo>
                    <a:pt x="390143" y="815339"/>
                  </a:lnTo>
                  <a:lnTo>
                    <a:pt x="390143" y="827532"/>
                  </a:lnTo>
                  <a:lnTo>
                    <a:pt x="402336" y="827532"/>
                  </a:lnTo>
                  <a:close/>
                </a:path>
                <a:path w="1020445" h="828040">
                  <a:moveTo>
                    <a:pt x="377190" y="827532"/>
                  </a:moveTo>
                  <a:lnTo>
                    <a:pt x="377190" y="815339"/>
                  </a:lnTo>
                  <a:lnTo>
                    <a:pt x="364236" y="815339"/>
                  </a:lnTo>
                  <a:lnTo>
                    <a:pt x="364236" y="827532"/>
                  </a:lnTo>
                  <a:lnTo>
                    <a:pt x="377190" y="827532"/>
                  </a:lnTo>
                  <a:close/>
                </a:path>
                <a:path w="1020445" h="828040">
                  <a:moveTo>
                    <a:pt x="352044" y="827532"/>
                  </a:moveTo>
                  <a:lnTo>
                    <a:pt x="352044" y="815339"/>
                  </a:lnTo>
                  <a:lnTo>
                    <a:pt x="339090" y="815339"/>
                  </a:lnTo>
                  <a:lnTo>
                    <a:pt x="339090" y="827532"/>
                  </a:lnTo>
                  <a:lnTo>
                    <a:pt x="352044" y="827532"/>
                  </a:lnTo>
                  <a:close/>
                </a:path>
                <a:path w="1020445" h="828040">
                  <a:moveTo>
                    <a:pt x="326136" y="827532"/>
                  </a:moveTo>
                  <a:lnTo>
                    <a:pt x="326136" y="815339"/>
                  </a:lnTo>
                  <a:lnTo>
                    <a:pt x="313943" y="815339"/>
                  </a:lnTo>
                  <a:lnTo>
                    <a:pt x="313943" y="827532"/>
                  </a:lnTo>
                  <a:lnTo>
                    <a:pt x="326136" y="827532"/>
                  </a:lnTo>
                  <a:close/>
                </a:path>
                <a:path w="1020445" h="828040">
                  <a:moveTo>
                    <a:pt x="300990" y="827532"/>
                  </a:moveTo>
                  <a:lnTo>
                    <a:pt x="300990" y="815339"/>
                  </a:lnTo>
                  <a:lnTo>
                    <a:pt x="288036" y="815339"/>
                  </a:lnTo>
                  <a:lnTo>
                    <a:pt x="288036" y="827532"/>
                  </a:lnTo>
                  <a:lnTo>
                    <a:pt x="300990" y="827532"/>
                  </a:lnTo>
                  <a:close/>
                </a:path>
                <a:path w="1020445" h="828040">
                  <a:moveTo>
                    <a:pt x="275844" y="827532"/>
                  </a:moveTo>
                  <a:lnTo>
                    <a:pt x="275844" y="815339"/>
                  </a:lnTo>
                  <a:lnTo>
                    <a:pt x="262890" y="815339"/>
                  </a:lnTo>
                  <a:lnTo>
                    <a:pt x="262890" y="827532"/>
                  </a:lnTo>
                  <a:lnTo>
                    <a:pt x="275844" y="827532"/>
                  </a:lnTo>
                  <a:close/>
                </a:path>
                <a:path w="1020445" h="828040">
                  <a:moveTo>
                    <a:pt x="249936" y="827532"/>
                  </a:moveTo>
                  <a:lnTo>
                    <a:pt x="249936" y="815339"/>
                  </a:lnTo>
                  <a:lnTo>
                    <a:pt x="237743" y="815339"/>
                  </a:lnTo>
                  <a:lnTo>
                    <a:pt x="237743" y="827532"/>
                  </a:lnTo>
                  <a:lnTo>
                    <a:pt x="249936" y="827532"/>
                  </a:lnTo>
                  <a:close/>
                </a:path>
                <a:path w="1020445" h="828040">
                  <a:moveTo>
                    <a:pt x="224790" y="827532"/>
                  </a:moveTo>
                  <a:lnTo>
                    <a:pt x="224790" y="815339"/>
                  </a:lnTo>
                  <a:lnTo>
                    <a:pt x="211836" y="815339"/>
                  </a:lnTo>
                  <a:lnTo>
                    <a:pt x="211836" y="827532"/>
                  </a:lnTo>
                  <a:lnTo>
                    <a:pt x="224790" y="827532"/>
                  </a:lnTo>
                  <a:close/>
                </a:path>
                <a:path w="1020445" h="828040">
                  <a:moveTo>
                    <a:pt x="199644" y="827532"/>
                  </a:moveTo>
                  <a:lnTo>
                    <a:pt x="199644" y="815339"/>
                  </a:lnTo>
                  <a:lnTo>
                    <a:pt x="186690" y="815339"/>
                  </a:lnTo>
                  <a:lnTo>
                    <a:pt x="186690" y="827532"/>
                  </a:lnTo>
                  <a:lnTo>
                    <a:pt x="199644" y="827532"/>
                  </a:lnTo>
                  <a:close/>
                </a:path>
                <a:path w="1020445" h="828040">
                  <a:moveTo>
                    <a:pt x="174498" y="815339"/>
                  </a:moveTo>
                  <a:lnTo>
                    <a:pt x="165354" y="814578"/>
                  </a:lnTo>
                  <a:lnTo>
                    <a:pt x="161544" y="814578"/>
                  </a:lnTo>
                  <a:lnTo>
                    <a:pt x="160782" y="827532"/>
                  </a:lnTo>
                  <a:lnTo>
                    <a:pt x="173736" y="827532"/>
                  </a:lnTo>
                  <a:lnTo>
                    <a:pt x="174498" y="815339"/>
                  </a:lnTo>
                  <a:close/>
                </a:path>
                <a:path w="1020445" h="828040">
                  <a:moveTo>
                    <a:pt x="149352" y="813054"/>
                  </a:moveTo>
                  <a:lnTo>
                    <a:pt x="140970" y="811530"/>
                  </a:lnTo>
                  <a:lnTo>
                    <a:pt x="137922" y="810768"/>
                  </a:lnTo>
                  <a:lnTo>
                    <a:pt x="134874" y="822960"/>
                  </a:lnTo>
                  <a:lnTo>
                    <a:pt x="138684" y="824484"/>
                  </a:lnTo>
                  <a:lnTo>
                    <a:pt x="147828" y="826008"/>
                  </a:lnTo>
                  <a:lnTo>
                    <a:pt x="149352" y="813054"/>
                  </a:lnTo>
                  <a:close/>
                </a:path>
                <a:path w="1020445" h="828040">
                  <a:moveTo>
                    <a:pt x="125730" y="807720"/>
                  </a:moveTo>
                  <a:lnTo>
                    <a:pt x="118110" y="805434"/>
                  </a:lnTo>
                  <a:lnTo>
                    <a:pt x="114300" y="803910"/>
                  </a:lnTo>
                  <a:lnTo>
                    <a:pt x="109728" y="815339"/>
                  </a:lnTo>
                  <a:lnTo>
                    <a:pt x="114300" y="816863"/>
                  </a:lnTo>
                  <a:lnTo>
                    <a:pt x="121920" y="819912"/>
                  </a:lnTo>
                  <a:lnTo>
                    <a:pt x="125730" y="807720"/>
                  </a:lnTo>
                  <a:close/>
                </a:path>
                <a:path w="1020445" h="828040">
                  <a:moveTo>
                    <a:pt x="103632" y="798576"/>
                  </a:moveTo>
                  <a:lnTo>
                    <a:pt x="96774" y="795528"/>
                  </a:lnTo>
                  <a:lnTo>
                    <a:pt x="92202" y="793241"/>
                  </a:lnTo>
                  <a:lnTo>
                    <a:pt x="86106" y="803910"/>
                  </a:lnTo>
                  <a:lnTo>
                    <a:pt x="90678" y="806958"/>
                  </a:lnTo>
                  <a:lnTo>
                    <a:pt x="97536" y="810006"/>
                  </a:lnTo>
                  <a:lnTo>
                    <a:pt x="103632" y="798576"/>
                  </a:lnTo>
                  <a:close/>
                </a:path>
                <a:path w="1020445" h="828040">
                  <a:moveTo>
                    <a:pt x="82296" y="786384"/>
                  </a:moveTo>
                  <a:lnTo>
                    <a:pt x="76962" y="782574"/>
                  </a:lnTo>
                  <a:lnTo>
                    <a:pt x="72390" y="778763"/>
                  </a:lnTo>
                  <a:lnTo>
                    <a:pt x="64770" y="788670"/>
                  </a:lnTo>
                  <a:lnTo>
                    <a:pt x="70104" y="793241"/>
                  </a:lnTo>
                  <a:lnTo>
                    <a:pt x="74676" y="797052"/>
                  </a:lnTo>
                  <a:lnTo>
                    <a:pt x="82296" y="786384"/>
                  </a:lnTo>
                  <a:close/>
                </a:path>
                <a:path w="1020445" h="828040">
                  <a:moveTo>
                    <a:pt x="63246" y="771144"/>
                  </a:moveTo>
                  <a:lnTo>
                    <a:pt x="54102" y="762000"/>
                  </a:lnTo>
                  <a:lnTo>
                    <a:pt x="44958" y="771144"/>
                  </a:lnTo>
                  <a:lnTo>
                    <a:pt x="51054" y="776478"/>
                  </a:lnTo>
                  <a:lnTo>
                    <a:pt x="54102" y="780288"/>
                  </a:lnTo>
                  <a:lnTo>
                    <a:pt x="63246" y="771144"/>
                  </a:lnTo>
                  <a:close/>
                </a:path>
                <a:path w="1020445" h="828040">
                  <a:moveTo>
                    <a:pt x="46482" y="752856"/>
                  </a:moveTo>
                  <a:lnTo>
                    <a:pt x="39624" y="743712"/>
                  </a:lnTo>
                  <a:lnTo>
                    <a:pt x="39624" y="742950"/>
                  </a:lnTo>
                  <a:lnTo>
                    <a:pt x="28956" y="749808"/>
                  </a:lnTo>
                  <a:lnTo>
                    <a:pt x="29718" y="751332"/>
                  </a:lnTo>
                  <a:lnTo>
                    <a:pt x="34290" y="758189"/>
                  </a:lnTo>
                  <a:lnTo>
                    <a:pt x="36576" y="760476"/>
                  </a:lnTo>
                  <a:lnTo>
                    <a:pt x="46482" y="752856"/>
                  </a:lnTo>
                  <a:close/>
                </a:path>
                <a:path w="1020445" h="828040">
                  <a:moveTo>
                    <a:pt x="32766" y="733044"/>
                  </a:moveTo>
                  <a:lnTo>
                    <a:pt x="32004" y="729996"/>
                  </a:lnTo>
                  <a:lnTo>
                    <a:pt x="28194" y="723138"/>
                  </a:lnTo>
                  <a:lnTo>
                    <a:pt x="27432" y="721613"/>
                  </a:lnTo>
                  <a:lnTo>
                    <a:pt x="16002" y="726948"/>
                  </a:lnTo>
                  <a:lnTo>
                    <a:pt x="16764" y="729234"/>
                  </a:lnTo>
                  <a:lnTo>
                    <a:pt x="20574" y="736854"/>
                  </a:lnTo>
                  <a:lnTo>
                    <a:pt x="22098" y="739139"/>
                  </a:lnTo>
                  <a:lnTo>
                    <a:pt x="32766" y="733044"/>
                  </a:lnTo>
                  <a:close/>
                </a:path>
                <a:path w="1020445" h="828040">
                  <a:moveTo>
                    <a:pt x="22860" y="710184"/>
                  </a:moveTo>
                  <a:lnTo>
                    <a:pt x="22098" y="708660"/>
                  </a:lnTo>
                  <a:lnTo>
                    <a:pt x="19812" y="701039"/>
                  </a:lnTo>
                  <a:lnTo>
                    <a:pt x="19050" y="699515"/>
                  </a:lnTo>
                  <a:lnTo>
                    <a:pt x="6858" y="702563"/>
                  </a:lnTo>
                  <a:lnTo>
                    <a:pt x="7620" y="705612"/>
                  </a:lnTo>
                  <a:lnTo>
                    <a:pt x="9906" y="713232"/>
                  </a:lnTo>
                  <a:lnTo>
                    <a:pt x="10668" y="715518"/>
                  </a:lnTo>
                  <a:lnTo>
                    <a:pt x="22860" y="710184"/>
                  </a:lnTo>
                  <a:close/>
                </a:path>
                <a:path w="1020445" h="828040">
                  <a:moveTo>
                    <a:pt x="16002" y="687324"/>
                  </a:moveTo>
                  <a:lnTo>
                    <a:pt x="15240" y="685800"/>
                  </a:lnTo>
                  <a:lnTo>
                    <a:pt x="14478" y="678180"/>
                  </a:lnTo>
                  <a:lnTo>
                    <a:pt x="13716" y="675132"/>
                  </a:lnTo>
                  <a:lnTo>
                    <a:pt x="1524" y="676656"/>
                  </a:lnTo>
                  <a:lnTo>
                    <a:pt x="1524" y="680465"/>
                  </a:lnTo>
                  <a:lnTo>
                    <a:pt x="3048" y="688848"/>
                  </a:lnTo>
                  <a:lnTo>
                    <a:pt x="3810" y="690372"/>
                  </a:lnTo>
                  <a:lnTo>
                    <a:pt x="16002" y="687324"/>
                  </a:lnTo>
                  <a:close/>
                </a:path>
              </a:pathLst>
            </a:custGeom>
            <a:solidFill>
              <a:srgbClr val="808080"/>
            </a:solidFill>
          </p:spPr>
          <p:txBody>
            <a:bodyPr wrap="square" lIns="0" tIns="0" rIns="0" bIns="0" rtlCol="0"/>
            <a:lstStyle/>
            <a:p>
              <a:endParaRPr sz="1588"/>
            </a:p>
          </p:txBody>
        </p:sp>
        <p:pic>
          <p:nvPicPr>
            <p:cNvPr id="326" name="object 326"/>
            <p:cNvPicPr/>
            <p:nvPr/>
          </p:nvPicPr>
          <p:blipFill>
            <a:blip r:embed="rId179"/>
            <a:stretch/>
          </p:blipFill>
          <p:spPr>
            <a:xfrm>
              <a:off x="8722956" y="6331457"/>
              <a:ext cx="291503" cy="188975"/>
            </a:xfrm>
            <a:prstGeom prst="rect">
              <a:avLst/>
            </a:prstGeom>
          </p:spPr>
        </p:pic>
        <p:sp>
          <p:nvSpPr>
            <p:cNvPr id="327" name="object 327"/>
            <p:cNvSpPr/>
            <p:nvPr/>
          </p:nvSpPr>
          <p:spPr>
            <a:xfrm>
              <a:off x="3979926" y="6333743"/>
              <a:ext cx="1021080" cy="826135"/>
            </a:xfrm>
            <a:custGeom>
              <a:avLst/>
              <a:gdLst/>
              <a:ahLst/>
              <a:cxnLst/>
              <a:rect l="l" t="t" r="r" b="b"/>
              <a:pathLst>
                <a:path w="1021079" h="826134">
                  <a:moveTo>
                    <a:pt x="12953" y="652272"/>
                  </a:moveTo>
                  <a:lnTo>
                    <a:pt x="12953" y="639318"/>
                  </a:lnTo>
                  <a:lnTo>
                    <a:pt x="0" y="639318"/>
                  </a:lnTo>
                  <a:lnTo>
                    <a:pt x="0" y="652272"/>
                  </a:lnTo>
                  <a:lnTo>
                    <a:pt x="12953" y="652272"/>
                  </a:lnTo>
                  <a:close/>
                </a:path>
                <a:path w="1021079" h="826134">
                  <a:moveTo>
                    <a:pt x="12953" y="626363"/>
                  </a:moveTo>
                  <a:lnTo>
                    <a:pt x="12953" y="614172"/>
                  </a:lnTo>
                  <a:lnTo>
                    <a:pt x="0" y="614172"/>
                  </a:lnTo>
                  <a:lnTo>
                    <a:pt x="0" y="626363"/>
                  </a:lnTo>
                  <a:lnTo>
                    <a:pt x="12953" y="626363"/>
                  </a:lnTo>
                  <a:close/>
                </a:path>
                <a:path w="1021079" h="826134">
                  <a:moveTo>
                    <a:pt x="12953" y="601217"/>
                  </a:moveTo>
                  <a:lnTo>
                    <a:pt x="12953" y="588263"/>
                  </a:lnTo>
                  <a:lnTo>
                    <a:pt x="0" y="588263"/>
                  </a:lnTo>
                  <a:lnTo>
                    <a:pt x="0" y="601217"/>
                  </a:lnTo>
                  <a:lnTo>
                    <a:pt x="12953" y="601217"/>
                  </a:lnTo>
                  <a:close/>
                </a:path>
                <a:path w="1021079" h="826134">
                  <a:moveTo>
                    <a:pt x="12953" y="576072"/>
                  </a:moveTo>
                  <a:lnTo>
                    <a:pt x="12953" y="563118"/>
                  </a:lnTo>
                  <a:lnTo>
                    <a:pt x="0" y="563118"/>
                  </a:lnTo>
                  <a:lnTo>
                    <a:pt x="0" y="576072"/>
                  </a:lnTo>
                  <a:lnTo>
                    <a:pt x="12953" y="576072"/>
                  </a:lnTo>
                  <a:close/>
                </a:path>
                <a:path w="1021079" h="826134">
                  <a:moveTo>
                    <a:pt x="12953" y="550163"/>
                  </a:moveTo>
                  <a:lnTo>
                    <a:pt x="12953" y="537972"/>
                  </a:lnTo>
                  <a:lnTo>
                    <a:pt x="0" y="537972"/>
                  </a:lnTo>
                  <a:lnTo>
                    <a:pt x="0" y="550163"/>
                  </a:lnTo>
                  <a:lnTo>
                    <a:pt x="12953" y="550163"/>
                  </a:lnTo>
                  <a:close/>
                </a:path>
                <a:path w="1021079" h="826134">
                  <a:moveTo>
                    <a:pt x="12953" y="525017"/>
                  </a:moveTo>
                  <a:lnTo>
                    <a:pt x="12953" y="512063"/>
                  </a:lnTo>
                  <a:lnTo>
                    <a:pt x="0" y="512063"/>
                  </a:lnTo>
                  <a:lnTo>
                    <a:pt x="0" y="525017"/>
                  </a:lnTo>
                  <a:lnTo>
                    <a:pt x="12953" y="525017"/>
                  </a:lnTo>
                  <a:close/>
                </a:path>
                <a:path w="1021079" h="826134">
                  <a:moveTo>
                    <a:pt x="12953" y="499872"/>
                  </a:moveTo>
                  <a:lnTo>
                    <a:pt x="12953" y="486918"/>
                  </a:lnTo>
                  <a:lnTo>
                    <a:pt x="0" y="486918"/>
                  </a:lnTo>
                  <a:lnTo>
                    <a:pt x="0" y="499872"/>
                  </a:lnTo>
                  <a:lnTo>
                    <a:pt x="12953" y="499872"/>
                  </a:lnTo>
                  <a:close/>
                </a:path>
                <a:path w="1021079" h="826134">
                  <a:moveTo>
                    <a:pt x="12953" y="473963"/>
                  </a:moveTo>
                  <a:lnTo>
                    <a:pt x="12953" y="461772"/>
                  </a:lnTo>
                  <a:lnTo>
                    <a:pt x="0" y="461772"/>
                  </a:lnTo>
                  <a:lnTo>
                    <a:pt x="0" y="473963"/>
                  </a:lnTo>
                  <a:lnTo>
                    <a:pt x="12953" y="473963"/>
                  </a:lnTo>
                  <a:close/>
                </a:path>
                <a:path w="1021079" h="826134">
                  <a:moveTo>
                    <a:pt x="12953" y="448817"/>
                  </a:moveTo>
                  <a:lnTo>
                    <a:pt x="12953" y="435863"/>
                  </a:lnTo>
                  <a:lnTo>
                    <a:pt x="0" y="435863"/>
                  </a:lnTo>
                  <a:lnTo>
                    <a:pt x="0" y="448817"/>
                  </a:lnTo>
                  <a:lnTo>
                    <a:pt x="12953" y="448817"/>
                  </a:lnTo>
                  <a:close/>
                </a:path>
                <a:path w="1021079" h="826134">
                  <a:moveTo>
                    <a:pt x="12953" y="423672"/>
                  </a:moveTo>
                  <a:lnTo>
                    <a:pt x="12953" y="410718"/>
                  </a:lnTo>
                  <a:lnTo>
                    <a:pt x="0" y="410718"/>
                  </a:lnTo>
                  <a:lnTo>
                    <a:pt x="0" y="423672"/>
                  </a:lnTo>
                  <a:lnTo>
                    <a:pt x="12953" y="423672"/>
                  </a:lnTo>
                  <a:close/>
                </a:path>
                <a:path w="1021079" h="826134">
                  <a:moveTo>
                    <a:pt x="12953" y="397763"/>
                  </a:moveTo>
                  <a:lnTo>
                    <a:pt x="12953" y="385572"/>
                  </a:lnTo>
                  <a:lnTo>
                    <a:pt x="0" y="385572"/>
                  </a:lnTo>
                  <a:lnTo>
                    <a:pt x="0" y="397763"/>
                  </a:lnTo>
                  <a:lnTo>
                    <a:pt x="12953" y="397763"/>
                  </a:lnTo>
                  <a:close/>
                </a:path>
                <a:path w="1021079" h="826134">
                  <a:moveTo>
                    <a:pt x="12953" y="372617"/>
                  </a:moveTo>
                  <a:lnTo>
                    <a:pt x="12953" y="359663"/>
                  </a:lnTo>
                  <a:lnTo>
                    <a:pt x="0" y="359663"/>
                  </a:lnTo>
                  <a:lnTo>
                    <a:pt x="0" y="372617"/>
                  </a:lnTo>
                  <a:lnTo>
                    <a:pt x="12953" y="372617"/>
                  </a:lnTo>
                  <a:close/>
                </a:path>
                <a:path w="1021079" h="826134">
                  <a:moveTo>
                    <a:pt x="12953" y="347472"/>
                  </a:moveTo>
                  <a:lnTo>
                    <a:pt x="12953" y="334518"/>
                  </a:lnTo>
                  <a:lnTo>
                    <a:pt x="0" y="334518"/>
                  </a:lnTo>
                  <a:lnTo>
                    <a:pt x="0" y="347472"/>
                  </a:lnTo>
                  <a:lnTo>
                    <a:pt x="12953" y="347472"/>
                  </a:lnTo>
                  <a:close/>
                </a:path>
                <a:path w="1021079" h="826134">
                  <a:moveTo>
                    <a:pt x="12953" y="321563"/>
                  </a:moveTo>
                  <a:lnTo>
                    <a:pt x="12953" y="309372"/>
                  </a:lnTo>
                  <a:lnTo>
                    <a:pt x="0" y="309372"/>
                  </a:lnTo>
                  <a:lnTo>
                    <a:pt x="0" y="321563"/>
                  </a:lnTo>
                  <a:lnTo>
                    <a:pt x="12953" y="321563"/>
                  </a:lnTo>
                  <a:close/>
                </a:path>
                <a:path w="1021079" h="826134">
                  <a:moveTo>
                    <a:pt x="12953" y="296417"/>
                  </a:moveTo>
                  <a:lnTo>
                    <a:pt x="12953" y="283463"/>
                  </a:lnTo>
                  <a:lnTo>
                    <a:pt x="0" y="283463"/>
                  </a:lnTo>
                  <a:lnTo>
                    <a:pt x="0" y="296417"/>
                  </a:lnTo>
                  <a:lnTo>
                    <a:pt x="12953" y="296417"/>
                  </a:lnTo>
                  <a:close/>
                </a:path>
                <a:path w="1021079" h="826134">
                  <a:moveTo>
                    <a:pt x="12953" y="271272"/>
                  </a:moveTo>
                  <a:lnTo>
                    <a:pt x="12953" y="258318"/>
                  </a:lnTo>
                  <a:lnTo>
                    <a:pt x="0" y="258318"/>
                  </a:lnTo>
                  <a:lnTo>
                    <a:pt x="0" y="271272"/>
                  </a:lnTo>
                  <a:lnTo>
                    <a:pt x="12953" y="271272"/>
                  </a:lnTo>
                  <a:close/>
                </a:path>
                <a:path w="1021079" h="826134">
                  <a:moveTo>
                    <a:pt x="12953" y="245363"/>
                  </a:moveTo>
                  <a:lnTo>
                    <a:pt x="12953" y="233172"/>
                  </a:lnTo>
                  <a:lnTo>
                    <a:pt x="0" y="233172"/>
                  </a:lnTo>
                  <a:lnTo>
                    <a:pt x="0" y="245363"/>
                  </a:lnTo>
                  <a:lnTo>
                    <a:pt x="12953" y="245363"/>
                  </a:lnTo>
                  <a:close/>
                </a:path>
                <a:path w="1021079" h="826134">
                  <a:moveTo>
                    <a:pt x="12953" y="220217"/>
                  </a:moveTo>
                  <a:lnTo>
                    <a:pt x="12953" y="207263"/>
                  </a:lnTo>
                  <a:lnTo>
                    <a:pt x="0" y="207263"/>
                  </a:lnTo>
                  <a:lnTo>
                    <a:pt x="0" y="220217"/>
                  </a:lnTo>
                  <a:lnTo>
                    <a:pt x="12953" y="220217"/>
                  </a:lnTo>
                  <a:close/>
                </a:path>
                <a:path w="1021079" h="826134">
                  <a:moveTo>
                    <a:pt x="12953" y="195072"/>
                  </a:moveTo>
                  <a:lnTo>
                    <a:pt x="12953" y="182118"/>
                  </a:lnTo>
                  <a:lnTo>
                    <a:pt x="0" y="182118"/>
                  </a:lnTo>
                  <a:lnTo>
                    <a:pt x="0" y="195072"/>
                  </a:lnTo>
                  <a:lnTo>
                    <a:pt x="12953" y="195072"/>
                  </a:lnTo>
                  <a:close/>
                </a:path>
                <a:path w="1021079" h="826134">
                  <a:moveTo>
                    <a:pt x="12953" y="169163"/>
                  </a:moveTo>
                  <a:lnTo>
                    <a:pt x="12953" y="156972"/>
                  </a:lnTo>
                  <a:lnTo>
                    <a:pt x="0" y="156972"/>
                  </a:lnTo>
                  <a:lnTo>
                    <a:pt x="0" y="169163"/>
                  </a:lnTo>
                  <a:lnTo>
                    <a:pt x="12953" y="169163"/>
                  </a:lnTo>
                  <a:close/>
                </a:path>
                <a:path w="1021079" h="826134">
                  <a:moveTo>
                    <a:pt x="12953" y="144017"/>
                  </a:moveTo>
                  <a:lnTo>
                    <a:pt x="12953" y="131063"/>
                  </a:lnTo>
                  <a:lnTo>
                    <a:pt x="0" y="131063"/>
                  </a:lnTo>
                  <a:lnTo>
                    <a:pt x="0" y="144017"/>
                  </a:lnTo>
                  <a:lnTo>
                    <a:pt x="12953" y="144017"/>
                  </a:lnTo>
                  <a:close/>
                </a:path>
                <a:path w="1021079" h="826134">
                  <a:moveTo>
                    <a:pt x="12953" y="118871"/>
                  </a:moveTo>
                  <a:lnTo>
                    <a:pt x="12953" y="105917"/>
                  </a:lnTo>
                  <a:lnTo>
                    <a:pt x="0" y="105917"/>
                  </a:lnTo>
                  <a:lnTo>
                    <a:pt x="0" y="118871"/>
                  </a:lnTo>
                  <a:lnTo>
                    <a:pt x="12953" y="118871"/>
                  </a:lnTo>
                  <a:close/>
                </a:path>
                <a:path w="1021079" h="826134">
                  <a:moveTo>
                    <a:pt x="12953" y="92963"/>
                  </a:moveTo>
                  <a:lnTo>
                    <a:pt x="12953" y="80772"/>
                  </a:lnTo>
                  <a:lnTo>
                    <a:pt x="0" y="80772"/>
                  </a:lnTo>
                  <a:lnTo>
                    <a:pt x="0" y="92963"/>
                  </a:lnTo>
                  <a:lnTo>
                    <a:pt x="12953" y="92963"/>
                  </a:lnTo>
                  <a:close/>
                </a:path>
                <a:path w="1021079" h="826134">
                  <a:moveTo>
                    <a:pt x="12953" y="67817"/>
                  </a:moveTo>
                  <a:lnTo>
                    <a:pt x="12953" y="54863"/>
                  </a:lnTo>
                  <a:lnTo>
                    <a:pt x="0" y="54863"/>
                  </a:lnTo>
                  <a:lnTo>
                    <a:pt x="0" y="67817"/>
                  </a:lnTo>
                  <a:lnTo>
                    <a:pt x="12953" y="67817"/>
                  </a:lnTo>
                  <a:close/>
                </a:path>
                <a:path w="1021079" h="826134">
                  <a:moveTo>
                    <a:pt x="12953" y="42671"/>
                  </a:moveTo>
                  <a:lnTo>
                    <a:pt x="12953" y="29717"/>
                  </a:lnTo>
                  <a:lnTo>
                    <a:pt x="0" y="29717"/>
                  </a:lnTo>
                  <a:lnTo>
                    <a:pt x="0" y="42671"/>
                  </a:lnTo>
                  <a:lnTo>
                    <a:pt x="12953" y="42671"/>
                  </a:lnTo>
                  <a:close/>
                </a:path>
                <a:path w="1021079" h="826134">
                  <a:moveTo>
                    <a:pt x="12953" y="16763"/>
                  </a:moveTo>
                  <a:lnTo>
                    <a:pt x="12953" y="4572"/>
                  </a:lnTo>
                  <a:lnTo>
                    <a:pt x="0" y="4572"/>
                  </a:lnTo>
                  <a:lnTo>
                    <a:pt x="0" y="16763"/>
                  </a:lnTo>
                  <a:lnTo>
                    <a:pt x="12953" y="16763"/>
                  </a:lnTo>
                  <a:close/>
                </a:path>
                <a:path w="1021079" h="826134">
                  <a:moveTo>
                    <a:pt x="1021079" y="12953"/>
                  </a:moveTo>
                  <a:lnTo>
                    <a:pt x="1021079" y="0"/>
                  </a:lnTo>
                  <a:lnTo>
                    <a:pt x="1008126" y="0"/>
                  </a:lnTo>
                  <a:lnTo>
                    <a:pt x="1008126" y="12953"/>
                  </a:lnTo>
                  <a:lnTo>
                    <a:pt x="1021079" y="12953"/>
                  </a:lnTo>
                  <a:close/>
                </a:path>
                <a:path w="1021079" h="826134">
                  <a:moveTo>
                    <a:pt x="1021079" y="38100"/>
                  </a:moveTo>
                  <a:lnTo>
                    <a:pt x="1021079" y="25907"/>
                  </a:lnTo>
                  <a:lnTo>
                    <a:pt x="1008126" y="25907"/>
                  </a:lnTo>
                  <a:lnTo>
                    <a:pt x="1008126" y="38100"/>
                  </a:lnTo>
                  <a:lnTo>
                    <a:pt x="1021079" y="38100"/>
                  </a:lnTo>
                  <a:close/>
                </a:path>
                <a:path w="1021079" h="826134">
                  <a:moveTo>
                    <a:pt x="1021079" y="64007"/>
                  </a:moveTo>
                  <a:lnTo>
                    <a:pt x="1021079" y="51053"/>
                  </a:lnTo>
                  <a:lnTo>
                    <a:pt x="1008126" y="51053"/>
                  </a:lnTo>
                  <a:lnTo>
                    <a:pt x="1008126" y="64007"/>
                  </a:lnTo>
                  <a:lnTo>
                    <a:pt x="1021079" y="64007"/>
                  </a:lnTo>
                  <a:close/>
                </a:path>
                <a:path w="1021079" h="826134">
                  <a:moveTo>
                    <a:pt x="1021079" y="89153"/>
                  </a:moveTo>
                  <a:lnTo>
                    <a:pt x="1021079" y="76200"/>
                  </a:lnTo>
                  <a:lnTo>
                    <a:pt x="1008126" y="76200"/>
                  </a:lnTo>
                  <a:lnTo>
                    <a:pt x="1008126" y="89153"/>
                  </a:lnTo>
                  <a:lnTo>
                    <a:pt x="1021079" y="89153"/>
                  </a:lnTo>
                  <a:close/>
                </a:path>
                <a:path w="1021079" h="826134">
                  <a:moveTo>
                    <a:pt x="1021079" y="114300"/>
                  </a:moveTo>
                  <a:lnTo>
                    <a:pt x="1021079" y="102107"/>
                  </a:lnTo>
                  <a:lnTo>
                    <a:pt x="1008126" y="102107"/>
                  </a:lnTo>
                  <a:lnTo>
                    <a:pt x="1008126" y="114300"/>
                  </a:lnTo>
                  <a:lnTo>
                    <a:pt x="1021079" y="114300"/>
                  </a:lnTo>
                  <a:close/>
                </a:path>
                <a:path w="1021079" h="826134">
                  <a:moveTo>
                    <a:pt x="1021079" y="140207"/>
                  </a:moveTo>
                  <a:lnTo>
                    <a:pt x="1021079" y="127253"/>
                  </a:lnTo>
                  <a:lnTo>
                    <a:pt x="1008126" y="127253"/>
                  </a:lnTo>
                  <a:lnTo>
                    <a:pt x="1008126" y="140207"/>
                  </a:lnTo>
                  <a:lnTo>
                    <a:pt x="1021079" y="140207"/>
                  </a:lnTo>
                  <a:close/>
                </a:path>
                <a:path w="1021079" h="826134">
                  <a:moveTo>
                    <a:pt x="1021079" y="165353"/>
                  </a:moveTo>
                  <a:lnTo>
                    <a:pt x="1021079" y="152400"/>
                  </a:lnTo>
                  <a:lnTo>
                    <a:pt x="1008126" y="152400"/>
                  </a:lnTo>
                  <a:lnTo>
                    <a:pt x="1008126" y="165353"/>
                  </a:lnTo>
                  <a:lnTo>
                    <a:pt x="1021079" y="165353"/>
                  </a:lnTo>
                  <a:close/>
                </a:path>
                <a:path w="1021079" h="826134">
                  <a:moveTo>
                    <a:pt x="1021079" y="190500"/>
                  </a:moveTo>
                  <a:lnTo>
                    <a:pt x="1021079" y="178307"/>
                  </a:lnTo>
                  <a:lnTo>
                    <a:pt x="1008126" y="178307"/>
                  </a:lnTo>
                  <a:lnTo>
                    <a:pt x="1008126" y="190500"/>
                  </a:lnTo>
                  <a:lnTo>
                    <a:pt x="1021079" y="190500"/>
                  </a:lnTo>
                  <a:close/>
                </a:path>
                <a:path w="1021079" h="826134">
                  <a:moveTo>
                    <a:pt x="1021079" y="216407"/>
                  </a:moveTo>
                  <a:lnTo>
                    <a:pt x="1021079" y="203453"/>
                  </a:lnTo>
                  <a:lnTo>
                    <a:pt x="1008126" y="203453"/>
                  </a:lnTo>
                  <a:lnTo>
                    <a:pt x="1008126" y="216407"/>
                  </a:lnTo>
                  <a:lnTo>
                    <a:pt x="1021079" y="216407"/>
                  </a:lnTo>
                  <a:close/>
                </a:path>
                <a:path w="1021079" h="826134">
                  <a:moveTo>
                    <a:pt x="1021079" y="241553"/>
                  </a:moveTo>
                  <a:lnTo>
                    <a:pt x="1021079" y="228600"/>
                  </a:lnTo>
                  <a:lnTo>
                    <a:pt x="1008126" y="228600"/>
                  </a:lnTo>
                  <a:lnTo>
                    <a:pt x="1008126" y="241553"/>
                  </a:lnTo>
                  <a:lnTo>
                    <a:pt x="1021079" y="241553"/>
                  </a:lnTo>
                  <a:close/>
                </a:path>
                <a:path w="1021079" h="826134">
                  <a:moveTo>
                    <a:pt x="1021079" y="266700"/>
                  </a:moveTo>
                  <a:lnTo>
                    <a:pt x="1021079" y="254507"/>
                  </a:lnTo>
                  <a:lnTo>
                    <a:pt x="1008126" y="254507"/>
                  </a:lnTo>
                  <a:lnTo>
                    <a:pt x="1008126" y="266700"/>
                  </a:lnTo>
                  <a:lnTo>
                    <a:pt x="1021079" y="266700"/>
                  </a:lnTo>
                  <a:close/>
                </a:path>
                <a:path w="1021079" h="826134">
                  <a:moveTo>
                    <a:pt x="1021079" y="292607"/>
                  </a:moveTo>
                  <a:lnTo>
                    <a:pt x="1021079" y="279653"/>
                  </a:lnTo>
                  <a:lnTo>
                    <a:pt x="1008126" y="279653"/>
                  </a:lnTo>
                  <a:lnTo>
                    <a:pt x="1008126" y="292607"/>
                  </a:lnTo>
                  <a:lnTo>
                    <a:pt x="1021079" y="292607"/>
                  </a:lnTo>
                  <a:close/>
                </a:path>
                <a:path w="1021079" h="826134">
                  <a:moveTo>
                    <a:pt x="1021079" y="317753"/>
                  </a:moveTo>
                  <a:lnTo>
                    <a:pt x="1021079" y="304800"/>
                  </a:lnTo>
                  <a:lnTo>
                    <a:pt x="1008126" y="304800"/>
                  </a:lnTo>
                  <a:lnTo>
                    <a:pt x="1008126" y="317753"/>
                  </a:lnTo>
                  <a:lnTo>
                    <a:pt x="1021079" y="317753"/>
                  </a:lnTo>
                  <a:close/>
                </a:path>
                <a:path w="1021079" h="826134">
                  <a:moveTo>
                    <a:pt x="1021079" y="342900"/>
                  </a:moveTo>
                  <a:lnTo>
                    <a:pt x="1021079" y="330707"/>
                  </a:lnTo>
                  <a:lnTo>
                    <a:pt x="1008126" y="330707"/>
                  </a:lnTo>
                  <a:lnTo>
                    <a:pt x="1008126" y="342900"/>
                  </a:lnTo>
                  <a:lnTo>
                    <a:pt x="1021079" y="342900"/>
                  </a:lnTo>
                  <a:close/>
                </a:path>
                <a:path w="1021079" h="826134">
                  <a:moveTo>
                    <a:pt x="1021079" y="368807"/>
                  </a:moveTo>
                  <a:lnTo>
                    <a:pt x="1021079" y="355853"/>
                  </a:lnTo>
                  <a:lnTo>
                    <a:pt x="1008126" y="355853"/>
                  </a:lnTo>
                  <a:lnTo>
                    <a:pt x="1008126" y="368807"/>
                  </a:lnTo>
                  <a:lnTo>
                    <a:pt x="1021079" y="368807"/>
                  </a:lnTo>
                  <a:close/>
                </a:path>
                <a:path w="1021079" h="826134">
                  <a:moveTo>
                    <a:pt x="1021079" y="393953"/>
                  </a:moveTo>
                  <a:lnTo>
                    <a:pt x="1021079" y="381000"/>
                  </a:lnTo>
                  <a:lnTo>
                    <a:pt x="1008126" y="381000"/>
                  </a:lnTo>
                  <a:lnTo>
                    <a:pt x="1008126" y="393953"/>
                  </a:lnTo>
                  <a:lnTo>
                    <a:pt x="1021079" y="393953"/>
                  </a:lnTo>
                  <a:close/>
                </a:path>
                <a:path w="1021079" h="826134">
                  <a:moveTo>
                    <a:pt x="1021079" y="419100"/>
                  </a:moveTo>
                  <a:lnTo>
                    <a:pt x="1021079" y="406907"/>
                  </a:lnTo>
                  <a:lnTo>
                    <a:pt x="1008126" y="406907"/>
                  </a:lnTo>
                  <a:lnTo>
                    <a:pt x="1008126" y="419100"/>
                  </a:lnTo>
                  <a:lnTo>
                    <a:pt x="1021079" y="419100"/>
                  </a:lnTo>
                  <a:close/>
                </a:path>
                <a:path w="1021079" h="826134">
                  <a:moveTo>
                    <a:pt x="1021079" y="445007"/>
                  </a:moveTo>
                  <a:lnTo>
                    <a:pt x="1021079" y="432053"/>
                  </a:lnTo>
                  <a:lnTo>
                    <a:pt x="1008126" y="432053"/>
                  </a:lnTo>
                  <a:lnTo>
                    <a:pt x="1008126" y="445007"/>
                  </a:lnTo>
                  <a:lnTo>
                    <a:pt x="1021079" y="445007"/>
                  </a:lnTo>
                  <a:close/>
                </a:path>
                <a:path w="1021079" h="826134">
                  <a:moveTo>
                    <a:pt x="1021079" y="470153"/>
                  </a:moveTo>
                  <a:lnTo>
                    <a:pt x="1021079" y="457200"/>
                  </a:lnTo>
                  <a:lnTo>
                    <a:pt x="1008126" y="457200"/>
                  </a:lnTo>
                  <a:lnTo>
                    <a:pt x="1008126" y="470153"/>
                  </a:lnTo>
                  <a:lnTo>
                    <a:pt x="1021079" y="470153"/>
                  </a:lnTo>
                  <a:close/>
                </a:path>
                <a:path w="1021079" h="826134">
                  <a:moveTo>
                    <a:pt x="1021079" y="495300"/>
                  </a:moveTo>
                  <a:lnTo>
                    <a:pt x="1021079" y="483107"/>
                  </a:lnTo>
                  <a:lnTo>
                    <a:pt x="1008126" y="483107"/>
                  </a:lnTo>
                  <a:lnTo>
                    <a:pt x="1008126" y="495300"/>
                  </a:lnTo>
                  <a:lnTo>
                    <a:pt x="1021079" y="495300"/>
                  </a:lnTo>
                  <a:close/>
                </a:path>
                <a:path w="1021079" h="826134">
                  <a:moveTo>
                    <a:pt x="1021079" y="521207"/>
                  </a:moveTo>
                  <a:lnTo>
                    <a:pt x="1021079" y="508253"/>
                  </a:lnTo>
                  <a:lnTo>
                    <a:pt x="1008126" y="508253"/>
                  </a:lnTo>
                  <a:lnTo>
                    <a:pt x="1008126" y="521207"/>
                  </a:lnTo>
                  <a:lnTo>
                    <a:pt x="1021079" y="521207"/>
                  </a:lnTo>
                  <a:close/>
                </a:path>
                <a:path w="1021079" h="826134">
                  <a:moveTo>
                    <a:pt x="1021079" y="546353"/>
                  </a:moveTo>
                  <a:lnTo>
                    <a:pt x="1021079" y="533400"/>
                  </a:lnTo>
                  <a:lnTo>
                    <a:pt x="1008126" y="533400"/>
                  </a:lnTo>
                  <a:lnTo>
                    <a:pt x="1008126" y="546353"/>
                  </a:lnTo>
                  <a:lnTo>
                    <a:pt x="1021079" y="546353"/>
                  </a:lnTo>
                  <a:close/>
                </a:path>
                <a:path w="1021079" h="826134">
                  <a:moveTo>
                    <a:pt x="1021079" y="571500"/>
                  </a:moveTo>
                  <a:lnTo>
                    <a:pt x="1021079" y="559307"/>
                  </a:lnTo>
                  <a:lnTo>
                    <a:pt x="1008126" y="559307"/>
                  </a:lnTo>
                  <a:lnTo>
                    <a:pt x="1008126" y="571500"/>
                  </a:lnTo>
                  <a:lnTo>
                    <a:pt x="1021079" y="571500"/>
                  </a:lnTo>
                  <a:close/>
                </a:path>
                <a:path w="1021079" h="826134">
                  <a:moveTo>
                    <a:pt x="1021079" y="597407"/>
                  </a:moveTo>
                  <a:lnTo>
                    <a:pt x="1021079" y="584453"/>
                  </a:lnTo>
                  <a:lnTo>
                    <a:pt x="1008126" y="584453"/>
                  </a:lnTo>
                  <a:lnTo>
                    <a:pt x="1008126" y="597407"/>
                  </a:lnTo>
                  <a:lnTo>
                    <a:pt x="1021079" y="597407"/>
                  </a:lnTo>
                  <a:close/>
                </a:path>
                <a:path w="1021079" h="826134">
                  <a:moveTo>
                    <a:pt x="1021079" y="622553"/>
                  </a:moveTo>
                  <a:lnTo>
                    <a:pt x="1021079" y="609600"/>
                  </a:lnTo>
                  <a:lnTo>
                    <a:pt x="1008126" y="609600"/>
                  </a:lnTo>
                  <a:lnTo>
                    <a:pt x="1008126" y="622553"/>
                  </a:lnTo>
                  <a:lnTo>
                    <a:pt x="1021079" y="622553"/>
                  </a:lnTo>
                  <a:close/>
                </a:path>
                <a:path w="1021079" h="826134">
                  <a:moveTo>
                    <a:pt x="1021079" y="647700"/>
                  </a:moveTo>
                  <a:lnTo>
                    <a:pt x="1021079" y="635507"/>
                  </a:lnTo>
                  <a:lnTo>
                    <a:pt x="1008126" y="635507"/>
                  </a:lnTo>
                  <a:lnTo>
                    <a:pt x="1008126" y="647700"/>
                  </a:lnTo>
                  <a:lnTo>
                    <a:pt x="1021079" y="647700"/>
                  </a:lnTo>
                  <a:close/>
                </a:path>
                <a:path w="1021079" h="826134">
                  <a:moveTo>
                    <a:pt x="1021079" y="661415"/>
                  </a:moveTo>
                  <a:lnTo>
                    <a:pt x="1008126" y="659891"/>
                  </a:lnTo>
                  <a:lnTo>
                    <a:pt x="1007363" y="668274"/>
                  </a:lnTo>
                  <a:lnTo>
                    <a:pt x="1007363" y="672083"/>
                  </a:lnTo>
                  <a:lnTo>
                    <a:pt x="1019556" y="674370"/>
                  </a:lnTo>
                  <a:lnTo>
                    <a:pt x="1020318" y="669798"/>
                  </a:lnTo>
                  <a:lnTo>
                    <a:pt x="1021079" y="661415"/>
                  </a:lnTo>
                  <a:close/>
                </a:path>
                <a:path w="1021079" h="826134">
                  <a:moveTo>
                    <a:pt x="1017270" y="687324"/>
                  </a:moveTo>
                  <a:lnTo>
                    <a:pt x="1005077" y="684276"/>
                  </a:lnTo>
                  <a:lnTo>
                    <a:pt x="1003553" y="692657"/>
                  </a:lnTo>
                  <a:lnTo>
                    <a:pt x="1002029" y="696467"/>
                  </a:lnTo>
                  <a:lnTo>
                    <a:pt x="1014222" y="699515"/>
                  </a:lnTo>
                  <a:lnTo>
                    <a:pt x="1015746" y="694944"/>
                  </a:lnTo>
                  <a:lnTo>
                    <a:pt x="1017270" y="687324"/>
                  </a:lnTo>
                  <a:close/>
                </a:path>
                <a:path w="1021079" h="826134">
                  <a:moveTo>
                    <a:pt x="1010412" y="712470"/>
                  </a:moveTo>
                  <a:lnTo>
                    <a:pt x="998220" y="707898"/>
                  </a:lnTo>
                  <a:lnTo>
                    <a:pt x="995934" y="714755"/>
                  </a:lnTo>
                  <a:lnTo>
                    <a:pt x="993648" y="719327"/>
                  </a:lnTo>
                  <a:lnTo>
                    <a:pt x="1005077" y="724661"/>
                  </a:lnTo>
                  <a:lnTo>
                    <a:pt x="1007363" y="719327"/>
                  </a:lnTo>
                  <a:lnTo>
                    <a:pt x="1010412" y="712470"/>
                  </a:lnTo>
                  <a:close/>
                </a:path>
                <a:path w="1021079" h="826134">
                  <a:moveTo>
                    <a:pt x="998982" y="736091"/>
                  </a:moveTo>
                  <a:lnTo>
                    <a:pt x="988313" y="729996"/>
                  </a:lnTo>
                  <a:lnTo>
                    <a:pt x="984503" y="736091"/>
                  </a:lnTo>
                  <a:lnTo>
                    <a:pt x="981456" y="740663"/>
                  </a:lnTo>
                  <a:lnTo>
                    <a:pt x="992124" y="747522"/>
                  </a:lnTo>
                  <a:lnTo>
                    <a:pt x="995934" y="742187"/>
                  </a:lnTo>
                  <a:lnTo>
                    <a:pt x="998982" y="736091"/>
                  </a:lnTo>
                  <a:close/>
                </a:path>
                <a:path w="1021079" h="826134">
                  <a:moveTo>
                    <a:pt x="984503" y="758189"/>
                  </a:moveTo>
                  <a:lnTo>
                    <a:pt x="974598" y="750570"/>
                  </a:lnTo>
                  <a:lnTo>
                    <a:pt x="971550" y="755141"/>
                  </a:lnTo>
                  <a:lnTo>
                    <a:pt x="966977" y="759713"/>
                  </a:lnTo>
                  <a:lnTo>
                    <a:pt x="976122" y="768096"/>
                  </a:lnTo>
                  <a:lnTo>
                    <a:pt x="981456" y="762761"/>
                  </a:lnTo>
                  <a:lnTo>
                    <a:pt x="984503" y="758189"/>
                  </a:lnTo>
                  <a:close/>
                </a:path>
                <a:path w="1021079" h="826134">
                  <a:moveTo>
                    <a:pt x="966977" y="778001"/>
                  </a:moveTo>
                  <a:lnTo>
                    <a:pt x="958596" y="768857"/>
                  </a:lnTo>
                  <a:lnTo>
                    <a:pt x="955548" y="771905"/>
                  </a:lnTo>
                  <a:lnTo>
                    <a:pt x="949451" y="776477"/>
                  </a:lnTo>
                  <a:lnTo>
                    <a:pt x="957072" y="786383"/>
                  </a:lnTo>
                  <a:lnTo>
                    <a:pt x="957834" y="786383"/>
                  </a:lnTo>
                  <a:lnTo>
                    <a:pt x="963929" y="781050"/>
                  </a:lnTo>
                  <a:lnTo>
                    <a:pt x="966977" y="778001"/>
                  </a:lnTo>
                  <a:close/>
                </a:path>
                <a:path w="1021079" h="826134">
                  <a:moveTo>
                    <a:pt x="947165" y="794765"/>
                  </a:moveTo>
                  <a:lnTo>
                    <a:pt x="939546" y="784098"/>
                  </a:lnTo>
                  <a:lnTo>
                    <a:pt x="937260" y="786383"/>
                  </a:lnTo>
                  <a:lnTo>
                    <a:pt x="930401" y="790194"/>
                  </a:lnTo>
                  <a:lnTo>
                    <a:pt x="929639" y="790955"/>
                  </a:lnTo>
                  <a:lnTo>
                    <a:pt x="935736" y="801624"/>
                  </a:lnTo>
                  <a:lnTo>
                    <a:pt x="937260" y="800861"/>
                  </a:lnTo>
                  <a:lnTo>
                    <a:pt x="944118" y="796289"/>
                  </a:lnTo>
                  <a:lnTo>
                    <a:pt x="947165" y="794765"/>
                  </a:lnTo>
                  <a:close/>
                </a:path>
                <a:path w="1021079" h="826134">
                  <a:moveTo>
                    <a:pt x="924306" y="807720"/>
                  </a:moveTo>
                  <a:lnTo>
                    <a:pt x="918210" y="797051"/>
                  </a:lnTo>
                  <a:lnTo>
                    <a:pt x="916686" y="797813"/>
                  </a:lnTo>
                  <a:lnTo>
                    <a:pt x="909827" y="800861"/>
                  </a:lnTo>
                  <a:lnTo>
                    <a:pt x="907541" y="801624"/>
                  </a:lnTo>
                  <a:lnTo>
                    <a:pt x="912113" y="813815"/>
                  </a:lnTo>
                  <a:lnTo>
                    <a:pt x="914400" y="812291"/>
                  </a:lnTo>
                  <a:lnTo>
                    <a:pt x="922782" y="809244"/>
                  </a:lnTo>
                  <a:lnTo>
                    <a:pt x="924306" y="807720"/>
                  </a:lnTo>
                  <a:close/>
                </a:path>
                <a:path w="1021079" h="826134">
                  <a:moveTo>
                    <a:pt x="899922" y="817626"/>
                  </a:moveTo>
                  <a:lnTo>
                    <a:pt x="896112" y="806196"/>
                  </a:lnTo>
                  <a:lnTo>
                    <a:pt x="894588" y="806196"/>
                  </a:lnTo>
                  <a:lnTo>
                    <a:pt x="886968" y="808481"/>
                  </a:lnTo>
                  <a:lnTo>
                    <a:pt x="883920" y="809244"/>
                  </a:lnTo>
                  <a:lnTo>
                    <a:pt x="886968" y="821435"/>
                  </a:lnTo>
                  <a:lnTo>
                    <a:pt x="890777" y="820674"/>
                  </a:lnTo>
                  <a:lnTo>
                    <a:pt x="898398" y="818387"/>
                  </a:lnTo>
                  <a:lnTo>
                    <a:pt x="899922" y="817626"/>
                  </a:lnTo>
                  <a:close/>
                </a:path>
                <a:path w="1021079" h="826134">
                  <a:moveTo>
                    <a:pt x="874013" y="823722"/>
                  </a:moveTo>
                  <a:lnTo>
                    <a:pt x="871727" y="811529"/>
                  </a:lnTo>
                  <a:lnTo>
                    <a:pt x="870965" y="811529"/>
                  </a:lnTo>
                  <a:lnTo>
                    <a:pt x="863346" y="813053"/>
                  </a:lnTo>
                  <a:lnTo>
                    <a:pt x="860298" y="813053"/>
                  </a:lnTo>
                  <a:lnTo>
                    <a:pt x="861060" y="825246"/>
                  </a:lnTo>
                  <a:lnTo>
                    <a:pt x="864870" y="825246"/>
                  </a:lnTo>
                  <a:lnTo>
                    <a:pt x="873251" y="824483"/>
                  </a:lnTo>
                  <a:lnTo>
                    <a:pt x="874013" y="823722"/>
                  </a:lnTo>
                  <a:close/>
                </a:path>
                <a:path w="1021079" h="826134">
                  <a:moveTo>
                    <a:pt x="848106" y="826007"/>
                  </a:moveTo>
                  <a:lnTo>
                    <a:pt x="847344" y="813815"/>
                  </a:lnTo>
                  <a:lnTo>
                    <a:pt x="835152" y="813815"/>
                  </a:lnTo>
                  <a:lnTo>
                    <a:pt x="835152" y="826008"/>
                  </a:lnTo>
                  <a:lnTo>
                    <a:pt x="846582" y="826007"/>
                  </a:lnTo>
                  <a:lnTo>
                    <a:pt x="848106" y="826007"/>
                  </a:lnTo>
                  <a:close/>
                </a:path>
                <a:path w="1021079" h="826134">
                  <a:moveTo>
                    <a:pt x="822198" y="826008"/>
                  </a:moveTo>
                  <a:lnTo>
                    <a:pt x="822198" y="813815"/>
                  </a:lnTo>
                  <a:lnTo>
                    <a:pt x="810006" y="813815"/>
                  </a:lnTo>
                  <a:lnTo>
                    <a:pt x="810006" y="826008"/>
                  </a:lnTo>
                  <a:lnTo>
                    <a:pt x="822198" y="826008"/>
                  </a:lnTo>
                  <a:close/>
                </a:path>
                <a:path w="1021079" h="826134">
                  <a:moveTo>
                    <a:pt x="797051" y="826008"/>
                  </a:moveTo>
                  <a:lnTo>
                    <a:pt x="797051" y="813815"/>
                  </a:lnTo>
                  <a:lnTo>
                    <a:pt x="784098" y="813815"/>
                  </a:lnTo>
                  <a:lnTo>
                    <a:pt x="784098" y="826008"/>
                  </a:lnTo>
                  <a:lnTo>
                    <a:pt x="797051" y="826008"/>
                  </a:lnTo>
                  <a:close/>
                </a:path>
                <a:path w="1021079" h="826134">
                  <a:moveTo>
                    <a:pt x="771906" y="826008"/>
                  </a:moveTo>
                  <a:lnTo>
                    <a:pt x="771906" y="813815"/>
                  </a:lnTo>
                  <a:lnTo>
                    <a:pt x="758952" y="813815"/>
                  </a:lnTo>
                  <a:lnTo>
                    <a:pt x="758952" y="826008"/>
                  </a:lnTo>
                  <a:lnTo>
                    <a:pt x="771906" y="826008"/>
                  </a:lnTo>
                  <a:close/>
                </a:path>
                <a:path w="1021079" h="826134">
                  <a:moveTo>
                    <a:pt x="745998" y="826008"/>
                  </a:moveTo>
                  <a:lnTo>
                    <a:pt x="745998" y="813815"/>
                  </a:lnTo>
                  <a:lnTo>
                    <a:pt x="733806" y="813815"/>
                  </a:lnTo>
                  <a:lnTo>
                    <a:pt x="733806" y="826008"/>
                  </a:lnTo>
                  <a:lnTo>
                    <a:pt x="745998" y="826008"/>
                  </a:lnTo>
                  <a:close/>
                </a:path>
                <a:path w="1021079" h="826134">
                  <a:moveTo>
                    <a:pt x="720851" y="826008"/>
                  </a:moveTo>
                  <a:lnTo>
                    <a:pt x="720851" y="813815"/>
                  </a:lnTo>
                  <a:lnTo>
                    <a:pt x="707898" y="813815"/>
                  </a:lnTo>
                  <a:lnTo>
                    <a:pt x="707898" y="826008"/>
                  </a:lnTo>
                  <a:lnTo>
                    <a:pt x="720851" y="826008"/>
                  </a:lnTo>
                  <a:close/>
                </a:path>
                <a:path w="1021079" h="826134">
                  <a:moveTo>
                    <a:pt x="695706" y="826008"/>
                  </a:moveTo>
                  <a:lnTo>
                    <a:pt x="695706" y="813815"/>
                  </a:lnTo>
                  <a:lnTo>
                    <a:pt x="682752" y="813815"/>
                  </a:lnTo>
                  <a:lnTo>
                    <a:pt x="682752" y="826008"/>
                  </a:lnTo>
                  <a:lnTo>
                    <a:pt x="695706" y="826008"/>
                  </a:lnTo>
                  <a:close/>
                </a:path>
                <a:path w="1021079" h="826134">
                  <a:moveTo>
                    <a:pt x="669798" y="826008"/>
                  </a:moveTo>
                  <a:lnTo>
                    <a:pt x="669798" y="813815"/>
                  </a:lnTo>
                  <a:lnTo>
                    <a:pt x="657606" y="813815"/>
                  </a:lnTo>
                  <a:lnTo>
                    <a:pt x="657606" y="826008"/>
                  </a:lnTo>
                  <a:lnTo>
                    <a:pt x="669798" y="826008"/>
                  </a:lnTo>
                  <a:close/>
                </a:path>
                <a:path w="1021079" h="826134">
                  <a:moveTo>
                    <a:pt x="644651" y="826008"/>
                  </a:moveTo>
                  <a:lnTo>
                    <a:pt x="644651" y="813815"/>
                  </a:lnTo>
                  <a:lnTo>
                    <a:pt x="631698" y="813815"/>
                  </a:lnTo>
                  <a:lnTo>
                    <a:pt x="631698" y="826008"/>
                  </a:lnTo>
                  <a:lnTo>
                    <a:pt x="644651" y="826008"/>
                  </a:lnTo>
                  <a:close/>
                </a:path>
                <a:path w="1021079" h="826134">
                  <a:moveTo>
                    <a:pt x="619506" y="826008"/>
                  </a:moveTo>
                  <a:lnTo>
                    <a:pt x="619506" y="813815"/>
                  </a:lnTo>
                  <a:lnTo>
                    <a:pt x="606552" y="813815"/>
                  </a:lnTo>
                  <a:lnTo>
                    <a:pt x="606552" y="826008"/>
                  </a:lnTo>
                  <a:lnTo>
                    <a:pt x="619506" y="826008"/>
                  </a:lnTo>
                  <a:close/>
                </a:path>
                <a:path w="1021079" h="826134">
                  <a:moveTo>
                    <a:pt x="593598" y="826008"/>
                  </a:moveTo>
                  <a:lnTo>
                    <a:pt x="593598" y="813815"/>
                  </a:lnTo>
                  <a:lnTo>
                    <a:pt x="581406" y="813815"/>
                  </a:lnTo>
                  <a:lnTo>
                    <a:pt x="581406" y="826008"/>
                  </a:lnTo>
                  <a:lnTo>
                    <a:pt x="593598" y="826008"/>
                  </a:lnTo>
                  <a:close/>
                </a:path>
                <a:path w="1021079" h="826134">
                  <a:moveTo>
                    <a:pt x="568451" y="826008"/>
                  </a:moveTo>
                  <a:lnTo>
                    <a:pt x="568451" y="813815"/>
                  </a:lnTo>
                  <a:lnTo>
                    <a:pt x="555498" y="813815"/>
                  </a:lnTo>
                  <a:lnTo>
                    <a:pt x="555498" y="826008"/>
                  </a:lnTo>
                  <a:lnTo>
                    <a:pt x="568451" y="826008"/>
                  </a:lnTo>
                  <a:close/>
                </a:path>
                <a:path w="1021079" h="826134">
                  <a:moveTo>
                    <a:pt x="543306" y="826008"/>
                  </a:moveTo>
                  <a:lnTo>
                    <a:pt x="543306" y="813815"/>
                  </a:lnTo>
                  <a:lnTo>
                    <a:pt x="530352" y="813815"/>
                  </a:lnTo>
                  <a:lnTo>
                    <a:pt x="530352" y="826008"/>
                  </a:lnTo>
                  <a:lnTo>
                    <a:pt x="543306" y="826008"/>
                  </a:lnTo>
                  <a:close/>
                </a:path>
                <a:path w="1021079" h="826134">
                  <a:moveTo>
                    <a:pt x="517398" y="826008"/>
                  </a:moveTo>
                  <a:lnTo>
                    <a:pt x="517398" y="813815"/>
                  </a:lnTo>
                  <a:lnTo>
                    <a:pt x="505206" y="813815"/>
                  </a:lnTo>
                  <a:lnTo>
                    <a:pt x="505206" y="826008"/>
                  </a:lnTo>
                  <a:lnTo>
                    <a:pt x="517398" y="826008"/>
                  </a:lnTo>
                  <a:close/>
                </a:path>
                <a:path w="1021079" h="826134">
                  <a:moveTo>
                    <a:pt x="492251" y="826008"/>
                  </a:moveTo>
                  <a:lnTo>
                    <a:pt x="492251" y="813815"/>
                  </a:lnTo>
                  <a:lnTo>
                    <a:pt x="479298" y="813815"/>
                  </a:lnTo>
                  <a:lnTo>
                    <a:pt x="479298" y="826008"/>
                  </a:lnTo>
                  <a:lnTo>
                    <a:pt x="492251" y="826008"/>
                  </a:lnTo>
                  <a:close/>
                </a:path>
                <a:path w="1021079" h="826134">
                  <a:moveTo>
                    <a:pt x="467106" y="826008"/>
                  </a:moveTo>
                  <a:lnTo>
                    <a:pt x="467106" y="813815"/>
                  </a:lnTo>
                  <a:lnTo>
                    <a:pt x="454152" y="813815"/>
                  </a:lnTo>
                  <a:lnTo>
                    <a:pt x="454152" y="826008"/>
                  </a:lnTo>
                  <a:lnTo>
                    <a:pt x="467106" y="826008"/>
                  </a:lnTo>
                  <a:close/>
                </a:path>
                <a:path w="1021079" h="826134">
                  <a:moveTo>
                    <a:pt x="441198" y="826008"/>
                  </a:moveTo>
                  <a:lnTo>
                    <a:pt x="441198" y="813815"/>
                  </a:lnTo>
                  <a:lnTo>
                    <a:pt x="429006" y="813815"/>
                  </a:lnTo>
                  <a:lnTo>
                    <a:pt x="429006" y="826008"/>
                  </a:lnTo>
                  <a:lnTo>
                    <a:pt x="441198" y="826008"/>
                  </a:lnTo>
                  <a:close/>
                </a:path>
                <a:path w="1021079" h="826134">
                  <a:moveTo>
                    <a:pt x="416051" y="826008"/>
                  </a:moveTo>
                  <a:lnTo>
                    <a:pt x="416051" y="813815"/>
                  </a:lnTo>
                  <a:lnTo>
                    <a:pt x="403098" y="813815"/>
                  </a:lnTo>
                  <a:lnTo>
                    <a:pt x="403098" y="826008"/>
                  </a:lnTo>
                  <a:lnTo>
                    <a:pt x="416051" y="826008"/>
                  </a:lnTo>
                  <a:close/>
                </a:path>
                <a:path w="1021079" h="826134">
                  <a:moveTo>
                    <a:pt x="390906" y="826008"/>
                  </a:moveTo>
                  <a:lnTo>
                    <a:pt x="390906" y="813815"/>
                  </a:lnTo>
                  <a:lnTo>
                    <a:pt x="377952" y="813815"/>
                  </a:lnTo>
                  <a:lnTo>
                    <a:pt x="377952" y="826008"/>
                  </a:lnTo>
                  <a:lnTo>
                    <a:pt x="390906" y="826008"/>
                  </a:lnTo>
                  <a:close/>
                </a:path>
                <a:path w="1021079" h="826134">
                  <a:moveTo>
                    <a:pt x="364998" y="826008"/>
                  </a:moveTo>
                  <a:lnTo>
                    <a:pt x="364998" y="813815"/>
                  </a:lnTo>
                  <a:lnTo>
                    <a:pt x="352806" y="813815"/>
                  </a:lnTo>
                  <a:lnTo>
                    <a:pt x="352806" y="826008"/>
                  </a:lnTo>
                  <a:lnTo>
                    <a:pt x="364998" y="826008"/>
                  </a:lnTo>
                  <a:close/>
                </a:path>
                <a:path w="1021079" h="826134">
                  <a:moveTo>
                    <a:pt x="339851" y="826008"/>
                  </a:moveTo>
                  <a:lnTo>
                    <a:pt x="339851" y="813815"/>
                  </a:lnTo>
                  <a:lnTo>
                    <a:pt x="326898" y="813815"/>
                  </a:lnTo>
                  <a:lnTo>
                    <a:pt x="326898" y="826008"/>
                  </a:lnTo>
                  <a:lnTo>
                    <a:pt x="339851" y="826008"/>
                  </a:lnTo>
                  <a:close/>
                </a:path>
                <a:path w="1021079" h="826134">
                  <a:moveTo>
                    <a:pt x="314706" y="826008"/>
                  </a:moveTo>
                  <a:lnTo>
                    <a:pt x="314706" y="813815"/>
                  </a:lnTo>
                  <a:lnTo>
                    <a:pt x="301752" y="813815"/>
                  </a:lnTo>
                  <a:lnTo>
                    <a:pt x="301752" y="826008"/>
                  </a:lnTo>
                  <a:lnTo>
                    <a:pt x="314706" y="826008"/>
                  </a:lnTo>
                  <a:close/>
                </a:path>
                <a:path w="1021079" h="826134">
                  <a:moveTo>
                    <a:pt x="288798" y="826008"/>
                  </a:moveTo>
                  <a:lnTo>
                    <a:pt x="288798" y="813815"/>
                  </a:lnTo>
                  <a:lnTo>
                    <a:pt x="276606" y="813815"/>
                  </a:lnTo>
                  <a:lnTo>
                    <a:pt x="276606" y="826008"/>
                  </a:lnTo>
                  <a:lnTo>
                    <a:pt x="288798" y="826008"/>
                  </a:lnTo>
                  <a:close/>
                </a:path>
                <a:path w="1021079" h="826134">
                  <a:moveTo>
                    <a:pt x="263651" y="826008"/>
                  </a:moveTo>
                  <a:lnTo>
                    <a:pt x="263651" y="813815"/>
                  </a:lnTo>
                  <a:lnTo>
                    <a:pt x="250698" y="813815"/>
                  </a:lnTo>
                  <a:lnTo>
                    <a:pt x="250698" y="826008"/>
                  </a:lnTo>
                  <a:lnTo>
                    <a:pt x="263651" y="826008"/>
                  </a:lnTo>
                  <a:close/>
                </a:path>
                <a:path w="1021079" h="826134">
                  <a:moveTo>
                    <a:pt x="238506" y="826008"/>
                  </a:moveTo>
                  <a:lnTo>
                    <a:pt x="238506" y="813815"/>
                  </a:lnTo>
                  <a:lnTo>
                    <a:pt x="225552" y="813815"/>
                  </a:lnTo>
                  <a:lnTo>
                    <a:pt x="225552" y="826008"/>
                  </a:lnTo>
                  <a:lnTo>
                    <a:pt x="238506" y="826008"/>
                  </a:lnTo>
                  <a:close/>
                </a:path>
                <a:path w="1021079" h="826134">
                  <a:moveTo>
                    <a:pt x="212598" y="826008"/>
                  </a:moveTo>
                  <a:lnTo>
                    <a:pt x="212598" y="813815"/>
                  </a:lnTo>
                  <a:lnTo>
                    <a:pt x="200406" y="813815"/>
                  </a:lnTo>
                  <a:lnTo>
                    <a:pt x="200406" y="826008"/>
                  </a:lnTo>
                  <a:lnTo>
                    <a:pt x="212598" y="826008"/>
                  </a:lnTo>
                  <a:close/>
                </a:path>
                <a:path w="1021079" h="826134">
                  <a:moveTo>
                    <a:pt x="187451" y="826008"/>
                  </a:moveTo>
                  <a:lnTo>
                    <a:pt x="187451" y="813815"/>
                  </a:lnTo>
                  <a:lnTo>
                    <a:pt x="174498" y="813815"/>
                  </a:lnTo>
                  <a:lnTo>
                    <a:pt x="174498" y="826008"/>
                  </a:lnTo>
                  <a:lnTo>
                    <a:pt x="187451" y="826008"/>
                  </a:lnTo>
                  <a:close/>
                </a:path>
                <a:path w="1021079" h="826134">
                  <a:moveTo>
                    <a:pt x="162306" y="813053"/>
                  </a:moveTo>
                  <a:lnTo>
                    <a:pt x="157734" y="813053"/>
                  </a:lnTo>
                  <a:lnTo>
                    <a:pt x="150113" y="811529"/>
                  </a:lnTo>
                  <a:lnTo>
                    <a:pt x="148589" y="824483"/>
                  </a:lnTo>
                  <a:lnTo>
                    <a:pt x="156972" y="825246"/>
                  </a:lnTo>
                  <a:lnTo>
                    <a:pt x="161544" y="826007"/>
                  </a:lnTo>
                  <a:lnTo>
                    <a:pt x="162306" y="813053"/>
                  </a:lnTo>
                  <a:close/>
                </a:path>
                <a:path w="1021079" h="826134">
                  <a:moveTo>
                    <a:pt x="138684" y="809244"/>
                  </a:moveTo>
                  <a:lnTo>
                    <a:pt x="134112" y="808481"/>
                  </a:lnTo>
                  <a:lnTo>
                    <a:pt x="126491" y="806196"/>
                  </a:lnTo>
                  <a:lnTo>
                    <a:pt x="122682" y="818387"/>
                  </a:lnTo>
                  <a:lnTo>
                    <a:pt x="131063" y="820674"/>
                  </a:lnTo>
                  <a:lnTo>
                    <a:pt x="135636" y="821435"/>
                  </a:lnTo>
                  <a:lnTo>
                    <a:pt x="138684" y="809244"/>
                  </a:lnTo>
                  <a:close/>
                </a:path>
                <a:path w="1021079" h="826134">
                  <a:moveTo>
                    <a:pt x="115062" y="802385"/>
                  </a:moveTo>
                  <a:lnTo>
                    <a:pt x="111251" y="800861"/>
                  </a:lnTo>
                  <a:lnTo>
                    <a:pt x="104394" y="797813"/>
                  </a:lnTo>
                  <a:lnTo>
                    <a:pt x="104394" y="797051"/>
                  </a:lnTo>
                  <a:lnTo>
                    <a:pt x="98298" y="808481"/>
                  </a:lnTo>
                  <a:lnTo>
                    <a:pt x="99060" y="809244"/>
                  </a:lnTo>
                  <a:lnTo>
                    <a:pt x="110489" y="813815"/>
                  </a:lnTo>
                  <a:lnTo>
                    <a:pt x="115062" y="802385"/>
                  </a:lnTo>
                  <a:close/>
                </a:path>
                <a:path w="1021079" h="826134">
                  <a:moveTo>
                    <a:pt x="92963" y="791717"/>
                  </a:moveTo>
                  <a:lnTo>
                    <a:pt x="83820" y="785622"/>
                  </a:lnTo>
                  <a:lnTo>
                    <a:pt x="83058" y="784859"/>
                  </a:lnTo>
                  <a:lnTo>
                    <a:pt x="75437" y="795527"/>
                  </a:lnTo>
                  <a:lnTo>
                    <a:pt x="76962" y="796289"/>
                  </a:lnTo>
                  <a:lnTo>
                    <a:pt x="84582" y="800861"/>
                  </a:lnTo>
                  <a:lnTo>
                    <a:pt x="86868" y="802385"/>
                  </a:lnTo>
                  <a:lnTo>
                    <a:pt x="92963" y="791717"/>
                  </a:lnTo>
                  <a:close/>
                </a:path>
                <a:path w="1021079" h="826134">
                  <a:moveTo>
                    <a:pt x="54863" y="760476"/>
                  </a:moveTo>
                  <a:lnTo>
                    <a:pt x="49529" y="754379"/>
                  </a:lnTo>
                  <a:lnTo>
                    <a:pt x="47244" y="751331"/>
                  </a:lnTo>
                  <a:lnTo>
                    <a:pt x="37337" y="759713"/>
                  </a:lnTo>
                  <a:lnTo>
                    <a:pt x="40386" y="762761"/>
                  </a:lnTo>
                  <a:lnTo>
                    <a:pt x="45720" y="769620"/>
                  </a:lnTo>
                  <a:lnTo>
                    <a:pt x="54863" y="760476"/>
                  </a:lnTo>
                  <a:close/>
                </a:path>
                <a:path w="1021079" h="826134">
                  <a:moveTo>
                    <a:pt x="73151" y="777239"/>
                  </a:moveTo>
                  <a:lnTo>
                    <a:pt x="71627" y="776477"/>
                  </a:lnTo>
                  <a:lnTo>
                    <a:pt x="65532" y="771144"/>
                  </a:lnTo>
                  <a:lnTo>
                    <a:pt x="64008" y="769620"/>
                  </a:lnTo>
                  <a:lnTo>
                    <a:pt x="54863" y="778763"/>
                  </a:lnTo>
                  <a:lnTo>
                    <a:pt x="57912" y="781050"/>
                  </a:lnTo>
                  <a:lnTo>
                    <a:pt x="64008" y="786383"/>
                  </a:lnTo>
                  <a:lnTo>
                    <a:pt x="65532" y="787907"/>
                  </a:lnTo>
                  <a:lnTo>
                    <a:pt x="73151" y="777239"/>
                  </a:lnTo>
                  <a:close/>
                </a:path>
                <a:path w="1021079" h="826134">
                  <a:moveTo>
                    <a:pt x="40386" y="741426"/>
                  </a:moveTo>
                  <a:lnTo>
                    <a:pt x="36575" y="735329"/>
                  </a:lnTo>
                  <a:lnTo>
                    <a:pt x="33527" y="731520"/>
                  </a:lnTo>
                  <a:lnTo>
                    <a:pt x="22860" y="737615"/>
                  </a:lnTo>
                  <a:lnTo>
                    <a:pt x="25908" y="742187"/>
                  </a:lnTo>
                  <a:lnTo>
                    <a:pt x="29718" y="748283"/>
                  </a:lnTo>
                  <a:lnTo>
                    <a:pt x="40386" y="741426"/>
                  </a:lnTo>
                  <a:close/>
                </a:path>
                <a:path w="1021079" h="826134">
                  <a:moveTo>
                    <a:pt x="28194" y="720851"/>
                  </a:moveTo>
                  <a:lnTo>
                    <a:pt x="25908" y="714755"/>
                  </a:lnTo>
                  <a:lnTo>
                    <a:pt x="23622" y="709422"/>
                  </a:lnTo>
                  <a:lnTo>
                    <a:pt x="11429" y="713994"/>
                  </a:lnTo>
                  <a:lnTo>
                    <a:pt x="13715" y="720089"/>
                  </a:lnTo>
                  <a:lnTo>
                    <a:pt x="16763" y="725424"/>
                  </a:lnTo>
                  <a:lnTo>
                    <a:pt x="28194" y="720851"/>
                  </a:lnTo>
                  <a:close/>
                </a:path>
                <a:path w="1021079" h="826134">
                  <a:moveTo>
                    <a:pt x="19812" y="697991"/>
                  </a:moveTo>
                  <a:lnTo>
                    <a:pt x="16763" y="685800"/>
                  </a:lnTo>
                  <a:lnTo>
                    <a:pt x="3810" y="688848"/>
                  </a:lnTo>
                  <a:lnTo>
                    <a:pt x="6096" y="695705"/>
                  </a:lnTo>
                  <a:lnTo>
                    <a:pt x="7620" y="701039"/>
                  </a:lnTo>
                  <a:lnTo>
                    <a:pt x="19812" y="697991"/>
                  </a:lnTo>
                  <a:close/>
                </a:path>
                <a:path w="1021079" h="826134">
                  <a:moveTo>
                    <a:pt x="14477" y="673607"/>
                  </a:moveTo>
                  <a:lnTo>
                    <a:pt x="13715" y="668274"/>
                  </a:lnTo>
                  <a:lnTo>
                    <a:pt x="12953" y="661415"/>
                  </a:lnTo>
                  <a:lnTo>
                    <a:pt x="762" y="662177"/>
                  </a:lnTo>
                  <a:lnTo>
                    <a:pt x="1524" y="669798"/>
                  </a:lnTo>
                  <a:lnTo>
                    <a:pt x="2286" y="675131"/>
                  </a:lnTo>
                  <a:lnTo>
                    <a:pt x="14477" y="673607"/>
                  </a:lnTo>
                  <a:close/>
                </a:path>
              </a:pathLst>
            </a:custGeom>
            <a:solidFill>
              <a:srgbClr val="808080"/>
            </a:solidFill>
          </p:spPr>
          <p:txBody>
            <a:bodyPr wrap="square" lIns="0" tIns="0" rIns="0" bIns="0" rtlCol="0"/>
            <a:lstStyle/>
            <a:p>
              <a:endParaRPr sz="1588"/>
            </a:p>
          </p:txBody>
        </p:sp>
      </p:grpSp>
      <p:sp>
        <p:nvSpPr>
          <p:cNvPr id="328" name="object 328"/>
          <p:cNvSpPr txBox="1"/>
          <p:nvPr/>
        </p:nvSpPr>
        <p:spPr>
          <a:xfrm>
            <a:off x="9197788" y="5893397"/>
            <a:ext cx="573181" cy="337302"/>
          </a:xfrm>
          <a:prstGeom prst="rect">
            <a:avLst/>
          </a:prstGeom>
        </p:spPr>
        <p:txBody>
          <a:bodyPr vert="horz" wrap="square" lIns="0" tIns="11206" rIns="0" bIns="0" rtlCol="0">
            <a:spAutoFit/>
          </a:bodyPr>
          <a:lstStyle/>
          <a:p>
            <a:pPr marL="11206" marR="4483" indent="96376">
              <a:spcBef>
                <a:spcPts val="88"/>
              </a:spcBef>
            </a:pPr>
            <a:r>
              <a:rPr sz="1059" spc="-4" dirty="0">
                <a:solidFill>
                  <a:srgbClr val="B21A1A"/>
                </a:solidFill>
                <a:latin typeface="Arial"/>
                <a:cs typeface="Arial"/>
              </a:rPr>
              <a:t>Home </a:t>
            </a:r>
            <a:r>
              <a:rPr sz="1059" dirty="0">
                <a:solidFill>
                  <a:srgbClr val="B21A1A"/>
                </a:solidFill>
                <a:latin typeface="Arial"/>
                <a:cs typeface="Arial"/>
              </a:rPr>
              <a:t> x</a:t>
            </a:r>
            <a:r>
              <a:rPr sz="1059" spc="-53" dirty="0">
                <a:solidFill>
                  <a:srgbClr val="B21A1A"/>
                </a:solidFill>
                <a:latin typeface="Arial"/>
                <a:cs typeface="Arial"/>
              </a:rPr>
              <a:t> </a:t>
            </a:r>
            <a:r>
              <a:rPr sz="1059" spc="-9" dirty="0">
                <a:solidFill>
                  <a:srgbClr val="B21A1A"/>
                </a:solidFill>
                <a:latin typeface="Arial"/>
                <a:cs typeface="Arial"/>
              </a:rPr>
              <a:t>millions</a:t>
            </a:r>
            <a:endParaRPr sz="1059">
              <a:latin typeface="Arial"/>
              <a:cs typeface="Arial"/>
            </a:endParaRPr>
          </a:p>
        </p:txBody>
      </p:sp>
      <p:sp>
        <p:nvSpPr>
          <p:cNvPr id="329" name="object 329"/>
          <p:cNvSpPr txBox="1"/>
          <p:nvPr/>
        </p:nvSpPr>
        <p:spPr>
          <a:xfrm>
            <a:off x="8223548" y="5893397"/>
            <a:ext cx="470087" cy="337302"/>
          </a:xfrm>
          <a:prstGeom prst="rect">
            <a:avLst/>
          </a:prstGeom>
        </p:spPr>
        <p:txBody>
          <a:bodyPr vert="horz" wrap="square" lIns="0" tIns="11206" rIns="0" bIns="0" rtlCol="0">
            <a:spAutoFit/>
          </a:bodyPr>
          <a:lstStyle/>
          <a:p>
            <a:pPr marL="11206" marR="4483" indent="81807">
              <a:spcBef>
                <a:spcPts val="88"/>
              </a:spcBef>
            </a:pPr>
            <a:r>
              <a:rPr sz="1059" spc="-4" dirty="0">
                <a:solidFill>
                  <a:srgbClr val="B21A1A"/>
                </a:solidFill>
                <a:latin typeface="Arial"/>
                <a:cs typeface="Arial"/>
              </a:rPr>
              <a:t>VSO </a:t>
            </a:r>
            <a:r>
              <a:rPr sz="1059" dirty="0">
                <a:solidFill>
                  <a:srgbClr val="B21A1A"/>
                </a:solidFill>
                <a:latin typeface="Arial"/>
                <a:cs typeface="Arial"/>
              </a:rPr>
              <a:t> </a:t>
            </a:r>
            <a:r>
              <a:rPr sz="1059" spc="-9" dirty="0">
                <a:solidFill>
                  <a:srgbClr val="B21A1A"/>
                </a:solidFill>
                <a:latin typeface="Arial"/>
                <a:cs typeface="Arial"/>
              </a:rPr>
              <a:t>(x100s)</a:t>
            </a:r>
            <a:endParaRPr sz="1059">
              <a:latin typeface="Arial"/>
              <a:cs typeface="Arial"/>
            </a:endParaRPr>
          </a:p>
        </p:txBody>
      </p:sp>
      <p:grpSp>
        <p:nvGrpSpPr>
          <p:cNvPr id="330" name="object 330"/>
          <p:cNvGrpSpPr/>
          <p:nvPr/>
        </p:nvGrpSpPr>
        <p:grpSpPr>
          <a:xfrm>
            <a:off x="5650901" y="5587253"/>
            <a:ext cx="1462368" cy="13447"/>
            <a:chOff x="4524755" y="6332220"/>
            <a:chExt cx="1657350" cy="15240"/>
          </a:xfrm>
        </p:grpSpPr>
        <p:pic>
          <p:nvPicPr>
            <p:cNvPr id="331" name="object 331"/>
            <p:cNvPicPr/>
            <p:nvPr/>
          </p:nvPicPr>
          <p:blipFill>
            <a:blip r:embed="rId180"/>
            <a:stretch/>
          </p:blipFill>
          <p:spPr>
            <a:xfrm>
              <a:off x="5858255" y="6332220"/>
              <a:ext cx="323850" cy="15239"/>
            </a:xfrm>
            <a:prstGeom prst="rect">
              <a:avLst/>
            </a:prstGeom>
          </p:spPr>
        </p:pic>
        <p:pic>
          <p:nvPicPr>
            <p:cNvPr id="332" name="object 332"/>
            <p:cNvPicPr/>
            <p:nvPr/>
          </p:nvPicPr>
          <p:blipFill>
            <a:blip r:embed="rId180"/>
            <a:stretch/>
          </p:blipFill>
          <p:spPr>
            <a:xfrm>
              <a:off x="4524755" y="6332220"/>
              <a:ext cx="323850" cy="15239"/>
            </a:xfrm>
            <a:prstGeom prst="rect">
              <a:avLst/>
            </a:prstGeom>
          </p:spPr>
        </p:pic>
      </p:grpSp>
      <p:sp>
        <p:nvSpPr>
          <p:cNvPr id="333" name="object 333"/>
          <p:cNvSpPr txBox="1"/>
          <p:nvPr/>
        </p:nvSpPr>
        <p:spPr>
          <a:xfrm>
            <a:off x="5675330" y="5581424"/>
            <a:ext cx="216274" cy="119369"/>
          </a:xfrm>
          <a:prstGeom prst="rect">
            <a:avLst/>
          </a:prstGeom>
        </p:spPr>
        <p:txBody>
          <a:bodyPr vert="horz" wrap="square" lIns="0" tIns="10646" rIns="0" bIns="0" rtlCol="0">
            <a:spAutoFit/>
          </a:bodyPr>
          <a:lstStyle/>
          <a:p>
            <a:pPr marL="11206">
              <a:spcBef>
                <a:spcPts val="84"/>
              </a:spcBef>
            </a:pPr>
            <a:r>
              <a:rPr sz="706" b="1" spc="-4" dirty="0">
                <a:latin typeface="Arial"/>
                <a:cs typeface="Arial"/>
              </a:rPr>
              <a:t>V</a:t>
            </a:r>
            <a:r>
              <a:rPr sz="706" b="1" spc="-9" dirty="0">
                <a:latin typeface="Arial"/>
                <a:cs typeface="Arial"/>
              </a:rPr>
              <a:t>O</a:t>
            </a:r>
            <a:r>
              <a:rPr sz="706" b="1" spc="-4" dirty="0">
                <a:latin typeface="Arial"/>
                <a:cs typeface="Arial"/>
              </a:rPr>
              <a:t>D</a:t>
            </a:r>
            <a:endParaRPr sz="706">
              <a:latin typeface="Arial"/>
              <a:cs typeface="Arial"/>
            </a:endParaRPr>
          </a:p>
        </p:txBody>
      </p:sp>
      <p:sp>
        <p:nvSpPr>
          <p:cNvPr id="334" name="object 334"/>
          <p:cNvSpPr txBox="1"/>
          <p:nvPr/>
        </p:nvSpPr>
        <p:spPr>
          <a:xfrm>
            <a:off x="8217500" y="5586807"/>
            <a:ext cx="216274" cy="119369"/>
          </a:xfrm>
          <a:prstGeom prst="rect">
            <a:avLst/>
          </a:prstGeom>
        </p:spPr>
        <p:txBody>
          <a:bodyPr vert="horz" wrap="square" lIns="0" tIns="10646" rIns="0" bIns="0" rtlCol="0">
            <a:spAutoFit/>
          </a:bodyPr>
          <a:lstStyle/>
          <a:p>
            <a:pPr marL="11206">
              <a:spcBef>
                <a:spcPts val="84"/>
              </a:spcBef>
            </a:pPr>
            <a:r>
              <a:rPr sz="706" b="1" spc="-4" dirty="0">
                <a:latin typeface="Arial"/>
                <a:cs typeface="Arial"/>
              </a:rPr>
              <a:t>V</a:t>
            </a:r>
            <a:r>
              <a:rPr sz="706" b="1" spc="-9" dirty="0">
                <a:latin typeface="Arial"/>
                <a:cs typeface="Arial"/>
              </a:rPr>
              <a:t>O</a:t>
            </a:r>
            <a:r>
              <a:rPr sz="706" b="1" spc="-4" dirty="0">
                <a:latin typeface="Arial"/>
                <a:cs typeface="Arial"/>
              </a:rPr>
              <a:t>D</a:t>
            </a:r>
            <a:endParaRPr sz="706">
              <a:latin typeface="Arial"/>
              <a:cs typeface="Arial"/>
            </a:endParaRPr>
          </a:p>
        </p:txBody>
      </p:sp>
      <p:pic>
        <p:nvPicPr>
          <p:cNvPr id="335" name="object 335"/>
          <p:cNvPicPr/>
          <p:nvPr/>
        </p:nvPicPr>
        <p:blipFill>
          <a:blip r:embed="rId180"/>
          <a:stretch/>
        </p:blipFill>
        <p:spPr>
          <a:xfrm>
            <a:off x="8193069" y="5587253"/>
            <a:ext cx="285750" cy="13446"/>
          </a:xfrm>
          <a:prstGeom prst="rect">
            <a:avLst/>
          </a:prstGeom>
        </p:spPr>
      </p:pic>
      <p:sp>
        <p:nvSpPr>
          <p:cNvPr id="336" name="object 336"/>
          <p:cNvSpPr txBox="1"/>
          <p:nvPr/>
        </p:nvSpPr>
        <p:spPr>
          <a:xfrm>
            <a:off x="6880188" y="5694964"/>
            <a:ext cx="735666" cy="533427"/>
          </a:xfrm>
          <a:prstGeom prst="rect">
            <a:avLst/>
          </a:prstGeom>
        </p:spPr>
        <p:txBody>
          <a:bodyPr vert="horz" wrap="square" lIns="0" tIns="47065" rIns="0" bIns="0" rtlCol="0">
            <a:spAutoFit/>
          </a:bodyPr>
          <a:lstStyle/>
          <a:p>
            <a:pPr marL="257189">
              <a:spcBef>
                <a:spcPts val="371"/>
              </a:spcBef>
            </a:pPr>
            <a:r>
              <a:rPr sz="706" b="1" spc="-4" dirty="0">
                <a:latin typeface="Arial"/>
                <a:cs typeface="Arial"/>
              </a:rPr>
              <a:t>DCM</a:t>
            </a:r>
            <a:r>
              <a:rPr sz="706" b="1" spc="-40" dirty="0">
                <a:latin typeface="Arial"/>
                <a:cs typeface="Arial"/>
              </a:rPr>
              <a:t> </a:t>
            </a:r>
            <a:r>
              <a:rPr sz="706" b="1" spc="-4" dirty="0">
                <a:latin typeface="Arial"/>
                <a:cs typeface="Arial"/>
              </a:rPr>
              <a:t>/</a:t>
            </a:r>
            <a:r>
              <a:rPr sz="706" b="1" spc="-26" dirty="0">
                <a:latin typeface="Arial"/>
                <a:cs typeface="Arial"/>
              </a:rPr>
              <a:t> </a:t>
            </a:r>
            <a:r>
              <a:rPr sz="706" b="1" spc="-4" dirty="0">
                <a:latin typeface="Arial"/>
                <a:cs typeface="Arial"/>
              </a:rPr>
              <a:t>VQE</a:t>
            </a:r>
            <a:endParaRPr sz="706">
              <a:latin typeface="Arial"/>
              <a:cs typeface="Arial"/>
            </a:endParaRPr>
          </a:p>
          <a:p>
            <a:pPr marL="121590" marR="122711" indent="-110944">
              <a:spcBef>
                <a:spcPts val="432"/>
              </a:spcBef>
            </a:pPr>
            <a:r>
              <a:rPr sz="1059" spc="-9" dirty="0">
                <a:solidFill>
                  <a:srgbClr val="B21A1A"/>
                </a:solidFill>
                <a:latin typeface="Arial"/>
                <a:cs typeface="Arial"/>
              </a:rPr>
              <a:t>Hea</a:t>
            </a:r>
            <a:r>
              <a:rPr sz="1059" spc="-4" dirty="0">
                <a:solidFill>
                  <a:srgbClr val="B21A1A"/>
                </a:solidFill>
                <a:latin typeface="Arial"/>
                <a:cs typeface="Arial"/>
              </a:rPr>
              <a:t>d</a:t>
            </a:r>
            <a:r>
              <a:rPr sz="1059" spc="-18" dirty="0">
                <a:solidFill>
                  <a:srgbClr val="B21A1A"/>
                </a:solidFill>
                <a:latin typeface="Arial"/>
                <a:cs typeface="Arial"/>
              </a:rPr>
              <a:t> </a:t>
            </a:r>
            <a:r>
              <a:rPr sz="1059" spc="-9" dirty="0">
                <a:solidFill>
                  <a:srgbClr val="B21A1A"/>
                </a:solidFill>
                <a:latin typeface="Arial"/>
                <a:cs typeface="Arial"/>
              </a:rPr>
              <a:t>End  (x10s)</a:t>
            </a:r>
            <a:endParaRPr sz="1059">
              <a:latin typeface="Arial"/>
              <a:cs typeface="Arial"/>
            </a:endParaRPr>
          </a:p>
        </p:txBody>
      </p:sp>
      <p:grpSp>
        <p:nvGrpSpPr>
          <p:cNvPr id="337" name="object 337"/>
          <p:cNvGrpSpPr/>
          <p:nvPr/>
        </p:nvGrpSpPr>
        <p:grpSpPr>
          <a:xfrm>
            <a:off x="6090620" y="5586457"/>
            <a:ext cx="1435474" cy="675715"/>
            <a:chOff x="5023103" y="6331318"/>
            <a:chExt cx="1626870" cy="765810"/>
          </a:xfrm>
        </p:grpSpPr>
        <p:pic>
          <p:nvPicPr>
            <p:cNvPr id="338" name="object 338"/>
            <p:cNvPicPr/>
            <p:nvPr/>
          </p:nvPicPr>
          <p:blipFill>
            <a:blip r:embed="rId181"/>
            <a:stretch/>
          </p:blipFill>
          <p:spPr>
            <a:xfrm>
              <a:off x="6323698" y="6331318"/>
              <a:ext cx="325653" cy="131343"/>
            </a:xfrm>
            <a:prstGeom prst="rect">
              <a:avLst/>
            </a:prstGeom>
          </p:spPr>
        </p:pic>
        <p:sp>
          <p:nvSpPr>
            <p:cNvPr id="339" name="object 339"/>
            <p:cNvSpPr/>
            <p:nvPr/>
          </p:nvSpPr>
          <p:spPr>
            <a:xfrm>
              <a:off x="5023104" y="6580631"/>
              <a:ext cx="936625" cy="516255"/>
            </a:xfrm>
            <a:custGeom>
              <a:avLst/>
              <a:gdLst/>
              <a:ahLst/>
              <a:cxnLst/>
              <a:rect l="l" t="t" r="r" b="b"/>
              <a:pathLst>
                <a:path w="936625" h="516254">
                  <a:moveTo>
                    <a:pt x="936498" y="361950"/>
                  </a:moveTo>
                  <a:lnTo>
                    <a:pt x="733806" y="295630"/>
                  </a:lnTo>
                  <a:lnTo>
                    <a:pt x="733806" y="0"/>
                  </a:lnTo>
                  <a:lnTo>
                    <a:pt x="0" y="0"/>
                  </a:lnTo>
                  <a:lnTo>
                    <a:pt x="0" y="515874"/>
                  </a:lnTo>
                  <a:lnTo>
                    <a:pt x="6096" y="515874"/>
                  </a:lnTo>
                  <a:lnTo>
                    <a:pt x="12954" y="515874"/>
                  </a:lnTo>
                  <a:lnTo>
                    <a:pt x="720852" y="515874"/>
                  </a:lnTo>
                  <a:lnTo>
                    <a:pt x="726948" y="515874"/>
                  </a:lnTo>
                  <a:lnTo>
                    <a:pt x="729234" y="515874"/>
                  </a:lnTo>
                  <a:lnTo>
                    <a:pt x="733806" y="515874"/>
                  </a:lnTo>
                  <a:lnTo>
                    <a:pt x="733806" y="429768"/>
                  </a:lnTo>
                  <a:lnTo>
                    <a:pt x="914400" y="369354"/>
                  </a:lnTo>
                  <a:lnTo>
                    <a:pt x="936498" y="361950"/>
                  </a:lnTo>
                  <a:close/>
                </a:path>
              </a:pathLst>
            </a:custGeom>
            <a:solidFill>
              <a:srgbClr val="0183B7"/>
            </a:solidFill>
          </p:spPr>
          <p:txBody>
            <a:bodyPr wrap="square" lIns="0" tIns="0" rIns="0" bIns="0" rtlCol="0"/>
            <a:lstStyle/>
            <a:p>
              <a:endParaRPr sz="1588"/>
            </a:p>
          </p:txBody>
        </p:sp>
      </p:grpSp>
      <p:sp>
        <p:nvSpPr>
          <p:cNvPr id="340" name="object 340"/>
          <p:cNvSpPr txBox="1"/>
          <p:nvPr/>
        </p:nvSpPr>
        <p:spPr>
          <a:xfrm>
            <a:off x="6165476" y="5824145"/>
            <a:ext cx="496981" cy="411312"/>
          </a:xfrm>
          <a:prstGeom prst="rect">
            <a:avLst/>
          </a:prstGeom>
        </p:spPr>
        <p:txBody>
          <a:bodyPr vert="horz" wrap="square" lIns="0" tIns="26334" rIns="0" bIns="0" rtlCol="0">
            <a:spAutoFit/>
          </a:bodyPr>
          <a:lstStyle/>
          <a:p>
            <a:pPr marL="11206" marR="4483" indent="-1121" algn="ctr">
              <a:lnSpc>
                <a:spcPts val="953"/>
              </a:lnSpc>
              <a:spcBef>
                <a:spcPts val="207"/>
              </a:spcBef>
            </a:pPr>
            <a:r>
              <a:rPr sz="882" b="1" dirty="0">
                <a:latin typeface="Arial"/>
                <a:cs typeface="Arial"/>
              </a:rPr>
              <a:t>Local </a:t>
            </a:r>
            <a:r>
              <a:rPr sz="882" b="1" spc="4" dirty="0">
                <a:latin typeface="Arial"/>
                <a:cs typeface="Arial"/>
              </a:rPr>
              <a:t> </a:t>
            </a:r>
            <a:r>
              <a:rPr sz="882" b="1" dirty="0">
                <a:latin typeface="Arial"/>
                <a:cs typeface="Arial"/>
              </a:rPr>
              <a:t>Content </a:t>
            </a:r>
            <a:r>
              <a:rPr sz="882" b="1" spc="4" dirty="0">
                <a:latin typeface="Arial"/>
                <a:cs typeface="Arial"/>
              </a:rPr>
              <a:t> </a:t>
            </a:r>
            <a:r>
              <a:rPr sz="882" b="1" dirty="0">
                <a:latin typeface="Arial"/>
                <a:cs typeface="Arial"/>
              </a:rPr>
              <a:t>Insertion</a:t>
            </a:r>
            <a:endParaRPr sz="882">
              <a:latin typeface="Arial"/>
              <a:cs typeface="Arial"/>
            </a:endParaRPr>
          </a:p>
        </p:txBody>
      </p:sp>
      <p:sp>
        <p:nvSpPr>
          <p:cNvPr id="341" name="object 341"/>
          <p:cNvSpPr/>
          <p:nvPr/>
        </p:nvSpPr>
        <p:spPr>
          <a:xfrm>
            <a:off x="4311576" y="5774167"/>
            <a:ext cx="987799" cy="455519"/>
          </a:xfrm>
          <a:custGeom>
            <a:avLst/>
            <a:gdLst/>
            <a:ahLst/>
            <a:cxnLst/>
            <a:rect l="l" t="t" r="r" b="b"/>
            <a:pathLst>
              <a:path w="1119504" h="516254">
                <a:moveTo>
                  <a:pt x="1119378" y="342900"/>
                </a:moveTo>
                <a:lnTo>
                  <a:pt x="733806" y="294055"/>
                </a:lnTo>
                <a:lnTo>
                  <a:pt x="733806" y="0"/>
                </a:lnTo>
                <a:lnTo>
                  <a:pt x="0" y="0"/>
                </a:lnTo>
                <a:lnTo>
                  <a:pt x="0" y="515874"/>
                </a:lnTo>
                <a:lnTo>
                  <a:pt x="6858" y="515874"/>
                </a:lnTo>
                <a:lnTo>
                  <a:pt x="12954" y="515874"/>
                </a:lnTo>
                <a:lnTo>
                  <a:pt x="720852" y="515874"/>
                </a:lnTo>
                <a:lnTo>
                  <a:pt x="726948" y="515874"/>
                </a:lnTo>
                <a:lnTo>
                  <a:pt x="728472" y="515874"/>
                </a:lnTo>
                <a:lnTo>
                  <a:pt x="733806" y="515874"/>
                </a:lnTo>
                <a:lnTo>
                  <a:pt x="733806" y="430847"/>
                </a:lnTo>
                <a:lnTo>
                  <a:pt x="1082040" y="351421"/>
                </a:lnTo>
                <a:lnTo>
                  <a:pt x="1119378" y="342900"/>
                </a:lnTo>
                <a:close/>
              </a:path>
            </a:pathLst>
          </a:custGeom>
          <a:solidFill>
            <a:srgbClr val="0183B7"/>
          </a:solidFill>
        </p:spPr>
        <p:txBody>
          <a:bodyPr wrap="square" lIns="0" tIns="0" rIns="0" bIns="0" rtlCol="0"/>
          <a:lstStyle/>
          <a:p>
            <a:endParaRPr sz="1588"/>
          </a:p>
        </p:txBody>
      </p:sp>
      <p:sp>
        <p:nvSpPr>
          <p:cNvPr id="342" name="object 342"/>
          <p:cNvSpPr txBox="1"/>
          <p:nvPr/>
        </p:nvSpPr>
        <p:spPr>
          <a:xfrm>
            <a:off x="4387095" y="5791872"/>
            <a:ext cx="496981" cy="411312"/>
          </a:xfrm>
          <a:prstGeom prst="rect">
            <a:avLst/>
          </a:prstGeom>
        </p:spPr>
        <p:txBody>
          <a:bodyPr vert="horz" wrap="square" lIns="0" tIns="26334" rIns="0" bIns="0" rtlCol="0">
            <a:spAutoFit/>
          </a:bodyPr>
          <a:lstStyle/>
          <a:p>
            <a:pPr marL="11206" marR="4483" indent="15129" algn="just">
              <a:lnSpc>
                <a:spcPts val="953"/>
              </a:lnSpc>
              <a:spcBef>
                <a:spcPts val="207"/>
              </a:spcBef>
            </a:pPr>
            <a:r>
              <a:rPr sz="882" b="1" spc="-4" dirty="0">
                <a:latin typeface="Arial"/>
                <a:cs typeface="Arial"/>
              </a:rPr>
              <a:t>National </a:t>
            </a:r>
            <a:r>
              <a:rPr sz="882" b="1" spc="-238" dirty="0">
                <a:latin typeface="Arial"/>
                <a:cs typeface="Arial"/>
              </a:rPr>
              <a:t> </a:t>
            </a:r>
            <a:r>
              <a:rPr sz="882" b="1" dirty="0">
                <a:latin typeface="Arial"/>
                <a:cs typeface="Arial"/>
              </a:rPr>
              <a:t>Content </a:t>
            </a:r>
            <a:r>
              <a:rPr sz="882" b="1" spc="4" dirty="0">
                <a:latin typeface="Arial"/>
                <a:cs typeface="Arial"/>
              </a:rPr>
              <a:t> </a:t>
            </a:r>
            <a:r>
              <a:rPr sz="882" b="1" dirty="0">
                <a:latin typeface="Arial"/>
                <a:cs typeface="Arial"/>
              </a:rPr>
              <a:t>Insertion</a:t>
            </a:r>
            <a:endParaRPr sz="882">
              <a:latin typeface="Arial"/>
              <a:cs typeface="Arial"/>
            </a:endParaRPr>
          </a:p>
        </p:txBody>
      </p:sp>
      <p:sp>
        <p:nvSpPr>
          <p:cNvPr id="343" name="object 343"/>
          <p:cNvSpPr/>
          <p:nvPr/>
        </p:nvSpPr>
        <p:spPr>
          <a:xfrm>
            <a:off x="2628004" y="5587253"/>
            <a:ext cx="913279" cy="674594"/>
          </a:xfrm>
          <a:custGeom>
            <a:avLst/>
            <a:gdLst/>
            <a:ahLst/>
            <a:cxnLst/>
            <a:rect l="l" t="t" r="r" b="b"/>
            <a:pathLst>
              <a:path w="1035050" h="764540">
                <a:moveTo>
                  <a:pt x="1034948" y="0"/>
                </a:moveTo>
                <a:lnTo>
                  <a:pt x="1034948" y="0"/>
                </a:lnTo>
                <a:lnTo>
                  <a:pt x="859980" y="0"/>
                </a:lnTo>
                <a:lnTo>
                  <a:pt x="550722" y="176784"/>
                </a:lnTo>
                <a:lnTo>
                  <a:pt x="0" y="176784"/>
                </a:lnTo>
                <a:lnTo>
                  <a:pt x="0" y="764286"/>
                </a:lnTo>
                <a:lnTo>
                  <a:pt x="6096" y="764286"/>
                </a:lnTo>
                <a:lnTo>
                  <a:pt x="12954" y="764286"/>
                </a:lnTo>
                <a:lnTo>
                  <a:pt x="936498" y="764286"/>
                </a:lnTo>
                <a:lnTo>
                  <a:pt x="943356" y="764286"/>
                </a:lnTo>
                <a:lnTo>
                  <a:pt x="949452" y="764286"/>
                </a:lnTo>
                <a:lnTo>
                  <a:pt x="949452" y="176784"/>
                </a:lnTo>
                <a:lnTo>
                  <a:pt x="805764" y="176784"/>
                </a:lnTo>
                <a:lnTo>
                  <a:pt x="1034948" y="0"/>
                </a:lnTo>
                <a:close/>
              </a:path>
            </a:pathLst>
          </a:custGeom>
          <a:solidFill>
            <a:srgbClr val="0183B7"/>
          </a:solidFill>
        </p:spPr>
        <p:txBody>
          <a:bodyPr wrap="square" lIns="0" tIns="0" rIns="0" bIns="0" rtlCol="0"/>
          <a:lstStyle/>
          <a:p>
            <a:endParaRPr sz="1588"/>
          </a:p>
        </p:txBody>
      </p:sp>
      <p:sp>
        <p:nvSpPr>
          <p:cNvPr id="344" name="object 344"/>
          <p:cNvSpPr txBox="1"/>
          <p:nvPr/>
        </p:nvSpPr>
        <p:spPr>
          <a:xfrm>
            <a:off x="2698824" y="5732032"/>
            <a:ext cx="695885" cy="411312"/>
          </a:xfrm>
          <a:prstGeom prst="rect">
            <a:avLst/>
          </a:prstGeom>
        </p:spPr>
        <p:txBody>
          <a:bodyPr vert="horz" wrap="square" lIns="0" tIns="26334" rIns="0" bIns="0" rtlCol="0">
            <a:spAutoFit/>
          </a:bodyPr>
          <a:lstStyle/>
          <a:p>
            <a:pPr marL="11206" marR="4483" algn="ctr">
              <a:lnSpc>
                <a:spcPts val="953"/>
              </a:lnSpc>
              <a:spcBef>
                <a:spcPts val="207"/>
              </a:spcBef>
            </a:pPr>
            <a:r>
              <a:rPr sz="882" b="1" spc="-4" dirty="0">
                <a:latin typeface="Arial"/>
                <a:cs typeface="Arial"/>
              </a:rPr>
              <a:t>International  </a:t>
            </a:r>
            <a:r>
              <a:rPr sz="882" b="1" dirty="0">
                <a:latin typeface="Arial"/>
                <a:cs typeface="Arial"/>
              </a:rPr>
              <a:t>&amp; National </a:t>
            </a:r>
            <a:r>
              <a:rPr sz="882" b="1" spc="4" dirty="0">
                <a:latin typeface="Arial"/>
                <a:cs typeface="Arial"/>
              </a:rPr>
              <a:t> </a:t>
            </a:r>
            <a:r>
              <a:rPr sz="882" b="1" dirty="0">
                <a:latin typeface="Arial"/>
                <a:cs typeface="Arial"/>
              </a:rPr>
              <a:t>Content</a:t>
            </a:r>
            <a:endParaRPr sz="882">
              <a:latin typeface="Arial"/>
              <a:cs typeface="Arial"/>
            </a:endParaRPr>
          </a:p>
        </p:txBody>
      </p:sp>
      <p:sp>
        <p:nvSpPr>
          <p:cNvPr id="346" name="object 346"/>
          <p:cNvSpPr txBox="1"/>
          <p:nvPr/>
        </p:nvSpPr>
        <p:spPr>
          <a:xfrm>
            <a:off x="2798318" y="6105734"/>
            <a:ext cx="496981" cy="136308"/>
          </a:xfrm>
          <a:prstGeom prst="rect">
            <a:avLst/>
          </a:prstGeom>
        </p:spPr>
        <p:txBody>
          <a:bodyPr vert="horz" wrap="square" lIns="0" tIns="560" rIns="0" bIns="0" rtlCol="0">
            <a:spAutoFit/>
          </a:bodyPr>
          <a:lstStyle/>
          <a:p>
            <a:pPr marL="11206">
              <a:spcBef>
                <a:spcPts val="4"/>
              </a:spcBef>
            </a:pPr>
            <a:r>
              <a:rPr sz="882" b="1" dirty="0">
                <a:latin typeface="Arial"/>
                <a:cs typeface="Arial"/>
              </a:rPr>
              <a:t>Insertion</a:t>
            </a:r>
            <a:endParaRPr sz="882">
              <a:latin typeface="Arial"/>
              <a:cs typeface="Arial"/>
            </a:endParaRPr>
          </a:p>
        </p:txBody>
      </p:sp>
      <p:sp>
        <p:nvSpPr>
          <p:cNvPr id="347" name="object 347"/>
          <p:cNvSpPr txBox="1">
            <a:spLocks noGrp="1"/>
          </p:cNvSpPr>
          <p:nvPr>
            <p:ph type="sldNum" sz="quarter" idx="7"/>
          </p:nvPr>
        </p:nvSpPr>
        <p:spPr>
          <a:xfrm>
            <a:off x="9215628" y="6972248"/>
            <a:ext cx="201929" cy="139065"/>
          </a:xfrm>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rgbClr val="DDDDDD"/>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82928">
              <a:spcBef>
                <a:spcPts val="18"/>
              </a:spcBef>
            </a:pPr>
            <a:fld id="{81D60167-4931-47E6-BA6A-407CBD079E47}" type="slidenum">
              <a:rPr lang="en-US" spc="-5" smtClean="0"/>
              <a:pPr marL="93980">
                <a:spcBef>
                  <a:spcPts val="20"/>
                </a:spcBef>
              </a:pPr>
              <a:t>4</a:t>
            </a:fld>
            <a:endParaRPr spc="-4" dirty="0"/>
          </a:p>
        </p:txBody>
      </p:sp>
      <p:sp>
        <p:nvSpPr>
          <p:cNvPr id="349" name="object 349"/>
          <p:cNvSpPr txBox="1">
            <a:spLocks noGrp="1"/>
          </p:cNvSpPr>
          <p:nvPr>
            <p:ph type="ftr" sz="quarter" idx="5"/>
          </p:nvPr>
        </p:nvSpPr>
        <p:spPr>
          <a:xfrm>
            <a:off x="1678177" y="7163116"/>
            <a:ext cx="1881504" cy="125095"/>
          </a:xfrm>
          <a:prstGeom prst="rect">
            <a:avLst/>
          </a:prstGeom>
        </p:spPr>
        <p:txBody>
          <a:bodyPr vert="horz" wrap="square" lIns="0" tIns="0" rIns="0" bIns="0" rtlCol="0">
            <a:spAutoFit/>
          </a:bodyPr>
          <a:lstStyle>
            <a:defPPr>
              <a:defRPr lang="en-US"/>
            </a:defPPr>
            <a:lvl1pPr marL="0" algn="l" defTabSz="914400" rtl="0" eaLnBrk="1" latinLnBrk="0" hangingPunct="1">
              <a:defRPr sz="700" b="0" i="0" kern="1200">
                <a:solidFill>
                  <a:srgbClr val="D2D2D2"/>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1206">
              <a:spcBef>
                <a:spcPts val="31"/>
              </a:spcBef>
            </a:pPr>
            <a:r>
              <a:rPr lang="en-US"/>
              <a:t>©</a:t>
            </a:r>
            <a:r>
              <a:rPr lang="en-US" spc="-5"/>
              <a:t> </a:t>
            </a:r>
            <a:r>
              <a:rPr lang="en-US"/>
              <a:t>2008</a:t>
            </a:r>
            <a:r>
              <a:rPr lang="en-US" spc="-10"/>
              <a:t> </a:t>
            </a:r>
            <a:r>
              <a:rPr lang="en-US"/>
              <a:t>Cisco</a:t>
            </a:r>
            <a:r>
              <a:rPr lang="en-US" spc="-15"/>
              <a:t> </a:t>
            </a:r>
            <a:r>
              <a:rPr lang="en-US" spc="-5"/>
              <a:t>Systems,</a:t>
            </a:r>
            <a:r>
              <a:rPr lang="en-US" spc="10"/>
              <a:t> </a:t>
            </a:r>
            <a:r>
              <a:rPr lang="en-US"/>
              <a:t>Inc. All</a:t>
            </a:r>
            <a:r>
              <a:rPr lang="en-US" spc="-15"/>
              <a:t> </a:t>
            </a:r>
            <a:r>
              <a:rPr lang="en-US"/>
              <a:t>rights</a:t>
            </a:r>
            <a:r>
              <a:rPr lang="en-US" spc="-5"/>
              <a:t> reserved.</a:t>
            </a:r>
            <a:endParaRPr spc="-4" dirty="0"/>
          </a:p>
        </p:txBody>
      </p:sp>
      <p:sp>
        <p:nvSpPr>
          <p:cNvPr id="350" name="object 350"/>
          <p:cNvSpPr txBox="1">
            <a:spLocks noGrp="1"/>
          </p:cNvSpPr>
          <p:nvPr>
            <p:ph type="dt" sz="half" idx="6"/>
          </p:nvPr>
        </p:nvSpPr>
        <p:spPr>
          <a:xfrm>
            <a:off x="3697917" y="7163116"/>
            <a:ext cx="741679" cy="125095"/>
          </a:xfrm>
          <a:prstGeom prst="rect">
            <a:avLst/>
          </a:prstGeom>
        </p:spPr>
        <p:txBody>
          <a:bodyPr vert="horz" wrap="square" lIns="0" tIns="0" rIns="0" bIns="0" rtlCol="0">
            <a:spAutoFit/>
          </a:bodyPr>
          <a:lstStyle>
            <a:defPPr>
              <a:defRPr lang="en-US"/>
            </a:defPPr>
            <a:lvl1pPr marL="0" algn="l" defTabSz="914400" rtl="0" eaLnBrk="1" latinLnBrk="0" hangingPunct="1">
              <a:defRPr sz="700" b="0" i="0" kern="1200">
                <a:solidFill>
                  <a:srgbClr val="D2D2D2"/>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1206">
              <a:spcBef>
                <a:spcPts val="31"/>
              </a:spcBef>
            </a:pPr>
            <a:r>
              <a:rPr lang="en-US"/>
              <a:t>Cisco</a:t>
            </a:r>
            <a:r>
              <a:rPr lang="en-US" spc="-20"/>
              <a:t> </a:t>
            </a:r>
            <a:r>
              <a:rPr lang="en-US"/>
              <a:t>Confidenti</a:t>
            </a:r>
            <a:r>
              <a:rPr lang="en-US" spc="-10"/>
              <a:t>a</a:t>
            </a:r>
            <a:r>
              <a:rPr lang="en-US"/>
              <a:t>l</a:t>
            </a:r>
            <a:endParaRPr dirty="0"/>
          </a:p>
        </p:txBody>
      </p:sp>
      <p:sp>
        <p:nvSpPr>
          <p:cNvPr id="345" name="object 345"/>
          <p:cNvSpPr txBox="1"/>
          <p:nvPr/>
        </p:nvSpPr>
        <p:spPr>
          <a:xfrm>
            <a:off x="5311588" y="5732032"/>
            <a:ext cx="617444" cy="500295"/>
          </a:xfrm>
          <a:prstGeom prst="rect">
            <a:avLst/>
          </a:prstGeom>
        </p:spPr>
        <p:txBody>
          <a:bodyPr vert="horz" wrap="square" lIns="0" tIns="11206" rIns="0" bIns="0" rtlCol="0">
            <a:spAutoFit/>
          </a:bodyPr>
          <a:lstStyle/>
          <a:p>
            <a:pPr marL="10646" marR="4483" indent="-560" algn="ctr">
              <a:spcBef>
                <a:spcPts val="88"/>
              </a:spcBef>
            </a:pPr>
            <a:r>
              <a:rPr sz="1059" spc="-9" dirty="0">
                <a:solidFill>
                  <a:srgbClr val="B21A1A"/>
                </a:solidFill>
                <a:latin typeface="Arial"/>
                <a:cs typeface="Arial"/>
              </a:rPr>
              <a:t>Super </a:t>
            </a:r>
            <a:r>
              <a:rPr sz="1059" spc="-4" dirty="0">
                <a:solidFill>
                  <a:srgbClr val="B21A1A"/>
                </a:solidFill>
                <a:latin typeface="Arial"/>
                <a:cs typeface="Arial"/>
              </a:rPr>
              <a:t> </a:t>
            </a:r>
            <a:r>
              <a:rPr sz="1059" spc="-9" dirty="0">
                <a:solidFill>
                  <a:srgbClr val="B21A1A"/>
                </a:solidFill>
                <a:latin typeface="Arial"/>
                <a:cs typeface="Arial"/>
              </a:rPr>
              <a:t>Hea</a:t>
            </a:r>
            <a:r>
              <a:rPr sz="1059" spc="-4" dirty="0">
                <a:solidFill>
                  <a:srgbClr val="B21A1A"/>
                </a:solidFill>
                <a:latin typeface="Arial"/>
                <a:cs typeface="Arial"/>
              </a:rPr>
              <a:t>d</a:t>
            </a:r>
            <a:r>
              <a:rPr sz="1059" spc="-18" dirty="0">
                <a:solidFill>
                  <a:srgbClr val="B21A1A"/>
                </a:solidFill>
                <a:latin typeface="Arial"/>
                <a:cs typeface="Arial"/>
              </a:rPr>
              <a:t> </a:t>
            </a:r>
            <a:r>
              <a:rPr sz="1059" spc="-9" dirty="0">
                <a:solidFill>
                  <a:srgbClr val="B21A1A"/>
                </a:solidFill>
                <a:latin typeface="Arial"/>
                <a:cs typeface="Arial"/>
              </a:rPr>
              <a:t>End  </a:t>
            </a:r>
            <a:r>
              <a:rPr sz="1059" spc="-4" dirty="0">
                <a:solidFill>
                  <a:srgbClr val="B21A1A"/>
                </a:solidFill>
                <a:latin typeface="Arial"/>
                <a:cs typeface="Arial"/>
              </a:rPr>
              <a:t>(x2)</a:t>
            </a:r>
            <a:endParaRPr sz="1059">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p:spTree>
      <p:nvGrpSpPr>
        <p:cNvPr id="1" name=""/>
        <p:cNvGrpSpPr/>
        <p:nvPr/>
      </p:nvGrpSpPr>
      <p:grpSpPr>
        <a:xfrm>
          <a:off x="0" y="0"/>
          <a:ext cx="0" cy="0"/>
          <a:chOff x="0" y="0"/>
          <a:chExt cx="0" cy="0"/>
        </a:xfrm>
      </p:grpSpPr>
      <p:sp>
        <p:nvSpPr>
          <p:cNvPr id="5" name="TextBox 4"/>
          <p:cNvSpPr txBox="1"/>
          <p:nvPr/>
        </p:nvSpPr>
        <p:spPr>
          <a:xfrm>
            <a:off x="2600053" y="439923"/>
            <a:ext cx="7249998" cy="307777"/>
          </a:xfrm>
          <a:prstGeom prst="rect">
            <a:avLst/>
          </a:prstGeom>
          <a:noFill/>
        </p:spPr>
        <p:txBody>
          <a:bodyPr wrap="none" rtlCol="0">
            <a:spAutoFit/>
          </a:bodyPr>
          <a:lstStyle/>
          <a:p>
            <a:r>
              <a:rPr lang="en-US" sz="1400" b="1" dirty="0"/>
              <a:t>Public Internet MPLS Network Routing Architecture  - USA Domestic Operators - IPv4 Multicast </a:t>
            </a:r>
          </a:p>
        </p:txBody>
      </p:sp>
      <p:pic>
        <p:nvPicPr>
          <p:cNvPr id="4" name="Picture 3"/>
          <p:cNvPicPr>
            <a:picLocks noChangeAspect="1"/>
          </p:cNvPicPr>
          <p:nvPr/>
        </p:nvPicPr>
        <p:blipFill>
          <a:blip r:embed="rId2"/>
          <a:stretch/>
        </p:blipFill>
        <p:spPr>
          <a:xfrm>
            <a:off x="0" y="960258"/>
            <a:ext cx="12192000" cy="493748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p:spTree>
      <p:nvGrpSpPr>
        <p:cNvPr id="1" name=""/>
        <p:cNvGrpSpPr/>
        <p:nvPr/>
      </p:nvGrpSpPr>
      <p:grpSpPr>
        <a:xfrm>
          <a:off x="0" y="0"/>
          <a:ext cx="0" cy="0"/>
          <a:chOff x="0" y="0"/>
          <a:chExt cx="0" cy="0"/>
        </a:xfrm>
      </p:grpSpPr>
      <p:sp>
        <p:nvSpPr>
          <p:cNvPr id="5" name="TextBox 4"/>
          <p:cNvSpPr txBox="1"/>
          <p:nvPr/>
        </p:nvSpPr>
        <p:spPr>
          <a:xfrm>
            <a:off x="2800322" y="436472"/>
            <a:ext cx="6591356" cy="307777"/>
          </a:xfrm>
          <a:prstGeom prst="rect">
            <a:avLst/>
          </a:prstGeom>
          <a:noFill/>
        </p:spPr>
        <p:txBody>
          <a:bodyPr wrap="none" rtlCol="0">
            <a:spAutoFit/>
          </a:bodyPr>
          <a:lstStyle/>
          <a:p>
            <a:r>
              <a:rPr lang="en-US" sz="1400" b="1" dirty="0"/>
              <a:t>Private MPLS Network Routing Architecture – USA Domestic Operators - IPv4 Multicast</a:t>
            </a:r>
          </a:p>
        </p:txBody>
      </p:sp>
      <p:pic>
        <p:nvPicPr>
          <p:cNvPr id="4" name="Picture 3"/>
          <p:cNvPicPr>
            <a:picLocks noChangeAspect="1"/>
          </p:cNvPicPr>
          <p:nvPr/>
        </p:nvPicPr>
        <p:blipFill>
          <a:blip r:embed="rId2"/>
          <a:stretch/>
        </p:blipFill>
        <p:spPr>
          <a:xfrm>
            <a:off x="0" y="936122"/>
            <a:ext cx="12192000" cy="498575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p:bg>
      <p:bgPr>
        <a:solidFill>
          <a:schemeClr val="bg1"/>
        </a:solidFill>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1298619" y="721872"/>
            <a:ext cx="9912110" cy="437025"/>
          </a:xfrm>
          <a:prstGeom prst="rect">
            <a:avLst/>
          </a:prstGeom>
        </p:spPr>
        <p:txBody>
          <a:bodyPr vert="horz" wrap="square" lIns="0" tIns="54909" rIns="0" bIns="0" rtlCol="0" anchor="ctr">
            <a:spAutoFit/>
          </a:bodyPr>
          <a:lstStyle/>
          <a:p>
            <a:pPr marL="11206" marR="4483">
              <a:lnSpc>
                <a:spcPts val="2665"/>
              </a:lnSpc>
              <a:spcBef>
                <a:spcPts val="432"/>
              </a:spcBef>
            </a:pPr>
            <a:r>
              <a:rPr lang="en-US" sz="3600" b="1" spc="4" dirty="0"/>
              <a:t>MSR6 Requirements for IPTV Video Delivery transports </a:t>
            </a:r>
            <a:endParaRPr sz="3600" b="1" spc="-4" dirty="0"/>
          </a:p>
        </p:txBody>
      </p:sp>
      <p:grpSp>
        <p:nvGrpSpPr>
          <p:cNvPr id="3" name="object 3"/>
          <p:cNvGrpSpPr/>
          <p:nvPr/>
        </p:nvGrpSpPr>
        <p:grpSpPr>
          <a:xfrm>
            <a:off x="4875008" y="3316044"/>
            <a:ext cx="3571875" cy="1331259"/>
            <a:chOff x="3645408" y="3758183"/>
            <a:chExt cx="4048125" cy="1508760"/>
          </a:xfrm>
        </p:grpSpPr>
        <p:pic>
          <p:nvPicPr>
            <p:cNvPr id="4" name="object 4"/>
            <p:cNvPicPr/>
            <p:nvPr/>
          </p:nvPicPr>
          <p:blipFill>
            <a:blip r:embed="rId2"/>
            <a:stretch/>
          </p:blipFill>
          <p:spPr>
            <a:xfrm>
              <a:off x="6071616" y="3758183"/>
              <a:ext cx="1621535" cy="752855"/>
            </a:xfrm>
            <a:prstGeom prst="rect">
              <a:avLst/>
            </a:prstGeom>
          </p:spPr>
        </p:pic>
        <p:pic>
          <p:nvPicPr>
            <p:cNvPr id="5" name="object 5"/>
            <p:cNvPicPr/>
            <p:nvPr/>
          </p:nvPicPr>
          <p:blipFill>
            <a:blip r:embed="rId3"/>
            <a:stretch/>
          </p:blipFill>
          <p:spPr>
            <a:xfrm>
              <a:off x="5209032" y="3758183"/>
              <a:ext cx="862583" cy="752855"/>
            </a:xfrm>
            <a:prstGeom prst="rect">
              <a:avLst/>
            </a:prstGeom>
          </p:spPr>
        </p:pic>
        <p:pic>
          <p:nvPicPr>
            <p:cNvPr id="6" name="object 6"/>
            <p:cNvPicPr/>
            <p:nvPr/>
          </p:nvPicPr>
          <p:blipFill>
            <a:blip r:embed="rId3"/>
            <a:stretch/>
          </p:blipFill>
          <p:spPr>
            <a:xfrm>
              <a:off x="3645408" y="3758183"/>
              <a:ext cx="1563623" cy="752855"/>
            </a:xfrm>
            <a:prstGeom prst="rect">
              <a:avLst/>
            </a:prstGeom>
          </p:spPr>
        </p:pic>
        <p:pic>
          <p:nvPicPr>
            <p:cNvPr id="7" name="object 7"/>
            <p:cNvPicPr/>
            <p:nvPr/>
          </p:nvPicPr>
          <p:blipFill>
            <a:blip r:embed="rId4"/>
            <a:stretch/>
          </p:blipFill>
          <p:spPr>
            <a:xfrm>
              <a:off x="5209032" y="4511039"/>
              <a:ext cx="862583" cy="755903"/>
            </a:xfrm>
            <a:prstGeom prst="rect">
              <a:avLst/>
            </a:prstGeom>
          </p:spPr>
        </p:pic>
        <p:pic>
          <p:nvPicPr>
            <p:cNvPr id="8" name="object 8"/>
            <p:cNvPicPr/>
            <p:nvPr/>
          </p:nvPicPr>
          <p:blipFill>
            <a:blip r:embed="rId5"/>
            <a:stretch/>
          </p:blipFill>
          <p:spPr>
            <a:xfrm>
              <a:off x="6071616" y="4511039"/>
              <a:ext cx="1621535" cy="755903"/>
            </a:xfrm>
            <a:prstGeom prst="rect">
              <a:avLst/>
            </a:prstGeom>
          </p:spPr>
        </p:pic>
        <p:pic>
          <p:nvPicPr>
            <p:cNvPr id="9" name="object 9"/>
            <p:cNvPicPr/>
            <p:nvPr/>
          </p:nvPicPr>
          <p:blipFill>
            <a:blip r:embed="rId4"/>
            <a:stretch/>
          </p:blipFill>
          <p:spPr>
            <a:xfrm>
              <a:off x="3645408" y="4511039"/>
              <a:ext cx="1563623" cy="755903"/>
            </a:xfrm>
            <a:prstGeom prst="rect">
              <a:avLst/>
            </a:prstGeom>
          </p:spPr>
        </p:pic>
      </p:grpSp>
      <p:grpSp>
        <p:nvGrpSpPr>
          <p:cNvPr id="10" name="object 10"/>
          <p:cNvGrpSpPr/>
          <p:nvPr/>
        </p:nvGrpSpPr>
        <p:grpSpPr>
          <a:xfrm>
            <a:off x="4875007" y="2579134"/>
            <a:ext cx="2140884" cy="368674"/>
            <a:chOff x="3645408" y="2923019"/>
            <a:chExt cx="2426335" cy="417830"/>
          </a:xfrm>
        </p:grpSpPr>
        <p:pic>
          <p:nvPicPr>
            <p:cNvPr id="11" name="object 11"/>
            <p:cNvPicPr/>
            <p:nvPr/>
          </p:nvPicPr>
          <p:blipFill>
            <a:blip r:embed="rId6"/>
            <a:stretch/>
          </p:blipFill>
          <p:spPr>
            <a:xfrm>
              <a:off x="5209032" y="2923019"/>
              <a:ext cx="862583" cy="417588"/>
            </a:xfrm>
            <a:prstGeom prst="rect">
              <a:avLst/>
            </a:prstGeom>
          </p:spPr>
        </p:pic>
        <p:pic>
          <p:nvPicPr>
            <p:cNvPr id="12" name="object 12"/>
            <p:cNvPicPr/>
            <p:nvPr/>
          </p:nvPicPr>
          <p:blipFill>
            <a:blip r:embed="rId6"/>
            <a:stretch/>
          </p:blipFill>
          <p:spPr>
            <a:xfrm>
              <a:off x="3645408" y="2923019"/>
              <a:ext cx="1563623" cy="417588"/>
            </a:xfrm>
            <a:prstGeom prst="rect">
              <a:avLst/>
            </a:prstGeom>
          </p:spPr>
        </p:pic>
      </p:grpSp>
      <p:graphicFrame>
        <p:nvGraphicFramePr>
          <p:cNvPr id="13" name="object 13"/>
          <p:cNvGraphicFramePr>
            <a:graphicFrameLocks xmlns:a="http://schemas.openxmlformats.org/drawingml/2006/main" noGrp="1"/>
          </p:cNvGraphicFramePr>
          <p:nvPr/>
        </p:nvGraphicFramePr>
        <p:xfrm>
          <a:off x="2015183" y="1732271"/>
          <a:ext cx="8486562" cy="4222475"/>
        </p:xfrm>
        <a:graphic>
          <a:graphicData uri="http://schemas.openxmlformats.org/drawingml/2006/table">
            <a:tbl>
              <a:tblPr firstRow="1" bandRow="1">
                <a:tableStyleId>{2D5ABB26-0587-4C30-8999-92F81FD0307C}</a:tableStyleId>
              </a:tblPr>
              <a:tblGrid>
                <a:gridCol w="1645439"/>
                <a:gridCol w="1229300"/>
                <a:gridCol w="1563866"/>
                <a:gridCol w="869876"/>
                <a:gridCol w="1626322"/>
                <a:gridCol w="938067"/>
                <a:gridCol w="613692"/>
              </a:tblGrid>
              <a:tr h="571100">
                <a:tc>
                  <a:txBody>
                    <a:bodyPr/>
                    <a:lstStyle/>
                    <a:p>
                      <a:pPr marL="81915">
                        <a:lnSpc>
                          <a:spcPct val="100000"/>
                        </a:lnSpc>
                        <a:spcBef>
                          <a:spcPts val="315"/>
                        </a:spcBef>
                      </a:pPr>
                      <a:r>
                        <a:rPr sz="1000" b="1" spc="-5" dirty="0">
                          <a:latin typeface="Arial"/>
                          <a:cs typeface="Arial"/>
                        </a:rPr>
                        <a:t>Model</a:t>
                      </a:r>
                      <a:endParaRPr sz="1000">
                        <a:latin typeface="Arial"/>
                        <a:cs typeface="Arial"/>
                      </a:endParaRPr>
                    </a:p>
                  </a:txBody>
                  <a:tcPr marL="0" marR="0" marT="35299"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1915">
                        <a:lnSpc>
                          <a:spcPct val="100000"/>
                        </a:lnSpc>
                        <a:spcBef>
                          <a:spcPts val="315"/>
                        </a:spcBef>
                      </a:pPr>
                      <a:r>
                        <a:rPr sz="1000" b="1" dirty="0">
                          <a:latin typeface="Arial"/>
                          <a:cs typeface="Arial"/>
                        </a:rPr>
                        <a:t>QoE</a:t>
                      </a:r>
                      <a:endParaRPr sz="1000">
                        <a:latin typeface="Arial"/>
                        <a:cs typeface="Arial"/>
                      </a:endParaRPr>
                    </a:p>
                  </a:txBody>
                  <a:tcPr marL="0" marR="0" marT="35299" marB="0">
                    <a:lnL w="28575">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gridSpan="2">
                  <a:txBody>
                    <a:bodyPr/>
                    <a:lstStyle/>
                    <a:p>
                      <a:pPr marL="81915" marR="447675">
                        <a:lnSpc>
                          <a:spcPct val="100000"/>
                        </a:lnSpc>
                        <a:spcBef>
                          <a:spcPts val="315"/>
                        </a:spcBef>
                      </a:pPr>
                      <a:r>
                        <a:rPr sz="1000" b="1" spc="-5" dirty="0">
                          <a:latin typeface="Arial"/>
                          <a:cs typeface="Arial"/>
                        </a:rPr>
                        <a:t>BW Usage </a:t>
                      </a:r>
                      <a:r>
                        <a:rPr sz="1000" b="1" dirty="0">
                          <a:latin typeface="Arial"/>
                          <a:cs typeface="Arial"/>
                        </a:rPr>
                        <a:t>per stream </a:t>
                      </a:r>
                      <a:r>
                        <a:rPr sz="1000" b="1" spc="-10" dirty="0">
                          <a:latin typeface="Arial"/>
                          <a:cs typeface="Arial"/>
                        </a:rPr>
                        <a:t>(Y) </a:t>
                      </a:r>
                      <a:r>
                        <a:rPr sz="1000" b="1" spc="-5" dirty="0">
                          <a:latin typeface="Arial"/>
                          <a:cs typeface="Arial"/>
                        </a:rPr>
                        <a:t> </a:t>
                      </a:r>
                      <a:r>
                        <a:rPr sz="900" dirty="0">
                          <a:latin typeface="Arial"/>
                          <a:cs typeface="Arial"/>
                        </a:rPr>
                        <a:t>Where </a:t>
                      </a:r>
                      <a:r>
                        <a:rPr sz="900" spc="5" dirty="0">
                          <a:latin typeface="Arial"/>
                          <a:cs typeface="Arial"/>
                        </a:rPr>
                        <a:t>X </a:t>
                      </a:r>
                      <a:r>
                        <a:rPr sz="900" dirty="0">
                          <a:latin typeface="Arial"/>
                          <a:cs typeface="Arial"/>
                        </a:rPr>
                        <a:t>= </a:t>
                      </a:r>
                      <a:r>
                        <a:rPr sz="900" spc="-10" dirty="0">
                          <a:latin typeface="Arial"/>
                          <a:cs typeface="Arial"/>
                        </a:rPr>
                        <a:t>MPEG stream </a:t>
                      </a:r>
                      <a:r>
                        <a:rPr sz="900" spc="-15" dirty="0">
                          <a:latin typeface="Arial"/>
                          <a:cs typeface="Arial"/>
                        </a:rPr>
                        <a:t>bw, </a:t>
                      </a:r>
                      <a:r>
                        <a:rPr sz="900" spc="5" dirty="0">
                          <a:latin typeface="Arial"/>
                          <a:cs typeface="Arial"/>
                        </a:rPr>
                        <a:t>Z </a:t>
                      </a:r>
                      <a:r>
                        <a:rPr sz="900" dirty="0">
                          <a:latin typeface="Arial"/>
                          <a:cs typeface="Arial"/>
                        </a:rPr>
                        <a:t>= </a:t>
                      </a:r>
                      <a:r>
                        <a:rPr sz="900" spc="-265" dirty="0">
                          <a:latin typeface="Arial"/>
                          <a:cs typeface="Arial"/>
                        </a:rPr>
                        <a:t> </a:t>
                      </a:r>
                      <a:r>
                        <a:rPr sz="900" spc="5" dirty="0">
                          <a:latin typeface="Arial"/>
                          <a:cs typeface="Arial"/>
                        </a:rPr>
                        <a:t>FEC </a:t>
                      </a:r>
                      <a:r>
                        <a:rPr sz="900" spc="-10" dirty="0">
                          <a:latin typeface="Arial"/>
                          <a:cs typeface="Arial"/>
                        </a:rPr>
                        <a:t>o/h, </a:t>
                      </a:r>
                      <a:r>
                        <a:rPr sz="900" spc="-5" dirty="0">
                          <a:latin typeface="Arial"/>
                          <a:cs typeface="Arial"/>
                        </a:rPr>
                        <a:t>and </a:t>
                      </a:r>
                      <a:r>
                        <a:rPr sz="900" spc="5" dirty="0">
                          <a:latin typeface="Arial"/>
                          <a:cs typeface="Arial"/>
                        </a:rPr>
                        <a:t>W </a:t>
                      </a:r>
                      <a:r>
                        <a:rPr sz="900" dirty="0">
                          <a:latin typeface="Arial"/>
                          <a:cs typeface="Arial"/>
                        </a:rPr>
                        <a:t>= </a:t>
                      </a:r>
                      <a:r>
                        <a:rPr sz="900" spc="-5" dirty="0">
                          <a:latin typeface="Arial"/>
                          <a:cs typeface="Arial"/>
                        </a:rPr>
                        <a:t>FEC </a:t>
                      </a:r>
                      <a:r>
                        <a:rPr sz="900" dirty="0">
                          <a:latin typeface="Arial"/>
                          <a:cs typeface="Arial"/>
                        </a:rPr>
                        <a:t>+ </a:t>
                      </a:r>
                      <a:r>
                        <a:rPr sz="900" spc="5" dirty="0">
                          <a:latin typeface="Arial"/>
                          <a:cs typeface="Arial"/>
                        </a:rPr>
                        <a:t>TR </a:t>
                      </a:r>
                      <a:r>
                        <a:rPr sz="900" spc="10" dirty="0">
                          <a:latin typeface="Arial"/>
                          <a:cs typeface="Arial"/>
                        </a:rPr>
                        <a:t> </a:t>
                      </a:r>
                      <a:r>
                        <a:rPr sz="900" spc="-5" dirty="0">
                          <a:latin typeface="Arial"/>
                          <a:cs typeface="Arial"/>
                        </a:rPr>
                        <a:t>overhead,</a:t>
                      </a:r>
                      <a:r>
                        <a:rPr sz="900" spc="-15" dirty="0">
                          <a:latin typeface="Arial"/>
                          <a:cs typeface="Arial"/>
                        </a:rPr>
                        <a:t> </a:t>
                      </a:r>
                      <a:r>
                        <a:rPr sz="900" spc="-10" dirty="0">
                          <a:latin typeface="Arial"/>
                          <a:cs typeface="Arial"/>
                        </a:rPr>
                        <a:t>(W</a:t>
                      </a:r>
                      <a:r>
                        <a:rPr sz="900" spc="10" dirty="0">
                          <a:latin typeface="Arial"/>
                          <a:cs typeface="Arial"/>
                        </a:rPr>
                        <a:t> </a:t>
                      </a:r>
                      <a:r>
                        <a:rPr sz="900" dirty="0">
                          <a:latin typeface="Arial"/>
                          <a:cs typeface="Arial"/>
                        </a:rPr>
                        <a:t>&lt;</a:t>
                      </a:r>
                      <a:r>
                        <a:rPr sz="900" spc="-5" dirty="0">
                          <a:latin typeface="Arial"/>
                          <a:cs typeface="Arial"/>
                        </a:rPr>
                        <a:t> </a:t>
                      </a:r>
                      <a:r>
                        <a:rPr sz="900" spc="5" dirty="0">
                          <a:latin typeface="Arial"/>
                          <a:cs typeface="Arial"/>
                        </a:rPr>
                        <a:t>Z)</a:t>
                      </a:r>
                      <a:endParaRPr sz="900">
                        <a:latin typeface="Arial"/>
                        <a:cs typeface="Arial"/>
                      </a:endParaRPr>
                    </a:p>
                  </a:txBody>
                  <a:tcPr marL="0" marR="0" marT="35299"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tc>
                  <a:txBody>
                    <a:bodyPr/>
                    <a:lstStyle/>
                    <a:p>
                      <a:pPr marL="81915" marR="779780">
                        <a:lnSpc>
                          <a:spcPct val="100000"/>
                        </a:lnSpc>
                        <a:spcBef>
                          <a:spcPts val="315"/>
                        </a:spcBef>
                      </a:pPr>
                      <a:r>
                        <a:rPr sz="1000" b="1" spc="-5" dirty="0">
                          <a:latin typeface="Arial"/>
                          <a:cs typeface="Arial"/>
                        </a:rPr>
                        <a:t>Network </a:t>
                      </a:r>
                      <a:r>
                        <a:rPr sz="1000" b="1" dirty="0">
                          <a:latin typeface="Arial"/>
                          <a:cs typeface="Arial"/>
                        </a:rPr>
                        <a:t> </a:t>
                      </a:r>
                      <a:r>
                        <a:rPr sz="1000" b="1" spc="-10" dirty="0">
                          <a:latin typeface="Arial"/>
                          <a:cs typeface="Arial"/>
                        </a:rPr>
                        <a:t>C</a:t>
                      </a:r>
                      <a:r>
                        <a:rPr sz="1000" b="1" spc="-5" dirty="0">
                          <a:latin typeface="Arial"/>
                          <a:cs typeface="Arial"/>
                        </a:rPr>
                        <a:t>o</a:t>
                      </a:r>
                      <a:r>
                        <a:rPr sz="1000" b="1" spc="-25" dirty="0">
                          <a:latin typeface="Arial"/>
                          <a:cs typeface="Arial"/>
                        </a:rPr>
                        <a:t>m</a:t>
                      </a:r>
                      <a:r>
                        <a:rPr sz="1000" b="1" spc="20" dirty="0">
                          <a:latin typeface="Arial"/>
                          <a:cs typeface="Arial"/>
                        </a:rPr>
                        <a:t>p</a:t>
                      </a:r>
                      <a:r>
                        <a:rPr sz="1000" b="1" spc="-20" dirty="0">
                          <a:latin typeface="Arial"/>
                          <a:cs typeface="Arial"/>
                        </a:rPr>
                        <a:t>l</a:t>
                      </a:r>
                      <a:r>
                        <a:rPr sz="1000" b="1" spc="10" dirty="0">
                          <a:latin typeface="Arial"/>
                          <a:cs typeface="Arial"/>
                        </a:rPr>
                        <a:t>ex</a:t>
                      </a:r>
                      <a:r>
                        <a:rPr sz="1000" b="1" spc="-20" dirty="0">
                          <a:latin typeface="Arial"/>
                          <a:cs typeface="Arial"/>
                        </a:rPr>
                        <a:t>i</a:t>
                      </a:r>
                      <a:r>
                        <a:rPr sz="1000" b="1" spc="-10" dirty="0">
                          <a:latin typeface="Arial"/>
                          <a:cs typeface="Arial"/>
                        </a:rPr>
                        <a:t>t</a:t>
                      </a:r>
                      <a:r>
                        <a:rPr sz="1000" b="1" dirty="0">
                          <a:latin typeface="Arial"/>
                          <a:cs typeface="Arial"/>
                        </a:rPr>
                        <a:t>y</a:t>
                      </a:r>
                      <a:endParaRPr sz="1000">
                        <a:latin typeface="Arial"/>
                        <a:cs typeface="Arial"/>
                      </a:endParaRPr>
                    </a:p>
                  </a:txBody>
                  <a:tcPr marL="0" marR="0" marT="35299"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81915" marR="93980">
                        <a:lnSpc>
                          <a:spcPct val="100000"/>
                        </a:lnSpc>
                        <a:spcBef>
                          <a:spcPts val="315"/>
                        </a:spcBef>
                      </a:pPr>
                      <a:r>
                        <a:rPr sz="1000" b="1" dirty="0">
                          <a:latin typeface="Arial"/>
                          <a:cs typeface="Arial"/>
                        </a:rPr>
                        <a:t>Video End </a:t>
                      </a:r>
                      <a:r>
                        <a:rPr sz="1000" b="1" spc="5" dirty="0">
                          <a:latin typeface="Arial"/>
                          <a:cs typeface="Arial"/>
                        </a:rPr>
                        <a:t> </a:t>
                      </a:r>
                      <a:r>
                        <a:rPr sz="1000" b="1" spc="-5" dirty="0">
                          <a:latin typeface="Arial"/>
                          <a:cs typeface="Arial"/>
                        </a:rPr>
                        <a:t>System </a:t>
                      </a:r>
                      <a:r>
                        <a:rPr sz="1000" b="1" dirty="0">
                          <a:latin typeface="Arial"/>
                          <a:cs typeface="Arial"/>
                        </a:rPr>
                        <a:t> </a:t>
                      </a:r>
                      <a:r>
                        <a:rPr sz="1000" b="1" spc="-10" dirty="0">
                          <a:latin typeface="Arial"/>
                          <a:cs typeface="Arial"/>
                        </a:rPr>
                        <a:t>C</a:t>
                      </a:r>
                      <a:r>
                        <a:rPr sz="1000" b="1" spc="-5" dirty="0">
                          <a:latin typeface="Arial"/>
                          <a:cs typeface="Arial"/>
                        </a:rPr>
                        <a:t>o</a:t>
                      </a:r>
                      <a:r>
                        <a:rPr sz="1000" b="1" spc="-25" dirty="0">
                          <a:latin typeface="Arial"/>
                          <a:cs typeface="Arial"/>
                        </a:rPr>
                        <a:t>m</a:t>
                      </a:r>
                      <a:r>
                        <a:rPr sz="1000" b="1" spc="20" dirty="0">
                          <a:latin typeface="Arial"/>
                          <a:cs typeface="Arial"/>
                        </a:rPr>
                        <a:t>p</a:t>
                      </a:r>
                      <a:r>
                        <a:rPr sz="1000" b="1" spc="-20" dirty="0">
                          <a:latin typeface="Arial"/>
                          <a:cs typeface="Arial"/>
                        </a:rPr>
                        <a:t>l</a:t>
                      </a:r>
                      <a:r>
                        <a:rPr sz="1000" b="1" spc="10" dirty="0">
                          <a:latin typeface="Arial"/>
                          <a:cs typeface="Arial"/>
                        </a:rPr>
                        <a:t>ex</a:t>
                      </a:r>
                      <a:r>
                        <a:rPr sz="1000" b="1" spc="-20" dirty="0">
                          <a:latin typeface="Arial"/>
                          <a:cs typeface="Arial"/>
                        </a:rPr>
                        <a:t>i</a:t>
                      </a:r>
                      <a:r>
                        <a:rPr sz="1000" b="1" spc="-10" dirty="0">
                          <a:latin typeface="Arial"/>
                          <a:cs typeface="Arial"/>
                        </a:rPr>
                        <a:t>t</a:t>
                      </a:r>
                      <a:r>
                        <a:rPr sz="1000" b="1" dirty="0">
                          <a:latin typeface="Arial"/>
                          <a:cs typeface="Arial"/>
                        </a:rPr>
                        <a:t>y</a:t>
                      </a:r>
                      <a:endParaRPr sz="1000">
                        <a:latin typeface="Arial"/>
                        <a:cs typeface="Arial"/>
                      </a:endParaRPr>
                    </a:p>
                  </a:txBody>
                  <a:tcPr marL="0" marR="0" marT="35299"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81915" marR="73660">
                        <a:lnSpc>
                          <a:spcPct val="100000"/>
                        </a:lnSpc>
                        <a:spcBef>
                          <a:spcPts val="315"/>
                        </a:spcBef>
                      </a:pPr>
                      <a:r>
                        <a:rPr sz="1000" b="1" dirty="0">
                          <a:latin typeface="Arial"/>
                          <a:cs typeface="Arial"/>
                        </a:rPr>
                        <a:t>Delay </a:t>
                      </a:r>
                      <a:r>
                        <a:rPr sz="1000" b="1" spc="5" dirty="0">
                          <a:latin typeface="Arial"/>
                          <a:cs typeface="Arial"/>
                        </a:rPr>
                        <a:t> </a:t>
                      </a:r>
                      <a:r>
                        <a:rPr sz="1000" b="1" spc="-20" dirty="0">
                          <a:latin typeface="Arial"/>
                          <a:cs typeface="Arial"/>
                        </a:rPr>
                        <a:t>i</a:t>
                      </a:r>
                      <a:r>
                        <a:rPr sz="1000" b="1" spc="-25" dirty="0">
                          <a:latin typeface="Arial"/>
                          <a:cs typeface="Arial"/>
                        </a:rPr>
                        <a:t>m</a:t>
                      </a:r>
                      <a:r>
                        <a:rPr sz="1000" b="1" spc="-5" dirty="0">
                          <a:latin typeface="Arial"/>
                          <a:cs typeface="Arial"/>
                        </a:rPr>
                        <a:t>p</a:t>
                      </a:r>
                      <a:r>
                        <a:rPr sz="1000" b="1" spc="10" dirty="0">
                          <a:latin typeface="Arial"/>
                          <a:cs typeface="Arial"/>
                        </a:rPr>
                        <a:t>ac</a:t>
                      </a:r>
                      <a:r>
                        <a:rPr sz="1000" b="1" dirty="0">
                          <a:latin typeface="Arial"/>
                          <a:cs typeface="Arial"/>
                        </a:rPr>
                        <a:t>t</a:t>
                      </a:r>
                      <a:endParaRPr sz="1000">
                        <a:latin typeface="Arial"/>
                        <a:cs typeface="Arial"/>
                      </a:endParaRPr>
                    </a:p>
                  </a:txBody>
                  <a:tcPr marL="0" marR="0" marT="35299" marB="0">
                    <a:lnL w="127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r>
              <a:tr h="337118">
                <a:tc>
                  <a:txBody>
                    <a:bodyPr/>
                    <a:lstStyle/>
                    <a:p>
                      <a:pPr marL="81915">
                        <a:lnSpc>
                          <a:spcPct val="100000"/>
                        </a:lnSpc>
                        <a:spcBef>
                          <a:spcPts val="315"/>
                        </a:spcBef>
                      </a:pPr>
                      <a:r>
                        <a:rPr sz="1000" b="1" spc="-5" dirty="0">
                          <a:latin typeface="Arial"/>
                          <a:cs typeface="Arial"/>
                        </a:rPr>
                        <a:t>Fast</a:t>
                      </a:r>
                      <a:r>
                        <a:rPr sz="1000" b="1" spc="-40" dirty="0">
                          <a:latin typeface="Arial"/>
                          <a:cs typeface="Arial"/>
                        </a:rPr>
                        <a:t> </a:t>
                      </a:r>
                      <a:r>
                        <a:rPr sz="1000" b="1" dirty="0">
                          <a:latin typeface="Arial"/>
                          <a:cs typeface="Arial"/>
                        </a:rPr>
                        <a:t>Convergence</a:t>
                      </a:r>
                      <a:endParaRPr sz="1000">
                        <a:latin typeface="Arial"/>
                        <a:cs typeface="Arial"/>
                      </a:endParaRPr>
                    </a:p>
                  </a:txBody>
                  <a:tcPr marL="0" marR="0" marT="35299" marB="0">
                    <a:lnL w="28575">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tc>
                  <a:txBody>
                    <a:bodyPr/>
                    <a:lstStyle/>
                    <a:p>
                      <a:pPr marL="81915">
                        <a:lnSpc>
                          <a:spcPct val="100000"/>
                        </a:lnSpc>
                        <a:spcBef>
                          <a:spcPts val="315"/>
                        </a:spcBef>
                      </a:pPr>
                      <a:r>
                        <a:rPr sz="1000" dirty="0">
                          <a:latin typeface="Arial"/>
                          <a:cs typeface="Arial"/>
                        </a:rPr>
                        <a:t>Lossy;</a:t>
                      </a:r>
                    </a:p>
                    <a:p>
                      <a:pPr marL="81915">
                        <a:lnSpc>
                          <a:spcPct val="100000"/>
                        </a:lnSpc>
                      </a:pPr>
                      <a:r>
                        <a:rPr sz="1000" dirty="0">
                          <a:latin typeface="Arial"/>
                          <a:cs typeface="Arial"/>
                        </a:rPr>
                        <a:t>target</a:t>
                      </a:r>
                      <a:r>
                        <a:rPr sz="1000" spc="-35" dirty="0">
                          <a:latin typeface="Arial"/>
                          <a:cs typeface="Arial"/>
                        </a:rPr>
                        <a:t> </a:t>
                      </a:r>
                      <a:r>
                        <a:rPr sz="1000" dirty="0">
                          <a:latin typeface="Arial"/>
                          <a:cs typeface="Arial"/>
                        </a:rPr>
                        <a:t>&lt;</a:t>
                      </a:r>
                      <a:r>
                        <a:rPr sz="1000" spc="-35" dirty="0">
                          <a:latin typeface="Arial"/>
                          <a:cs typeface="Arial"/>
                        </a:rPr>
                        <a:t> </a:t>
                      </a:r>
                      <a:r>
                        <a:rPr sz="1000" dirty="0">
                          <a:latin typeface="Arial"/>
                          <a:cs typeface="Arial"/>
                        </a:rPr>
                        <a:t>1</a:t>
                      </a:r>
                      <a:r>
                        <a:rPr sz="1000" spc="-25" dirty="0">
                          <a:latin typeface="Arial"/>
                          <a:cs typeface="Arial"/>
                        </a:rPr>
                        <a:t> </a:t>
                      </a:r>
                      <a:r>
                        <a:rPr sz="1000" spc="-5" dirty="0">
                          <a:latin typeface="Arial"/>
                          <a:cs typeface="Arial"/>
                        </a:rPr>
                        <a:t>GOP</a:t>
                      </a:r>
                      <a:endParaRPr sz="1000" dirty="0">
                        <a:latin typeface="Arial"/>
                        <a:cs typeface="Arial"/>
                      </a:endParaRPr>
                    </a:p>
                  </a:txBody>
                  <a:tcPr marL="0" marR="0" marT="35299"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chemeClr val="accent3"/>
                    </a:solidFill>
                  </a:tcPr>
                </a:tc>
                <a:tc>
                  <a:txBody>
                    <a:bodyPr/>
                    <a:lstStyle/>
                    <a:p>
                      <a:pPr marL="81915" marR="582295">
                        <a:lnSpc>
                          <a:spcPct val="100000"/>
                        </a:lnSpc>
                        <a:spcBef>
                          <a:spcPts val="315"/>
                        </a:spcBef>
                      </a:pPr>
                      <a:r>
                        <a:rPr sz="1000" spc="-5" dirty="0">
                          <a:latin typeface="Arial"/>
                          <a:cs typeface="Arial"/>
                        </a:rPr>
                        <a:t>Working</a:t>
                      </a:r>
                      <a:r>
                        <a:rPr sz="1000" spc="-45" dirty="0">
                          <a:latin typeface="Arial"/>
                          <a:cs typeface="Arial"/>
                        </a:rPr>
                        <a:t> </a:t>
                      </a:r>
                      <a:r>
                        <a:rPr sz="1000" spc="-5" dirty="0">
                          <a:latin typeface="Arial"/>
                          <a:cs typeface="Arial"/>
                        </a:rPr>
                        <a:t>case: </a:t>
                      </a:r>
                      <a:r>
                        <a:rPr sz="1000" spc="-290" dirty="0">
                          <a:latin typeface="Arial"/>
                          <a:cs typeface="Arial"/>
                        </a:rPr>
                        <a:t> </a:t>
                      </a:r>
                      <a:r>
                        <a:rPr sz="1000" spc="-5" dirty="0">
                          <a:latin typeface="Arial"/>
                          <a:cs typeface="Arial"/>
                        </a:rPr>
                        <a:t>Failure</a:t>
                      </a:r>
                      <a:r>
                        <a:rPr sz="1000" spc="-10" dirty="0">
                          <a:latin typeface="Arial"/>
                          <a:cs typeface="Arial"/>
                        </a:rPr>
                        <a:t> </a:t>
                      </a:r>
                      <a:r>
                        <a:rPr sz="1000" dirty="0">
                          <a:latin typeface="Arial"/>
                          <a:cs typeface="Arial"/>
                        </a:rPr>
                        <a:t>case:</a:t>
                      </a:r>
                    </a:p>
                  </a:txBody>
                  <a:tcPr marL="0" marR="0" marT="35299" marB="0">
                    <a:lnL w="12700">
                      <a:solidFill>
                        <a:srgbClr val="000000"/>
                      </a:solidFill>
                      <a:prstDash val="solid"/>
                    </a:lnL>
                    <a:lnT w="28575">
                      <a:solidFill>
                        <a:srgbClr val="000000"/>
                      </a:solidFill>
                      <a:prstDash val="solid"/>
                    </a:lnT>
                    <a:lnB w="12700">
                      <a:solidFill>
                        <a:srgbClr val="000000"/>
                      </a:solidFill>
                      <a:prstDash val="solid"/>
                    </a:lnB>
                    <a:solidFill>
                      <a:schemeClr val="accent3"/>
                    </a:solidFill>
                  </a:tcPr>
                </a:tc>
                <a:tc>
                  <a:txBody>
                    <a:bodyPr/>
                    <a:lstStyle/>
                    <a:p>
                      <a:pPr marL="86995" marR="426084">
                        <a:lnSpc>
                          <a:spcPct val="100000"/>
                        </a:lnSpc>
                        <a:spcBef>
                          <a:spcPts val="315"/>
                        </a:spcBef>
                      </a:pPr>
                      <a:r>
                        <a:rPr sz="1000" dirty="0">
                          <a:latin typeface="Arial"/>
                          <a:cs typeface="Arial"/>
                        </a:rPr>
                        <a:t>Y</a:t>
                      </a:r>
                      <a:r>
                        <a:rPr sz="1000" spc="-55" dirty="0">
                          <a:latin typeface="Arial"/>
                          <a:cs typeface="Arial"/>
                        </a:rPr>
                        <a:t> </a:t>
                      </a:r>
                      <a:r>
                        <a:rPr sz="1000" dirty="0">
                          <a:latin typeface="Arial"/>
                          <a:cs typeface="Arial"/>
                        </a:rPr>
                        <a:t>=</a:t>
                      </a:r>
                      <a:r>
                        <a:rPr sz="1000" spc="-45" dirty="0">
                          <a:latin typeface="Arial"/>
                          <a:cs typeface="Arial"/>
                        </a:rPr>
                        <a:t> </a:t>
                      </a:r>
                      <a:r>
                        <a:rPr sz="1000" dirty="0">
                          <a:latin typeface="Arial"/>
                          <a:cs typeface="Arial"/>
                        </a:rPr>
                        <a:t>X  Y</a:t>
                      </a:r>
                      <a:r>
                        <a:rPr sz="1000" spc="-55" dirty="0">
                          <a:latin typeface="Arial"/>
                          <a:cs typeface="Arial"/>
                        </a:rPr>
                        <a:t> </a:t>
                      </a:r>
                      <a:r>
                        <a:rPr sz="1000" dirty="0">
                          <a:latin typeface="Arial"/>
                          <a:cs typeface="Arial"/>
                        </a:rPr>
                        <a:t>=</a:t>
                      </a:r>
                      <a:r>
                        <a:rPr sz="1000" spc="-45" dirty="0">
                          <a:latin typeface="Arial"/>
                          <a:cs typeface="Arial"/>
                        </a:rPr>
                        <a:t> </a:t>
                      </a:r>
                      <a:r>
                        <a:rPr sz="1000" dirty="0">
                          <a:latin typeface="Arial"/>
                          <a:cs typeface="Arial"/>
                        </a:rPr>
                        <a:t>X</a:t>
                      </a:r>
                      <a:endParaRPr sz="1000">
                        <a:latin typeface="Arial"/>
                        <a:cs typeface="Arial"/>
                      </a:endParaRPr>
                    </a:p>
                  </a:txBody>
                  <a:tcPr marL="0" marR="0" marT="35299" marB="0">
                    <a:lnR w="12700">
                      <a:solidFill>
                        <a:srgbClr val="000000"/>
                      </a:solidFill>
                      <a:prstDash val="solid"/>
                    </a:lnR>
                    <a:lnT w="28575">
                      <a:solidFill>
                        <a:srgbClr val="000000"/>
                      </a:solidFill>
                      <a:prstDash val="solid"/>
                    </a:lnT>
                    <a:lnB w="12700">
                      <a:solidFill>
                        <a:srgbClr val="000000"/>
                      </a:solidFill>
                      <a:prstDash val="solid"/>
                    </a:lnB>
                    <a:solidFill>
                      <a:schemeClr val="accent3"/>
                    </a:solidFill>
                  </a:tcPr>
                </a:tc>
                <a:tc>
                  <a:txBody>
                    <a:bodyPr/>
                    <a:lstStyle/>
                    <a:p>
                      <a:pPr marL="81915">
                        <a:lnSpc>
                          <a:spcPct val="100000"/>
                        </a:lnSpc>
                        <a:spcBef>
                          <a:spcPts val="315"/>
                        </a:spcBef>
                      </a:pPr>
                      <a:r>
                        <a:rPr sz="1000" spc="5" dirty="0">
                          <a:latin typeface="Arial"/>
                          <a:cs typeface="Arial"/>
                        </a:rPr>
                        <a:t>Low</a:t>
                      </a:r>
                      <a:endParaRPr sz="1000">
                        <a:latin typeface="Arial"/>
                        <a:cs typeface="Arial"/>
                      </a:endParaRPr>
                    </a:p>
                  </a:txBody>
                  <a:tcPr marL="0" marR="0" marT="35299"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chemeClr val="accent3"/>
                    </a:solidFill>
                  </a:tcPr>
                </a:tc>
                <a:tc>
                  <a:txBody>
                    <a:bodyPr/>
                    <a:lstStyle/>
                    <a:p>
                      <a:pPr marL="81915">
                        <a:lnSpc>
                          <a:spcPct val="100000"/>
                        </a:lnSpc>
                        <a:spcBef>
                          <a:spcPts val="315"/>
                        </a:spcBef>
                      </a:pPr>
                      <a:r>
                        <a:rPr sz="1000" spc="5" dirty="0">
                          <a:latin typeface="Arial"/>
                          <a:cs typeface="Arial"/>
                        </a:rPr>
                        <a:t>Low</a:t>
                      </a:r>
                      <a:endParaRPr sz="1000">
                        <a:latin typeface="Arial"/>
                        <a:cs typeface="Arial"/>
                      </a:endParaRPr>
                    </a:p>
                  </a:txBody>
                  <a:tcPr marL="0" marR="0" marT="35299"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chemeClr val="accent3"/>
                    </a:solidFill>
                  </a:tcPr>
                </a:tc>
                <a:tc>
                  <a:txBody>
                    <a:bodyPr/>
                    <a:lstStyle/>
                    <a:p>
                      <a:pPr marL="81915">
                        <a:lnSpc>
                          <a:spcPct val="100000"/>
                        </a:lnSpc>
                        <a:spcBef>
                          <a:spcPts val="315"/>
                        </a:spcBef>
                      </a:pPr>
                      <a:r>
                        <a:rPr sz="1000" dirty="0">
                          <a:latin typeface="Arial"/>
                          <a:cs typeface="Arial"/>
                        </a:rPr>
                        <a:t>Zero</a:t>
                      </a:r>
                    </a:p>
                  </a:txBody>
                  <a:tcPr marL="0" marR="0" marT="35299"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chemeClr val="accent3"/>
                    </a:solidFill>
                  </a:tcPr>
                </a:tc>
              </a:tr>
              <a:tr h="337118">
                <a:tc>
                  <a:txBody>
                    <a:bodyPr/>
                    <a:lstStyle/>
                    <a:p>
                      <a:pPr marL="81915">
                        <a:lnSpc>
                          <a:spcPct val="100000"/>
                        </a:lnSpc>
                        <a:spcBef>
                          <a:spcPts val="315"/>
                        </a:spcBef>
                      </a:pPr>
                      <a:r>
                        <a:rPr sz="1000" b="1" spc="-10" dirty="0">
                          <a:solidFill>
                            <a:srgbClr val="FF0000"/>
                          </a:solidFill>
                          <a:latin typeface="Arial"/>
                          <a:cs typeface="Arial"/>
                        </a:rPr>
                        <a:t>MPLS</a:t>
                      </a:r>
                      <a:r>
                        <a:rPr sz="1000" b="1" spc="-15" dirty="0">
                          <a:solidFill>
                            <a:srgbClr val="FF0000"/>
                          </a:solidFill>
                          <a:latin typeface="Arial"/>
                          <a:cs typeface="Arial"/>
                        </a:rPr>
                        <a:t> </a:t>
                      </a:r>
                      <a:r>
                        <a:rPr sz="1000" b="1" spc="10" dirty="0">
                          <a:solidFill>
                            <a:srgbClr val="FF0000"/>
                          </a:solidFill>
                          <a:latin typeface="Arial"/>
                          <a:cs typeface="Arial"/>
                        </a:rPr>
                        <a:t>TE</a:t>
                      </a:r>
                      <a:r>
                        <a:rPr sz="1000" b="1" spc="-30" dirty="0">
                          <a:solidFill>
                            <a:srgbClr val="FF0000"/>
                          </a:solidFill>
                          <a:latin typeface="Arial"/>
                          <a:cs typeface="Arial"/>
                        </a:rPr>
                        <a:t> </a:t>
                      </a:r>
                      <a:r>
                        <a:rPr sz="1000" b="1" spc="-5" dirty="0">
                          <a:solidFill>
                            <a:srgbClr val="FF0000"/>
                          </a:solidFill>
                          <a:latin typeface="Arial"/>
                          <a:cs typeface="Arial"/>
                        </a:rPr>
                        <a:t>FRR</a:t>
                      </a:r>
                      <a:endParaRPr sz="1000" dirty="0">
                        <a:solidFill>
                          <a:srgbClr val="FF0000"/>
                        </a:solidFill>
                        <a:latin typeface="Arial"/>
                        <a:cs typeface="Arial"/>
                      </a:endParaRPr>
                    </a:p>
                  </a:txBody>
                  <a:tcPr marL="0" marR="0" marT="35299"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c>
                  <a:txBody>
                    <a:bodyPr/>
                    <a:lstStyle/>
                    <a:p>
                      <a:pPr marL="81915">
                        <a:lnSpc>
                          <a:spcPct val="100000"/>
                        </a:lnSpc>
                        <a:spcBef>
                          <a:spcPts val="315"/>
                        </a:spcBef>
                      </a:pPr>
                      <a:r>
                        <a:rPr sz="1000" dirty="0">
                          <a:solidFill>
                            <a:srgbClr val="FF0000"/>
                          </a:solidFill>
                          <a:latin typeface="Arial"/>
                          <a:cs typeface="Arial"/>
                        </a:rPr>
                        <a:t>Lossy;</a:t>
                      </a:r>
                      <a:endParaRPr sz="1000">
                        <a:solidFill>
                          <a:srgbClr val="FF0000"/>
                        </a:solidFill>
                        <a:latin typeface="Arial"/>
                        <a:cs typeface="Arial"/>
                      </a:endParaRPr>
                    </a:p>
                    <a:p>
                      <a:pPr marL="81915">
                        <a:lnSpc>
                          <a:spcPct val="100000"/>
                        </a:lnSpc>
                      </a:pPr>
                      <a:r>
                        <a:rPr sz="1000" dirty="0">
                          <a:solidFill>
                            <a:srgbClr val="FF0000"/>
                          </a:solidFill>
                          <a:latin typeface="Arial"/>
                          <a:cs typeface="Arial"/>
                        </a:rPr>
                        <a:t>&lt;</a:t>
                      </a:r>
                      <a:r>
                        <a:rPr sz="1000" spc="-25" dirty="0">
                          <a:solidFill>
                            <a:srgbClr val="FF0000"/>
                          </a:solidFill>
                          <a:latin typeface="Arial"/>
                          <a:cs typeface="Arial"/>
                        </a:rPr>
                        <a:t> </a:t>
                      </a:r>
                      <a:r>
                        <a:rPr sz="1000" dirty="0">
                          <a:solidFill>
                            <a:srgbClr val="FF0000"/>
                          </a:solidFill>
                          <a:latin typeface="Arial"/>
                          <a:cs typeface="Arial"/>
                        </a:rPr>
                        <a:t>1</a:t>
                      </a:r>
                      <a:r>
                        <a:rPr sz="1000" spc="-35" dirty="0">
                          <a:solidFill>
                            <a:srgbClr val="FF0000"/>
                          </a:solidFill>
                          <a:latin typeface="Arial"/>
                          <a:cs typeface="Arial"/>
                        </a:rPr>
                        <a:t> </a:t>
                      </a:r>
                      <a:r>
                        <a:rPr sz="1000" spc="-5" dirty="0">
                          <a:solidFill>
                            <a:srgbClr val="FF0000"/>
                          </a:solidFill>
                          <a:latin typeface="Arial"/>
                          <a:cs typeface="Arial"/>
                        </a:rPr>
                        <a:t>GOP</a:t>
                      </a:r>
                      <a:endParaRPr sz="1000">
                        <a:solidFill>
                          <a:srgbClr val="FF0000"/>
                        </a:solidFill>
                        <a:latin typeface="Arial"/>
                        <a:cs typeface="Arial"/>
                      </a:endParaRPr>
                    </a:p>
                  </a:txBody>
                  <a:tcPr marL="0" marR="0" marT="35299"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accent3"/>
                    </a:solidFill>
                  </a:tcPr>
                </a:tc>
                <a:tc>
                  <a:txBody>
                    <a:bodyPr/>
                    <a:lstStyle/>
                    <a:p>
                      <a:pPr marL="81915" marR="582295">
                        <a:lnSpc>
                          <a:spcPct val="100000"/>
                        </a:lnSpc>
                        <a:spcBef>
                          <a:spcPts val="315"/>
                        </a:spcBef>
                      </a:pPr>
                      <a:r>
                        <a:rPr sz="1000" spc="-5" dirty="0">
                          <a:solidFill>
                            <a:srgbClr val="FF0000"/>
                          </a:solidFill>
                          <a:latin typeface="Arial"/>
                          <a:cs typeface="Arial"/>
                        </a:rPr>
                        <a:t>Working</a:t>
                      </a:r>
                      <a:r>
                        <a:rPr sz="1000" spc="-45" dirty="0">
                          <a:solidFill>
                            <a:srgbClr val="FF0000"/>
                          </a:solidFill>
                          <a:latin typeface="Arial"/>
                          <a:cs typeface="Arial"/>
                        </a:rPr>
                        <a:t> </a:t>
                      </a:r>
                      <a:r>
                        <a:rPr sz="1000" spc="-5" dirty="0">
                          <a:solidFill>
                            <a:srgbClr val="FF0000"/>
                          </a:solidFill>
                          <a:latin typeface="Arial"/>
                          <a:cs typeface="Arial"/>
                        </a:rPr>
                        <a:t>case: </a:t>
                      </a:r>
                      <a:r>
                        <a:rPr sz="1000" spc="-290" dirty="0">
                          <a:solidFill>
                            <a:srgbClr val="FF0000"/>
                          </a:solidFill>
                          <a:latin typeface="Arial"/>
                          <a:cs typeface="Arial"/>
                        </a:rPr>
                        <a:t> </a:t>
                      </a:r>
                      <a:r>
                        <a:rPr sz="1000" spc="-5" dirty="0">
                          <a:solidFill>
                            <a:srgbClr val="FF0000"/>
                          </a:solidFill>
                          <a:latin typeface="Arial"/>
                          <a:cs typeface="Arial"/>
                        </a:rPr>
                        <a:t>Failure</a:t>
                      </a:r>
                      <a:r>
                        <a:rPr sz="1000" spc="-10" dirty="0">
                          <a:solidFill>
                            <a:srgbClr val="FF0000"/>
                          </a:solidFill>
                          <a:latin typeface="Arial"/>
                          <a:cs typeface="Arial"/>
                        </a:rPr>
                        <a:t> </a:t>
                      </a:r>
                      <a:r>
                        <a:rPr sz="1000" dirty="0">
                          <a:solidFill>
                            <a:srgbClr val="FF0000"/>
                          </a:solidFill>
                          <a:latin typeface="Arial"/>
                          <a:cs typeface="Arial"/>
                        </a:rPr>
                        <a:t>case:</a:t>
                      </a:r>
                    </a:p>
                  </a:txBody>
                  <a:tcPr marL="0" marR="0" marT="35299" marB="0">
                    <a:lnL w="12700">
                      <a:solidFill>
                        <a:srgbClr val="000000"/>
                      </a:solidFill>
                      <a:prstDash val="solid"/>
                    </a:lnL>
                    <a:lnT w="12700">
                      <a:solidFill>
                        <a:srgbClr val="000000"/>
                      </a:solidFill>
                      <a:prstDash val="solid"/>
                    </a:lnT>
                    <a:lnB w="12700">
                      <a:solidFill>
                        <a:srgbClr val="000000"/>
                      </a:solidFill>
                      <a:prstDash val="solid"/>
                    </a:lnB>
                    <a:solidFill>
                      <a:schemeClr val="accent3"/>
                    </a:solidFill>
                  </a:tcPr>
                </a:tc>
                <a:tc>
                  <a:txBody>
                    <a:bodyPr/>
                    <a:lstStyle/>
                    <a:p>
                      <a:pPr marL="86995" marR="304165">
                        <a:lnSpc>
                          <a:spcPct val="100000"/>
                        </a:lnSpc>
                        <a:spcBef>
                          <a:spcPts val="315"/>
                        </a:spcBef>
                      </a:pPr>
                      <a:r>
                        <a:rPr sz="1000" dirty="0">
                          <a:solidFill>
                            <a:srgbClr val="FF0000"/>
                          </a:solidFill>
                          <a:latin typeface="Arial"/>
                          <a:cs typeface="Arial"/>
                        </a:rPr>
                        <a:t>Y =</a:t>
                      </a:r>
                      <a:r>
                        <a:rPr sz="1000" spc="305" dirty="0">
                          <a:solidFill>
                            <a:srgbClr val="FF0000"/>
                          </a:solidFill>
                          <a:latin typeface="Arial"/>
                          <a:cs typeface="Arial"/>
                        </a:rPr>
                        <a:t> </a:t>
                      </a:r>
                      <a:r>
                        <a:rPr sz="1000" dirty="0">
                          <a:solidFill>
                            <a:srgbClr val="FF0000"/>
                          </a:solidFill>
                          <a:latin typeface="Arial"/>
                          <a:cs typeface="Arial"/>
                        </a:rPr>
                        <a:t>X </a:t>
                      </a:r>
                      <a:r>
                        <a:rPr sz="1000" spc="5" dirty="0">
                          <a:solidFill>
                            <a:srgbClr val="FF0000"/>
                          </a:solidFill>
                          <a:latin typeface="Arial"/>
                          <a:cs typeface="Arial"/>
                        </a:rPr>
                        <a:t> </a:t>
                      </a:r>
                      <a:r>
                        <a:rPr sz="1000" dirty="0">
                          <a:solidFill>
                            <a:srgbClr val="FF0000"/>
                          </a:solidFill>
                          <a:latin typeface="Arial"/>
                          <a:cs typeface="Arial"/>
                        </a:rPr>
                        <a:t>Y</a:t>
                      </a:r>
                      <a:r>
                        <a:rPr sz="1000" spc="-10" dirty="0">
                          <a:solidFill>
                            <a:srgbClr val="FF0000"/>
                          </a:solidFill>
                          <a:latin typeface="Arial"/>
                          <a:cs typeface="Arial"/>
                        </a:rPr>
                        <a:t> </a:t>
                      </a:r>
                      <a:r>
                        <a:rPr sz="1000" dirty="0">
                          <a:solidFill>
                            <a:srgbClr val="FF0000"/>
                          </a:solidFill>
                          <a:latin typeface="Arial"/>
                          <a:cs typeface="Arial"/>
                        </a:rPr>
                        <a:t>=&gt;</a:t>
                      </a:r>
                      <a:r>
                        <a:rPr sz="1000" spc="10" dirty="0">
                          <a:solidFill>
                            <a:srgbClr val="FF0000"/>
                          </a:solidFill>
                          <a:latin typeface="Arial"/>
                          <a:cs typeface="Arial"/>
                        </a:rPr>
                        <a:t>2</a:t>
                      </a:r>
                      <a:r>
                        <a:rPr sz="1000" dirty="0">
                          <a:solidFill>
                            <a:srgbClr val="FF0000"/>
                          </a:solidFill>
                          <a:latin typeface="Arial"/>
                          <a:cs typeface="Arial"/>
                        </a:rPr>
                        <a:t>X</a:t>
                      </a:r>
                    </a:p>
                  </a:txBody>
                  <a:tcPr marL="0" marR="0" marT="35299" marB="0">
                    <a:lnR w="12700">
                      <a:solidFill>
                        <a:srgbClr val="000000"/>
                      </a:solidFill>
                      <a:prstDash val="solid"/>
                    </a:lnR>
                    <a:lnT w="12700">
                      <a:solidFill>
                        <a:srgbClr val="000000"/>
                      </a:solidFill>
                      <a:prstDash val="solid"/>
                    </a:lnT>
                    <a:lnB w="12700">
                      <a:solidFill>
                        <a:srgbClr val="000000"/>
                      </a:solidFill>
                      <a:prstDash val="solid"/>
                    </a:lnB>
                    <a:solidFill>
                      <a:schemeClr val="accent3"/>
                    </a:solidFill>
                  </a:tcPr>
                </a:tc>
                <a:tc>
                  <a:txBody>
                    <a:bodyPr/>
                    <a:lstStyle/>
                    <a:p>
                      <a:pPr marL="81915">
                        <a:lnSpc>
                          <a:spcPct val="100000"/>
                        </a:lnSpc>
                        <a:spcBef>
                          <a:spcPts val="315"/>
                        </a:spcBef>
                      </a:pPr>
                      <a:r>
                        <a:rPr sz="1000" spc="-5" dirty="0">
                          <a:solidFill>
                            <a:srgbClr val="FF0000"/>
                          </a:solidFill>
                          <a:latin typeface="Arial"/>
                          <a:cs typeface="Arial"/>
                        </a:rPr>
                        <a:t>Medium</a:t>
                      </a:r>
                      <a:endParaRPr sz="1000" dirty="0">
                        <a:solidFill>
                          <a:srgbClr val="FF0000"/>
                        </a:solidFill>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accent3"/>
                    </a:solidFill>
                  </a:tcPr>
                </a:tc>
                <a:tc>
                  <a:txBody>
                    <a:bodyPr/>
                    <a:lstStyle/>
                    <a:p>
                      <a:pPr marL="81915">
                        <a:lnSpc>
                          <a:spcPct val="100000"/>
                        </a:lnSpc>
                        <a:spcBef>
                          <a:spcPts val="315"/>
                        </a:spcBef>
                      </a:pPr>
                      <a:r>
                        <a:rPr sz="1000" spc="5" dirty="0">
                          <a:solidFill>
                            <a:srgbClr val="FF0000"/>
                          </a:solidFill>
                          <a:latin typeface="Arial"/>
                          <a:cs typeface="Arial"/>
                        </a:rPr>
                        <a:t>Low</a:t>
                      </a:r>
                      <a:endParaRPr sz="1000">
                        <a:solidFill>
                          <a:srgbClr val="FF0000"/>
                        </a:solidFill>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accent3"/>
                    </a:solidFill>
                  </a:tcPr>
                </a:tc>
                <a:tc>
                  <a:txBody>
                    <a:bodyPr/>
                    <a:lstStyle/>
                    <a:p>
                      <a:pPr marL="81915">
                        <a:lnSpc>
                          <a:spcPct val="100000"/>
                        </a:lnSpc>
                        <a:spcBef>
                          <a:spcPts val="315"/>
                        </a:spcBef>
                      </a:pPr>
                      <a:r>
                        <a:rPr sz="1000" dirty="0">
                          <a:solidFill>
                            <a:srgbClr val="FF0000"/>
                          </a:solidFill>
                          <a:latin typeface="Arial"/>
                          <a:cs typeface="Arial"/>
                        </a:rPr>
                        <a:t>Zero</a:t>
                      </a:r>
                    </a:p>
                  </a:txBody>
                  <a:tcPr marL="0" marR="0" marT="35299"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chemeClr val="accent3"/>
                    </a:solidFill>
                  </a:tcPr>
                </a:tc>
              </a:tr>
              <a:tr h="337118">
                <a:tc>
                  <a:txBody>
                    <a:bodyPr/>
                    <a:lstStyle/>
                    <a:p>
                      <a:pPr marL="81915">
                        <a:lnSpc>
                          <a:spcPct val="100000"/>
                        </a:lnSpc>
                        <a:spcBef>
                          <a:spcPts val="315"/>
                        </a:spcBef>
                      </a:pPr>
                      <a:r>
                        <a:rPr sz="1000" b="1" spc="-5" dirty="0">
                          <a:latin typeface="Arial"/>
                          <a:cs typeface="Arial"/>
                        </a:rPr>
                        <a:t>MoFRR</a:t>
                      </a:r>
                      <a:endParaRPr sz="1000" dirty="0">
                        <a:latin typeface="Arial"/>
                        <a:cs typeface="Arial"/>
                      </a:endParaRPr>
                    </a:p>
                  </a:txBody>
                  <a:tcPr marL="0" marR="0" marT="35299"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c>
                  <a:txBody>
                    <a:bodyPr/>
                    <a:lstStyle/>
                    <a:p>
                      <a:pPr marL="81915">
                        <a:lnSpc>
                          <a:spcPct val="100000"/>
                        </a:lnSpc>
                        <a:spcBef>
                          <a:spcPts val="315"/>
                        </a:spcBef>
                      </a:pPr>
                      <a:r>
                        <a:rPr sz="1000" dirty="0">
                          <a:latin typeface="Arial"/>
                          <a:cs typeface="Arial"/>
                        </a:rPr>
                        <a:t>Lossy;</a:t>
                      </a:r>
                      <a:endParaRPr sz="1000">
                        <a:latin typeface="Arial"/>
                        <a:cs typeface="Arial"/>
                      </a:endParaRPr>
                    </a:p>
                    <a:p>
                      <a:pPr marL="81915">
                        <a:lnSpc>
                          <a:spcPct val="100000"/>
                        </a:lnSpc>
                      </a:pPr>
                      <a:r>
                        <a:rPr sz="1000" dirty="0">
                          <a:latin typeface="Arial"/>
                          <a:cs typeface="Arial"/>
                        </a:rPr>
                        <a:t>&lt;</a:t>
                      </a:r>
                      <a:r>
                        <a:rPr sz="1000" spc="-25" dirty="0">
                          <a:latin typeface="Arial"/>
                          <a:cs typeface="Arial"/>
                        </a:rPr>
                        <a:t> </a:t>
                      </a:r>
                      <a:r>
                        <a:rPr sz="1000" dirty="0">
                          <a:latin typeface="Arial"/>
                          <a:cs typeface="Arial"/>
                        </a:rPr>
                        <a:t>1</a:t>
                      </a:r>
                      <a:r>
                        <a:rPr sz="1000" spc="-35" dirty="0">
                          <a:latin typeface="Arial"/>
                          <a:cs typeface="Arial"/>
                        </a:rPr>
                        <a:t> </a:t>
                      </a:r>
                      <a:r>
                        <a:rPr sz="1000" spc="-5" dirty="0">
                          <a:latin typeface="Arial"/>
                          <a:cs typeface="Arial"/>
                        </a:rPr>
                        <a:t>GOP</a:t>
                      </a:r>
                      <a:endParaRPr sz="1000">
                        <a:latin typeface="Arial"/>
                        <a:cs typeface="Arial"/>
                      </a:endParaRPr>
                    </a:p>
                  </a:txBody>
                  <a:tcPr marL="0" marR="0" marT="35299"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accent3"/>
                    </a:solidFill>
                  </a:tcPr>
                </a:tc>
                <a:tc>
                  <a:txBody>
                    <a:bodyPr/>
                    <a:lstStyle/>
                    <a:p>
                      <a:pPr marL="81915" marR="582295">
                        <a:lnSpc>
                          <a:spcPct val="100000"/>
                        </a:lnSpc>
                        <a:spcBef>
                          <a:spcPts val="315"/>
                        </a:spcBef>
                      </a:pPr>
                      <a:r>
                        <a:rPr sz="1000" spc="-5" dirty="0">
                          <a:latin typeface="Arial"/>
                          <a:cs typeface="Arial"/>
                        </a:rPr>
                        <a:t>Working</a:t>
                      </a:r>
                      <a:r>
                        <a:rPr sz="1000" spc="-45" dirty="0">
                          <a:latin typeface="Arial"/>
                          <a:cs typeface="Arial"/>
                        </a:rPr>
                        <a:t> </a:t>
                      </a:r>
                      <a:r>
                        <a:rPr sz="1000" spc="-5" dirty="0">
                          <a:latin typeface="Arial"/>
                          <a:cs typeface="Arial"/>
                        </a:rPr>
                        <a:t>case: </a:t>
                      </a:r>
                      <a:r>
                        <a:rPr sz="1000" spc="-290" dirty="0">
                          <a:latin typeface="Arial"/>
                          <a:cs typeface="Arial"/>
                        </a:rPr>
                        <a:t> </a:t>
                      </a:r>
                      <a:r>
                        <a:rPr sz="1000" spc="-5" dirty="0">
                          <a:latin typeface="Arial"/>
                          <a:cs typeface="Arial"/>
                        </a:rPr>
                        <a:t>Failure</a:t>
                      </a:r>
                      <a:r>
                        <a:rPr sz="1000" spc="-10" dirty="0">
                          <a:latin typeface="Arial"/>
                          <a:cs typeface="Arial"/>
                        </a:rPr>
                        <a:t> </a:t>
                      </a:r>
                      <a:r>
                        <a:rPr sz="1000" dirty="0">
                          <a:latin typeface="Arial"/>
                          <a:cs typeface="Arial"/>
                        </a:rPr>
                        <a:t>case:</a:t>
                      </a:r>
                      <a:endParaRPr sz="1000">
                        <a:latin typeface="Arial"/>
                        <a:cs typeface="Arial"/>
                      </a:endParaRPr>
                    </a:p>
                  </a:txBody>
                  <a:tcPr marL="0" marR="0" marT="35299" marB="0">
                    <a:lnL w="12700">
                      <a:solidFill>
                        <a:srgbClr val="000000"/>
                      </a:solidFill>
                      <a:prstDash val="solid"/>
                    </a:lnL>
                    <a:lnT w="12700">
                      <a:solidFill>
                        <a:srgbClr val="000000"/>
                      </a:solidFill>
                      <a:prstDash val="solid"/>
                    </a:lnT>
                    <a:lnB w="12700">
                      <a:solidFill>
                        <a:srgbClr val="000000"/>
                      </a:solidFill>
                      <a:prstDash val="solid"/>
                    </a:lnB>
                    <a:solidFill>
                      <a:schemeClr val="accent3"/>
                    </a:solidFill>
                  </a:tcPr>
                </a:tc>
                <a:tc>
                  <a:txBody>
                    <a:bodyPr/>
                    <a:lstStyle/>
                    <a:p>
                      <a:pPr marL="86995" marR="426084">
                        <a:lnSpc>
                          <a:spcPct val="100000"/>
                        </a:lnSpc>
                        <a:spcBef>
                          <a:spcPts val="315"/>
                        </a:spcBef>
                      </a:pPr>
                      <a:r>
                        <a:rPr sz="1000" dirty="0">
                          <a:latin typeface="Arial"/>
                          <a:cs typeface="Arial"/>
                        </a:rPr>
                        <a:t>Y</a:t>
                      </a:r>
                      <a:r>
                        <a:rPr sz="1000" spc="-55" dirty="0">
                          <a:latin typeface="Arial"/>
                          <a:cs typeface="Arial"/>
                        </a:rPr>
                        <a:t> </a:t>
                      </a:r>
                      <a:r>
                        <a:rPr sz="1000" dirty="0">
                          <a:latin typeface="Arial"/>
                          <a:cs typeface="Arial"/>
                        </a:rPr>
                        <a:t>=</a:t>
                      </a:r>
                      <a:r>
                        <a:rPr sz="1000" spc="-45" dirty="0">
                          <a:latin typeface="Arial"/>
                          <a:cs typeface="Arial"/>
                        </a:rPr>
                        <a:t> </a:t>
                      </a:r>
                      <a:r>
                        <a:rPr sz="1000" dirty="0">
                          <a:latin typeface="Arial"/>
                          <a:cs typeface="Arial"/>
                        </a:rPr>
                        <a:t>X  Y</a:t>
                      </a:r>
                      <a:r>
                        <a:rPr sz="1000" spc="-55" dirty="0">
                          <a:latin typeface="Arial"/>
                          <a:cs typeface="Arial"/>
                        </a:rPr>
                        <a:t> </a:t>
                      </a:r>
                      <a:r>
                        <a:rPr sz="1000" dirty="0">
                          <a:latin typeface="Arial"/>
                          <a:cs typeface="Arial"/>
                        </a:rPr>
                        <a:t>=</a:t>
                      </a:r>
                      <a:r>
                        <a:rPr sz="1000" spc="-45" dirty="0">
                          <a:latin typeface="Arial"/>
                          <a:cs typeface="Arial"/>
                        </a:rPr>
                        <a:t> </a:t>
                      </a:r>
                      <a:r>
                        <a:rPr sz="1000" dirty="0">
                          <a:latin typeface="Arial"/>
                          <a:cs typeface="Arial"/>
                        </a:rPr>
                        <a:t>X</a:t>
                      </a:r>
                      <a:endParaRPr sz="1000">
                        <a:latin typeface="Arial"/>
                        <a:cs typeface="Arial"/>
                      </a:endParaRPr>
                    </a:p>
                  </a:txBody>
                  <a:tcPr marL="0" marR="0" marT="35299" marB="0">
                    <a:lnR w="12700">
                      <a:solidFill>
                        <a:srgbClr val="000000"/>
                      </a:solidFill>
                      <a:prstDash val="solid"/>
                    </a:lnR>
                    <a:lnT w="12700">
                      <a:solidFill>
                        <a:srgbClr val="000000"/>
                      </a:solidFill>
                      <a:prstDash val="solid"/>
                    </a:lnT>
                    <a:lnB w="12700">
                      <a:solidFill>
                        <a:srgbClr val="000000"/>
                      </a:solidFill>
                      <a:prstDash val="solid"/>
                    </a:lnB>
                    <a:solidFill>
                      <a:schemeClr val="accent3"/>
                    </a:solidFill>
                  </a:tcPr>
                </a:tc>
                <a:tc>
                  <a:txBody>
                    <a:bodyPr/>
                    <a:lstStyle/>
                    <a:p>
                      <a:pPr marL="81915">
                        <a:lnSpc>
                          <a:spcPct val="100000"/>
                        </a:lnSpc>
                        <a:spcBef>
                          <a:spcPts val="315"/>
                        </a:spcBef>
                      </a:pPr>
                      <a:r>
                        <a:rPr sz="1000" spc="5" dirty="0">
                          <a:latin typeface="Arial"/>
                          <a:cs typeface="Arial"/>
                        </a:rPr>
                        <a:t>Low</a:t>
                      </a:r>
                      <a:endParaRPr sz="1000" dirty="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accent3"/>
                    </a:solidFill>
                  </a:tcPr>
                </a:tc>
                <a:tc>
                  <a:txBody>
                    <a:bodyPr/>
                    <a:lstStyle/>
                    <a:p>
                      <a:pPr marL="81915">
                        <a:lnSpc>
                          <a:spcPct val="100000"/>
                        </a:lnSpc>
                        <a:spcBef>
                          <a:spcPts val="315"/>
                        </a:spcBef>
                      </a:pPr>
                      <a:r>
                        <a:rPr sz="1000" spc="5" dirty="0">
                          <a:latin typeface="Arial"/>
                          <a:cs typeface="Arial"/>
                        </a:rPr>
                        <a:t>Low</a:t>
                      </a:r>
                      <a:endParaRPr sz="10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accent3"/>
                    </a:solidFill>
                  </a:tcPr>
                </a:tc>
                <a:tc>
                  <a:txBody>
                    <a:bodyPr/>
                    <a:lstStyle/>
                    <a:p>
                      <a:pPr marL="81915">
                        <a:lnSpc>
                          <a:spcPct val="100000"/>
                        </a:lnSpc>
                        <a:spcBef>
                          <a:spcPts val="315"/>
                        </a:spcBef>
                      </a:pPr>
                      <a:r>
                        <a:rPr sz="1000" dirty="0">
                          <a:latin typeface="Arial"/>
                          <a:cs typeface="Arial"/>
                        </a:rPr>
                        <a:t>Zero</a:t>
                      </a:r>
                      <a:endParaRPr sz="1000">
                        <a:latin typeface="Arial"/>
                        <a:cs typeface="Arial"/>
                      </a:endParaRPr>
                    </a:p>
                  </a:txBody>
                  <a:tcPr marL="0" marR="0" marT="35299"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chemeClr val="accent3"/>
                    </a:solidFill>
                  </a:tcPr>
                </a:tc>
              </a:tr>
              <a:tr h="639871">
                <a:tc>
                  <a:txBody>
                    <a:bodyPr/>
                    <a:lstStyle/>
                    <a:p>
                      <a:pPr marL="81915">
                        <a:lnSpc>
                          <a:spcPct val="100000"/>
                        </a:lnSpc>
                        <a:spcBef>
                          <a:spcPts val="315"/>
                        </a:spcBef>
                      </a:pPr>
                      <a:r>
                        <a:rPr sz="1000" b="1" dirty="0">
                          <a:latin typeface="Arial"/>
                          <a:cs typeface="Arial"/>
                        </a:rPr>
                        <a:t>FC</a:t>
                      </a:r>
                      <a:r>
                        <a:rPr sz="1000" b="1" spc="-20" dirty="0">
                          <a:latin typeface="Arial"/>
                          <a:cs typeface="Arial"/>
                        </a:rPr>
                        <a:t> </a:t>
                      </a:r>
                      <a:r>
                        <a:rPr sz="1000" b="1" dirty="0">
                          <a:latin typeface="Arial"/>
                          <a:cs typeface="Arial"/>
                        </a:rPr>
                        <a:t>+</a:t>
                      </a:r>
                      <a:r>
                        <a:rPr sz="1000" b="1" spc="-15" dirty="0">
                          <a:latin typeface="Arial"/>
                          <a:cs typeface="Arial"/>
                        </a:rPr>
                        <a:t> </a:t>
                      </a:r>
                      <a:r>
                        <a:rPr sz="1000" b="1" dirty="0">
                          <a:latin typeface="Arial"/>
                          <a:cs typeface="Arial"/>
                        </a:rPr>
                        <a:t>FEC</a:t>
                      </a:r>
                      <a:r>
                        <a:rPr sz="1000" b="1" spc="-20" dirty="0">
                          <a:latin typeface="Arial"/>
                          <a:cs typeface="Arial"/>
                        </a:rPr>
                        <a:t> </a:t>
                      </a:r>
                      <a:r>
                        <a:rPr sz="1000" b="1" spc="-5" dirty="0">
                          <a:latin typeface="Arial"/>
                          <a:cs typeface="Arial"/>
                        </a:rPr>
                        <a:t>or</a:t>
                      </a:r>
                      <a:endParaRPr sz="1000">
                        <a:latin typeface="Arial"/>
                        <a:cs typeface="Arial"/>
                      </a:endParaRPr>
                    </a:p>
                    <a:p>
                      <a:pPr marL="81915">
                        <a:lnSpc>
                          <a:spcPct val="100000"/>
                        </a:lnSpc>
                      </a:pPr>
                      <a:r>
                        <a:rPr sz="1000" b="1" spc="-10" dirty="0">
                          <a:latin typeface="Arial"/>
                          <a:cs typeface="Arial"/>
                        </a:rPr>
                        <a:t>MPLS</a:t>
                      </a:r>
                      <a:r>
                        <a:rPr sz="1000" b="1" spc="-5" dirty="0">
                          <a:latin typeface="Arial"/>
                          <a:cs typeface="Arial"/>
                        </a:rPr>
                        <a:t> </a:t>
                      </a:r>
                      <a:r>
                        <a:rPr sz="1000" b="1" spc="10" dirty="0">
                          <a:latin typeface="Arial"/>
                          <a:cs typeface="Arial"/>
                        </a:rPr>
                        <a:t>TE</a:t>
                      </a:r>
                      <a:r>
                        <a:rPr sz="1000" b="1" spc="-20" dirty="0">
                          <a:latin typeface="Arial"/>
                          <a:cs typeface="Arial"/>
                        </a:rPr>
                        <a:t> </a:t>
                      </a:r>
                      <a:r>
                        <a:rPr sz="1000" b="1" spc="-5" dirty="0">
                          <a:latin typeface="Arial"/>
                          <a:cs typeface="Arial"/>
                        </a:rPr>
                        <a:t>FRR</a:t>
                      </a:r>
                      <a:r>
                        <a:rPr sz="1000" b="1" spc="-10" dirty="0">
                          <a:latin typeface="Arial"/>
                          <a:cs typeface="Arial"/>
                        </a:rPr>
                        <a:t> </a:t>
                      </a:r>
                      <a:r>
                        <a:rPr sz="1000" b="1" dirty="0">
                          <a:latin typeface="Arial"/>
                          <a:cs typeface="Arial"/>
                        </a:rPr>
                        <a:t>+</a:t>
                      </a:r>
                      <a:r>
                        <a:rPr sz="1000" b="1" spc="-10" dirty="0">
                          <a:latin typeface="Arial"/>
                          <a:cs typeface="Arial"/>
                        </a:rPr>
                        <a:t> </a:t>
                      </a:r>
                      <a:r>
                        <a:rPr sz="1000" b="1" dirty="0">
                          <a:latin typeface="Arial"/>
                          <a:cs typeface="Arial"/>
                        </a:rPr>
                        <a:t>FEC</a:t>
                      </a:r>
                      <a:endParaRPr sz="1000">
                        <a:latin typeface="Arial"/>
                        <a:cs typeface="Arial"/>
                      </a:endParaRPr>
                    </a:p>
                  </a:txBody>
                  <a:tcPr marL="0" marR="0" marT="35299"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c>
                  <a:txBody>
                    <a:bodyPr/>
                    <a:lstStyle/>
                    <a:p>
                      <a:pPr marL="81915">
                        <a:lnSpc>
                          <a:spcPct val="100000"/>
                        </a:lnSpc>
                        <a:spcBef>
                          <a:spcPts val="315"/>
                        </a:spcBef>
                      </a:pPr>
                      <a:r>
                        <a:rPr sz="1000" dirty="0">
                          <a:latin typeface="Arial"/>
                          <a:cs typeface="Arial"/>
                        </a:rPr>
                        <a:t>Lossless</a:t>
                      </a:r>
                      <a:endParaRPr sz="1000">
                        <a:latin typeface="Arial"/>
                        <a:cs typeface="Arial"/>
                      </a:endParaRPr>
                    </a:p>
                  </a:txBody>
                  <a:tcPr marL="0" marR="0" marT="35299"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accent3"/>
                    </a:solidFill>
                  </a:tcPr>
                </a:tc>
                <a:tc>
                  <a:txBody>
                    <a:bodyPr/>
                    <a:lstStyle/>
                    <a:p>
                      <a:pPr marL="81915" marR="582295">
                        <a:lnSpc>
                          <a:spcPct val="100000"/>
                        </a:lnSpc>
                        <a:spcBef>
                          <a:spcPts val="315"/>
                        </a:spcBef>
                      </a:pPr>
                      <a:r>
                        <a:rPr sz="1000" spc="-5" dirty="0">
                          <a:latin typeface="Arial"/>
                          <a:cs typeface="Arial"/>
                        </a:rPr>
                        <a:t>Working</a:t>
                      </a:r>
                      <a:r>
                        <a:rPr sz="1000" spc="-45" dirty="0">
                          <a:latin typeface="Arial"/>
                          <a:cs typeface="Arial"/>
                        </a:rPr>
                        <a:t> </a:t>
                      </a:r>
                      <a:r>
                        <a:rPr sz="1000" spc="-5" dirty="0">
                          <a:latin typeface="Arial"/>
                          <a:cs typeface="Arial"/>
                        </a:rPr>
                        <a:t>case: </a:t>
                      </a:r>
                      <a:r>
                        <a:rPr sz="1000" spc="-290" dirty="0">
                          <a:latin typeface="Arial"/>
                          <a:cs typeface="Arial"/>
                        </a:rPr>
                        <a:t> </a:t>
                      </a:r>
                      <a:r>
                        <a:rPr sz="1000" spc="-5" dirty="0">
                          <a:latin typeface="Arial"/>
                          <a:cs typeface="Arial"/>
                        </a:rPr>
                        <a:t>Failure</a:t>
                      </a:r>
                      <a:r>
                        <a:rPr sz="1000" spc="-10" dirty="0">
                          <a:latin typeface="Arial"/>
                          <a:cs typeface="Arial"/>
                        </a:rPr>
                        <a:t> </a:t>
                      </a:r>
                      <a:r>
                        <a:rPr sz="1000" dirty="0">
                          <a:latin typeface="Arial"/>
                          <a:cs typeface="Arial"/>
                        </a:rPr>
                        <a:t>case:</a:t>
                      </a:r>
                    </a:p>
                    <a:p>
                      <a:pPr marL="319405" marR="79375">
                        <a:lnSpc>
                          <a:spcPct val="100000"/>
                        </a:lnSpc>
                      </a:pPr>
                      <a:r>
                        <a:rPr sz="1000" spc="-5" dirty="0">
                          <a:latin typeface="Arial"/>
                          <a:cs typeface="Arial"/>
                        </a:rPr>
                        <a:t>F</a:t>
                      </a:r>
                      <a:r>
                        <a:rPr sz="1000" spc="10" dirty="0">
                          <a:latin typeface="Arial"/>
                          <a:cs typeface="Arial"/>
                        </a:rPr>
                        <a:t>a</a:t>
                      </a:r>
                      <a:r>
                        <a:rPr sz="1000" dirty="0">
                          <a:latin typeface="Arial"/>
                          <a:cs typeface="Arial"/>
                        </a:rPr>
                        <a:t>st</a:t>
                      </a:r>
                      <a:r>
                        <a:rPr sz="1000" spc="-15" dirty="0">
                          <a:latin typeface="Arial"/>
                          <a:cs typeface="Arial"/>
                        </a:rPr>
                        <a:t> </a:t>
                      </a:r>
                      <a:r>
                        <a:rPr sz="1000" dirty="0">
                          <a:latin typeface="Arial"/>
                          <a:cs typeface="Arial"/>
                        </a:rPr>
                        <a:t>c</a:t>
                      </a:r>
                      <a:r>
                        <a:rPr sz="1000" spc="10" dirty="0">
                          <a:latin typeface="Arial"/>
                          <a:cs typeface="Arial"/>
                        </a:rPr>
                        <a:t>o</a:t>
                      </a:r>
                      <a:r>
                        <a:rPr sz="1000" spc="-15" dirty="0">
                          <a:latin typeface="Arial"/>
                          <a:cs typeface="Arial"/>
                        </a:rPr>
                        <a:t>n</a:t>
                      </a:r>
                      <a:r>
                        <a:rPr sz="1000" dirty="0">
                          <a:latin typeface="Arial"/>
                          <a:cs typeface="Arial"/>
                        </a:rPr>
                        <a:t>v</a:t>
                      </a:r>
                      <a:r>
                        <a:rPr sz="1000" spc="10" dirty="0">
                          <a:latin typeface="Arial"/>
                          <a:cs typeface="Arial"/>
                        </a:rPr>
                        <a:t>e</a:t>
                      </a:r>
                      <a:r>
                        <a:rPr sz="1000" spc="-10" dirty="0">
                          <a:latin typeface="Arial"/>
                          <a:cs typeface="Arial"/>
                        </a:rPr>
                        <a:t>r</a:t>
                      </a:r>
                      <a:r>
                        <a:rPr sz="1000" spc="-15" dirty="0">
                          <a:latin typeface="Arial"/>
                          <a:cs typeface="Arial"/>
                        </a:rPr>
                        <a:t>g</a:t>
                      </a:r>
                      <a:r>
                        <a:rPr sz="1000" spc="10" dirty="0">
                          <a:latin typeface="Arial"/>
                          <a:cs typeface="Arial"/>
                        </a:rPr>
                        <a:t>en</a:t>
                      </a:r>
                      <a:r>
                        <a:rPr sz="1000" spc="-25" dirty="0">
                          <a:latin typeface="Arial"/>
                          <a:cs typeface="Arial"/>
                        </a:rPr>
                        <a:t>c</a:t>
                      </a:r>
                      <a:r>
                        <a:rPr sz="1000" spc="10" dirty="0">
                          <a:latin typeface="Arial"/>
                          <a:cs typeface="Arial"/>
                        </a:rPr>
                        <a:t>e</a:t>
                      </a:r>
                      <a:r>
                        <a:rPr sz="1000" dirty="0">
                          <a:latin typeface="Arial"/>
                          <a:cs typeface="Arial"/>
                        </a:rPr>
                        <a:t>:  </a:t>
                      </a:r>
                      <a:r>
                        <a:rPr sz="1000" spc="-5" dirty="0">
                          <a:latin typeface="Arial"/>
                          <a:cs typeface="Arial"/>
                        </a:rPr>
                        <a:t>FRR:</a:t>
                      </a:r>
                      <a:endParaRPr sz="1000" dirty="0">
                        <a:latin typeface="Arial"/>
                        <a:cs typeface="Arial"/>
                      </a:endParaRPr>
                    </a:p>
                  </a:txBody>
                  <a:tcPr marL="0" marR="0" marT="35299" marB="0">
                    <a:lnL w="12700">
                      <a:solidFill>
                        <a:srgbClr val="000000"/>
                      </a:solidFill>
                      <a:prstDash val="solid"/>
                    </a:lnL>
                    <a:lnT w="12700">
                      <a:solidFill>
                        <a:srgbClr val="000000"/>
                      </a:solidFill>
                      <a:prstDash val="solid"/>
                    </a:lnT>
                    <a:lnB w="12700">
                      <a:solidFill>
                        <a:srgbClr val="000000"/>
                      </a:solidFill>
                      <a:prstDash val="solid"/>
                    </a:lnB>
                    <a:solidFill>
                      <a:schemeClr val="accent3"/>
                    </a:solidFill>
                  </a:tcPr>
                </a:tc>
                <a:tc>
                  <a:txBody>
                    <a:bodyPr/>
                    <a:lstStyle/>
                    <a:p>
                      <a:pPr marL="86995">
                        <a:lnSpc>
                          <a:spcPct val="100000"/>
                        </a:lnSpc>
                        <a:spcBef>
                          <a:spcPts val="315"/>
                        </a:spcBef>
                      </a:pPr>
                      <a:r>
                        <a:rPr sz="1000" dirty="0">
                          <a:latin typeface="Arial"/>
                          <a:cs typeface="Arial"/>
                        </a:rPr>
                        <a:t>Y</a:t>
                      </a:r>
                      <a:r>
                        <a:rPr sz="1000" spc="-30" dirty="0">
                          <a:latin typeface="Arial"/>
                          <a:cs typeface="Arial"/>
                        </a:rPr>
                        <a:t> </a:t>
                      </a:r>
                      <a:r>
                        <a:rPr sz="1000" dirty="0">
                          <a:latin typeface="Arial"/>
                          <a:cs typeface="Arial"/>
                        </a:rPr>
                        <a:t>=</a:t>
                      </a:r>
                      <a:r>
                        <a:rPr sz="1000" spc="-10" dirty="0">
                          <a:latin typeface="Arial"/>
                          <a:cs typeface="Arial"/>
                        </a:rPr>
                        <a:t> </a:t>
                      </a:r>
                      <a:r>
                        <a:rPr sz="1000" dirty="0">
                          <a:latin typeface="Arial"/>
                          <a:cs typeface="Arial"/>
                        </a:rPr>
                        <a:t>X</a:t>
                      </a:r>
                      <a:r>
                        <a:rPr sz="1000" spc="-30" dirty="0">
                          <a:latin typeface="Arial"/>
                          <a:cs typeface="Arial"/>
                        </a:rPr>
                        <a:t> </a:t>
                      </a:r>
                      <a:r>
                        <a:rPr sz="1000" dirty="0">
                          <a:latin typeface="Arial"/>
                          <a:cs typeface="Arial"/>
                        </a:rPr>
                        <a:t>*</a:t>
                      </a:r>
                      <a:r>
                        <a:rPr sz="1000" spc="-10" dirty="0">
                          <a:latin typeface="Arial"/>
                          <a:cs typeface="Arial"/>
                        </a:rPr>
                        <a:t> </a:t>
                      </a:r>
                      <a:r>
                        <a:rPr sz="1000" dirty="0">
                          <a:latin typeface="Arial"/>
                          <a:cs typeface="Arial"/>
                        </a:rPr>
                        <a:t>Z</a:t>
                      </a:r>
                    </a:p>
                    <a:p>
                      <a:pPr>
                        <a:lnSpc>
                          <a:spcPct val="100000"/>
                        </a:lnSpc>
                        <a:spcBef>
                          <a:spcPts val="55"/>
                        </a:spcBef>
                      </a:pPr>
                      <a:endParaRPr sz="1000" dirty="0">
                        <a:latin typeface="Times New Roman"/>
                        <a:cs typeface="Times New Roman"/>
                      </a:endParaRPr>
                    </a:p>
                    <a:p>
                      <a:pPr marL="86995" marR="89535">
                        <a:lnSpc>
                          <a:spcPct val="100000"/>
                        </a:lnSpc>
                      </a:pPr>
                      <a:r>
                        <a:rPr sz="1000" dirty="0">
                          <a:latin typeface="Arial"/>
                          <a:cs typeface="Arial"/>
                        </a:rPr>
                        <a:t>Y</a:t>
                      </a:r>
                      <a:r>
                        <a:rPr sz="1000" spc="45" dirty="0">
                          <a:latin typeface="Arial"/>
                          <a:cs typeface="Arial"/>
                        </a:rPr>
                        <a:t> </a:t>
                      </a:r>
                      <a:r>
                        <a:rPr sz="1000" dirty="0">
                          <a:latin typeface="Arial"/>
                          <a:cs typeface="Arial"/>
                        </a:rPr>
                        <a:t>=</a:t>
                      </a:r>
                      <a:r>
                        <a:rPr sz="1000" spc="60" dirty="0">
                          <a:latin typeface="Arial"/>
                          <a:cs typeface="Arial"/>
                        </a:rPr>
                        <a:t> </a:t>
                      </a:r>
                      <a:r>
                        <a:rPr sz="1000" dirty="0">
                          <a:latin typeface="Arial"/>
                          <a:cs typeface="Arial"/>
                        </a:rPr>
                        <a:t>X</a:t>
                      </a:r>
                      <a:r>
                        <a:rPr sz="1000" spc="50" dirty="0">
                          <a:latin typeface="Arial"/>
                          <a:cs typeface="Arial"/>
                        </a:rPr>
                        <a:t> </a:t>
                      </a:r>
                      <a:r>
                        <a:rPr sz="1000" dirty="0">
                          <a:latin typeface="Arial"/>
                          <a:cs typeface="Arial"/>
                        </a:rPr>
                        <a:t>*</a:t>
                      </a:r>
                      <a:r>
                        <a:rPr sz="1000" spc="60" dirty="0">
                          <a:latin typeface="Arial"/>
                          <a:cs typeface="Arial"/>
                        </a:rPr>
                        <a:t> </a:t>
                      </a:r>
                      <a:r>
                        <a:rPr sz="1000" dirty="0">
                          <a:latin typeface="Arial"/>
                          <a:cs typeface="Arial"/>
                        </a:rPr>
                        <a:t>Z </a:t>
                      </a:r>
                      <a:r>
                        <a:rPr sz="1000" spc="5" dirty="0">
                          <a:latin typeface="Arial"/>
                          <a:cs typeface="Arial"/>
                        </a:rPr>
                        <a:t> </a:t>
                      </a:r>
                      <a:r>
                        <a:rPr sz="1000" dirty="0">
                          <a:latin typeface="Arial"/>
                          <a:cs typeface="Arial"/>
                        </a:rPr>
                        <a:t>Y</a:t>
                      </a:r>
                      <a:r>
                        <a:rPr sz="1000" spc="-35" dirty="0">
                          <a:latin typeface="Arial"/>
                          <a:cs typeface="Arial"/>
                        </a:rPr>
                        <a:t> </a:t>
                      </a:r>
                      <a:r>
                        <a:rPr sz="1000" dirty="0">
                          <a:latin typeface="Arial"/>
                          <a:cs typeface="Arial"/>
                        </a:rPr>
                        <a:t>=&gt;2X</a:t>
                      </a:r>
                      <a:r>
                        <a:rPr sz="1000" spc="-35" dirty="0">
                          <a:latin typeface="Arial"/>
                          <a:cs typeface="Arial"/>
                        </a:rPr>
                        <a:t> </a:t>
                      </a:r>
                      <a:r>
                        <a:rPr sz="1000" dirty="0">
                          <a:latin typeface="Arial"/>
                          <a:cs typeface="Arial"/>
                        </a:rPr>
                        <a:t>*</a:t>
                      </a:r>
                      <a:r>
                        <a:rPr sz="1000" spc="-45" dirty="0">
                          <a:latin typeface="Arial"/>
                          <a:cs typeface="Arial"/>
                        </a:rPr>
                        <a:t> </a:t>
                      </a:r>
                      <a:r>
                        <a:rPr sz="1000" dirty="0">
                          <a:latin typeface="Arial"/>
                          <a:cs typeface="Arial"/>
                        </a:rPr>
                        <a:t>Z</a:t>
                      </a:r>
                    </a:p>
                  </a:txBody>
                  <a:tcPr marL="0" marR="0" marT="35299" marB="0">
                    <a:lnR w="12700">
                      <a:solidFill>
                        <a:srgbClr val="000000"/>
                      </a:solidFill>
                      <a:prstDash val="solid"/>
                    </a:lnR>
                    <a:lnT w="12700">
                      <a:solidFill>
                        <a:srgbClr val="000000"/>
                      </a:solidFill>
                      <a:prstDash val="solid"/>
                    </a:lnT>
                    <a:lnB w="12700">
                      <a:solidFill>
                        <a:srgbClr val="000000"/>
                      </a:solidFill>
                      <a:prstDash val="solid"/>
                    </a:lnB>
                    <a:solidFill>
                      <a:schemeClr val="accent3"/>
                    </a:solidFill>
                  </a:tcPr>
                </a:tc>
                <a:tc>
                  <a:txBody>
                    <a:bodyPr/>
                    <a:lstStyle/>
                    <a:p>
                      <a:pPr marL="81915">
                        <a:lnSpc>
                          <a:spcPct val="100000"/>
                        </a:lnSpc>
                        <a:spcBef>
                          <a:spcPts val="315"/>
                        </a:spcBef>
                      </a:pPr>
                      <a:r>
                        <a:rPr sz="1000" dirty="0">
                          <a:latin typeface="Arial"/>
                          <a:cs typeface="Arial"/>
                        </a:rPr>
                        <a:t>Fast</a:t>
                      </a:r>
                      <a:r>
                        <a:rPr sz="1000" spc="-40" dirty="0">
                          <a:latin typeface="Arial"/>
                          <a:cs typeface="Arial"/>
                        </a:rPr>
                        <a:t> </a:t>
                      </a:r>
                      <a:r>
                        <a:rPr sz="1000" dirty="0">
                          <a:latin typeface="Arial"/>
                          <a:cs typeface="Arial"/>
                        </a:rPr>
                        <a:t>convergence:</a:t>
                      </a:r>
                      <a:r>
                        <a:rPr sz="1000" spc="-40" dirty="0">
                          <a:latin typeface="Arial"/>
                          <a:cs typeface="Arial"/>
                        </a:rPr>
                        <a:t> </a:t>
                      </a:r>
                      <a:r>
                        <a:rPr sz="1000" dirty="0">
                          <a:latin typeface="Arial"/>
                          <a:cs typeface="Arial"/>
                        </a:rPr>
                        <a:t>Low</a:t>
                      </a:r>
                    </a:p>
                    <a:p>
                      <a:pPr>
                        <a:lnSpc>
                          <a:spcPct val="100000"/>
                        </a:lnSpc>
                      </a:pPr>
                      <a:endParaRPr sz="1000" dirty="0">
                        <a:latin typeface="Times New Roman"/>
                        <a:cs typeface="Times New Roman"/>
                      </a:endParaRPr>
                    </a:p>
                    <a:p>
                      <a:pPr>
                        <a:lnSpc>
                          <a:spcPct val="100000"/>
                        </a:lnSpc>
                        <a:spcBef>
                          <a:spcPts val="50"/>
                        </a:spcBef>
                      </a:pPr>
                      <a:endParaRPr sz="1000" dirty="0">
                        <a:latin typeface="Times New Roman"/>
                        <a:cs typeface="Times New Roman"/>
                      </a:endParaRPr>
                    </a:p>
                    <a:p>
                      <a:pPr marL="81915">
                        <a:lnSpc>
                          <a:spcPct val="100000"/>
                        </a:lnSpc>
                      </a:pPr>
                      <a:r>
                        <a:rPr sz="1000" dirty="0">
                          <a:latin typeface="Arial"/>
                          <a:cs typeface="Arial"/>
                        </a:rPr>
                        <a:t>Fast</a:t>
                      </a:r>
                      <a:r>
                        <a:rPr sz="1000" spc="-10" dirty="0">
                          <a:latin typeface="Arial"/>
                          <a:cs typeface="Arial"/>
                        </a:rPr>
                        <a:t> </a:t>
                      </a:r>
                      <a:r>
                        <a:rPr sz="1000" spc="-5" dirty="0">
                          <a:latin typeface="Arial"/>
                          <a:cs typeface="Arial"/>
                        </a:rPr>
                        <a:t>reroute:</a:t>
                      </a:r>
                      <a:r>
                        <a:rPr sz="1000" spc="-30" dirty="0">
                          <a:latin typeface="Arial"/>
                          <a:cs typeface="Arial"/>
                        </a:rPr>
                        <a:t> </a:t>
                      </a:r>
                      <a:r>
                        <a:rPr sz="1000" spc="-5" dirty="0">
                          <a:latin typeface="Arial"/>
                          <a:cs typeface="Arial"/>
                        </a:rPr>
                        <a:t>Medium</a:t>
                      </a:r>
                      <a:endParaRPr sz="1000" dirty="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accent3"/>
                    </a:solidFill>
                  </a:tcPr>
                </a:tc>
                <a:tc>
                  <a:txBody>
                    <a:bodyPr/>
                    <a:lstStyle/>
                    <a:p>
                      <a:pPr marL="81915">
                        <a:lnSpc>
                          <a:spcPct val="100000"/>
                        </a:lnSpc>
                        <a:spcBef>
                          <a:spcPts val="315"/>
                        </a:spcBef>
                      </a:pPr>
                      <a:r>
                        <a:rPr sz="1000" spc="-5" dirty="0">
                          <a:latin typeface="Arial"/>
                          <a:cs typeface="Arial"/>
                        </a:rPr>
                        <a:t>Medium</a:t>
                      </a:r>
                      <a:endParaRPr sz="10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accent3"/>
                    </a:solidFill>
                  </a:tcPr>
                </a:tc>
                <a:tc>
                  <a:txBody>
                    <a:bodyPr/>
                    <a:lstStyle/>
                    <a:p>
                      <a:pPr marL="81915">
                        <a:lnSpc>
                          <a:spcPct val="100000"/>
                        </a:lnSpc>
                        <a:spcBef>
                          <a:spcPts val="315"/>
                        </a:spcBef>
                      </a:pPr>
                      <a:r>
                        <a:rPr sz="1000" spc="-5" dirty="0">
                          <a:latin typeface="Arial"/>
                          <a:cs typeface="Arial"/>
                        </a:rPr>
                        <a:t>High</a:t>
                      </a:r>
                      <a:endParaRPr sz="1000">
                        <a:latin typeface="Arial"/>
                        <a:cs typeface="Arial"/>
                      </a:endParaRPr>
                    </a:p>
                  </a:txBody>
                  <a:tcPr marL="0" marR="0" marT="35299"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chemeClr val="accent3"/>
                    </a:solidFill>
                  </a:tcPr>
                </a:tc>
              </a:tr>
              <a:tr h="642343">
                <a:tc>
                  <a:txBody>
                    <a:bodyPr/>
                    <a:lstStyle/>
                    <a:p>
                      <a:pPr marL="81915">
                        <a:lnSpc>
                          <a:spcPct val="100000"/>
                        </a:lnSpc>
                        <a:spcBef>
                          <a:spcPts val="315"/>
                        </a:spcBef>
                      </a:pPr>
                      <a:r>
                        <a:rPr sz="1000" b="1" dirty="0">
                          <a:latin typeface="Arial"/>
                          <a:cs typeface="Arial"/>
                        </a:rPr>
                        <a:t>FC</a:t>
                      </a:r>
                      <a:r>
                        <a:rPr sz="1000" b="1" spc="-20" dirty="0">
                          <a:latin typeface="Arial"/>
                          <a:cs typeface="Arial"/>
                        </a:rPr>
                        <a:t> </a:t>
                      </a:r>
                      <a:r>
                        <a:rPr sz="1000" b="1" dirty="0">
                          <a:latin typeface="Arial"/>
                          <a:cs typeface="Arial"/>
                        </a:rPr>
                        <a:t>+</a:t>
                      </a:r>
                      <a:r>
                        <a:rPr sz="1000" b="1" spc="-35" dirty="0">
                          <a:latin typeface="Arial"/>
                          <a:cs typeface="Arial"/>
                        </a:rPr>
                        <a:t> </a:t>
                      </a:r>
                      <a:r>
                        <a:rPr sz="1000" b="1" spc="10" dirty="0">
                          <a:latin typeface="Arial"/>
                          <a:cs typeface="Arial"/>
                        </a:rPr>
                        <a:t>TR</a:t>
                      </a:r>
                      <a:r>
                        <a:rPr sz="1000" b="1" spc="-20" dirty="0">
                          <a:latin typeface="Arial"/>
                          <a:cs typeface="Arial"/>
                        </a:rPr>
                        <a:t> </a:t>
                      </a:r>
                      <a:r>
                        <a:rPr sz="1000" b="1" spc="-5" dirty="0">
                          <a:latin typeface="Arial"/>
                          <a:cs typeface="Arial"/>
                        </a:rPr>
                        <a:t>or</a:t>
                      </a:r>
                      <a:endParaRPr sz="1000" dirty="0">
                        <a:latin typeface="Arial"/>
                        <a:cs typeface="Arial"/>
                      </a:endParaRPr>
                    </a:p>
                    <a:p>
                      <a:pPr marL="81915">
                        <a:lnSpc>
                          <a:spcPct val="100000"/>
                        </a:lnSpc>
                      </a:pPr>
                      <a:r>
                        <a:rPr sz="1000" b="1" spc="-10" dirty="0">
                          <a:latin typeface="Arial"/>
                          <a:cs typeface="Arial"/>
                        </a:rPr>
                        <a:t>MPLS</a:t>
                      </a:r>
                      <a:r>
                        <a:rPr sz="1000" b="1" spc="-5" dirty="0">
                          <a:latin typeface="Arial"/>
                          <a:cs typeface="Arial"/>
                        </a:rPr>
                        <a:t> </a:t>
                      </a:r>
                      <a:r>
                        <a:rPr sz="1000" b="1" spc="10" dirty="0">
                          <a:latin typeface="Arial"/>
                          <a:cs typeface="Arial"/>
                        </a:rPr>
                        <a:t>TE</a:t>
                      </a:r>
                      <a:r>
                        <a:rPr sz="1000" b="1" spc="-20" dirty="0">
                          <a:latin typeface="Arial"/>
                          <a:cs typeface="Arial"/>
                        </a:rPr>
                        <a:t> </a:t>
                      </a:r>
                      <a:r>
                        <a:rPr sz="1000" b="1" spc="-5" dirty="0">
                          <a:latin typeface="Arial"/>
                          <a:cs typeface="Arial"/>
                        </a:rPr>
                        <a:t>FRR</a:t>
                      </a:r>
                      <a:r>
                        <a:rPr sz="1000" b="1" spc="-15" dirty="0">
                          <a:latin typeface="Arial"/>
                          <a:cs typeface="Arial"/>
                        </a:rPr>
                        <a:t> </a:t>
                      </a:r>
                      <a:r>
                        <a:rPr sz="1000" b="1" dirty="0">
                          <a:latin typeface="Arial"/>
                          <a:cs typeface="Arial"/>
                        </a:rPr>
                        <a:t>+</a:t>
                      </a:r>
                      <a:r>
                        <a:rPr sz="1000" b="1" spc="-25" dirty="0">
                          <a:latin typeface="Arial"/>
                          <a:cs typeface="Arial"/>
                        </a:rPr>
                        <a:t> </a:t>
                      </a:r>
                      <a:r>
                        <a:rPr sz="1000" b="1" spc="10" dirty="0">
                          <a:latin typeface="Arial"/>
                          <a:cs typeface="Arial"/>
                        </a:rPr>
                        <a:t>TR</a:t>
                      </a:r>
                      <a:endParaRPr sz="1000" dirty="0">
                        <a:latin typeface="Arial"/>
                        <a:cs typeface="Arial"/>
                      </a:endParaRPr>
                    </a:p>
                  </a:txBody>
                  <a:tcPr marL="0" marR="0" marT="35299"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c>
                  <a:txBody>
                    <a:bodyPr/>
                    <a:lstStyle/>
                    <a:p>
                      <a:pPr marL="81915">
                        <a:lnSpc>
                          <a:spcPct val="100000"/>
                        </a:lnSpc>
                        <a:spcBef>
                          <a:spcPts val="315"/>
                        </a:spcBef>
                      </a:pPr>
                      <a:r>
                        <a:rPr sz="1000" dirty="0">
                          <a:latin typeface="Arial"/>
                          <a:cs typeface="Arial"/>
                        </a:rPr>
                        <a:t>Lossless</a:t>
                      </a:r>
                      <a:endParaRPr sz="1000">
                        <a:latin typeface="Arial"/>
                        <a:cs typeface="Arial"/>
                      </a:endParaRPr>
                    </a:p>
                  </a:txBody>
                  <a:tcPr marL="0" marR="0" marT="35299"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accent3"/>
                    </a:solidFill>
                  </a:tcPr>
                </a:tc>
                <a:tc>
                  <a:txBody>
                    <a:bodyPr/>
                    <a:lstStyle/>
                    <a:p>
                      <a:pPr marL="81915" marR="582295">
                        <a:lnSpc>
                          <a:spcPct val="100000"/>
                        </a:lnSpc>
                        <a:spcBef>
                          <a:spcPts val="315"/>
                        </a:spcBef>
                      </a:pPr>
                      <a:r>
                        <a:rPr sz="1000" spc="-5" dirty="0">
                          <a:latin typeface="Arial"/>
                          <a:cs typeface="Arial"/>
                        </a:rPr>
                        <a:t>Working</a:t>
                      </a:r>
                      <a:r>
                        <a:rPr sz="1000" spc="-45" dirty="0">
                          <a:latin typeface="Arial"/>
                          <a:cs typeface="Arial"/>
                        </a:rPr>
                        <a:t> </a:t>
                      </a:r>
                      <a:r>
                        <a:rPr sz="1000" spc="-5" dirty="0">
                          <a:latin typeface="Arial"/>
                          <a:cs typeface="Arial"/>
                        </a:rPr>
                        <a:t>case: </a:t>
                      </a:r>
                      <a:r>
                        <a:rPr sz="1000" spc="-290" dirty="0">
                          <a:latin typeface="Arial"/>
                          <a:cs typeface="Arial"/>
                        </a:rPr>
                        <a:t> </a:t>
                      </a:r>
                      <a:r>
                        <a:rPr sz="1000" spc="-5" dirty="0">
                          <a:latin typeface="Arial"/>
                          <a:cs typeface="Arial"/>
                        </a:rPr>
                        <a:t>Failure</a:t>
                      </a:r>
                      <a:r>
                        <a:rPr sz="1000" spc="-10" dirty="0">
                          <a:latin typeface="Arial"/>
                          <a:cs typeface="Arial"/>
                        </a:rPr>
                        <a:t> </a:t>
                      </a:r>
                      <a:r>
                        <a:rPr sz="1000" dirty="0">
                          <a:latin typeface="Arial"/>
                          <a:cs typeface="Arial"/>
                        </a:rPr>
                        <a:t>case:</a:t>
                      </a:r>
                      <a:endParaRPr sz="1000">
                        <a:latin typeface="Arial"/>
                        <a:cs typeface="Arial"/>
                      </a:endParaRPr>
                    </a:p>
                    <a:p>
                      <a:pPr marL="319405" marR="79375">
                        <a:lnSpc>
                          <a:spcPts val="1340"/>
                        </a:lnSpc>
                        <a:spcBef>
                          <a:spcPts val="25"/>
                        </a:spcBef>
                      </a:pPr>
                      <a:r>
                        <a:rPr sz="1000" spc="-5" dirty="0">
                          <a:latin typeface="Arial"/>
                          <a:cs typeface="Arial"/>
                        </a:rPr>
                        <a:t>F</a:t>
                      </a:r>
                      <a:r>
                        <a:rPr sz="1000" spc="10" dirty="0">
                          <a:latin typeface="Arial"/>
                          <a:cs typeface="Arial"/>
                        </a:rPr>
                        <a:t>a</a:t>
                      </a:r>
                      <a:r>
                        <a:rPr sz="1000" dirty="0">
                          <a:latin typeface="Arial"/>
                          <a:cs typeface="Arial"/>
                        </a:rPr>
                        <a:t>st</a:t>
                      </a:r>
                      <a:r>
                        <a:rPr sz="1000" spc="-15" dirty="0">
                          <a:latin typeface="Arial"/>
                          <a:cs typeface="Arial"/>
                        </a:rPr>
                        <a:t> </a:t>
                      </a:r>
                      <a:r>
                        <a:rPr sz="1000" dirty="0">
                          <a:latin typeface="Arial"/>
                          <a:cs typeface="Arial"/>
                        </a:rPr>
                        <a:t>c</a:t>
                      </a:r>
                      <a:r>
                        <a:rPr sz="1000" spc="10" dirty="0">
                          <a:latin typeface="Arial"/>
                          <a:cs typeface="Arial"/>
                        </a:rPr>
                        <a:t>o</a:t>
                      </a:r>
                      <a:r>
                        <a:rPr sz="1000" spc="-15" dirty="0">
                          <a:latin typeface="Arial"/>
                          <a:cs typeface="Arial"/>
                        </a:rPr>
                        <a:t>n</a:t>
                      </a:r>
                      <a:r>
                        <a:rPr sz="1000" dirty="0">
                          <a:latin typeface="Arial"/>
                          <a:cs typeface="Arial"/>
                        </a:rPr>
                        <a:t>v</a:t>
                      </a:r>
                      <a:r>
                        <a:rPr sz="1000" spc="10" dirty="0">
                          <a:latin typeface="Arial"/>
                          <a:cs typeface="Arial"/>
                        </a:rPr>
                        <a:t>e</a:t>
                      </a:r>
                      <a:r>
                        <a:rPr sz="1000" spc="-10" dirty="0">
                          <a:latin typeface="Arial"/>
                          <a:cs typeface="Arial"/>
                        </a:rPr>
                        <a:t>r</a:t>
                      </a:r>
                      <a:r>
                        <a:rPr sz="1000" spc="-15" dirty="0">
                          <a:latin typeface="Arial"/>
                          <a:cs typeface="Arial"/>
                        </a:rPr>
                        <a:t>g</a:t>
                      </a:r>
                      <a:r>
                        <a:rPr sz="1000" spc="10" dirty="0">
                          <a:latin typeface="Arial"/>
                          <a:cs typeface="Arial"/>
                        </a:rPr>
                        <a:t>en</a:t>
                      </a:r>
                      <a:r>
                        <a:rPr sz="1000" spc="-25" dirty="0">
                          <a:latin typeface="Arial"/>
                          <a:cs typeface="Arial"/>
                        </a:rPr>
                        <a:t>c</a:t>
                      </a:r>
                      <a:r>
                        <a:rPr sz="1000" spc="10" dirty="0">
                          <a:latin typeface="Arial"/>
                          <a:cs typeface="Arial"/>
                        </a:rPr>
                        <a:t>e</a:t>
                      </a:r>
                      <a:r>
                        <a:rPr sz="1000" dirty="0">
                          <a:latin typeface="Arial"/>
                          <a:cs typeface="Arial"/>
                        </a:rPr>
                        <a:t>:  </a:t>
                      </a:r>
                      <a:r>
                        <a:rPr sz="1000" spc="-5" dirty="0">
                          <a:latin typeface="Arial"/>
                          <a:cs typeface="Arial"/>
                        </a:rPr>
                        <a:t>FRR:</a:t>
                      </a:r>
                      <a:endParaRPr sz="1000">
                        <a:latin typeface="Arial"/>
                        <a:cs typeface="Arial"/>
                      </a:endParaRPr>
                    </a:p>
                  </a:txBody>
                  <a:tcPr marL="0" marR="0" marT="35299" marB="0">
                    <a:lnL w="12700">
                      <a:solidFill>
                        <a:srgbClr val="000000"/>
                      </a:solidFill>
                      <a:prstDash val="solid"/>
                    </a:lnL>
                    <a:lnT w="12700">
                      <a:solidFill>
                        <a:srgbClr val="000000"/>
                      </a:solidFill>
                      <a:prstDash val="solid"/>
                    </a:lnT>
                    <a:lnB w="12700">
                      <a:solidFill>
                        <a:srgbClr val="000000"/>
                      </a:solidFill>
                      <a:prstDash val="solid"/>
                    </a:lnB>
                    <a:solidFill>
                      <a:schemeClr val="accent3"/>
                    </a:solidFill>
                  </a:tcPr>
                </a:tc>
                <a:tc>
                  <a:txBody>
                    <a:bodyPr/>
                    <a:lstStyle/>
                    <a:p>
                      <a:pPr marL="86995">
                        <a:lnSpc>
                          <a:spcPct val="100000"/>
                        </a:lnSpc>
                        <a:spcBef>
                          <a:spcPts val="315"/>
                        </a:spcBef>
                      </a:pPr>
                      <a:r>
                        <a:rPr sz="1000" dirty="0">
                          <a:latin typeface="Arial"/>
                          <a:cs typeface="Arial"/>
                        </a:rPr>
                        <a:t>Y</a:t>
                      </a:r>
                      <a:r>
                        <a:rPr sz="1000" spc="-55" dirty="0">
                          <a:latin typeface="Arial"/>
                          <a:cs typeface="Arial"/>
                        </a:rPr>
                        <a:t> </a:t>
                      </a:r>
                      <a:r>
                        <a:rPr sz="1000" spc="5" dirty="0">
                          <a:latin typeface="Arial"/>
                          <a:cs typeface="Arial"/>
                        </a:rPr>
                        <a:t>=2X</a:t>
                      </a:r>
                      <a:endParaRPr sz="1000">
                        <a:latin typeface="Arial"/>
                        <a:cs typeface="Arial"/>
                      </a:endParaRPr>
                    </a:p>
                    <a:p>
                      <a:pPr>
                        <a:lnSpc>
                          <a:spcPct val="100000"/>
                        </a:lnSpc>
                        <a:spcBef>
                          <a:spcPts val="30"/>
                        </a:spcBef>
                      </a:pPr>
                      <a:endParaRPr sz="1000">
                        <a:latin typeface="Times New Roman"/>
                        <a:cs typeface="Times New Roman"/>
                      </a:endParaRPr>
                    </a:p>
                    <a:p>
                      <a:pPr marL="86995" marR="304165">
                        <a:lnSpc>
                          <a:spcPct val="101800"/>
                        </a:lnSpc>
                      </a:pPr>
                      <a:r>
                        <a:rPr sz="1000" dirty="0">
                          <a:latin typeface="Arial"/>
                          <a:cs typeface="Arial"/>
                        </a:rPr>
                        <a:t>Y =</a:t>
                      </a:r>
                      <a:r>
                        <a:rPr sz="1000" spc="305" dirty="0">
                          <a:latin typeface="Arial"/>
                          <a:cs typeface="Arial"/>
                        </a:rPr>
                        <a:t> </a:t>
                      </a:r>
                      <a:r>
                        <a:rPr sz="1000" dirty="0">
                          <a:latin typeface="Arial"/>
                          <a:cs typeface="Arial"/>
                        </a:rPr>
                        <a:t>X </a:t>
                      </a:r>
                      <a:r>
                        <a:rPr sz="1000" spc="5" dirty="0">
                          <a:latin typeface="Arial"/>
                          <a:cs typeface="Arial"/>
                        </a:rPr>
                        <a:t> </a:t>
                      </a:r>
                      <a:r>
                        <a:rPr sz="1000" dirty="0">
                          <a:latin typeface="Arial"/>
                          <a:cs typeface="Arial"/>
                        </a:rPr>
                        <a:t>Y</a:t>
                      </a:r>
                      <a:r>
                        <a:rPr sz="1000" spc="-10" dirty="0">
                          <a:latin typeface="Arial"/>
                          <a:cs typeface="Arial"/>
                        </a:rPr>
                        <a:t> </a:t>
                      </a:r>
                      <a:r>
                        <a:rPr sz="1000" dirty="0">
                          <a:latin typeface="Arial"/>
                          <a:cs typeface="Arial"/>
                        </a:rPr>
                        <a:t>=&gt;</a:t>
                      </a:r>
                      <a:r>
                        <a:rPr sz="1000" spc="10" dirty="0">
                          <a:latin typeface="Arial"/>
                          <a:cs typeface="Arial"/>
                        </a:rPr>
                        <a:t>2</a:t>
                      </a:r>
                      <a:r>
                        <a:rPr sz="1000" dirty="0">
                          <a:latin typeface="Arial"/>
                          <a:cs typeface="Arial"/>
                        </a:rPr>
                        <a:t>X</a:t>
                      </a:r>
                      <a:endParaRPr sz="1000">
                        <a:latin typeface="Arial"/>
                        <a:cs typeface="Arial"/>
                      </a:endParaRPr>
                    </a:p>
                  </a:txBody>
                  <a:tcPr marL="0" marR="0" marT="35299" marB="0">
                    <a:lnR w="12700">
                      <a:solidFill>
                        <a:srgbClr val="000000"/>
                      </a:solidFill>
                      <a:prstDash val="solid"/>
                    </a:lnR>
                    <a:lnT w="12700">
                      <a:solidFill>
                        <a:srgbClr val="000000"/>
                      </a:solidFill>
                      <a:prstDash val="solid"/>
                    </a:lnT>
                    <a:lnB w="12700">
                      <a:solidFill>
                        <a:srgbClr val="000000"/>
                      </a:solidFill>
                      <a:prstDash val="solid"/>
                    </a:lnB>
                    <a:solidFill>
                      <a:schemeClr val="accent3"/>
                    </a:solidFill>
                  </a:tcPr>
                </a:tc>
                <a:tc>
                  <a:txBody>
                    <a:bodyPr/>
                    <a:lstStyle/>
                    <a:p>
                      <a:pPr marL="81915">
                        <a:lnSpc>
                          <a:spcPct val="100000"/>
                        </a:lnSpc>
                        <a:spcBef>
                          <a:spcPts val="315"/>
                        </a:spcBef>
                      </a:pPr>
                      <a:r>
                        <a:rPr sz="1000" dirty="0">
                          <a:latin typeface="Arial"/>
                          <a:cs typeface="Arial"/>
                        </a:rPr>
                        <a:t>Fast</a:t>
                      </a:r>
                      <a:r>
                        <a:rPr sz="1000" spc="-40" dirty="0">
                          <a:latin typeface="Arial"/>
                          <a:cs typeface="Arial"/>
                        </a:rPr>
                        <a:t> </a:t>
                      </a:r>
                      <a:r>
                        <a:rPr sz="1000" dirty="0">
                          <a:latin typeface="Arial"/>
                          <a:cs typeface="Arial"/>
                        </a:rPr>
                        <a:t>convergence:</a:t>
                      </a:r>
                      <a:r>
                        <a:rPr sz="1000" spc="-40" dirty="0">
                          <a:latin typeface="Arial"/>
                          <a:cs typeface="Arial"/>
                        </a:rPr>
                        <a:t> </a:t>
                      </a:r>
                      <a:r>
                        <a:rPr sz="1000" dirty="0">
                          <a:latin typeface="Arial"/>
                          <a:cs typeface="Arial"/>
                        </a:rPr>
                        <a:t>Low</a:t>
                      </a:r>
                    </a:p>
                    <a:p>
                      <a:pPr>
                        <a:lnSpc>
                          <a:spcPct val="100000"/>
                        </a:lnSpc>
                      </a:pPr>
                      <a:endParaRPr sz="1000" dirty="0">
                        <a:latin typeface="Times New Roman"/>
                        <a:cs typeface="Times New Roman"/>
                      </a:endParaRPr>
                    </a:p>
                    <a:p>
                      <a:pPr>
                        <a:lnSpc>
                          <a:spcPct val="100000"/>
                        </a:lnSpc>
                        <a:spcBef>
                          <a:spcPts val="20"/>
                        </a:spcBef>
                      </a:pPr>
                      <a:endParaRPr sz="1100" dirty="0">
                        <a:latin typeface="Times New Roman"/>
                        <a:cs typeface="Times New Roman"/>
                      </a:endParaRPr>
                    </a:p>
                    <a:p>
                      <a:pPr marL="81915">
                        <a:lnSpc>
                          <a:spcPct val="100000"/>
                        </a:lnSpc>
                      </a:pPr>
                      <a:r>
                        <a:rPr sz="1000" dirty="0">
                          <a:latin typeface="Arial"/>
                          <a:cs typeface="Arial"/>
                        </a:rPr>
                        <a:t>Fast</a:t>
                      </a:r>
                      <a:r>
                        <a:rPr sz="1000" spc="-10" dirty="0">
                          <a:latin typeface="Arial"/>
                          <a:cs typeface="Arial"/>
                        </a:rPr>
                        <a:t> </a:t>
                      </a:r>
                      <a:r>
                        <a:rPr sz="1000" spc="-5" dirty="0">
                          <a:latin typeface="Arial"/>
                          <a:cs typeface="Arial"/>
                        </a:rPr>
                        <a:t>reroute:</a:t>
                      </a:r>
                      <a:r>
                        <a:rPr sz="1000" spc="-30" dirty="0">
                          <a:latin typeface="Arial"/>
                          <a:cs typeface="Arial"/>
                        </a:rPr>
                        <a:t> </a:t>
                      </a:r>
                      <a:r>
                        <a:rPr sz="1000" spc="-5" dirty="0">
                          <a:latin typeface="Arial"/>
                          <a:cs typeface="Arial"/>
                        </a:rPr>
                        <a:t>Medium</a:t>
                      </a:r>
                      <a:endParaRPr sz="1000" dirty="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accent3"/>
                    </a:solidFill>
                  </a:tcPr>
                </a:tc>
                <a:tc>
                  <a:txBody>
                    <a:bodyPr/>
                    <a:lstStyle/>
                    <a:p>
                      <a:pPr marL="81915">
                        <a:lnSpc>
                          <a:spcPct val="100000"/>
                        </a:lnSpc>
                        <a:spcBef>
                          <a:spcPts val="315"/>
                        </a:spcBef>
                      </a:pPr>
                      <a:r>
                        <a:rPr sz="1000" spc="-5" dirty="0">
                          <a:latin typeface="Arial"/>
                          <a:cs typeface="Arial"/>
                        </a:rPr>
                        <a:t>Medium</a:t>
                      </a:r>
                      <a:endParaRPr sz="1000" dirty="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accent3"/>
                    </a:solidFill>
                  </a:tcPr>
                </a:tc>
                <a:tc>
                  <a:txBody>
                    <a:bodyPr/>
                    <a:lstStyle/>
                    <a:p>
                      <a:pPr marL="81915">
                        <a:lnSpc>
                          <a:spcPct val="100000"/>
                        </a:lnSpc>
                        <a:spcBef>
                          <a:spcPts val="315"/>
                        </a:spcBef>
                      </a:pPr>
                      <a:r>
                        <a:rPr sz="1000" spc="-5" dirty="0">
                          <a:latin typeface="Arial"/>
                          <a:cs typeface="Arial"/>
                        </a:rPr>
                        <a:t>High</a:t>
                      </a:r>
                      <a:endParaRPr sz="1000" dirty="0">
                        <a:latin typeface="Arial"/>
                        <a:cs typeface="Arial"/>
                      </a:endParaRPr>
                    </a:p>
                  </a:txBody>
                  <a:tcPr marL="0" marR="0" marT="35299"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chemeClr val="accent3"/>
                    </a:solidFill>
                  </a:tcPr>
                </a:tc>
              </a:tr>
              <a:tr h="472581">
                <a:tc>
                  <a:txBody>
                    <a:bodyPr/>
                    <a:lstStyle/>
                    <a:p>
                      <a:pPr marL="81915">
                        <a:lnSpc>
                          <a:spcPct val="100000"/>
                        </a:lnSpc>
                        <a:spcBef>
                          <a:spcPts val="290"/>
                        </a:spcBef>
                      </a:pPr>
                      <a:r>
                        <a:rPr sz="1000" b="1" spc="-5" dirty="0">
                          <a:latin typeface="Arial"/>
                          <a:cs typeface="Arial"/>
                        </a:rPr>
                        <a:t>MoFRR</a:t>
                      </a:r>
                      <a:r>
                        <a:rPr sz="1000" b="1" spc="-30" dirty="0">
                          <a:latin typeface="Arial"/>
                          <a:cs typeface="Arial"/>
                        </a:rPr>
                        <a:t> </a:t>
                      </a:r>
                      <a:r>
                        <a:rPr sz="1000" b="1" dirty="0">
                          <a:latin typeface="Arial"/>
                          <a:cs typeface="Arial"/>
                        </a:rPr>
                        <a:t>+</a:t>
                      </a:r>
                      <a:r>
                        <a:rPr sz="1000" b="1" spc="-25" dirty="0">
                          <a:latin typeface="Arial"/>
                          <a:cs typeface="Arial"/>
                        </a:rPr>
                        <a:t> </a:t>
                      </a:r>
                      <a:r>
                        <a:rPr sz="1000" b="1" spc="5" dirty="0">
                          <a:latin typeface="Arial"/>
                          <a:cs typeface="Arial"/>
                        </a:rPr>
                        <a:t>SR</a:t>
                      </a:r>
                      <a:endParaRPr sz="1000">
                        <a:latin typeface="Arial"/>
                        <a:cs typeface="Arial"/>
                      </a:endParaRPr>
                    </a:p>
                  </a:txBody>
                  <a:tcPr marL="0" marR="0" marT="32497"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c>
                  <a:txBody>
                    <a:bodyPr/>
                    <a:lstStyle/>
                    <a:p>
                      <a:pPr marL="81915">
                        <a:lnSpc>
                          <a:spcPct val="100000"/>
                        </a:lnSpc>
                        <a:spcBef>
                          <a:spcPts val="290"/>
                        </a:spcBef>
                      </a:pPr>
                      <a:r>
                        <a:rPr sz="1000" dirty="0">
                          <a:latin typeface="Arial"/>
                          <a:cs typeface="Arial"/>
                        </a:rPr>
                        <a:t>Lossless</a:t>
                      </a:r>
                      <a:endParaRPr sz="1000">
                        <a:latin typeface="Arial"/>
                        <a:cs typeface="Arial"/>
                      </a:endParaRPr>
                    </a:p>
                  </a:txBody>
                  <a:tcPr marL="0" marR="0" marT="32497"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accent3"/>
                    </a:solidFill>
                  </a:tcPr>
                </a:tc>
                <a:tc>
                  <a:txBody>
                    <a:bodyPr/>
                    <a:lstStyle/>
                    <a:p>
                      <a:pPr marL="81915" marR="582295">
                        <a:lnSpc>
                          <a:spcPct val="101800"/>
                        </a:lnSpc>
                        <a:spcBef>
                          <a:spcPts val="265"/>
                        </a:spcBef>
                      </a:pPr>
                      <a:r>
                        <a:rPr sz="1000" spc="-5" dirty="0">
                          <a:latin typeface="Arial"/>
                          <a:cs typeface="Arial"/>
                        </a:rPr>
                        <a:t>Working</a:t>
                      </a:r>
                      <a:r>
                        <a:rPr sz="1000" spc="-45" dirty="0">
                          <a:latin typeface="Arial"/>
                          <a:cs typeface="Arial"/>
                        </a:rPr>
                        <a:t> </a:t>
                      </a:r>
                      <a:r>
                        <a:rPr sz="1000" spc="-5" dirty="0">
                          <a:latin typeface="Arial"/>
                          <a:cs typeface="Arial"/>
                        </a:rPr>
                        <a:t>case: </a:t>
                      </a:r>
                      <a:r>
                        <a:rPr sz="1000" spc="-290" dirty="0">
                          <a:latin typeface="Arial"/>
                          <a:cs typeface="Arial"/>
                        </a:rPr>
                        <a:t> </a:t>
                      </a:r>
                      <a:r>
                        <a:rPr sz="1000" spc="-5" dirty="0">
                          <a:latin typeface="Arial"/>
                          <a:cs typeface="Arial"/>
                        </a:rPr>
                        <a:t>Failure</a:t>
                      </a:r>
                      <a:r>
                        <a:rPr sz="1000" spc="-10" dirty="0">
                          <a:latin typeface="Arial"/>
                          <a:cs typeface="Arial"/>
                        </a:rPr>
                        <a:t> </a:t>
                      </a:r>
                      <a:r>
                        <a:rPr sz="1000" dirty="0">
                          <a:latin typeface="Arial"/>
                          <a:cs typeface="Arial"/>
                        </a:rPr>
                        <a:t>case:</a:t>
                      </a:r>
                      <a:endParaRPr sz="1000">
                        <a:latin typeface="Arial"/>
                        <a:cs typeface="Arial"/>
                      </a:endParaRPr>
                    </a:p>
                  </a:txBody>
                  <a:tcPr marL="0" marR="0" marT="29696" marB="0">
                    <a:lnL w="12700">
                      <a:solidFill>
                        <a:srgbClr val="000000"/>
                      </a:solidFill>
                      <a:prstDash val="solid"/>
                    </a:lnL>
                    <a:lnT w="12700">
                      <a:solidFill>
                        <a:srgbClr val="000000"/>
                      </a:solidFill>
                      <a:prstDash val="solid"/>
                    </a:lnT>
                    <a:lnB w="12700">
                      <a:solidFill>
                        <a:srgbClr val="000000"/>
                      </a:solidFill>
                      <a:prstDash val="solid"/>
                    </a:lnB>
                    <a:solidFill>
                      <a:schemeClr val="accent3"/>
                    </a:solidFill>
                  </a:tcPr>
                </a:tc>
                <a:tc>
                  <a:txBody>
                    <a:bodyPr/>
                    <a:lstStyle/>
                    <a:p>
                      <a:pPr marL="86995" marR="426084">
                        <a:lnSpc>
                          <a:spcPct val="101800"/>
                        </a:lnSpc>
                        <a:spcBef>
                          <a:spcPts val="265"/>
                        </a:spcBef>
                      </a:pPr>
                      <a:r>
                        <a:rPr sz="1000" dirty="0">
                          <a:latin typeface="Arial"/>
                          <a:cs typeface="Arial"/>
                        </a:rPr>
                        <a:t>Y</a:t>
                      </a:r>
                      <a:r>
                        <a:rPr sz="1000" spc="-55" dirty="0">
                          <a:latin typeface="Arial"/>
                          <a:cs typeface="Arial"/>
                        </a:rPr>
                        <a:t> </a:t>
                      </a:r>
                      <a:r>
                        <a:rPr sz="1000" dirty="0">
                          <a:latin typeface="Arial"/>
                          <a:cs typeface="Arial"/>
                        </a:rPr>
                        <a:t>=</a:t>
                      </a:r>
                      <a:r>
                        <a:rPr sz="1000" spc="-45" dirty="0">
                          <a:latin typeface="Arial"/>
                          <a:cs typeface="Arial"/>
                        </a:rPr>
                        <a:t> </a:t>
                      </a:r>
                      <a:r>
                        <a:rPr sz="1000" dirty="0">
                          <a:latin typeface="Arial"/>
                          <a:cs typeface="Arial"/>
                        </a:rPr>
                        <a:t>X  Y</a:t>
                      </a:r>
                      <a:r>
                        <a:rPr sz="1000" spc="-55" dirty="0">
                          <a:latin typeface="Arial"/>
                          <a:cs typeface="Arial"/>
                        </a:rPr>
                        <a:t> </a:t>
                      </a:r>
                      <a:r>
                        <a:rPr sz="1000" dirty="0">
                          <a:latin typeface="Arial"/>
                          <a:cs typeface="Arial"/>
                        </a:rPr>
                        <a:t>=</a:t>
                      </a:r>
                      <a:r>
                        <a:rPr sz="1000" spc="-45" dirty="0">
                          <a:latin typeface="Arial"/>
                          <a:cs typeface="Arial"/>
                        </a:rPr>
                        <a:t> </a:t>
                      </a:r>
                      <a:r>
                        <a:rPr sz="1000" dirty="0">
                          <a:latin typeface="Arial"/>
                          <a:cs typeface="Arial"/>
                        </a:rPr>
                        <a:t>X</a:t>
                      </a:r>
                      <a:endParaRPr sz="1000">
                        <a:latin typeface="Arial"/>
                        <a:cs typeface="Arial"/>
                      </a:endParaRPr>
                    </a:p>
                  </a:txBody>
                  <a:tcPr marL="0" marR="0" marT="29696" marB="0">
                    <a:lnR w="12700">
                      <a:solidFill>
                        <a:srgbClr val="000000"/>
                      </a:solidFill>
                      <a:prstDash val="solid"/>
                    </a:lnR>
                    <a:lnT w="12700">
                      <a:solidFill>
                        <a:srgbClr val="000000"/>
                      </a:solidFill>
                      <a:prstDash val="solid"/>
                    </a:lnT>
                    <a:lnB w="12700">
                      <a:solidFill>
                        <a:srgbClr val="000000"/>
                      </a:solidFill>
                      <a:prstDash val="solid"/>
                    </a:lnB>
                    <a:solidFill>
                      <a:schemeClr val="accent3"/>
                    </a:solidFill>
                  </a:tcPr>
                </a:tc>
                <a:tc>
                  <a:txBody>
                    <a:bodyPr/>
                    <a:lstStyle/>
                    <a:p>
                      <a:pPr marL="81915">
                        <a:lnSpc>
                          <a:spcPct val="100000"/>
                        </a:lnSpc>
                        <a:spcBef>
                          <a:spcPts val="290"/>
                        </a:spcBef>
                      </a:pPr>
                      <a:r>
                        <a:rPr sz="1000" spc="5" dirty="0">
                          <a:latin typeface="Arial"/>
                          <a:cs typeface="Arial"/>
                        </a:rPr>
                        <a:t>Low</a:t>
                      </a:r>
                      <a:endParaRPr sz="1000">
                        <a:latin typeface="Arial"/>
                        <a:cs typeface="Arial"/>
                      </a:endParaRPr>
                    </a:p>
                  </a:txBody>
                  <a:tcPr marL="0" marR="0" marT="32497"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accent3"/>
                    </a:solidFill>
                  </a:tcPr>
                </a:tc>
                <a:tc>
                  <a:txBody>
                    <a:bodyPr/>
                    <a:lstStyle/>
                    <a:p>
                      <a:pPr marL="81915">
                        <a:lnSpc>
                          <a:spcPct val="100000"/>
                        </a:lnSpc>
                        <a:spcBef>
                          <a:spcPts val="290"/>
                        </a:spcBef>
                      </a:pPr>
                      <a:r>
                        <a:rPr sz="1000" spc="-5" dirty="0">
                          <a:latin typeface="Arial"/>
                          <a:cs typeface="Arial"/>
                        </a:rPr>
                        <a:t>Medium</a:t>
                      </a:r>
                      <a:endParaRPr sz="1000">
                        <a:latin typeface="Arial"/>
                        <a:cs typeface="Arial"/>
                      </a:endParaRPr>
                    </a:p>
                  </a:txBody>
                  <a:tcPr marL="0" marR="0" marT="32497"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accent3"/>
                    </a:solidFill>
                  </a:tcPr>
                </a:tc>
                <a:tc>
                  <a:txBody>
                    <a:bodyPr/>
                    <a:lstStyle/>
                    <a:p>
                      <a:pPr marL="81915">
                        <a:lnSpc>
                          <a:spcPct val="100000"/>
                        </a:lnSpc>
                        <a:spcBef>
                          <a:spcPts val="290"/>
                        </a:spcBef>
                      </a:pPr>
                      <a:r>
                        <a:rPr sz="1000" spc="5" dirty="0">
                          <a:latin typeface="Arial"/>
                          <a:cs typeface="Arial"/>
                        </a:rPr>
                        <a:t>Low</a:t>
                      </a:r>
                      <a:endParaRPr sz="1000" dirty="0">
                        <a:latin typeface="Arial"/>
                        <a:cs typeface="Arial"/>
                      </a:endParaRPr>
                    </a:p>
                  </a:txBody>
                  <a:tcPr marL="0" marR="0" marT="32497"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chemeClr val="accent3"/>
                    </a:solidFill>
                  </a:tcPr>
                </a:tc>
              </a:tr>
              <a:tr h="330931">
                <a:tc>
                  <a:txBody>
                    <a:bodyPr/>
                    <a:lstStyle/>
                    <a:p>
                      <a:pPr marL="81915">
                        <a:lnSpc>
                          <a:spcPct val="100000"/>
                        </a:lnSpc>
                        <a:spcBef>
                          <a:spcPts val="315"/>
                        </a:spcBef>
                      </a:pPr>
                      <a:r>
                        <a:rPr sz="1000" b="1" spc="-10" dirty="0">
                          <a:latin typeface="Arial"/>
                          <a:cs typeface="Arial"/>
                        </a:rPr>
                        <a:t>MPLS </a:t>
                      </a:r>
                      <a:r>
                        <a:rPr sz="1000" b="1" spc="10" dirty="0">
                          <a:latin typeface="Arial"/>
                          <a:cs typeface="Arial"/>
                        </a:rPr>
                        <a:t>TE</a:t>
                      </a:r>
                      <a:r>
                        <a:rPr sz="1000" b="1" spc="-30" dirty="0">
                          <a:latin typeface="Arial"/>
                          <a:cs typeface="Arial"/>
                        </a:rPr>
                        <a:t> </a:t>
                      </a:r>
                      <a:r>
                        <a:rPr sz="1000" b="1" dirty="0">
                          <a:latin typeface="Arial"/>
                          <a:cs typeface="Arial"/>
                        </a:rPr>
                        <a:t>+</a:t>
                      </a:r>
                      <a:r>
                        <a:rPr sz="1000" b="1" spc="-30" dirty="0">
                          <a:latin typeface="Arial"/>
                          <a:cs typeface="Arial"/>
                        </a:rPr>
                        <a:t> </a:t>
                      </a:r>
                      <a:r>
                        <a:rPr sz="1000" b="1" spc="5" dirty="0">
                          <a:latin typeface="Arial"/>
                          <a:cs typeface="Arial"/>
                        </a:rPr>
                        <a:t>SR</a:t>
                      </a:r>
                      <a:endParaRPr sz="1000">
                        <a:latin typeface="Arial"/>
                        <a:cs typeface="Arial"/>
                      </a:endParaRPr>
                    </a:p>
                  </a:txBody>
                  <a:tcPr marL="0" marR="0" marT="35299" marB="0">
                    <a:lnL w="28575">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c>
                  <a:txBody>
                    <a:bodyPr/>
                    <a:lstStyle/>
                    <a:p>
                      <a:pPr marL="81915">
                        <a:lnSpc>
                          <a:spcPct val="100000"/>
                        </a:lnSpc>
                        <a:spcBef>
                          <a:spcPts val="315"/>
                        </a:spcBef>
                      </a:pPr>
                      <a:r>
                        <a:rPr sz="1000" dirty="0">
                          <a:latin typeface="Arial"/>
                          <a:cs typeface="Arial"/>
                        </a:rPr>
                        <a:t>Lossless</a:t>
                      </a:r>
                      <a:endParaRPr sz="1000">
                        <a:latin typeface="Arial"/>
                        <a:cs typeface="Arial"/>
                      </a:endParaRPr>
                    </a:p>
                  </a:txBody>
                  <a:tcPr marL="0" marR="0" marT="35299"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accent3"/>
                    </a:solidFill>
                  </a:tcPr>
                </a:tc>
                <a:tc>
                  <a:txBody>
                    <a:bodyPr/>
                    <a:lstStyle/>
                    <a:p>
                      <a:pPr marL="81915" marR="582295">
                        <a:lnSpc>
                          <a:spcPct val="100000"/>
                        </a:lnSpc>
                        <a:spcBef>
                          <a:spcPts val="315"/>
                        </a:spcBef>
                      </a:pPr>
                      <a:r>
                        <a:rPr sz="1000" spc="-5" dirty="0">
                          <a:latin typeface="Arial"/>
                          <a:cs typeface="Arial"/>
                        </a:rPr>
                        <a:t>Working</a:t>
                      </a:r>
                      <a:r>
                        <a:rPr sz="1000" spc="-45" dirty="0">
                          <a:latin typeface="Arial"/>
                          <a:cs typeface="Arial"/>
                        </a:rPr>
                        <a:t> </a:t>
                      </a:r>
                      <a:r>
                        <a:rPr sz="1000" spc="-5" dirty="0">
                          <a:latin typeface="Arial"/>
                          <a:cs typeface="Arial"/>
                        </a:rPr>
                        <a:t>case: </a:t>
                      </a:r>
                      <a:r>
                        <a:rPr sz="1000" spc="-290" dirty="0">
                          <a:latin typeface="Arial"/>
                          <a:cs typeface="Arial"/>
                        </a:rPr>
                        <a:t> </a:t>
                      </a:r>
                      <a:r>
                        <a:rPr sz="1000" spc="-5" dirty="0">
                          <a:latin typeface="Arial"/>
                          <a:cs typeface="Arial"/>
                        </a:rPr>
                        <a:t>Failure</a:t>
                      </a:r>
                      <a:r>
                        <a:rPr sz="1000" spc="-10" dirty="0">
                          <a:latin typeface="Arial"/>
                          <a:cs typeface="Arial"/>
                        </a:rPr>
                        <a:t> </a:t>
                      </a:r>
                      <a:r>
                        <a:rPr sz="1000" dirty="0">
                          <a:latin typeface="Arial"/>
                          <a:cs typeface="Arial"/>
                        </a:rPr>
                        <a:t>case:</a:t>
                      </a:r>
                      <a:endParaRPr sz="1000">
                        <a:latin typeface="Arial"/>
                        <a:cs typeface="Arial"/>
                      </a:endParaRPr>
                    </a:p>
                  </a:txBody>
                  <a:tcPr marL="0" marR="0" marT="35299" marB="0">
                    <a:lnL w="12700">
                      <a:solidFill>
                        <a:srgbClr val="000000"/>
                      </a:solidFill>
                      <a:prstDash val="solid"/>
                    </a:lnL>
                    <a:lnT w="12700">
                      <a:solidFill>
                        <a:srgbClr val="000000"/>
                      </a:solidFill>
                      <a:prstDash val="solid"/>
                    </a:lnT>
                    <a:lnB w="12700">
                      <a:solidFill>
                        <a:srgbClr val="000000"/>
                      </a:solidFill>
                      <a:prstDash val="solid"/>
                    </a:lnB>
                    <a:solidFill>
                      <a:schemeClr val="accent3"/>
                    </a:solidFill>
                  </a:tcPr>
                </a:tc>
                <a:tc>
                  <a:txBody>
                    <a:bodyPr/>
                    <a:lstStyle/>
                    <a:p>
                      <a:pPr marL="86995" marR="426084">
                        <a:lnSpc>
                          <a:spcPct val="100000"/>
                        </a:lnSpc>
                        <a:spcBef>
                          <a:spcPts val="315"/>
                        </a:spcBef>
                      </a:pPr>
                      <a:r>
                        <a:rPr sz="1000" dirty="0">
                          <a:latin typeface="Arial"/>
                          <a:cs typeface="Arial"/>
                        </a:rPr>
                        <a:t>Y</a:t>
                      </a:r>
                      <a:r>
                        <a:rPr sz="1000" spc="-55" dirty="0">
                          <a:latin typeface="Arial"/>
                          <a:cs typeface="Arial"/>
                        </a:rPr>
                        <a:t> </a:t>
                      </a:r>
                      <a:r>
                        <a:rPr sz="1000" dirty="0">
                          <a:latin typeface="Arial"/>
                          <a:cs typeface="Arial"/>
                        </a:rPr>
                        <a:t>=</a:t>
                      </a:r>
                      <a:r>
                        <a:rPr sz="1000" spc="-45" dirty="0">
                          <a:latin typeface="Arial"/>
                          <a:cs typeface="Arial"/>
                        </a:rPr>
                        <a:t> </a:t>
                      </a:r>
                      <a:r>
                        <a:rPr sz="1000" dirty="0">
                          <a:latin typeface="Arial"/>
                          <a:cs typeface="Arial"/>
                        </a:rPr>
                        <a:t>X  Y</a:t>
                      </a:r>
                      <a:r>
                        <a:rPr sz="1000" spc="-55" dirty="0">
                          <a:latin typeface="Arial"/>
                          <a:cs typeface="Arial"/>
                        </a:rPr>
                        <a:t> </a:t>
                      </a:r>
                      <a:r>
                        <a:rPr sz="1000" dirty="0">
                          <a:latin typeface="Arial"/>
                          <a:cs typeface="Arial"/>
                        </a:rPr>
                        <a:t>=</a:t>
                      </a:r>
                      <a:r>
                        <a:rPr sz="1000" spc="-45" dirty="0">
                          <a:latin typeface="Arial"/>
                          <a:cs typeface="Arial"/>
                        </a:rPr>
                        <a:t> </a:t>
                      </a:r>
                      <a:r>
                        <a:rPr sz="1000" dirty="0">
                          <a:latin typeface="Arial"/>
                          <a:cs typeface="Arial"/>
                        </a:rPr>
                        <a:t>X</a:t>
                      </a:r>
                      <a:endParaRPr sz="1000">
                        <a:latin typeface="Arial"/>
                        <a:cs typeface="Arial"/>
                      </a:endParaRPr>
                    </a:p>
                  </a:txBody>
                  <a:tcPr marL="0" marR="0" marT="35299" marB="0">
                    <a:lnR w="12700">
                      <a:solidFill>
                        <a:srgbClr val="000000"/>
                      </a:solidFill>
                      <a:prstDash val="solid"/>
                    </a:lnR>
                    <a:lnT w="12700">
                      <a:solidFill>
                        <a:srgbClr val="000000"/>
                      </a:solidFill>
                      <a:prstDash val="solid"/>
                    </a:lnT>
                    <a:lnB w="12700">
                      <a:solidFill>
                        <a:srgbClr val="000000"/>
                      </a:solidFill>
                      <a:prstDash val="solid"/>
                    </a:lnB>
                    <a:solidFill>
                      <a:schemeClr val="accent3"/>
                    </a:solidFill>
                  </a:tcPr>
                </a:tc>
                <a:tc>
                  <a:txBody>
                    <a:bodyPr/>
                    <a:lstStyle/>
                    <a:p>
                      <a:pPr marL="81915">
                        <a:lnSpc>
                          <a:spcPct val="100000"/>
                        </a:lnSpc>
                        <a:spcBef>
                          <a:spcPts val="315"/>
                        </a:spcBef>
                      </a:pPr>
                      <a:r>
                        <a:rPr sz="1000" spc="-5" dirty="0">
                          <a:latin typeface="Arial"/>
                          <a:cs typeface="Arial"/>
                        </a:rPr>
                        <a:t>High</a:t>
                      </a:r>
                      <a:endParaRPr sz="10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accent3"/>
                    </a:solidFill>
                  </a:tcPr>
                </a:tc>
                <a:tc>
                  <a:txBody>
                    <a:bodyPr/>
                    <a:lstStyle/>
                    <a:p>
                      <a:pPr marL="81915">
                        <a:lnSpc>
                          <a:spcPct val="100000"/>
                        </a:lnSpc>
                        <a:spcBef>
                          <a:spcPts val="315"/>
                        </a:spcBef>
                      </a:pPr>
                      <a:r>
                        <a:rPr sz="1000" spc="-5" dirty="0">
                          <a:latin typeface="Arial"/>
                          <a:cs typeface="Arial"/>
                        </a:rPr>
                        <a:t>Medium</a:t>
                      </a:r>
                      <a:endParaRPr sz="10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chemeClr val="accent3"/>
                    </a:solidFill>
                  </a:tcPr>
                </a:tc>
                <a:tc>
                  <a:txBody>
                    <a:bodyPr/>
                    <a:lstStyle/>
                    <a:p>
                      <a:pPr marL="81915">
                        <a:lnSpc>
                          <a:spcPct val="100000"/>
                        </a:lnSpc>
                        <a:spcBef>
                          <a:spcPts val="315"/>
                        </a:spcBef>
                      </a:pPr>
                      <a:r>
                        <a:rPr sz="1000" spc="5" dirty="0">
                          <a:latin typeface="Arial"/>
                          <a:cs typeface="Arial"/>
                        </a:rPr>
                        <a:t>Low</a:t>
                      </a:r>
                      <a:endParaRPr sz="1000" dirty="0">
                        <a:latin typeface="Arial"/>
                        <a:cs typeface="Arial"/>
                      </a:endParaRPr>
                    </a:p>
                  </a:txBody>
                  <a:tcPr marL="0" marR="0" marT="35299"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chemeClr val="accent3"/>
                    </a:solidFill>
                  </a:tcPr>
                </a:tc>
              </a:tr>
              <a:tr h="472581">
                <a:tc>
                  <a:txBody>
                    <a:bodyPr/>
                    <a:lstStyle/>
                    <a:p>
                      <a:pPr marL="81915">
                        <a:lnSpc>
                          <a:spcPct val="100000"/>
                        </a:lnSpc>
                        <a:spcBef>
                          <a:spcPts val="315"/>
                        </a:spcBef>
                      </a:pPr>
                      <a:r>
                        <a:rPr sz="1000" b="1" spc="-5" dirty="0">
                          <a:latin typeface="Arial"/>
                          <a:cs typeface="Arial"/>
                        </a:rPr>
                        <a:t>MTR</a:t>
                      </a:r>
                      <a:r>
                        <a:rPr sz="1000" b="1" spc="-30" dirty="0">
                          <a:latin typeface="Arial"/>
                          <a:cs typeface="Arial"/>
                        </a:rPr>
                        <a:t> </a:t>
                      </a:r>
                      <a:r>
                        <a:rPr sz="1000" b="1" dirty="0">
                          <a:latin typeface="Arial"/>
                          <a:cs typeface="Arial"/>
                        </a:rPr>
                        <a:t>+</a:t>
                      </a:r>
                      <a:r>
                        <a:rPr sz="1000" b="1" spc="-25" dirty="0">
                          <a:latin typeface="Arial"/>
                          <a:cs typeface="Arial"/>
                        </a:rPr>
                        <a:t> </a:t>
                      </a:r>
                      <a:r>
                        <a:rPr sz="1000" b="1" spc="5" dirty="0">
                          <a:latin typeface="Arial"/>
                          <a:cs typeface="Arial"/>
                        </a:rPr>
                        <a:t>SR</a:t>
                      </a:r>
                      <a:endParaRPr lang="en-US" sz="1000" b="1" spc="5" dirty="0">
                        <a:latin typeface="Arial"/>
                        <a:cs typeface="Arial"/>
                      </a:endParaRPr>
                    </a:p>
                    <a:p>
                      <a:pPr marL="81915">
                        <a:lnSpc>
                          <a:spcPct val="100000"/>
                        </a:lnSpc>
                        <a:spcBef>
                          <a:spcPts val="315"/>
                        </a:spcBef>
                      </a:pPr>
                      <a:r>
                        <a:rPr lang="en-US" sz="1000" b="1" spc="5" dirty="0">
                          <a:latin typeface="Arial"/>
                          <a:cs typeface="Arial"/>
                        </a:rPr>
                        <a:t>MTR</a:t>
                      </a:r>
                      <a:r>
                        <a:rPr lang="en-US" sz="1000" b="1" spc="5" dirty="0">
                          <a:latin typeface="Arial"/>
                          <a:cs typeface="Arial"/>
                          <a:sym typeface="Wingdings" pitchFamily="2" charset="2" panose="05000000000000000000"/>
                        </a:rPr>
                        <a:t></a:t>
                      </a:r>
                      <a:r>
                        <a:rPr lang="en-US" sz="1000" b="1" spc="5" dirty="0">
                          <a:latin typeface="Arial"/>
                          <a:cs typeface="Arial"/>
                        </a:rPr>
                        <a:t>ISIS MT</a:t>
                      </a:r>
                      <a:endParaRPr sz="1000" dirty="0">
                        <a:latin typeface="Arial"/>
                        <a:cs typeface="Arial"/>
                      </a:endParaRPr>
                    </a:p>
                  </a:txBody>
                  <a:tcPr marL="0" marR="0" marT="35299" marB="0">
                    <a:lnL w="28575">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tc>
                  <a:txBody>
                    <a:bodyPr/>
                    <a:lstStyle/>
                    <a:p>
                      <a:pPr marL="81915">
                        <a:lnSpc>
                          <a:spcPct val="100000"/>
                        </a:lnSpc>
                        <a:spcBef>
                          <a:spcPts val="315"/>
                        </a:spcBef>
                      </a:pPr>
                      <a:r>
                        <a:rPr sz="1000" dirty="0">
                          <a:latin typeface="Arial"/>
                          <a:cs typeface="Arial"/>
                        </a:rPr>
                        <a:t>Lossless</a:t>
                      </a:r>
                      <a:endParaRPr sz="1000">
                        <a:latin typeface="Arial"/>
                        <a:cs typeface="Arial"/>
                      </a:endParaRPr>
                    </a:p>
                  </a:txBody>
                  <a:tcPr marL="0" marR="0" marT="35299"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chemeClr val="accent3"/>
                    </a:solidFill>
                  </a:tcPr>
                </a:tc>
                <a:tc>
                  <a:txBody>
                    <a:bodyPr/>
                    <a:lstStyle/>
                    <a:p>
                      <a:pPr marL="81915" marR="582295">
                        <a:lnSpc>
                          <a:spcPct val="100000"/>
                        </a:lnSpc>
                        <a:spcBef>
                          <a:spcPts val="315"/>
                        </a:spcBef>
                      </a:pPr>
                      <a:r>
                        <a:rPr sz="1000" spc="-5" dirty="0">
                          <a:latin typeface="Arial"/>
                          <a:cs typeface="Arial"/>
                        </a:rPr>
                        <a:t>Working</a:t>
                      </a:r>
                      <a:r>
                        <a:rPr sz="1000" spc="-45" dirty="0">
                          <a:latin typeface="Arial"/>
                          <a:cs typeface="Arial"/>
                        </a:rPr>
                        <a:t> </a:t>
                      </a:r>
                      <a:r>
                        <a:rPr sz="1000" spc="-5" dirty="0">
                          <a:latin typeface="Arial"/>
                          <a:cs typeface="Arial"/>
                        </a:rPr>
                        <a:t>case: </a:t>
                      </a:r>
                      <a:r>
                        <a:rPr sz="1000" spc="-290" dirty="0">
                          <a:latin typeface="Arial"/>
                          <a:cs typeface="Arial"/>
                        </a:rPr>
                        <a:t> </a:t>
                      </a:r>
                      <a:r>
                        <a:rPr sz="1000" spc="-5" dirty="0">
                          <a:latin typeface="Arial"/>
                          <a:cs typeface="Arial"/>
                        </a:rPr>
                        <a:t>Failure</a:t>
                      </a:r>
                      <a:r>
                        <a:rPr sz="1000" spc="-10" dirty="0">
                          <a:latin typeface="Arial"/>
                          <a:cs typeface="Arial"/>
                        </a:rPr>
                        <a:t> </a:t>
                      </a:r>
                      <a:r>
                        <a:rPr sz="1000" dirty="0">
                          <a:latin typeface="Arial"/>
                          <a:cs typeface="Arial"/>
                        </a:rPr>
                        <a:t>case:</a:t>
                      </a:r>
                    </a:p>
                  </a:txBody>
                  <a:tcPr marL="0" marR="0" marT="35299" marB="0">
                    <a:lnL w="12700">
                      <a:solidFill>
                        <a:srgbClr val="000000"/>
                      </a:solidFill>
                      <a:prstDash val="solid"/>
                    </a:lnL>
                    <a:lnT w="12700">
                      <a:solidFill>
                        <a:srgbClr val="000000"/>
                      </a:solidFill>
                      <a:prstDash val="solid"/>
                    </a:lnT>
                    <a:lnB w="28575">
                      <a:solidFill>
                        <a:srgbClr val="000000"/>
                      </a:solidFill>
                      <a:prstDash val="solid"/>
                    </a:lnB>
                    <a:solidFill>
                      <a:schemeClr val="accent3"/>
                    </a:solidFill>
                  </a:tcPr>
                </a:tc>
                <a:tc>
                  <a:txBody>
                    <a:bodyPr/>
                    <a:lstStyle/>
                    <a:p>
                      <a:pPr marL="86995" marR="426084">
                        <a:lnSpc>
                          <a:spcPct val="100000"/>
                        </a:lnSpc>
                        <a:spcBef>
                          <a:spcPts val="315"/>
                        </a:spcBef>
                      </a:pPr>
                      <a:r>
                        <a:rPr sz="1000" dirty="0">
                          <a:latin typeface="Arial"/>
                          <a:cs typeface="Arial"/>
                        </a:rPr>
                        <a:t>Y</a:t>
                      </a:r>
                      <a:r>
                        <a:rPr sz="1000" spc="-55" dirty="0">
                          <a:latin typeface="Arial"/>
                          <a:cs typeface="Arial"/>
                        </a:rPr>
                        <a:t> </a:t>
                      </a:r>
                      <a:r>
                        <a:rPr sz="1000" dirty="0">
                          <a:latin typeface="Arial"/>
                          <a:cs typeface="Arial"/>
                        </a:rPr>
                        <a:t>=</a:t>
                      </a:r>
                      <a:r>
                        <a:rPr sz="1000" spc="-45" dirty="0">
                          <a:latin typeface="Arial"/>
                          <a:cs typeface="Arial"/>
                        </a:rPr>
                        <a:t> </a:t>
                      </a:r>
                      <a:r>
                        <a:rPr sz="1000" dirty="0">
                          <a:latin typeface="Arial"/>
                          <a:cs typeface="Arial"/>
                        </a:rPr>
                        <a:t>X  Y</a:t>
                      </a:r>
                      <a:r>
                        <a:rPr sz="1000" spc="-55" dirty="0">
                          <a:latin typeface="Arial"/>
                          <a:cs typeface="Arial"/>
                        </a:rPr>
                        <a:t> </a:t>
                      </a:r>
                      <a:r>
                        <a:rPr sz="1000" dirty="0">
                          <a:latin typeface="Arial"/>
                          <a:cs typeface="Arial"/>
                        </a:rPr>
                        <a:t>=</a:t>
                      </a:r>
                      <a:r>
                        <a:rPr sz="1000" spc="-45" dirty="0">
                          <a:latin typeface="Arial"/>
                          <a:cs typeface="Arial"/>
                        </a:rPr>
                        <a:t> </a:t>
                      </a:r>
                      <a:r>
                        <a:rPr sz="1000" dirty="0">
                          <a:latin typeface="Arial"/>
                          <a:cs typeface="Arial"/>
                        </a:rPr>
                        <a:t>X</a:t>
                      </a:r>
                      <a:endParaRPr sz="1000">
                        <a:latin typeface="Arial"/>
                        <a:cs typeface="Arial"/>
                      </a:endParaRPr>
                    </a:p>
                  </a:txBody>
                  <a:tcPr marL="0" marR="0" marT="35299" marB="0">
                    <a:lnR w="12700">
                      <a:solidFill>
                        <a:srgbClr val="000000"/>
                      </a:solidFill>
                      <a:prstDash val="solid"/>
                    </a:lnR>
                    <a:lnT w="12700">
                      <a:solidFill>
                        <a:srgbClr val="000000"/>
                      </a:solidFill>
                      <a:prstDash val="solid"/>
                    </a:lnT>
                    <a:lnB w="28575">
                      <a:solidFill>
                        <a:srgbClr val="000000"/>
                      </a:solidFill>
                      <a:prstDash val="solid"/>
                    </a:lnB>
                    <a:solidFill>
                      <a:schemeClr val="accent3"/>
                    </a:solidFill>
                  </a:tcPr>
                </a:tc>
                <a:tc>
                  <a:txBody>
                    <a:bodyPr/>
                    <a:lstStyle/>
                    <a:p>
                      <a:pPr marL="81915">
                        <a:lnSpc>
                          <a:spcPct val="100000"/>
                        </a:lnSpc>
                        <a:spcBef>
                          <a:spcPts val="315"/>
                        </a:spcBef>
                      </a:pPr>
                      <a:r>
                        <a:rPr sz="1000" spc="-5" dirty="0">
                          <a:latin typeface="Arial"/>
                          <a:cs typeface="Arial"/>
                        </a:rPr>
                        <a:t>High</a:t>
                      </a:r>
                      <a:endParaRPr sz="10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chemeClr val="accent3"/>
                    </a:solidFill>
                  </a:tcPr>
                </a:tc>
                <a:tc>
                  <a:txBody>
                    <a:bodyPr/>
                    <a:lstStyle/>
                    <a:p>
                      <a:pPr marL="81915">
                        <a:lnSpc>
                          <a:spcPct val="100000"/>
                        </a:lnSpc>
                        <a:spcBef>
                          <a:spcPts val="315"/>
                        </a:spcBef>
                      </a:pPr>
                      <a:r>
                        <a:rPr sz="1000" spc="-5" dirty="0">
                          <a:latin typeface="Arial"/>
                          <a:cs typeface="Arial"/>
                        </a:rPr>
                        <a:t>Medium</a:t>
                      </a:r>
                      <a:endParaRPr sz="1000">
                        <a:latin typeface="Arial"/>
                        <a:cs typeface="Arial"/>
                      </a:endParaRPr>
                    </a:p>
                  </a:txBody>
                  <a:tcPr marL="0" marR="0" marT="35299"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chemeClr val="accent3"/>
                    </a:solidFill>
                  </a:tcPr>
                </a:tc>
                <a:tc>
                  <a:txBody>
                    <a:bodyPr/>
                    <a:lstStyle/>
                    <a:p>
                      <a:pPr marL="81915">
                        <a:lnSpc>
                          <a:spcPct val="100000"/>
                        </a:lnSpc>
                        <a:spcBef>
                          <a:spcPts val="315"/>
                        </a:spcBef>
                      </a:pPr>
                      <a:r>
                        <a:rPr sz="1000" spc="5" dirty="0">
                          <a:latin typeface="Arial"/>
                          <a:cs typeface="Arial"/>
                        </a:rPr>
                        <a:t>Low</a:t>
                      </a:r>
                      <a:endParaRPr sz="1000" dirty="0">
                        <a:latin typeface="Arial"/>
                        <a:cs typeface="Arial"/>
                      </a:endParaRPr>
                    </a:p>
                  </a:txBody>
                  <a:tcPr marL="0" marR="0" marT="35299"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solidFill>
                      <a:schemeClr val="accent3"/>
                    </a:solidFill>
                  </a:tcPr>
                </a:tc>
              </a:tr>
            </a:tbl>
          </a:graphicData>
        </a:graphic>
      </p:graphicFrame>
      <p:sp>
        <p:nvSpPr>
          <p:cNvPr id="14" name="object 14"/>
          <p:cNvSpPr txBox="1">
            <a:spLocks noGrp="1"/>
          </p:cNvSpPr>
          <p:nvPr>
            <p:ph type="sldNum" sz="quarter" idx="7"/>
          </p:nvPr>
        </p:nvSpPr>
        <p:spPr>
          <a:xfrm>
            <a:off x="9115038" y="7139539"/>
            <a:ext cx="230504" cy="153670"/>
          </a:xfrm>
          <a:prstGeom prst="rect">
            <a:avLst/>
          </a:prstGeom>
        </p:spPr>
        <p:txBody>
          <a:bodyPr vert="horz" wrap="square" lIns="0" tIns="0" rIns="0" bIns="0" rtlCol="0">
            <a:spAutoFit/>
          </a:bodyPr>
          <a:lstStyle>
            <a:defPPr>
              <a:defRPr lang="en-US"/>
            </a:defPPr>
            <a:lvl1pPr marL="0" algn="l" defTabSz="914400" rtl="0" eaLnBrk="1" latinLnBrk="0" hangingPunct="1">
              <a:defRPr sz="1000" b="0" i="0" kern="1200">
                <a:solidFill>
                  <a:srgbClr val="D3D3D3"/>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080"/>
              </a:lnSpc>
            </a:pPr>
            <a:fld id="{81D60167-4931-47E6-BA6A-407CBD079E47}" type="slidenum">
              <a:rPr lang="en-US" smtClean="0"/>
              <a:pPr marL="38100">
                <a:lnSpc>
                  <a:spcPts val="1080"/>
                </a:lnSpc>
              </a:pPr>
              <a:t>7</a:t>
            </a:fld>
            <a:endParaRPr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2200" y="654142"/>
            <a:ext cx="14020800" cy="511251"/>
          </a:xfrm>
          <a:prstGeom prst="rect">
            <a:avLst/>
          </a:prstGeom>
        </p:spPr>
        <p:txBody>
          <a:bodyPr vert="horz" wrap="square" lIns="0" tIns="18627" rIns="0" bIns="0" rtlCol="0" anchor="ctr">
            <a:spAutoFit/>
          </a:bodyPr>
          <a:lstStyle/>
          <a:p>
            <a:pPr marL="16933">
              <a:lnSpc>
                <a:spcPct val="100000"/>
              </a:lnSpc>
              <a:spcBef>
                <a:spcPts val="147"/>
              </a:spcBef>
            </a:pPr>
            <a:r>
              <a:rPr lang="en-US" sz="3200" spc="-13" dirty="0"/>
              <a:t>MSR6 Requirements &amp; legacy technologies characteristics to meet?</a:t>
            </a:r>
            <a:endParaRPr sz="3200" spc="80" dirty="0"/>
          </a:p>
        </p:txBody>
      </p:sp>
      <p:sp>
        <p:nvSpPr>
          <p:cNvPr id="6" name="object 6"/>
          <p:cNvSpPr txBox="1">
            <a:spLocks noGrp="1"/>
          </p:cNvSpPr>
          <p:nvPr>
            <p:ph type="sldNum" sz="quarter" idx="7"/>
          </p:nvPr>
        </p:nvSpPr>
        <p:spPr>
          <a:xfrm>
            <a:off x="8514842" y="4964379"/>
            <a:ext cx="180340" cy="131445"/>
          </a:xfrm>
          <a:prstGeom prst="rect">
            <a:avLst/>
          </a:prstGeom>
        </p:spPr>
        <p:txBody>
          <a:bodyPr vert="horz" wrap="square" lIns="0" tIns="0" rIns="0" bIns="0" rtlCol="0">
            <a:spAutoFit/>
          </a:bodyPr>
          <a:lstStyle>
            <a:defPPr>
              <a:defRPr lang="en-US"/>
            </a:defPPr>
            <a:lvl1pPr marL="0" algn="l" defTabSz="914400" rtl="0" eaLnBrk="1" latinLnBrk="0" hangingPunct="1">
              <a:defRPr sz="600" b="0" i="0" kern="1200">
                <a:solidFill>
                  <a:srgbClr val="282828"/>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110"/>
              </a:spcBef>
            </a:pPr>
            <a:fld id="{81D60167-4931-47E6-BA6A-407CBD079E47}" type="slidenum">
              <a:rPr lang="en-US" spc="30" smtClean="0"/>
              <a:pPr marL="38100">
                <a:spcBef>
                  <a:spcPts val="110"/>
                </a:spcBef>
              </a:pPr>
              <a:t>8</a:t>
            </a:fld>
            <a:endParaRPr spc="40" dirty="0"/>
          </a:p>
        </p:txBody>
      </p:sp>
      <p:graphicFrame>
        <p:nvGraphicFramePr>
          <p:cNvPr id="3" name="object 3"/>
          <p:cNvGraphicFramePr>
            <a:graphicFrameLocks xmlns:a="http://schemas.openxmlformats.org/drawingml/2006/main" noGrp="1"/>
          </p:cNvGraphicFramePr>
          <p:nvPr/>
        </p:nvGraphicFramePr>
        <p:xfrm>
          <a:off x="573617" y="1579118"/>
          <a:ext cx="11355489" cy="4726939"/>
        </p:xfrm>
        <a:graphic>
          <a:graphicData uri="http://schemas.openxmlformats.org/drawingml/2006/table">
            <a:tbl>
              <a:tblPr firstRow="1" bandRow="1">
                <a:tableStyleId>{2D5ABB26-0587-4C30-8999-92F81FD0307C}</a:tableStyleId>
              </a:tblPr>
              <a:tblGrid>
                <a:gridCol w="2839720"/>
                <a:gridCol w="3020059"/>
                <a:gridCol w="2657685"/>
                <a:gridCol w="2838025"/>
              </a:tblGrid>
              <a:tr h="544407">
                <a:tc>
                  <a:txBody>
                    <a:bodyPr/>
                    <a:lstStyle/>
                    <a:p>
                      <a:pPr marL="83185">
                        <a:lnSpc>
                          <a:spcPct val="100000"/>
                        </a:lnSpc>
                        <a:spcBef>
                          <a:spcPts val="165"/>
                        </a:spcBef>
                      </a:pPr>
                      <a:r>
                        <a:rPr sz="1600" b="1" spc="5" dirty="0">
                          <a:solidFill>
                            <a:srgbClr val="18356E"/>
                          </a:solidFill>
                          <a:latin typeface="Arial"/>
                          <a:cs typeface="Arial"/>
                        </a:rPr>
                        <a:t>Characteristic</a:t>
                      </a:r>
                      <a:endParaRPr sz="1600">
                        <a:latin typeface="Arial"/>
                        <a:cs typeface="Arial"/>
                      </a:endParaRPr>
                    </a:p>
                  </a:txBody>
                  <a:tcPr marL="0" marR="0" marT="27940" marB="0">
                    <a:lnL w="28575">
                      <a:solidFill>
                        <a:srgbClr val="282828"/>
                      </a:solidFill>
                      <a:prstDash val="solid"/>
                    </a:lnL>
                    <a:lnR w="12700">
                      <a:solidFill>
                        <a:srgbClr val="282828"/>
                      </a:solidFill>
                      <a:prstDash val="solid"/>
                    </a:lnR>
                    <a:lnT w="28575">
                      <a:solidFill>
                        <a:srgbClr val="282828"/>
                      </a:solidFill>
                      <a:prstDash val="solid"/>
                    </a:lnT>
                    <a:lnB w="12700">
                      <a:solidFill>
                        <a:srgbClr val="282828"/>
                      </a:solidFill>
                      <a:prstDash val="solid"/>
                    </a:lnB>
                    <a:solidFill>
                      <a:srgbClr val="AFE7FF"/>
                    </a:solidFill>
                  </a:tcPr>
                </a:tc>
                <a:tc>
                  <a:txBody>
                    <a:bodyPr/>
                    <a:lstStyle/>
                    <a:p>
                      <a:pPr marL="702310">
                        <a:lnSpc>
                          <a:spcPct val="100000"/>
                        </a:lnSpc>
                        <a:spcBef>
                          <a:spcPts val="165"/>
                        </a:spcBef>
                      </a:pPr>
                      <a:r>
                        <a:rPr sz="1600" b="1" spc="5" dirty="0">
                          <a:solidFill>
                            <a:srgbClr val="003B55"/>
                          </a:solidFill>
                          <a:latin typeface="Arial"/>
                          <a:cs typeface="Arial"/>
                        </a:rPr>
                        <a:t>IP</a:t>
                      </a:r>
                      <a:r>
                        <a:rPr sz="1600" b="1" spc="-45" dirty="0">
                          <a:solidFill>
                            <a:srgbClr val="003B55"/>
                          </a:solidFill>
                          <a:latin typeface="Arial"/>
                          <a:cs typeface="Arial"/>
                        </a:rPr>
                        <a:t> </a:t>
                      </a:r>
                      <a:r>
                        <a:rPr sz="1600" b="1" spc="5" dirty="0">
                          <a:solidFill>
                            <a:srgbClr val="003B55"/>
                          </a:solidFill>
                          <a:latin typeface="Arial"/>
                          <a:cs typeface="Arial"/>
                        </a:rPr>
                        <a:t>Multicast</a:t>
                      </a:r>
                      <a:endParaRPr sz="1600">
                        <a:latin typeface="Arial"/>
                        <a:cs typeface="Arial"/>
                      </a:endParaRPr>
                    </a:p>
                  </a:txBody>
                  <a:tcPr marL="0" marR="0" marT="27940" marB="0">
                    <a:lnL w="12700">
                      <a:solidFill>
                        <a:srgbClr val="282828"/>
                      </a:solidFill>
                      <a:prstDash val="solid"/>
                    </a:lnL>
                    <a:lnR w="12700">
                      <a:solidFill>
                        <a:srgbClr val="282828"/>
                      </a:solidFill>
                      <a:prstDash val="solid"/>
                    </a:lnR>
                    <a:lnT w="28575">
                      <a:solidFill>
                        <a:srgbClr val="282828"/>
                      </a:solidFill>
                      <a:prstDash val="solid"/>
                    </a:lnT>
                    <a:lnB w="12700">
                      <a:solidFill>
                        <a:srgbClr val="282828"/>
                      </a:solidFill>
                      <a:prstDash val="solid"/>
                    </a:lnB>
                    <a:solidFill>
                      <a:srgbClr val="AFE7FF"/>
                    </a:solidFill>
                  </a:tcPr>
                </a:tc>
                <a:tc>
                  <a:txBody>
                    <a:bodyPr/>
                    <a:lstStyle/>
                    <a:p>
                      <a:pPr marL="2540" algn="ctr">
                        <a:lnSpc>
                          <a:spcPts val="1430"/>
                        </a:lnSpc>
                        <a:spcBef>
                          <a:spcPts val="165"/>
                        </a:spcBef>
                      </a:pPr>
                      <a:r>
                        <a:rPr sz="1600" b="1" spc="5" dirty="0">
                          <a:solidFill>
                            <a:srgbClr val="003B55"/>
                          </a:solidFill>
                          <a:latin typeface="Arial"/>
                          <a:cs typeface="Arial"/>
                        </a:rPr>
                        <a:t>MPLS</a:t>
                      </a:r>
                      <a:r>
                        <a:rPr sz="1600" b="1" spc="-15" dirty="0">
                          <a:solidFill>
                            <a:srgbClr val="003B55"/>
                          </a:solidFill>
                          <a:latin typeface="Arial"/>
                          <a:cs typeface="Arial"/>
                        </a:rPr>
                        <a:t> </a:t>
                      </a:r>
                      <a:r>
                        <a:rPr sz="1600" b="1" dirty="0">
                          <a:solidFill>
                            <a:srgbClr val="003B55"/>
                          </a:solidFill>
                          <a:latin typeface="Arial"/>
                          <a:cs typeface="Arial"/>
                        </a:rPr>
                        <a:t>Multicast:</a:t>
                      </a:r>
                      <a:r>
                        <a:rPr sz="1600" b="1" spc="45" dirty="0">
                          <a:solidFill>
                            <a:srgbClr val="003B55"/>
                          </a:solidFill>
                          <a:latin typeface="Arial"/>
                          <a:cs typeface="Arial"/>
                        </a:rPr>
                        <a:t> </a:t>
                      </a:r>
                      <a:r>
                        <a:rPr sz="1600" b="1" spc="-30" dirty="0">
                          <a:solidFill>
                            <a:srgbClr val="003B55"/>
                          </a:solidFill>
                          <a:latin typeface="Arial"/>
                          <a:cs typeface="Arial"/>
                        </a:rPr>
                        <a:t>RSVP</a:t>
                      </a:r>
                      <a:endParaRPr sz="1600">
                        <a:latin typeface="Arial"/>
                        <a:cs typeface="Arial"/>
                      </a:endParaRPr>
                    </a:p>
                    <a:p>
                      <a:pPr marL="5715" algn="ctr">
                        <a:lnSpc>
                          <a:spcPts val="1370"/>
                        </a:lnSpc>
                      </a:pPr>
                      <a:r>
                        <a:rPr sz="1500" b="1" spc="-35" dirty="0">
                          <a:solidFill>
                            <a:srgbClr val="003B55"/>
                          </a:solidFill>
                          <a:latin typeface="Arial"/>
                          <a:cs typeface="Arial"/>
                        </a:rPr>
                        <a:t>TE</a:t>
                      </a:r>
                      <a:endParaRPr sz="1500">
                        <a:latin typeface="Arial"/>
                        <a:cs typeface="Arial"/>
                      </a:endParaRPr>
                    </a:p>
                  </a:txBody>
                  <a:tcPr marL="0" marR="0" marT="27940" marB="0">
                    <a:lnL w="12700">
                      <a:solidFill>
                        <a:srgbClr val="282828"/>
                      </a:solidFill>
                      <a:prstDash val="solid"/>
                    </a:lnL>
                    <a:lnR w="12700">
                      <a:solidFill>
                        <a:srgbClr val="282828"/>
                      </a:solidFill>
                      <a:prstDash val="solid"/>
                    </a:lnR>
                    <a:lnT w="28575">
                      <a:solidFill>
                        <a:srgbClr val="282828"/>
                      </a:solidFill>
                      <a:prstDash val="solid"/>
                    </a:lnT>
                    <a:lnB w="12700">
                      <a:solidFill>
                        <a:srgbClr val="282828"/>
                      </a:solidFill>
                      <a:prstDash val="solid"/>
                    </a:lnB>
                    <a:solidFill>
                      <a:srgbClr val="AFE7FF"/>
                    </a:solidFill>
                  </a:tcPr>
                </a:tc>
                <a:tc>
                  <a:txBody>
                    <a:bodyPr/>
                    <a:lstStyle/>
                    <a:p>
                      <a:pPr marL="228600">
                        <a:lnSpc>
                          <a:spcPct val="100000"/>
                        </a:lnSpc>
                        <a:spcBef>
                          <a:spcPts val="165"/>
                        </a:spcBef>
                      </a:pPr>
                      <a:r>
                        <a:rPr sz="1600" b="1" spc="5" dirty="0">
                          <a:solidFill>
                            <a:srgbClr val="003B55"/>
                          </a:solidFill>
                          <a:latin typeface="Arial"/>
                          <a:cs typeface="Arial"/>
                        </a:rPr>
                        <a:t>MPLS</a:t>
                      </a:r>
                      <a:r>
                        <a:rPr sz="1600" b="1" spc="-20" dirty="0">
                          <a:solidFill>
                            <a:srgbClr val="003B55"/>
                          </a:solidFill>
                          <a:latin typeface="Arial"/>
                          <a:cs typeface="Arial"/>
                        </a:rPr>
                        <a:t> </a:t>
                      </a:r>
                      <a:r>
                        <a:rPr sz="1600" b="1" dirty="0">
                          <a:solidFill>
                            <a:srgbClr val="003B55"/>
                          </a:solidFill>
                          <a:latin typeface="Arial"/>
                          <a:cs typeface="Arial"/>
                        </a:rPr>
                        <a:t>Multicast:</a:t>
                      </a:r>
                      <a:r>
                        <a:rPr sz="1600" b="1" spc="55" dirty="0">
                          <a:solidFill>
                            <a:srgbClr val="003B55"/>
                          </a:solidFill>
                          <a:latin typeface="Arial"/>
                          <a:cs typeface="Arial"/>
                        </a:rPr>
                        <a:t> </a:t>
                      </a:r>
                      <a:r>
                        <a:rPr sz="1600" b="1" spc="-5" dirty="0">
                          <a:solidFill>
                            <a:srgbClr val="003B55"/>
                          </a:solidFill>
                          <a:latin typeface="Arial"/>
                          <a:cs typeface="Arial"/>
                        </a:rPr>
                        <a:t>mLDP</a:t>
                      </a:r>
                      <a:endParaRPr sz="1600">
                        <a:latin typeface="Arial"/>
                        <a:cs typeface="Arial"/>
                      </a:endParaRPr>
                    </a:p>
                  </a:txBody>
                  <a:tcPr marL="0" marR="0" marT="27940" marB="0">
                    <a:lnL w="12700">
                      <a:solidFill>
                        <a:srgbClr val="282828"/>
                      </a:solidFill>
                      <a:prstDash val="solid"/>
                    </a:lnL>
                    <a:lnR w="28575">
                      <a:solidFill>
                        <a:srgbClr val="282828"/>
                      </a:solidFill>
                      <a:prstDash val="solid"/>
                    </a:lnR>
                    <a:lnT w="28575">
                      <a:solidFill>
                        <a:srgbClr val="282828"/>
                      </a:solidFill>
                      <a:prstDash val="solid"/>
                    </a:lnT>
                    <a:lnB w="12700">
                      <a:solidFill>
                        <a:srgbClr val="282828"/>
                      </a:solidFill>
                      <a:prstDash val="solid"/>
                    </a:lnB>
                    <a:solidFill>
                      <a:srgbClr val="AFE7FF"/>
                    </a:solidFill>
                  </a:tcPr>
                </a:tc>
              </a:tr>
              <a:tr h="578273">
                <a:tc>
                  <a:txBody>
                    <a:bodyPr/>
                    <a:lstStyle/>
                    <a:p>
                      <a:pPr marL="83185">
                        <a:lnSpc>
                          <a:spcPct val="100000"/>
                        </a:lnSpc>
                        <a:spcBef>
                          <a:spcPts val="220"/>
                        </a:spcBef>
                      </a:pPr>
                      <a:r>
                        <a:rPr sz="1500" b="1" spc="40" dirty="0">
                          <a:solidFill>
                            <a:srgbClr val="18356E"/>
                          </a:solidFill>
                          <a:latin typeface="Arial"/>
                          <a:cs typeface="Arial"/>
                        </a:rPr>
                        <a:t>Convergence</a:t>
                      </a:r>
                      <a:endParaRPr sz="1500">
                        <a:latin typeface="Arial"/>
                        <a:cs typeface="Arial"/>
                      </a:endParaRPr>
                    </a:p>
                  </a:txBody>
                  <a:tcPr marL="0" marR="0" marT="37253" marB="0">
                    <a:lnL w="28575">
                      <a:solidFill>
                        <a:srgbClr val="282828"/>
                      </a:solidFill>
                      <a:prstDash val="solid"/>
                    </a:lnL>
                    <a:lnR w="12700">
                      <a:solidFill>
                        <a:srgbClr val="282828"/>
                      </a:solidFill>
                      <a:prstDash val="solid"/>
                    </a:lnR>
                    <a:lnT w="12700">
                      <a:solidFill>
                        <a:srgbClr val="282828"/>
                      </a:solidFill>
                      <a:prstDash val="solid"/>
                    </a:lnT>
                    <a:lnB w="12700">
                      <a:solidFill>
                        <a:srgbClr val="282828"/>
                      </a:solidFill>
                      <a:prstDash val="solid"/>
                    </a:lnB>
                    <a:solidFill>
                      <a:srgbClr val="AFE7FF"/>
                    </a:solidFill>
                  </a:tcPr>
                </a:tc>
                <a:tc>
                  <a:txBody>
                    <a:bodyPr/>
                    <a:lstStyle/>
                    <a:p>
                      <a:pPr algn="ctr">
                        <a:lnSpc>
                          <a:spcPct val="100000"/>
                        </a:lnSpc>
                        <a:spcBef>
                          <a:spcPts val="220"/>
                        </a:spcBef>
                      </a:pPr>
                      <a:r>
                        <a:rPr sz="1500" spc="40" dirty="0">
                          <a:solidFill>
                            <a:srgbClr val="003B55"/>
                          </a:solidFill>
                          <a:latin typeface="Arial"/>
                          <a:cs typeface="Arial"/>
                        </a:rPr>
                        <a:t>&lt;</a:t>
                      </a:r>
                      <a:r>
                        <a:rPr sz="1500" dirty="0">
                          <a:solidFill>
                            <a:srgbClr val="003B55"/>
                          </a:solidFill>
                          <a:latin typeface="Arial"/>
                          <a:cs typeface="Arial"/>
                        </a:rPr>
                        <a:t> </a:t>
                      </a:r>
                      <a:r>
                        <a:rPr sz="1500" spc="65" dirty="0">
                          <a:solidFill>
                            <a:srgbClr val="003B55"/>
                          </a:solidFill>
                          <a:latin typeface="Arial"/>
                          <a:cs typeface="Arial"/>
                        </a:rPr>
                        <a:t>~500ms</a:t>
                      </a:r>
                      <a:endParaRPr sz="1500">
                        <a:latin typeface="Arial"/>
                        <a:cs typeface="Arial"/>
                      </a:endParaRPr>
                    </a:p>
                    <a:p>
                      <a:pPr marL="6350" algn="ctr">
                        <a:lnSpc>
                          <a:spcPct val="100000"/>
                        </a:lnSpc>
                        <a:spcBef>
                          <a:spcPts val="525"/>
                        </a:spcBef>
                      </a:pPr>
                      <a:r>
                        <a:rPr sz="1200" dirty="0">
                          <a:solidFill>
                            <a:srgbClr val="003B55"/>
                          </a:solidFill>
                          <a:latin typeface="Arial"/>
                          <a:cs typeface="Arial"/>
                        </a:rPr>
                        <a:t>(&lt;</a:t>
                      </a:r>
                      <a:r>
                        <a:rPr sz="1200" spc="25" dirty="0">
                          <a:solidFill>
                            <a:srgbClr val="003B55"/>
                          </a:solidFill>
                          <a:latin typeface="Arial"/>
                          <a:cs typeface="Arial"/>
                        </a:rPr>
                        <a:t> </a:t>
                      </a:r>
                      <a:r>
                        <a:rPr sz="1200" spc="30" dirty="0">
                          <a:solidFill>
                            <a:srgbClr val="003B55"/>
                          </a:solidFill>
                          <a:latin typeface="Arial"/>
                          <a:cs typeface="Arial"/>
                        </a:rPr>
                        <a:t>50ms</a:t>
                      </a:r>
                      <a:r>
                        <a:rPr sz="1200" spc="-5" dirty="0">
                          <a:solidFill>
                            <a:srgbClr val="003B55"/>
                          </a:solidFill>
                          <a:latin typeface="Arial"/>
                          <a:cs typeface="Arial"/>
                        </a:rPr>
                        <a:t> </a:t>
                      </a:r>
                      <a:r>
                        <a:rPr sz="1200" spc="30" dirty="0">
                          <a:solidFill>
                            <a:srgbClr val="003B55"/>
                          </a:solidFill>
                          <a:latin typeface="Arial"/>
                          <a:cs typeface="Arial"/>
                        </a:rPr>
                        <a:t>with</a:t>
                      </a:r>
                      <a:r>
                        <a:rPr sz="1200" spc="15" dirty="0">
                          <a:solidFill>
                            <a:srgbClr val="003B55"/>
                          </a:solidFill>
                          <a:latin typeface="Arial"/>
                          <a:cs typeface="Arial"/>
                        </a:rPr>
                        <a:t> </a:t>
                      </a:r>
                      <a:r>
                        <a:rPr sz="1200" spc="-20" dirty="0">
                          <a:solidFill>
                            <a:srgbClr val="003B55"/>
                          </a:solidFill>
                          <a:latin typeface="Arial"/>
                          <a:cs typeface="Arial"/>
                        </a:rPr>
                        <a:t>MoFRR</a:t>
                      </a:r>
                      <a:r>
                        <a:rPr sz="1200" spc="15" dirty="0">
                          <a:solidFill>
                            <a:srgbClr val="003B55"/>
                          </a:solidFill>
                          <a:latin typeface="Arial"/>
                          <a:cs typeface="Arial"/>
                        </a:rPr>
                        <a:t> </a:t>
                      </a:r>
                      <a:r>
                        <a:rPr sz="1200" spc="20" dirty="0">
                          <a:solidFill>
                            <a:srgbClr val="003B55"/>
                          </a:solidFill>
                          <a:latin typeface="Arial"/>
                          <a:cs typeface="Arial"/>
                        </a:rPr>
                        <a:t>path </a:t>
                      </a:r>
                      <a:r>
                        <a:rPr sz="1200" spc="15" dirty="0">
                          <a:solidFill>
                            <a:srgbClr val="003B55"/>
                          </a:solidFill>
                          <a:latin typeface="Arial"/>
                          <a:cs typeface="Arial"/>
                        </a:rPr>
                        <a:t>separation)</a:t>
                      </a:r>
                      <a:endParaRPr sz="1200">
                        <a:latin typeface="Arial"/>
                        <a:cs typeface="Arial"/>
                      </a:endParaRPr>
                    </a:p>
                  </a:txBody>
                  <a:tcPr marL="0" marR="0" marT="37253" marB="0">
                    <a:lnL w="12700">
                      <a:solidFill>
                        <a:srgbClr val="282828"/>
                      </a:solidFill>
                      <a:prstDash val="solid"/>
                    </a:lnL>
                    <a:lnR w="12700">
                      <a:solidFill>
                        <a:srgbClr val="282828"/>
                      </a:solidFill>
                      <a:prstDash val="solid"/>
                    </a:lnR>
                    <a:lnT w="12700">
                      <a:solidFill>
                        <a:srgbClr val="282828"/>
                      </a:solidFill>
                      <a:prstDash val="solid"/>
                    </a:lnT>
                    <a:lnB w="12700">
                      <a:solidFill>
                        <a:srgbClr val="282828"/>
                      </a:solidFill>
                      <a:prstDash val="solid"/>
                    </a:lnB>
                  </a:tcPr>
                </a:tc>
                <a:tc>
                  <a:txBody>
                    <a:bodyPr/>
                    <a:lstStyle/>
                    <a:p>
                      <a:pPr algn="ctr">
                        <a:lnSpc>
                          <a:spcPct val="100000"/>
                        </a:lnSpc>
                        <a:spcBef>
                          <a:spcPts val="220"/>
                        </a:spcBef>
                      </a:pPr>
                      <a:r>
                        <a:rPr sz="1500" spc="60" dirty="0">
                          <a:solidFill>
                            <a:srgbClr val="003B55"/>
                          </a:solidFill>
                          <a:latin typeface="Arial"/>
                          <a:cs typeface="Arial"/>
                        </a:rPr>
                        <a:t>~50ms</a:t>
                      </a:r>
                      <a:r>
                        <a:rPr lang="en-US" sz="1500" spc="60" dirty="0">
                          <a:solidFill>
                            <a:srgbClr val="003B55"/>
                          </a:solidFill>
                          <a:latin typeface="Arial"/>
                          <a:cs typeface="Arial"/>
                        </a:rPr>
                        <a:t> (FRR)</a:t>
                      </a:r>
                      <a:endParaRPr sz="1500" dirty="0">
                        <a:latin typeface="Arial"/>
                        <a:cs typeface="Arial"/>
                      </a:endParaRPr>
                    </a:p>
                  </a:txBody>
                  <a:tcPr marL="0" marR="0" marT="37253" marB="0">
                    <a:lnL w="12700">
                      <a:solidFill>
                        <a:srgbClr val="282828"/>
                      </a:solidFill>
                      <a:prstDash val="solid"/>
                    </a:lnL>
                    <a:lnR w="12700">
                      <a:solidFill>
                        <a:srgbClr val="282828"/>
                      </a:solidFill>
                      <a:prstDash val="solid"/>
                    </a:lnR>
                    <a:lnT w="12700">
                      <a:solidFill>
                        <a:srgbClr val="282828"/>
                      </a:solidFill>
                      <a:prstDash val="solid"/>
                    </a:lnT>
                    <a:lnB w="12700">
                      <a:solidFill>
                        <a:srgbClr val="282828"/>
                      </a:solidFill>
                      <a:prstDash val="solid"/>
                    </a:lnB>
                    <a:solidFill>
                      <a:srgbClr val="D3D3D3"/>
                    </a:solidFill>
                  </a:tcPr>
                </a:tc>
                <a:tc>
                  <a:txBody>
                    <a:bodyPr/>
                    <a:lstStyle/>
                    <a:p>
                      <a:pPr marL="1905" algn="ctr">
                        <a:lnSpc>
                          <a:spcPct val="100000"/>
                        </a:lnSpc>
                        <a:spcBef>
                          <a:spcPts val="220"/>
                        </a:spcBef>
                      </a:pPr>
                      <a:r>
                        <a:rPr sz="1500" spc="40" dirty="0">
                          <a:solidFill>
                            <a:srgbClr val="003B55"/>
                          </a:solidFill>
                          <a:latin typeface="Arial"/>
                          <a:cs typeface="Arial"/>
                        </a:rPr>
                        <a:t>&lt;</a:t>
                      </a:r>
                      <a:r>
                        <a:rPr sz="1500" spc="-5" dirty="0">
                          <a:solidFill>
                            <a:srgbClr val="003B55"/>
                          </a:solidFill>
                          <a:latin typeface="Arial"/>
                          <a:cs typeface="Arial"/>
                        </a:rPr>
                        <a:t> </a:t>
                      </a:r>
                      <a:r>
                        <a:rPr sz="1500" spc="65" dirty="0">
                          <a:solidFill>
                            <a:srgbClr val="003B55"/>
                          </a:solidFill>
                          <a:latin typeface="Arial"/>
                          <a:cs typeface="Arial"/>
                        </a:rPr>
                        <a:t>~500ms</a:t>
                      </a:r>
                      <a:endParaRPr sz="1500">
                        <a:latin typeface="Arial"/>
                        <a:cs typeface="Arial"/>
                      </a:endParaRPr>
                    </a:p>
                    <a:p>
                      <a:pPr marL="4445" algn="ctr">
                        <a:lnSpc>
                          <a:spcPct val="100000"/>
                        </a:lnSpc>
                        <a:spcBef>
                          <a:spcPts val="165"/>
                        </a:spcBef>
                      </a:pPr>
                      <a:r>
                        <a:rPr sz="1200" spc="20" dirty="0">
                          <a:solidFill>
                            <a:srgbClr val="003B55"/>
                          </a:solidFill>
                          <a:latin typeface="Arial"/>
                          <a:cs typeface="Arial"/>
                        </a:rPr>
                        <a:t>(~50ms</a:t>
                      </a:r>
                      <a:r>
                        <a:rPr sz="1200" spc="-5" dirty="0">
                          <a:solidFill>
                            <a:srgbClr val="003B55"/>
                          </a:solidFill>
                          <a:latin typeface="Arial"/>
                          <a:cs typeface="Arial"/>
                        </a:rPr>
                        <a:t> </a:t>
                      </a:r>
                      <a:r>
                        <a:rPr sz="1200" spc="30" dirty="0">
                          <a:solidFill>
                            <a:srgbClr val="003B55"/>
                          </a:solidFill>
                          <a:latin typeface="Arial"/>
                          <a:cs typeface="Arial"/>
                        </a:rPr>
                        <a:t>with</a:t>
                      </a:r>
                      <a:r>
                        <a:rPr sz="1200" spc="15" dirty="0">
                          <a:solidFill>
                            <a:srgbClr val="003B55"/>
                          </a:solidFill>
                          <a:latin typeface="Arial"/>
                          <a:cs typeface="Arial"/>
                        </a:rPr>
                        <a:t> </a:t>
                      </a:r>
                      <a:r>
                        <a:rPr sz="1200" spc="40" dirty="0">
                          <a:solidFill>
                            <a:srgbClr val="003B55"/>
                          </a:solidFill>
                          <a:latin typeface="Arial"/>
                          <a:cs typeface="Arial"/>
                        </a:rPr>
                        <a:t>p2p</a:t>
                      </a:r>
                      <a:r>
                        <a:rPr sz="1200" spc="50" dirty="0">
                          <a:solidFill>
                            <a:srgbClr val="003B55"/>
                          </a:solidFill>
                          <a:latin typeface="Arial"/>
                          <a:cs typeface="Arial"/>
                        </a:rPr>
                        <a:t> </a:t>
                      </a:r>
                      <a:r>
                        <a:rPr sz="1200" dirty="0">
                          <a:solidFill>
                            <a:srgbClr val="003B55"/>
                          </a:solidFill>
                          <a:latin typeface="Arial"/>
                          <a:cs typeface="Arial"/>
                        </a:rPr>
                        <a:t>MPLS</a:t>
                      </a:r>
                      <a:r>
                        <a:rPr sz="1200" spc="-25" dirty="0">
                          <a:solidFill>
                            <a:srgbClr val="003B55"/>
                          </a:solidFill>
                          <a:latin typeface="Arial"/>
                          <a:cs typeface="Arial"/>
                        </a:rPr>
                        <a:t> </a:t>
                      </a:r>
                      <a:r>
                        <a:rPr sz="1200" spc="-10" dirty="0">
                          <a:solidFill>
                            <a:srgbClr val="003B55"/>
                          </a:solidFill>
                          <a:latin typeface="Arial"/>
                          <a:cs typeface="Arial"/>
                        </a:rPr>
                        <a:t>LP)</a:t>
                      </a:r>
                      <a:endParaRPr sz="1200">
                        <a:latin typeface="Arial"/>
                        <a:cs typeface="Arial"/>
                      </a:endParaRPr>
                    </a:p>
                  </a:txBody>
                  <a:tcPr marL="0" marR="0" marT="37253" marB="0">
                    <a:lnL w="12700">
                      <a:solidFill>
                        <a:srgbClr val="282828"/>
                      </a:solidFill>
                      <a:prstDash val="solid"/>
                    </a:lnL>
                    <a:lnR w="28575">
                      <a:solidFill>
                        <a:srgbClr val="282828"/>
                      </a:solidFill>
                      <a:prstDash val="solid"/>
                    </a:lnR>
                    <a:lnT w="12700">
                      <a:solidFill>
                        <a:srgbClr val="282828"/>
                      </a:solidFill>
                      <a:prstDash val="solid"/>
                    </a:lnT>
                    <a:lnB w="12700">
                      <a:solidFill>
                        <a:srgbClr val="282828"/>
                      </a:solidFill>
                      <a:prstDash val="solid"/>
                    </a:lnB>
                  </a:tcPr>
                </a:tc>
              </a:tr>
              <a:tr h="834813">
                <a:tc>
                  <a:txBody>
                    <a:bodyPr/>
                    <a:lstStyle/>
                    <a:p>
                      <a:pPr marL="83185">
                        <a:lnSpc>
                          <a:spcPct val="100000"/>
                        </a:lnSpc>
                        <a:spcBef>
                          <a:spcPts val="225"/>
                        </a:spcBef>
                      </a:pPr>
                      <a:r>
                        <a:rPr sz="1500" b="1" spc="45" dirty="0">
                          <a:solidFill>
                            <a:srgbClr val="18356E"/>
                          </a:solidFill>
                          <a:latin typeface="Arial"/>
                          <a:cs typeface="Arial"/>
                        </a:rPr>
                        <a:t>Offload</a:t>
                      </a:r>
                      <a:r>
                        <a:rPr sz="1500" b="1" spc="-45" dirty="0">
                          <a:solidFill>
                            <a:srgbClr val="18356E"/>
                          </a:solidFill>
                          <a:latin typeface="Arial"/>
                          <a:cs typeface="Arial"/>
                        </a:rPr>
                        <a:t> </a:t>
                      </a:r>
                      <a:r>
                        <a:rPr sz="1500" b="1" spc="20" dirty="0">
                          <a:solidFill>
                            <a:srgbClr val="18356E"/>
                          </a:solidFill>
                          <a:latin typeface="Arial"/>
                          <a:cs typeface="Arial"/>
                        </a:rPr>
                        <a:t>routing</a:t>
                      </a:r>
                      <a:endParaRPr sz="1500">
                        <a:latin typeface="Arial"/>
                        <a:cs typeface="Arial"/>
                      </a:endParaRPr>
                    </a:p>
                  </a:txBody>
                  <a:tcPr marL="0" marR="0" marT="38100" marB="0">
                    <a:lnL w="28575">
                      <a:solidFill>
                        <a:srgbClr val="282828"/>
                      </a:solidFill>
                      <a:prstDash val="solid"/>
                    </a:lnL>
                    <a:lnR w="12700">
                      <a:solidFill>
                        <a:srgbClr val="282828"/>
                      </a:solidFill>
                      <a:prstDash val="solid"/>
                    </a:lnR>
                    <a:lnT w="12700">
                      <a:solidFill>
                        <a:srgbClr val="282828"/>
                      </a:solidFill>
                      <a:prstDash val="solid"/>
                    </a:lnT>
                    <a:lnB w="12700">
                      <a:solidFill>
                        <a:srgbClr val="282828"/>
                      </a:solidFill>
                      <a:prstDash val="solid"/>
                    </a:lnB>
                    <a:solidFill>
                      <a:srgbClr val="AFE7FF"/>
                    </a:solidFill>
                  </a:tcPr>
                </a:tc>
                <a:tc>
                  <a:txBody>
                    <a:bodyPr/>
                    <a:lstStyle/>
                    <a:p>
                      <a:pPr algn="ctr">
                        <a:lnSpc>
                          <a:spcPct val="100000"/>
                        </a:lnSpc>
                        <a:spcBef>
                          <a:spcPts val="65"/>
                        </a:spcBef>
                      </a:pPr>
                      <a:r>
                        <a:rPr sz="2800" dirty="0">
                          <a:solidFill>
                            <a:srgbClr val="00AF50"/>
                          </a:solidFill>
                          <a:latin typeface="Wingdings"/>
                          <a:cs typeface="Wingdings"/>
                        </a:rPr>
                        <a:t></a:t>
                      </a:r>
                      <a:endParaRPr sz="2800">
                        <a:latin typeface="Wingdings"/>
                        <a:cs typeface="Wingdings"/>
                      </a:endParaRPr>
                    </a:p>
                    <a:p>
                      <a:pPr marL="635" algn="ctr">
                        <a:lnSpc>
                          <a:spcPct val="100000"/>
                        </a:lnSpc>
                        <a:spcBef>
                          <a:spcPts val="15"/>
                        </a:spcBef>
                      </a:pPr>
                      <a:r>
                        <a:rPr sz="1200" spc="-35" dirty="0">
                          <a:solidFill>
                            <a:srgbClr val="003B55"/>
                          </a:solidFill>
                          <a:latin typeface="Arial"/>
                          <a:cs typeface="Arial"/>
                        </a:rPr>
                        <a:t>(IGP</a:t>
                      </a:r>
                      <a:r>
                        <a:rPr sz="1200" spc="35" dirty="0">
                          <a:solidFill>
                            <a:srgbClr val="003B55"/>
                          </a:solidFill>
                          <a:latin typeface="Arial"/>
                          <a:cs typeface="Arial"/>
                        </a:rPr>
                        <a:t> </a:t>
                      </a:r>
                      <a:r>
                        <a:rPr sz="1200" spc="25" dirty="0">
                          <a:solidFill>
                            <a:srgbClr val="003B55"/>
                          </a:solidFill>
                          <a:latin typeface="Arial"/>
                          <a:cs typeface="Arial"/>
                        </a:rPr>
                        <a:t>metric</a:t>
                      </a:r>
                      <a:r>
                        <a:rPr sz="1200" spc="35" dirty="0">
                          <a:solidFill>
                            <a:srgbClr val="003B55"/>
                          </a:solidFill>
                          <a:latin typeface="Arial"/>
                          <a:cs typeface="Arial"/>
                        </a:rPr>
                        <a:t> </a:t>
                      </a:r>
                      <a:r>
                        <a:rPr sz="1200" spc="20" dirty="0">
                          <a:solidFill>
                            <a:srgbClr val="003B55"/>
                          </a:solidFill>
                          <a:latin typeface="Arial"/>
                          <a:cs typeface="Arial"/>
                        </a:rPr>
                        <a:t>based</a:t>
                      </a:r>
                      <a:r>
                        <a:rPr sz="1200" spc="55" dirty="0">
                          <a:solidFill>
                            <a:srgbClr val="003B55"/>
                          </a:solidFill>
                          <a:latin typeface="Arial"/>
                          <a:cs typeface="Arial"/>
                        </a:rPr>
                        <a:t> </a:t>
                      </a:r>
                      <a:r>
                        <a:rPr sz="1200" spc="25" dirty="0">
                          <a:solidFill>
                            <a:srgbClr val="003B55"/>
                          </a:solidFill>
                          <a:latin typeface="Arial"/>
                          <a:cs typeface="Arial"/>
                        </a:rPr>
                        <a:t>traffic</a:t>
                      </a:r>
                      <a:r>
                        <a:rPr sz="1200" dirty="0">
                          <a:solidFill>
                            <a:srgbClr val="003B55"/>
                          </a:solidFill>
                          <a:latin typeface="Arial"/>
                          <a:cs typeface="Arial"/>
                        </a:rPr>
                        <a:t> </a:t>
                      </a:r>
                      <a:r>
                        <a:rPr sz="1200" spc="10" dirty="0">
                          <a:solidFill>
                            <a:srgbClr val="003B55"/>
                          </a:solidFill>
                          <a:latin typeface="Arial"/>
                          <a:cs typeface="Arial"/>
                        </a:rPr>
                        <a:t>engineering)</a:t>
                      </a:r>
                      <a:endParaRPr sz="1200">
                        <a:latin typeface="Arial"/>
                        <a:cs typeface="Arial"/>
                      </a:endParaRPr>
                    </a:p>
                  </a:txBody>
                  <a:tcPr marL="0" marR="0" marT="11007" marB="0">
                    <a:lnL w="12700">
                      <a:solidFill>
                        <a:srgbClr val="282828"/>
                      </a:solidFill>
                      <a:prstDash val="solid"/>
                    </a:lnL>
                    <a:lnR w="12700">
                      <a:solidFill>
                        <a:srgbClr val="282828"/>
                      </a:solidFill>
                      <a:prstDash val="solid"/>
                    </a:lnR>
                    <a:lnT w="12700">
                      <a:solidFill>
                        <a:srgbClr val="282828"/>
                      </a:solidFill>
                      <a:prstDash val="solid"/>
                    </a:lnT>
                    <a:lnB w="12700">
                      <a:solidFill>
                        <a:srgbClr val="282828"/>
                      </a:solidFill>
                      <a:prstDash val="solid"/>
                    </a:lnB>
                  </a:tcPr>
                </a:tc>
                <a:tc>
                  <a:txBody>
                    <a:bodyPr/>
                    <a:lstStyle/>
                    <a:p>
                      <a:pPr algn="ctr">
                        <a:lnSpc>
                          <a:spcPct val="100000"/>
                        </a:lnSpc>
                        <a:spcBef>
                          <a:spcPts val="100"/>
                        </a:spcBef>
                      </a:pPr>
                      <a:r>
                        <a:rPr sz="2800" dirty="0">
                          <a:solidFill>
                            <a:srgbClr val="00AF50"/>
                          </a:solidFill>
                          <a:latin typeface="Wingdings"/>
                          <a:cs typeface="Wingdings"/>
                        </a:rPr>
                        <a:t></a:t>
                      </a:r>
                      <a:endParaRPr sz="2800">
                        <a:latin typeface="Wingdings"/>
                        <a:cs typeface="Wingdings"/>
                      </a:endParaRPr>
                    </a:p>
                  </a:txBody>
                  <a:tcPr marL="0" marR="0" marT="16933" marB="0">
                    <a:lnL w="12700">
                      <a:solidFill>
                        <a:srgbClr val="282828"/>
                      </a:solidFill>
                      <a:prstDash val="solid"/>
                    </a:lnL>
                    <a:lnR w="12700">
                      <a:solidFill>
                        <a:srgbClr val="282828"/>
                      </a:solidFill>
                      <a:prstDash val="solid"/>
                    </a:lnR>
                    <a:lnT w="12700">
                      <a:solidFill>
                        <a:srgbClr val="282828"/>
                      </a:solidFill>
                      <a:prstDash val="solid"/>
                    </a:lnT>
                    <a:lnB w="12700">
                      <a:solidFill>
                        <a:srgbClr val="282828"/>
                      </a:solidFill>
                      <a:prstDash val="solid"/>
                    </a:lnB>
                    <a:solidFill>
                      <a:srgbClr val="D3D3D3"/>
                    </a:solidFill>
                  </a:tcPr>
                </a:tc>
                <a:tc>
                  <a:txBody>
                    <a:bodyPr/>
                    <a:lstStyle/>
                    <a:p>
                      <a:pPr marL="1905" algn="ctr">
                        <a:lnSpc>
                          <a:spcPct val="100000"/>
                        </a:lnSpc>
                        <a:spcBef>
                          <a:spcPts val="65"/>
                        </a:spcBef>
                      </a:pPr>
                      <a:r>
                        <a:rPr sz="2800" dirty="0">
                          <a:solidFill>
                            <a:srgbClr val="00AF50"/>
                          </a:solidFill>
                          <a:latin typeface="Wingdings"/>
                          <a:cs typeface="Wingdings"/>
                        </a:rPr>
                        <a:t></a:t>
                      </a:r>
                      <a:endParaRPr sz="2800">
                        <a:latin typeface="Wingdings"/>
                        <a:cs typeface="Wingdings"/>
                      </a:endParaRPr>
                    </a:p>
                    <a:p>
                      <a:pPr marL="2540" algn="ctr">
                        <a:lnSpc>
                          <a:spcPts val="1065"/>
                        </a:lnSpc>
                        <a:spcBef>
                          <a:spcPts val="15"/>
                        </a:spcBef>
                      </a:pPr>
                      <a:r>
                        <a:rPr sz="1200" spc="-35" dirty="0">
                          <a:solidFill>
                            <a:srgbClr val="003B55"/>
                          </a:solidFill>
                          <a:latin typeface="Arial"/>
                          <a:cs typeface="Arial"/>
                        </a:rPr>
                        <a:t>(IGP</a:t>
                      </a:r>
                      <a:r>
                        <a:rPr sz="1200" spc="25" dirty="0">
                          <a:solidFill>
                            <a:srgbClr val="003B55"/>
                          </a:solidFill>
                          <a:latin typeface="Arial"/>
                          <a:cs typeface="Arial"/>
                        </a:rPr>
                        <a:t> metric</a:t>
                      </a:r>
                      <a:r>
                        <a:rPr sz="1200" spc="30" dirty="0">
                          <a:solidFill>
                            <a:srgbClr val="003B55"/>
                          </a:solidFill>
                          <a:latin typeface="Arial"/>
                          <a:cs typeface="Arial"/>
                        </a:rPr>
                        <a:t> </a:t>
                      </a:r>
                      <a:r>
                        <a:rPr sz="1200" spc="20" dirty="0">
                          <a:solidFill>
                            <a:srgbClr val="003B55"/>
                          </a:solidFill>
                          <a:latin typeface="Arial"/>
                          <a:cs typeface="Arial"/>
                        </a:rPr>
                        <a:t>based</a:t>
                      </a:r>
                      <a:r>
                        <a:rPr sz="1200" spc="45" dirty="0">
                          <a:solidFill>
                            <a:srgbClr val="003B55"/>
                          </a:solidFill>
                          <a:latin typeface="Arial"/>
                          <a:cs typeface="Arial"/>
                        </a:rPr>
                        <a:t> </a:t>
                      </a:r>
                      <a:r>
                        <a:rPr sz="1200" spc="25" dirty="0">
                          <a:solidFill>
                            <a:srgbClr val="003B55"/>
                          </a:solidFill>
                          <a:latin typeface="Arial"/>
                          <a:cs typeface="Arial"/>
                        </a:rPr>
                        <a:t>traffic</a:t>
                      </a:r>
                      <a:endParaRPr sz="1200">
                        <a:latin typeface="Arial"/>
                        <a:cs typeface="Arial"/>
                      </a:endParaRPr>
                    </a:p>
                    <a:p>
                      <a:pPr marL="10160" algn="ctr">
                        <a:lnSpc>
                          <a:spcPts val="1065"/>
                        </a:lnSpc>
                      </a:pPr>
                      <a:r>
                        <a:rPr sz="1200" spc="10" dirty="0">
                          <a:solidFill>
                            <a:srgbClr val="003B55"/>
                          </a:solidFill>
                          <a:latin typeface="Arial"/>
                          <a:cs typeface="Arial"/>
                        </a:rPr>
                        <a:t>engineering)</a:t>
                      </a:r>
                      <a:endParaRPr sz="1200">
                        <a:latin typeface="Arial"/>
                        <a:cs typeface="Arial"/>
                      </a:endParaRPr>
                    </a:p>
                  </a:txBody>
                  <a:tcPr marL="0" marR="0" marT="11007" marB="0">
                    <a:lnL w="12700">
                      <a:solidFill>
                        <a:srgbClr val="282828"/>
                      </a:solidFill>
                      <a:prstDash val="solid"/>
                    </a:lnL>
                    <a:lnR w="28575">
                      <a:solidFill>
                        <a:srgbClr val="282828"/>
                      </a:solidFill>
                      <a:prstDash val="solid"/>
                    </a:lnR>
                    <a:lnT w="12700">
                      <a:solidFill>
                        <a:srgbClr val="282828"/>
                      </a:solidFill>
                      <a:prstDash val="solid"/>
                    </a:lnT>
                    <a:lnB w="12700">
                      <a:solidFill>
                        <a:srgbClr val="282828"/>
                      </a:solidFill>
                      <a:prstDash val="solid"/>
                    </a:lnB>
                  </a:tcPr>
                </a:tc>
              </a:tr>
              <a:tr h="486833">
                <a:tc>
                  <a:txBody>
                    <a:bodyPr/>
                    <a:lstStyle/>
                    <a:p>
                      <a:pPr marL="83185">
                        <a:lnSpc>
                          <a:spcPct val="100000"/>
                        </a:lnSpc>
                        <a:spcBef>
                          <a:spcPts val="225"/>
                        </a:spcBef>
                      </a:pPr>
                      <a:r>
                        <a:rPr sz="1500" b="1" spc="30" dirty="0">
                          <a:solidFill>
                            <a:srgbClr val="18356E"/>
                          </a:solidFill>
                          <a:latin typeface="Arial"/>
                          <a:cs typeface="Arial"/>
                        </a:rPr>
                        <a:t>Path</a:t>
                      </a:r>
                      <a:r>
                        <a:rPr sz="1500" b="1" spc="5" dirty="0">
                          <a:solidFill>
                            <a:srgbClr val="18356E"/>
                          </a:solidFill>
                          <a:latin typeface="Arial"/>
                          <a:cs typeface="Arial"/>
                        </a:rPr>
                        <a:t> </a:t>
                      </a:r>
                      <a:r>
                        <a:rPr sz="1500" b="1" spc="30" dirty="0">
                          <a:solidFill>
                            <a:srgbClr val="18356E"/>
                          </a:solidFill>
                          <a:latin typeface="Arial"/>
                          <a:cs typeface="Arial"/>
                        </a:rPr>
                        <a:t>separation</a:t>
                      </a:r>
                      <a:endParaRPr sz="1500">
                        <a:latin typeface="Arial"/>
                        <a:cs typeface="Arial"/>
                      </a:endParaRPr>
                    </a:p>
                  </a:txBody>
                  <a:tcPr marL="0" marR="0" marT="38100" marB="0">
                    <a:lnL w="28575">
                      <a:solidFill>
                        <a:srgbClr val="282828"/>
                      </a:solidFill>
                      <a:prstDash val="solid"/>
                    </a:lnL>
                    <a:lnR w="12700">
                      <a:solidFill>
                        <a:srgbClr val="282828"/>
                      </a:solidFill>
                      <a:prstDash val="solid"/>
                    </a:lnR>
                    <a:lnT w="12700">
                      <a:solidFill>
                        <a:srgbClr val="282828"/>
                      </a:solidFill>
                      <a:prstDash val="solid"/>
                    </a:lnT>
                    <a:lnB w="12700">
                      <a:solidFill>
                        <a:srgbClr val="282828"/>
                      </a:solidFill>
                      <a:prstDash val="solid"/>
                    </a:lnB>
                    <a:solidFill>
                      <a:srgbClr val="AFE7FF"/>
                    </a:solidFill>
                  </a:tcPr>
                </a:tc>
                <a:tc>
                  <a:txBody>
                    <a:bodyPr/>
                    <a:lstStyle/>
                    <a:p>
                      <a:pPr marL="1246505" indent="-256540">
                        <a:lnSpc>
                          <a:spcPct val="100000"/>
                        </a:lnSpc>
                        <a:spcBef>
                          <a:spcPts val="1305"/>
                        </a:spcBef>
                        <a:buClr>
                          <a:srgbClr val="00AF50"/>
                        </a:buClr>
                        <a:buSzPct val="233333"/>
                        <a:buFont typeface="Wingdings"/>
                        <a:buChar char=""/>
                        <a:tabLst>
                          <a:tab pos="1247140" algn="l"/>
                        </a:tabLst>
                      </a:pPr>
                      <a:r>
                        <a:rPr sz="1200" spc="-20" dirty="0">
                          <a:solidFill>
                            <a:srgbClr val="003B55"/>
                          </a:solidFill>
                          <a:latin typeface="Arial"/>
                          <a:cs typeface="Arial"/>
                        </a:rPr>
                        <a:t>(MoFRR)</a:t>
                      </a:r>
                      <a:endParaRPr sz="1200">
                        <a:latin typeface="Arial"/>
                        <a:cs typeface="Arial"/>
                      </a:endParaRPr>
                    </a:p>
                  </a:txBody>
                  <a:tcPr marL="0" marR="0" marT="220980" marB="0">
                    <a:lnL w="12700">
                      <a:solidFill>
                        <a:srgbClr val="282828"/>
                      </a:solidFill>
                      <a:prstDash val="solid"/>
                    </a:lnL>
                    <a:lnR w="12700">
                      <a:solidFill>
                        <a:srgbClr val="282828"/>
                      </a:solidFill>
                      <a:prstDash val="solid"/>
                    </a:lnR>
                    <a:lnT w="12700">
                      <a:solidFill>
                        <a:srgbClr val="282828"/>
                      </a:solidFill>
                      <a:prstDash val="solid"/>
                    </a:lnT>
                    <a:lnB w="12700">
                      <a:solidFill>
                        <a:srgbClr val="282828"/>
                      </a:solidFill>
                      <a:prstDash val="solid"/>
                    </a:lnB>
                  </a:tcPr>
                </a:tc>
                <a:tc>
                  <a:txBody>
                    <a:bodyPr/>
                    <a:lstStyle/>
                    <a:p>
                      <a:pPr algn="ctr">
                        <a:lnSpc>
                          <a:spcPct val="100000"/>
                        </a:lnSpc>
                        <a:spcBef>
                          <a:spcPts val="105"/>
                        </a:spcBef>
                      </a:pPr>
                      <a:r>
                        <a:rPr sz="2800" dirty="0">
                          <a:solidFill>
                            <a:srgbClr val="00AF50"/>
                          </a:solidFill>
                          <a:latin typeface="Wingdings"/>
                          <a:cs typeface="Wingdings"/>
                        </a:rPr>
                        <a:t></a:t>
                      </a:r>
                      <a:endParaRPr sz="2800">
                        <a:latin typeface="Wingdings"/>
                        <a:cs typeface="Wingdings"/>
                      </a:endParaRPr>
                    </a:p>
                  </a:txBody>
                  <a:tcPr marL="0" marR="0" marT="17780" marB="0">
                    <a:lnL w="12700">
                      <a:solidFill>
                        <a:srgbClr val="282828"/>
                      </a:solidFill>
                      <a:prstDash val="solid"/>
                    </a:lnL>
                    <a:lnR w="12700">
                      <a:solidFill>
                        <a:srgbClr val="282828"/>
                      </a:solidFill>
                      <a:prstDash val="solid"/>
                    </a:lnR>
                    <a:lnT w="12700">
                      <a:solidFill>
                        <a:srgbClr val="282828"/>
                      </a:solidFill>
                      <a:prstDash val="solid"/>
                    </a:lnT>
                    <a:lnB w="12700">
                      <a:solidFill>
                        <a:srgbClr val="282828"/>
                      </a:solidFill>
                      <a:prstDash val="solid"/>
                    </a:lnB>
                    <a:solidFill>
                      <a:srgbClr val="D3D3D3"/>
                    </a:solidFill>
                  </a:tcPr>
                </a:tc>
                <a:tc>
                  <a:txBody>
                    <a:bodyPr/>
                    <a:lstStyle/>
                    <a:p>
                      <a:pPr marL="1363345" indent="-421640">
                        <a:lnSpc>
                          <a:spcPct val="100000"/>
                        </a:lnSpc>
                        <a:spcBef>
                          <a:spcPts val="1305"/>
                        </a:spcBef>
                        <a:buClr>
                          <a:srgbClr val="00AF50"/>
                        </a:buClr>
                        <a:buSzPct val="233333"/>
                        <a:buFont typeface="Wingdings"/>
                        <a:buChar char=""/>
                        <a:tabLst>
                          <a:tab pos="1363345" algn="l"/>
                          <a:tab pos="1363980" algn="l"/>
                        </a:tabLst>
                      </a:pPr>
                      <a:r>
                        <a:rPr sz="1200" spc="-20" dirty="0">
                          <a:solidFill>
                            <a:srgbClr val="003B55"/>
                          </a:solidFill>
                          <a:latin typeface="Arial"/>
                          <a:cs typeface="Arial"/>
                        </a:rPr>
                        <a:t>(MoFRR)</a:t>
                      </a:r>
                      <a:endParaRPr sz="1200">
                        <a:latin typeface="Arial"/>
                        <a:cs typeface="Arial"/>
                      </a:endParaRPr>
                    </a:p>
                  </a:txBody>
                  <a:tcPr marL="0" marR="0" marT="220980" marB="0">
                    <a:lnL w="12700">
                      <a:solidFill>
                        <a:srgbClr val="282828"/>
                      </a:solidFill>
                      <a:prstDash val="solid"/>
                    </a:lnL>
                    <a:lnR w="28575">
                      <a:solidFill>
                        <a:srgbClr val="282828"/>
                      </a:solidFill>
                      <a:prstDash val="solid"/>
                    </a:lnR>
                    <a:lnT w="12700">
                      <a:solidFill>
                        <a:srgbClr val="282828"/>
                      </a:solidFill>
                      <a:prstDash val="solid"/>
                    </a:lnT>
                    <a:lnB w="12700">
                      <a:solidFill>
                        <a:srgbClr val="282828"/>
                      </a:solidFill>
                      <a:prstDash val="solid"/>
                    </a:lnB>
                  </a:tcPr>
                </a:tc>
              </a:tr>
              <a:tr h="545253">
                <a:tc>
                  <a:txBody>
                    <a:bodyPr/>
                    <a:lstStyle/>
                    <a:p>
                      <a:pPr marL="83185">
                        <a:lnSpc>
                          <a:spcPts val="1350"/>
                        </a:lnSpc>
                        <a:spcBef>
                          <a:spcPts val="229"/>
                        </a:spcBef>
                      </a:pPr>
                      <a:r>
                        <a:rPr sz="1500" b="1" spc="15" dirty="0">
                          <a:solidFill>
                            <a:srgbClr val="18356E"/>
                          </a:solidFill>
                          <a:latin typeface="Arial"/>
                          <a:cs typeface="Arial"/>
                        </a:rPr>
                        <a:t>Admission</a:t>
                      </a:r>
                      <a:r>
                        <a:rPr sz="1500" b="1" spc="95" dirty="0">
                          <a:solidFill>
                            <a:srgbClr val="18356E"/>
                          </a:solidFill>
                          <a:latin typeface="Arial"/>
                          <a:cs typeface="Arial"/>
                        </a:rPr>
                        <a:t> </a:t>
                      </a:r>
                      <a:r>
                        <a:rPr sz="1500" b="1" spc="20" dirty="0">
                          <a:solidFill>
                            <a:srgbClr val="18356E"/>
                          </a:solidFill>
                          <a:latin typeface="Arial"/>
                          <a:cs typeface="Arial"/>
                        </a:rPr>
                        <a:t>control</a:t>
                      </a:r>
                      <a:r>
                        <a:rPr sz="1500" b="1" spc="60" dirty="0">
                          <a:solidFill>
                            <a:srgbClr val="18356E"/>
                          </a:solidFill>
                          <a:latin typeface="Arial"/>
                          <a:cs typeface="Arial"/>
                        </a:rPr>
                        <a:t> </a:t>
                      </a:r>
                      <a:r>
                        <a:rPr sz="1500" b="1" spc="35" dirty="0">
                          <a:solidFill>
                            <a:srgbClr val="18356E"/>
                          </a:solidFill>
                          <a:latin typeface="Arial"/>
                          <a:cs typeface="Arial"/>
                        </a:rPr>
                        <a:t>and</a:t>
                      </a:r>
                      <a:r>
                        <a:rPr sz="1500" b="1" spc="40" dirty="0">
                          <a:solidFill>
                            <a:srgbClr val="18356E"/>
                          </a:solidFill>
                          <a:latin typeface="Arial"/>
                          <a:cs typeface="Arial"/>
                        </a:rPr>
                        <a:t> </a:t>
                      </a:r>
                      <a:r>
                        <a:rPr sz="1500" b="1" spc="85" dirty="0">
                          <a:solidFill>
                            <a:srgbClr val="18356E"/>
                          </a:solidFill>
                          <a:latin typeface="Arial"/>
                          <a:cs typeface="Arial"/>
                        </a:rPr>
                        <a:t>bw</a:t>
                      </a:r>
                      <a:endParaRPr sz="1500">
                        <a:latin typeface="Arial"/>
                        <a:cs typeface="Arial"/>
                      </a:endParaRPr>
                    </a:p>
                    <a:p>
                      <a:pPr marL="83185">
                        <a:lnSpc>
                          <a:spcPts val="1410"/>
                        </a:lnSpc>
                      </a:pPr>
                      <a:r>
                        <a:rPr sz="1600" b="1" spc="5" dirty="0">
                          <a:solidFill>
                            <a:srgbClr val="18356E"/>
                          </a:solidFill>
                          <a:latin typeface="Arial"/>
                          <a:cs typeface="Arial"/>
                        </a:rPr>
                        <a:t>reservation</a:t>
                      </a:r>
                      <a:endParaRPr sz="1600">
                        <a:latin typeface="Arial"/>
                        <a:cs typeface="Arial"/>
                      </a:endParaRPr>
                    </a:p>
                  </a:txBody>
                  <a:tcPr marL="0" marR="0" marT="38945" marB="0">
                    <a:lnL w="28575">
                      <a:solidFill>
                        <a:srgbClr val="282828"/>
                      </a:solidFill>
                      <a:prstDash val="solid"/>
                    </a:lnL>
                    <a:lnR w="12700">
                      <a:solidFill>
                        <a:srgbClr val="282828"/>
                      </a:solidFill>
                      <a:prstDash val="solid"/>
                    </a:lnR>
                    <a:lnT w="12700">
                      <a:solidFill>
                        <a:srgbClr val="282828"/>
                      </a:solidFill>
                      <a:prstDash val="solid"/>
                    </a:lnT>
                    <a:lnB w="12700">
                      <a:solidFill>
                        <a:srgbClr val="282828"/>
                      </a:solidFill>
                      <a:prstDash val="solid"/>
                    </a:lnB>
                    <a:solidFill>
                      <a:srgbClr val="AFE7FF"/>
                    </a:solidFill>
                  </a:tcPr>
                </a:tc>
                <a:tc>
                  <a:txBody>
                    <a:bodyPr/>
                    <a:lstStyle/>
                    <a:p>
                      <a:pPr marL="1310640" indent="-302260">
                        <a:lnSpc>
                          <a:spcPct val="100000"/>
                        </a:lnSpc>
                        <a:spcBef>
                          <a:spcPts val="1310"/>
                        </a:spcBef>
                        <a:buClr>
                          <a:srgbClr val="00AF50"/>
                        </a:buClr>
                        <a:buSzPct val="233333"/>
                        <a:buFont typeface="Wingdings"/>
                        <a:buChar char=""/>
                        <a:tabLst>
                          <a:tab pos="1311275" algn="l"/>
                        </a:tabLst>
                      </a:pPr>
                      <a:r>
                        <a:rPr sz="1200" spc="-30" dirty="0">
                          <a:solidFill>
                            <a:srgbClr val="003B55"/>
                          </a:solidFill>
                          <a:latin typeface="Arial"/>
                          <a:cs typeface="Arial"/>
                        </a:rPr>
                        <a:t>(RSVP)</a:t>
                      </a:r>
                      <a:endParaRPr sz="1200">
                        <a:latin typeface="Arial"/>
                        <a:cs typeface="Arial"/>
                      </a:endParaRPr>
                    </a:p>
                  </a:txBody>
                  <a:tcPr marL="0" marR="0" marT="221827" marB="0">
                    <a:lnL w="12700">
                      <a:solidFill>
                        <a:srgbClr val="282828"/>
                      </a:solidFill>
                      <a:prstDash val="solid"/>
                    </a:lnL>
                    <a:lnR w="12700">
                      <a:solidFill>
                        <a:srgbClr val="282828"/>
                      </a:solidFill>
                      <a:prstDash val="solid"/>
                    </a:lnR>
                    <a:lnT w="12700">
                      <a:solidFill>
                        <a:srgbClr val="282828"/>
                      </a:solidFill>
                      <a:prstDash val="solid"/>
                    </a:lnT>
                    <a:lnB w="12700">
                      <a:solidFill>
                        <a:srgbClr val="282828"/>
                      </a:solidFill>
                      <a:prstDash val="solid"/>
                    </a:lnB>
                  </a:tcPr>
                </a:tc>
                <a:tc>
                  <a:txBody>
                    <a:bodyPr/>
                    <a:lstStyle/>
                    <a:p>
                      <a:pPr algn="ctr">
                        <a:lnSpc>
                          <a:spcPct val="100000"/>
                        </a:lnSpc>
                        <a:spcBef>
                          <a:spcPts val="110"/>
                        </a:spcBef>
                      </a:pPr>
                      <a:r>
                        <a:rPr sz="2800" dirty="0">
                          <a:solidFill>
                            <a:srgbClr val="00AF50"/>
                          </a:solidFill>
                          <a:latin typeface="Wingdings"/>
                          <a:cs typeface="Wingdings"/>
                        </a:rPr>
                        <a:t></a:t>
                      </a:r>
                      <a:endParaRPr sz="2800">
                        <a:latin typeface="Wingdings"/>
                        <a:cs typeface="Wingdings"/>
                      </a:endParaRPr>
                    </a:p>
                  </a:txBody>
                  <a:tcPr marL="0" marR="0" marT="18627" marB="0">
                    <a:lnL w="12700">
                      <a:solidFill>
                        <a:srgbClr val="282828"/>
                      </a:solidFill>
                      <a:prstDash val="solid"/>
                    </a:lnL>
                    <a:lnR w="12700">
                      <a:solidFill>
                        <a:srgbClr val="282828"/>
                      </a:solidFill>
                      <a:prstDash val="solid"/>
                    </a:lnR>
                    <a:lnT w="12700">
                      <a:solidFill>
                        <a:srgbClr val="282828"/>
                      </a:solidFill>
                      <a:prstDash val="solid"/>
                    </a:lnT>
                    <a:lnB w="12700">
                      <a:solidFill>
                        <a:srgbClr val="282828"/>
                      </a:solidFill>
                      <a:prstDash val="solid"/>
                    </a:lnB>
                    <a:solidFill>
                      <a:srgbClr val="D3D3D3"/>
                    </a:solidFill>
                  </a:tcPr>
                </a:tc>
                <a:tc>
                  <a:txBody>
                    <a:bodyPr/>
                    <a:lstStyle/>
                    <a:p>
                      <a:pPr algn="ctr">
                        <a:lnSpc>
                          <a:spcPct val="100000"/>
                        </a:lnSpc>
                        <a:spcBef>
                          <a:spcPts val="110"/>
                        </a:spcBef>
                      </a:pPr>
                      <a:r>
                        <a:rPr sz="2800" dirty="0">
                          <a:solidFill>
                            <a:srgbClr val="FF0000"/>
                          </a:solidFill>
                          <a:latin typeface="Wingdings"/>
                          <a:cs typeface="Wingdings"/>
                        </a:rPr>
                        <a:t></a:t>
                      </a:r>
                      <a:endParaRPr sz="2800">
                        <a:latin typeface="Wingdings"/>
                        <a:cs typeface="Wingdings"/>
                      </a:endParaRPr>
                    </a:p>
                  </a:txBody>
                  <a:tcPr marL="0" marR="0" marT="18627" marB="0">
                    <a:lnL w="12700">
                      <a:solidFill>
                        <a:srgbClr val="282828"/>
                      </a:solidFill>
                      <a:prstDash val="solid"/>
                    </a:lnL>
                    <a:lnR w="28575">
                      <a:solidFill>
                        <a:srgbClr val="282828"/>
                      </a:solidFill>
                      <a:prstDash val="solid"/>
                    </a:lnR>
                    <a:lnT w="12700">
                      <a:solidFill>
                        <a:srgbClr val="282828"/>
                      </a:solidFill>
                      <a:prstDash val="solid"/>
                    </a:lnT>
                    <a:lnB w="12700">
                      <a:solidFill>
                        <a:srgbClr val="282828"/>
                      </a:solidFill>
                      <a:prstDash val="solid"/>
                    </a:lnB>
                  </a:tcPr>
                </a:tc>
              </a:tr>
              <a:tr h="486833">
                <a:tc>
                  <a:txBody>
                    <a:bodyPr/>
                    <a:lstStyle/>
                    <a:p>
                      <a:pPr marL="83185">
                        <a:lnSpc>
                          <a:spcPct val="100000"/>
                        </a:lnSpc>
                        <a:spcBef>
                          <a:spcPts val="235"/>
                        </a:spcBef>
                      </a:pPr>
                      <a:r>
                        <a:rPr sz="1500" b="1" spc="35" dirty="0">
                          <a:solidFill>
                            <a:srgbClr val="18356E"/>
                          </a:solidFill>
                          <a:latin typeface="Arial"/>
                          <a:cs typeface="Arial"/>
                        </a:rPr>
                        <a:t>Scalable</a:t>
                      </a:r>
                      <a:r>
                        <a:rPr sz="1500" b="1" spc="40" dirty="0">
                          <a:solidFill>
                            <a:srgbClr val="18356E"/>
                          </a:solidFill>
                          <a:latin typeface="Arial"/>
                          <a:cs typeface="Arial"/>
                        </a:rPr>
                        <a:t> </a:t>
                      </a:r>
                      <a:r>
                        <a:rPr sz="1500" b="1" spc="55" dirty="0">
                          <a:solidFill>
                            <a:srgbClr val="18356E"/>
                          </a:solidFill>
                          <a:latin typeface="Arial"/>
                          <a:cs typeface="Arial"/>
                        </a:rPr>
                        <a:t>mp2mp</a:t>
                      </a:r>
                      <a:endParaRPr sz="1500">
                        <a:latin typeface="Arial"/>
                        <a:cs typeface="Arial"/>
                      </a:endParaRPr>
                    </a:p>
                  </a:txBody>
                  <a:tcPr marL="0" marR="0" marT="39793" marB="0">
                    <a:lnL w="28575">
                      <a:solidFill>
                        <a:srgbClr val="282828"/>
                      </a:solidFill>
                      <a:prstDash val="solid"/>
                    </a:lnL>
                    <a:lnR w="12700">
                      <a:solidFill>
                        <a:srgbClr val="282828"/>
                      </a:solidFill>
                      <a:prstDash val="solid"/>
                    </a:lnR>
                    <a:lnT w="12700">
                      <a:solidFill>
                        <a:srgbClr val="282828"/>
                      </a:solidFill>
                      <a:prstDash val="solid"/>
                    </a:lnT>
                    <a:lnB w="12700">
                      <a:solidFill>
                        <a:srgbClr val="282828"/>
                      </a:solidFill>
                      <a:prstDash val="solid"/>
                    </a:lnB>
                    <a:solidFill>
                      <a:srgbClr val="AFE7FF"/>
                    </a:solidFill>
                  </a:tcPr>
                </a:tc>
                <a:tc>
                  <a:txBody>
                    <a:bodyPr/>
                    <a:lstStyle/>
                    <a:p>
                      <a:pPr algn="ctr">
                        <a:lnSpc>
                          <a:spcPct val="100000"/>
                        </a:lnSpc>
                        <a:spcBef>
                          <a:spcPts val="110"/>
                        </a:spcBef>
                      </a:pPr>
                      <a:r>
                        <a:rPr sz="2800" dirty="0">
                          <a:solidFill>
                            <a:srgbClr val="00AF50"/>
                          </a:solidFill>
                          <a:latin typeface="Wingdings"/>
                          <a:cs typeface="Wingdings"/>
                        </a:rPr>
                        <a:t></a:t>
                      </a:r>
                      <a:endParaRPr sz="2800">
                        <a:latin typeface="Wingdings"/>
                        <a:cs typeface="Wingdings"/>
                      </a:endParaRPr>
                    </a:p>
                  </a:txBody>
                  <a:tcPr marL="0" marR="0" marT="18627" marB="0">
                    <a:lnL w="12700">
                      <a:solidFill>
                        <a:srgbClr val="282828"/>
                      </a:solidFill>
                      <a:prstDash val="solid"/>
                    </a:lnL>
                    <a:lnR w="12700">
                      <a:solidFill>
                        <a:srgbClr val="282828"/>
                      </a:solidFill>
                      <a:prstDash val="solid"/>
                    </a:lnR>
                    <a:lnT w="12700">
                      <a:solidFill>
                        <a:srgbClr val="282828"/>
                      </a:solidFill>
                      <a:prstDash val="solid"/>
                    </a:lnT>
                    <a:lnB w="12700">
                      <a:solidFill>
                        <a:srgbClr val="282828"/>
                      </a:solidFill>
                      <a:prstDash val="solid"/>
                    </a:lnB>
                  </a:tcPr>
                </a:tc>
                <a:tc>
                  <a:txBody>
                    <a:bodyPr/>
                    <a:lstStyle/>
                    <a:p>
                      <a:pPr algn="ctr">
                        <a:lnSpc>
                          <a:spcPct val="100000"/>
                        </a:lnSpc>
                        <a:spcBef>
                          <a:spcPts val="110"/>
                        </a:spcBef>
                      </a:pPr>
                      <a:r>
                        <a:rPr sz="2800" dirty="0">
                          <a:solidFill>
                            <a:srgbClr val="FF0000"/>
                          </a:solidFill>
                          <a:latin typeface="Wingdings"/>
                          <a:cs typeface="Wingdings"/>
                        </a:rPr>
                        <a:t></a:t>
                      </a:r>
                      <a:endParaRPr sz="2800">
                        <a:latin typeface="Wingdings"/>
                        <a:cs typeface="Wingdings"/>
                      </a:endParaRPr>
                    </a:p>
                  </a:txBody>
                  <a:tcPr marL="0" marR="0" marT="18627" marB="0">
                    <a:lnL w="12700">
                      <a:solidFill>
                        <a:srgbClr val="282828"/>
                      </a:solidFill>
                      <a:prstDash val="solid"/>
                    </a:lnL>
                    <a:lnR w="12700">
                      <a:solidFill>
                        <a:srgbClr val="282828"/>
                      </a:solidFill>
                      <a:prstDash val="solid"/>
                    </a:lnR>
                    <a:lnT w="12700">
                      <a:solidFill>
                        <a:srgbClr val="282828"/>
                      </a:solidFill>
                      <a:prstDash val="solid"/>
                    </a:lnT>
                    <a:lnB w="12700">
                      <a:solidFill>
                        <a:srgbClr val="282828"/>
                      </a:solidFill>
                      <a:prstDash val="solid"/>
                    </a:lnB>
                    <a:solidFill>
                      <a:srgbClr val="D3D3D3"/>
                    </a:solidFill>
                  </a:tcPr>
                </a:tc>
                <a:tc>
                  <a:txBody>
                    <a:bodyPr/>
                    <a:lstStyle/>
                    <a:p>
                      <a:pPr marL="1905" algn="ctr">
                        <a:lnSpc>
                          <a:spcPct val="100000"/>
                        </a:lnSpc>
                        <a:spcBef>
                          <a:spcPts val="110"/>
                        </a:spcBef>
                      </a:pPr>
                      <a:r>
                        <a:rPr sz="2800" dirty="0">
                          <a:solidFill>
                            <a:srgbClr val="00AF50"/>
                          </a:solidFill>
                          <a:latin typeface="Wingdings"/>
                          <a:cs typeface="Wingdings"/>
                        </a:rPr>
                        <a:t></a:t>
                      </a:r>
                      <a:endParaRPr sz="2800">
                        <a:latin typeface="Wingdings"/>
                        <a:cs typeface="Wingdings"/>
                      </a:endParaRPr>
                    </a:p>
                  </a:txBody>
                  <a:tcPr marL="0" marR="0" marT="18627" marB="0">
                    <a:lnL w="12700">
                      <a:solidFill>
                        <a:srgbClr val="282828"/>
                      </a:solidFill>
                      <a:prstDash val="solid"/>
                    </a:lnL>
                    <a:lnR w="28575">
                      <a:solidFill>
                        <a:srgbClr val="282828"/>
                      </a:solidFill>
                      <a:prstDash val="solid"/>
                    </a:lnR>
                    <a:lnT w="12700">
                      <a:solidFill>
                        <a:srgbClr val="282828"/>
                      </a:solidFill>
                      <a:prstDash val="solid"/>
                    </a:lnT>
                    <a:lnB w="12700">
                      <a:solidFill>
                        <a:srgbClr val="282828"/>
                      </a:solidFill>
                      <a:prstDash val="solid"/>
                    </a:lnB>
                  </a:tcPr>
                </a:tc>
              </a:tr>
              <a:tr h="313267">
                <a:tc>
                  <a:txBody>
                    <a:bodyPr/>
                    <a:lstStyle/>
                    <a:p>
                      <a:pPr marL="83185">
                        <a:lnSpc>
                          <a:spcPct val="100000"/>
                        </a:lnSpc>
                        <a:spcBef>
                          <a:spcPts val="235"/>
                        </a:spcBef>
                      </a:pPr>
                      <a:r>
                        <a:rPr sz="1500" b="1" spc="25" dirty="0">
                          <a:solidFill>
                            <a:srgbClr val="18356E"/>
                          </a:solidFill>
                          <a:latin typeface="Arial"/>
                          <a:cs typeface="Arial"/>
                        </a:rPr>
                        <a:t>Initiator</a:t>
                      </a:r>
                      <a:endParaRPr sz="1500">
                        <a:latin typeface="Arial"/>
                        <a:cs typeface="Arial"/>
                      </a:endParaRPr>
                    </a:p>
                  </a:txBody>
                  <a:tcPr marL="0" marR="0" marT="39793" marB="0">
                    <a:lnL w="28575">
                      <a:solidFill>
                        <a:srgbClr val="282828"/>
                      </a:solidFill>
                      <a:prstDash val="solid"/>
                    </a:lnL>
                    <a:lnR w="12700">
                      <a:solidFill>
                        <a:srgbClr val="282828"/>
                      </a:solidFill>
                      <a:prstDash val="solid"/>
                    </a:lnR>
                    <a:lnT w="12700">
                      <a:solidFill>
                        <a:srgbClr val="282828"/>
                      </a:solidFill>
                      <a:prstDash val="solid"/>
                    </a:lnT>
                    <a:lnB w="12700">
                      <a:solidFill>
                        <a:srgbClr val="282828"/>
                      </a:solidFill>
                      <a:prstDash val="solid"/>
                    </a:lnB>
                    <a:solidFill>
                      <a:srgbClr val="AFE7FF"/>
                    </a:solidFill>
                  </a:tcPr>
                </a:tc>
                <a:tc>
                  <a:txBody>
                    <a:bodyPr/>
                    <a:lstStyle/>
                    <a:p>
                      <a:pPr algn="ctr">
                        <a:lnSpc>
                          <a:spcPct val="100000"/>
                        </a:lnSpc>
                        <a:spcBef>
                          <a:spcPts val="235"/>
                        </a:spcBef>
                      </a:pPr>
                      <a:r>
                        <a:rPr sz="1500" spc="30" dirty="0">
                          <a:solidFill>
                            <a:srgbClr val="003B55"/>
                          </a:solidFill>
                          <a:latin typeface="Arial"/>
                          <a:cs typeface="Arial"/>
                        </a:rPr>
                        <a:t>Receiver</a:t>
                      </a:r>
                      <a:endParaRPr sz="1500">
                        <a:latin typeface="Arial"/>
                        <a:cs typeface="Arial"/>
                      </a:endParaRPr>
                    </a:p>
                  </a:txBody>
                  <a:tcPr marL="0" marR="0" marT="39793" marB="0">
                    <a:lnL w="12700">
                      <a:solidFill>
                        <a:srgbClr val="282828"/>
                      </a:solidFill>
                      <a:prstDash val="solid"/>
                    </a:lnL>
                    <a:lnR w="12700">
                      <a:solidFill>
                        <a:srgbClr val="282828"/>
                      </a:solidFill>
                      <a:prstDash val="solid"/>
                    </a:lnR>
                    <a:lnT w="12700">
                      <a:solidFill>
                        <a:srgbClr val="282828"/>
                      </a:solidFill>
                      <a:prstDash val="solid"/>
                    </a:lnT>
                    <a:lnB w="12700">
                      <a:solidFill>
                        <a:srgbClr val="282828"/>
                      </a:solidFill>
                      <a:prstDash val="solid"/>
                    </a:lnB>
                  </a:tcPr>
                </a:tc>
                <a:tc>
                  <a:txBody>
                    <a:bodyPr/>
                    <a:lstStyle/>
                    <a:p>
                      <a:pPr algn="ctr">
                        <a:lnSpc>
                          <a:spcPct val="100000"/>
                        </a:lnSpc>
                        <a:spcBef>
                          <a:spcPts val="235"/>
                        </a:spcBef>
                      </a:pPr>
                      <a:r>
                        <a:rPr sz="1500" spc="45" dirty="0">
                          <a:solidFill>
                            <a:srgbClr val="003B55"/>
                          </a:solidFill>
                          <a:latin typeface="Arial"/>
                          <a:cs typeface="Arial"/>
                        </a:rPr>
                        <a:t>Source</a:t>
                      </a:r>
                      <a:endParaRPr sz="1500">
                        <a:latin typeface="Arial"/>
                        <a:cs typeface="Arial"/>
                      </a:endParaRPr>
                    </a:p>
                  </a:txBody>
                  <a:tcPr marL="0" marR="0" marT="39793" marB="0">
                    <a:lnL w="12700">
                      <a:solidFill>
                        <a:srgbClr val="282828"/>
                      </a:solidFill>
                      <a:prstDash val="solid"/>
                    </a:lnL>
                    <a:lnR w="12700">
                      <a:solidFill>
                        <a:srgbClr val="282828"/>
                      </a:solidFill>
                      <a:prstDash val="solid"/>
                    </a:lnR>
                    <a:lnT w="12700">
                      <a:solidFill>
                        <a:srgbClr val="282828"/>
                      </a:solidFill>
                      <a:prstDash val="solid"/>
                    </a:lnT>
                    <a:lnB w="12700">
                      <a:solidFill>
                        <a:srgbClr val="282828"/>
                      </a:solidFill>
                      <a:prstDash val="solid"/>
                    </a:lnB>
                    <a:solidFill>
                      <a:srgbClr val="D3D3D3"/>
                    </a:solidFill>
                  </a:tcPr>
                </a:tc>
                <a:tc>
                  <a:txBody>
                    <a:bodyPr/>
                    <a:lstStyle/>
                    <a:p>
                      <a:pPr marL="2540" algn="ctr">
                        <a:lnSpc>
                          <a:spcPct val="100000"/>
                        </a:lnSpc>
                        <a:spcBef>
                          <a:spcPts val="235"/>
                        </a:spcBef>
                      </a:pPr>
                      <a:r>
                        <a:rPr sz="1500" spc="30" dirty="0">
                          <a:solidFill>
                            <a:srgbClr val="003B55"/>
                          </a:solidFill>
                          <a:latin typeface="Arial"/>
                          <a:cs typeface="Arial"/>
                        </a:rPr>
                        <a:t>Receiver</a:t>
                      </a:r>
                      <a:endParaRPr sz="1500">
                        <a:latin typeface="Arial"/>
                        <a:cs typeface="Arial"/>
                      </a:endParaRPr>
                    </a:p>
                  </a:txBody>
                  <a:tcPr marL="0" marR="0" marT="39793" marB="0">
                    <a:lnL w="12700">
                      <a:solidFill>
                        <a:srgbClr val="282828"/>
                      </a:solidFill>
                      <a:prstDash val="solid"/>
                    </a:lnL>
                    <a:lnR w="28575">
                      <a:solidFill>
                        <a:srgbClr val="282828"/>
                      </a:solidFill>
                      <a:prstDash val="solid"/>
                    </a:lnR>
                    <a:lnT w="12700">
                      <a:solidFill>
                        <a:srgbClr val="282828"/>
                      </a:solidFill>
                      <a:prstDash val="solid"/>
                    </a:lnT>
                    <a:lnB w="12700">
                      <a:solidFill>
                        <a:srgbClr val="282828"/>
                      </a:solidFill>
                      <a:prstDash val="solid"/>
                    </a:lnB>
                  </a:tcPr>
                </a:tc>
              </a:tr>
              <a:tr h="602827">
                <a:tc>
                  <a:txBody>
                    <a:bodyPr/>
                    <a:lstStyle/>
                    <a:p>
                      <a:pPr marL="83185">
                        <a:lnSpc>
                          <a:spcPct val="100000"/>
                        </a:lnSpc>
                        <a:spcBef>
                          <a:spcPts val="185"/>
                        </a:spcBef>
                      </a:pPr>
                      <a:r>
                        <a:rPr sz="1600" b="1" spc="-5" dirty="0">
                          <a:solidFill>
                            <a:srgbClr val="18356E"/>
                          </a:solidFill>
                          <a:latin typeface="Arial"/>
                          <a:cs typeface="Arial"/>
                        </a:rPr>
                        <a:t>Application</a:t>
                      </a:r>
                      <a:endParaRPr sz="1600">
                        <a:latin typeface="Arial"/>
                        <a:cs typeface="Arial"/>
                      </a:endParaRPr>
                    </a:p>
                  </a:txBody>
                  <a:tcPr marL="0" marR="0" marT="31327" marB="0">
                    <a:lnL w="28575">
                      <a:solidFill>
                        <a:srgbClr val="282828"/>
                      </a:solidFill>
                      <a:prstDash val="solid"/>
                    </a:lnL>
                    <a:lnR w="12700">
                      <a:solidFill>
                        <a:srgbClr val="282828"/>
                      </a:solidFill>
                      <a:prstDash val="solid"/>
                    </a:lnR>
                    <a:lnT w="12700">
                      <a:solidFill>
                        <a:srgbClr val="282828"/>
                      </a:solidFill>
                      <a:prstDash val="solid"/>
                    </a:lnT>
                    <a:lnB w="12700">
                      <a:solidFill>
                        <a:srgbClr val="282828"/>
                      </a:solidFill>
                      <a:prstDash val="solid"/>
                    </a:lnB>
                    <a:solidFill>
                      <a:srgbClr val="AFE7FF"/>
                    </a:solidFill>
                  </a:tcPr>
                </a:tc>
                <a:tc>
                  <a:txBody>
                    <a:bodyPr/>
                    <a:lstStyle/>
                    <a:p>
                      <a:pPr algn="ctr">
                        <a:lnSpc>
                          <a:spcPts val="1045"/>
                        </a:lnSpc>
                        <a:spcBef>
                          <a:spcPts val="235"/>
                        </a:spcBef>
                      </a:pPr>
                      <a:r>
                        <a:rPr sz="1200" dirty="0">
                          <a:solidFill>
                            <a:srgbClr val="003B55"/>
                          </a:solidFill>
                          <a:latin typeface="Arial"/>
                          <a:cs typeface="Arial"/>
                        </a:rPr>
                        <a:t>Ideal</a:t>
                      </a:r>
                      <a:r>
                        <a:rPr sz="1200" spc="65" dirty="0">
                          <a:solidFill>
                            <a:srgbClr val="003B55"/>
                          </a:solidFill>
                          <a:latin typeface="Arial"/>
                          <a:cs typeface="Arial"/>
                        </a:rPr>
                        <a:t> </a:t>
                      </a:r>
                      <a:r>
                        <a:rPr sz="1200" spc="30" dirty="0">
                          <a:solidFill>
                            <a:srgbClr val="003B55"/>
                          </a:solidFill>
                          <a:latin typeface="Arial"/>
                          <a:cs typeface="Arial"/>
                        </a:rPr>
                        <a:t>for</a:t>
                      </a:r>
                      <a:r>
                        <a:rPr sz="1200" spc="5" dirty="0">
                          <a:solidFill>
                            <a:srgbClr val="003B55"/>
                          </a:solidFill>
                          <a:latin typeface="Arial"/>
                          <a:cs typeface="Arial"/>
                        </a:rPr>
                        <a:t> </a:t>
                      </a:r>
                      <a:r>
                        <a:rPr sz="1200" spc="30" dirty="0">
                          <a:solidFill>
                            <a:srgbClr val="003B55"/>
                          </a:solidFill>
                          <a:latin typeface="Arial"/>
                          <a:cs typeface="Arial"/>
                        </a:rPr>
                        <a:t>single-source</a:t>
                      </a:r>
                      <a:r>
                        <a:rPr sz="1200" spc="85" dirty="0">
                          <a:solidFill>
                            <a:srgbClr val="003B55"/>
                          </a:solidFill>
                          <a:latin typeface="Arial"/>
                          <a:cs typeface="Arial"/>
                        </a:rPr>
                        <a:t> </a:t>
                      </a:r>
                      <a:r>
                        <a:rPr sz="1200" spc="20" dirty="0">
                          <a:solidFill>
                            <a:srgbClr val="003B55"/>
                          </a:solidFill>
                          <a:latin typeface="Arial"/>
                          <a:cs typeface="Arial"/>
                        </a:rPr>
                        <a:t>multicasts</a:t>
                      </a:r>
                      <a:r>
                        <a:rPr sz="1200" spc="5" dirty="0">
                          <a:solidFill>
                            <a:srgbClr val="003B55"/>
                          </a:solidFill>
                          <a:latin typeface="Arial"/>
                          <a:cs typeface="Arial"/>
                        </a:rPr>
                        <a:t> </a:t>
                      </a:r>
                      <a:r>
                        <a:rPr sz="1200" spc="30" dirty="0">
                          <a:solidFill>
                            <a:srgbClr val="003B55"/>
                          </a:solidFill>
                          <a:latin typeface="Arial"/>
                          <a:cs typeface="Arial"/>
                        </a:rPr>
                        <a:t>with</a:t>
                      </a:r>
                      <a:endParaRPr sz="1200">
                        <a:latin typeface="Arial"/>
                        <a:cs typeface="Arial"/>
                      </a:endParaRPr>
                    </a:p>
                    <a:p>
                      <a:pPr marL="5715" algn="ctr">
                        <a:lnSpc>
                          <a:spcPts val="1045"/>
                        </a:lnSpc>
                      </a:pPr>
                      <a:r>
                        <a:rPr sz="1200" spc="15" dirty="0">
                          <a:solidFill>
                            <a:srgbClr val="003B55"/>
                          </a:solidFill>
                          <a:latin typeface="Arial"/>
                          <a:cs typeface="Arial"/>
                        </a:rPr>
                        <a:t>many</a:t>
                      </a:r>
                      <a:r>
                        <a:rPr sz="1200" spc="-35" dirty="0">
                          <a:solidFill>
                            <a:srgbClr val="003B55"/>
                          </a:solidFill>
                          <a:latin typeface="Arial"/>
                          <a:cs typeface="Arial"/>
                        </a:rPr>
                        <a:t> </a:t>
                      </a:r>
                      <a:r>
                        <a:rPr sz="1200" spc="15" dirty="0">
                          <a:solidFill>
                            <a:srgbClr val="003B55"/>
                          </a:solidFill>
                          <a:latin typeface="Arial"/>
                          <a:cs typeface="Arial"/>
                        </a:rPr>
                        <a:t>leafs</a:t>
                      </a:r>
                      <a:endParaRPr sz="1200">
                        <a:latin typeface="Arial"/>
                        <a:cs typeface="Arial"/>
                      </a:endParaRPr>
                    </a:p>
                  </a:txBody>
                  <a:tcPr marL="0" marR="0" marT="39793" marB="0">
                    <a:lnL w="12700">
                      <a:solidFill>
                        <a:srgbClr val="282828"/>
                      </a:solidFill>
                      <a:prstDash val="solid"/>
                    </a:lnL>
                    <a:lnR w="12700">
                      <a:solidFill>
                        <a:srgbClr val="282828"/>
                      </a:solidFill>
                      <a:prstDash val="solid"/>
                    </a:lnR>
                    <a:lnT w="12700">
                      <a:solidFill>
                        <a:srgbClr val="282828"/>
                      </a:solidFill>
                      <a:prstDash val="solid"/>
                    </a:lnT>
                    <a:lnB w="12700">
                      <a:solidFill>
                        <a:srgbClr val="282828"/>
                      </a:solidFill>
                      <a:prstDash val="solid"/>
                    </a:lnB>
                  </a:tcPr>
                </a:tc>
                <a:tc>
                  <a:txBody>
                    <a:bodyPr/>
                    <a:lstStyle/>
                    <a:p>
                      <a:pPr marL="2540" algn="ctr">
                        <a:lnSpc>
                          <a:spcPts val="1045"/>
                        </a:lnSpc>
                        <a:spcBef>
                          <a:spcPts val="235"/>
                        </a:spcBef>
                      </a:pPr>
                      <a:r>
                        <a:rPr sz="1200" dirty="0">
                          <a:solidFill>
                            <a:srgbClr val="003B55"/>
                          </a:solidFill>
                          <a:latin typeface="Arial"/>
                          <a:cs typeface="Arial"/>
                        </a:rPr>
                        <a:t>Ideal</a:t>
                      </a:r>
                      <a:r>
                        <a:rPr sz="1200" spc="60" dirty="0">
                          <a:solidFill>
                            <a:srgbClr val="003B55"/>
                          </a:solidFill>
                          <a:latin typeface="Arial"/>
                          <a:cs typeface="Arial"/>
                        </a:rPr>
                        <a:t> </a:t>
                      </a:r>
                      <a:r>
                        <a:rPr sz="1200" spc="30" dirty="0">
                          <a:solidFill>
                            <a:srgbClr val="003B55"/>
                          </a:solidFill>
                          <a:latin typeface="Arial"/>
                          <a:cs typeface="Arial"/>
                        </a:rPr>
                        <a:t>for</a:t>
                      </a:r>
                      <a:r>
                        <a:rPr sz="1200" spc="5" dirty="0">
                          <a:solidFill>
                            <a:srgbClr val="003B55"/>
                          </a:solidFill>
                          <a:latin typeface="Arial"/>
                          <a:cs typeface="Arial"/>
                        </a:rPr>
                        <a:t> </a:t>
                      </a:r>
                      <a:r>
                        <a:rPr sz="1200" spc="30" dirty="0">
                          <a:solidFill>
                            <a:srgbClr val="003B55"/>
                          </a:solidFill>
                          <a:latin typeface="Arial"/>
                          <a:cs typeface="Arial"/>
                        </a:rPr>
                        <a:t>single-source</a:t>
                      </a:r>
                      <a:r>
                        <a:rPr sz="1200" spc="80" dirty="0">
                          <a:solidFill>
                            <a:srgbClr val="003B55"/>
                          </a:solidFill>
                          <a:latin typeface="Arial"/>
                          <a:cs typeface="Arial"/>
                        </a:rPr>
                        <a:t> </a:t>
                      </a:r>
                      <a:r>
                        <a:rPr sz="1200" spc="20" dirty="0">
                          <a:solidFill>
                            <a:srgbClr val="003B55"/>
                          </a:solidFill>
                          <a:latin typeface="Arial"/>
                          <a:cs typeface="Arial"/>
                        </a:rPr>
                        <a:t>multicasts</a:t>
                      </a:r>
                      <a:endParaRPr sz="1200">
                        <a:latin typeface="Arial"/>
                        <a:cs typeface="Arial"/>
                      </a:endParaRPr>
                    </a:p>
                    <a:p>
                      <a:pPr marL="2540" algn="ctr">
                        <a:lnSpc>
                          <a:spcPts val="1045"/>
                        </a:lnSpc>
                      </a:pPr>
                      <a:r>
                        <a:rPr sz="1200" spc="30" dirty="0">
                          <a:solidFill>
                            <a:srgbClr val="003B55"/>
                          </a:solidFill>
                          <a:latin typeface="Arial"/>
                          <a:cs typeface="Arial"/>
                        </a:rPr>
                        <a:t>with</a:t>
                      </a:r>
                      <a:r>
                        <a:rPr sz="1200" dirty="0">
                          <a:solidFill>
                            <a:srgbClr val="003B55"/>
                          </a:solidFill>
                          <a:latin typeface="Arial"/>
                          <a:cs typeface="Arial"/>
                        </a:rPr>
                        <a:t> </a:t>
                      </a:r>
                      <a:r>
                        <a:rPr sz="1200" spc="35" dirty="0">
                          <a:solidFill>
                            <a:srgbClr val="003B55"/>
                          </a:solidFill>
                          <a:latin typeface="Arial"/>
                          <a:cs typeface="Arial"/>
                        </a:rPr>
                        <a:t>few</a:t>
                      </a:r>
                      <a:r>
                        <a:rPr sz="1200" spc="5" dirty="0">
                          <a:solidFill>
                            <a:srgbClr val="003B55"/>
                          </a:solidFill>
                          <a:latin typeface="Arial"/>
                          <a:cs typeface="Arial"/>
                        </a:rPr>
                        <a:t> </a:t>
                      </a:r>
                      <a:r>
                        <a:rPr sz="1200" spc="10" dirty="0">
                          <a:solidFill>
                            <a:srgbClr val="003B55"/>
                          </a:solidFill>
                          <a:latin typeface="Arial"/>
                          <a:cs typeface="Arial"/>
                        </a:rPr>
                        <a:t>leafs</a:t>
                      </a:r>
                      <a:endParaRPr sz="1200">
                        <a:latin typeface="Arial"/>
                        <a:cs typeface="Arial"/>
                      </a:endParaRPr>
                    </a:p>
                  </a:txBody>
                  <a:tcPr marL="0" marR="0" marT="39793" marB="0">
                    <a:lnL w="12700">
                      <a:solidFill>
                        <a:srgbClr val="282828"/>
                      </a:solidFill>
                      <a:prstDash val="solid"/>
                    </a:lnL>
                    <a:lnR w="12700">
                      <a:solidFill>
                        <a:srgbClr val="282828"/>
                      </a:solidFill>
                      <a:prstDash val="solid"/>
                    </a:lnR>
                    <a:lnT w="12700">
                      <a:solidFill>
                        <a:srgbClr val="282828"/>
                      </a:solidFill>
                      <a:prstDash val="solid"/>
                    </a:lnT>
                    <a:lnB w="12700">
                      <a:solidFill>
                        <a:srgbClr val="282828"/>
                      </a:solidFill>
                      <a:prstDash val="solid"/>
                    </a:lnB>
                    <a:solidFill>
                      <a:srgbClr val="D3D3D3"/>
                    </a:solidFill>
                  </a:tcPr>
                </a:tc>
                <a:tc>
                  <a:txBody>
                    <a:bodyPr/>
                    <a:lstStyle/>
                    <a:p>
                      <a:pPr marL="8890" algn="ctr">
                        <a:lnSpc>
                          <a:spcPts val="1045"/>
                        </a:lnSpc>
                        <a:spcBef>
                          <a:spcPts val="235"/>
                        </a:spcBef>
                      </a:pPr>
                      <a:r>
                        <a:rPr sz="1200" dirty="0">
                          <a:solidFill>
                            <a:srgbClr val="003B55"/>
                          </a:solidFill>
                          <a:latin typeface="Arial"/>
                          <a:cs typeface="Arial"/>
                        </a:rPr>
                        <a:t>Ideal</a:t>
                      </a:r>
                      <a:r>
                        <a:rPr sz="1200" spc="60" dirty="0">
                          <a:solidFill>
                            <a:srgbClr val="003B55"/>
                          </a:solidFill>
                          <a:latin typeface="Arial"/>
                          <a:cs typeface="Arial"/>
                        </a:rPr>
                        <a:t> </a:t>
                      </a:r>
                      <a:r>
                        <a:rPr sz="1200" spc="30" dirty="0">
                          <a:solidFill>
                            <a:srgbClr val="003B55"/>
                          </a:solidFill>
                          <a:latin typeface="Arial"/>
                          <a:cs typeface="Arial"/>
                        </a:rPr>
                        <a:t>for</a:t>
                      </a:r>
                      <a:r>
                        <a:rPr sz="1200" dirty="0">
                          <a:solidFill>
                            <a:srgbClr val="003B55"/>
                          </a:solidFill>
                          <a:latin typeface="Arial"/>
                          <a:cs typeface="Arial"/>
                        </a:rPr>
                        <a:t> </a:t>
                      </a:r>
                      <a:r>
                        <a:rPr sz="1200" spc="20" dirty="0">
                          <a:solidFill>
                            <a:srgbClr val="003B55"/>
                          </a:solidFill>
                          <a:latin typeface="Arial"/>
                          <a:cs typeface="Arial"/>
                        </a:rPr>
                        <a:t>dynamic,</a:t>
                      </a:r>
                      <a:r>
                        <a:rPr sz="1200" spc="10" dirty="0">
                          <a:solidFill>
                            <a:srgbClr val="003B55"/>
                          </a:solidFill>
                          <a:latin typeface="Arial"/>
                          <a:cs typeface="Arial"/>
                        </a:rPr>
                        <a:t> </a:t>
                      </a:r>
                      <a:r>
                        <a:rPr sz="1200" spc="25" dirty="0">
                          <a:solidFill>
                            <a:srgbClr val="003B55"/>
                          </a:solidFill>
                          <a:latin typeface="Arial"/>
                          <a:cs typeface="Arial"/>
                        </a:rPr>
                        <a:t>receiver-driven</a:t>
                      </a:r>
                      <a:endParaRPr sz="1200">
                        <a:latin typeface="Arial"/>
                        <a:cs typeface="Arial"/>
                      </a:endParaRPr>
                    </a:p>
                    <a:p>
                      <a:pPr marL="1270" algn="ctr">
                        <a:lnSpc>
                          <a:spcPts val="1045"/>
                        </a:lnSpc>
                      </a:pPr>
                      <a:r>
                        <a:rPr sz="1200" spc="20" dirty="0">
                          <a:solidFill>
                            <a:srgbClr val="003B55"/>
                          </a:solidFill>
                          <a:latin typeface="Arial"/>
                          <a:cs typeface="Arial"/>
                        </a:rPr>
                        <a:t>multicasts</a:t>
                      </a:r>
                      <a:r>
                        <a:rPr sz="1200" spc="-10" dirty="0">
                          <a:solidFill>
                            <a:srgbClr val="003B55"/>
                          </a:solidFill>
                          <a:latin typeface="Arial"/>
                          <a:cs typeface="Arial"/>
                        </a:rPr>
                        <a:t> </a:t>
                      </a:r>
                      <a:r>
                        <a:rPr sz="1200" spc="30" dirty="0">
                          <a:solidFill>
                            <a:srgbClr val="003B55"/>
                          </a:solidFill>
                          <a:latin typeface="Arial"/>
                          <a:cs typeface="Arial"/>
                        </a:rPr>
                        <a:t>with</a:t>
                      </a:r>
                      <a:r>
                        <a:rPr sz="1200" spc="15" dirty="0">
                          <a:solidFill>
                            <a:srgbClr val="003B55"/>
                          </a:solidFill>
                          <a:latin typeface="Arial"/>
                          <a:cs typeface="Arial"/>
                        </a:rPr>
                        <a:t> </a:t>
                      </a:r>
                      <a:r>
                        <a:rPr sz="1200" spc="10" dirty="0">
                          <a:solidFill>
                            <a:srgbClr val="003B55"/>
                          </a:solidFill>
                          <a:latin typeface="Arial"/>
                          <a:cs typeface="Arial"/>
                        </a:rPr>
                        <a:t>many</a:t>
                      </a:r>
                      <a:r>
                        <a:rPr sz="1200" spc="-5" dirty="0">
                          <a:solidFill>
                            <a:srgbClr val="003B55"/>
                          </a:solidFill>
                          <a:latin typeface="Arial"/>
                          <a:cs typeface="Arial"/>
                        </a:rPr>
                        <a:t> </a:t>
                      </a:r>
                      <a:r>
                        <a:rPr sz="1200" spc="10" dirty="0">
                          <a:solidFill>
                            <a:srgbClr val="003B55"/>
                          </a:solidFill>
                          <a:latin typeface="Arial"/>
                          <a:cs typeface="Arial"/>
                        </a:rPr>
                        <a:t>leafs</a:t>
                      </a:r>
                      <a:endParaRPr sz="1200">
                        <a:latin typeface="Arial"/>
                        <a:cs typeface="Arial"/>
                      </a:endParaRPr>
                    </a:p>
                  </a:txBody>
                  <a:tcPr marL="0" marR="0" marT="39793" marB="0">
                    <a:lnL w="12700">
                      <a:solidFill>
                        <a:srgbClr val="282828"/>
                      </a:solidFill>
                      <a:prstDash val="solid"/>
                    </a:lnL>
                    <a:lnR w="28575">
                      <a:solidFill>
                        <a:srgbClr val="282828"/>
                      </a:solidFill>
                      <a:prstDash val="solid"/>
                    </a:lnR>
                    <a:lnT w="12700">
                      <a:solidFill>
                        <a:srgbClr val="282828"/>
                      </a:solidFill>
                      <a:prstDash val="solid"/>
                    </a:lnT>
                    <a:lnB w="12700">
                      <a:solidFill>
                        <a:srgbClr val="282828"/>
                      </a:solidFill>
                      <a:prstDash val="solid"/>
                    </a:lnB>
                  </a:tcPr>
                </a:tc>
              </a:tr>
              <a:tr h="334433">
                <a:tc>
                  <a:txBody>
                    <a:bodyPr/>
                    <a:lstStyle/>
                    <a:p>
                      <a:pPr marL="83185">
                        <a:lnSpc>
                          <a:spcPct val="100000"/>
                        </a:lnSpc>
                        <a:spcBef>
                          <a:spcPts val="190"/>
                        </a:spcBef>
                      </a:pPr>
                      <a:r>
                        <a:rPr sz="1600" b="1" dirty="0">
                          <a:solidFill>
                            <a:srgbClr val="18356E"/>
                          </a:solidFill>
                          <a:latin typeface="Arial"/>
                          <a:cs typeface="Arial"/>
                        </a:rPr>
                        <a:t>Insertion</a:t>
                      </a:r>
                      <a:endParaRPr sz="1600">
                        <a:latin typeface="Arial"/>
                        <a:cs typeface="Arial"/>
                      </a:endParaRPr>
                    </a:p>
                  </a:txBody>
                  <a:tcPr marL="0" marR="0" marT="32173" marB="0">
                    <a:lnL w="28575">
                      <a:solidFill>
                        <a:srgbClr val="282828"/>
                      </a:solidFill>
                      <a:prstDash val="solid"/>
                    </a:lnL>
                    <a:lnR w="12700">
                      <a:solidFill>
                        <a:srgbClr val="282828"/>
                      </a:solidFill>
                      <a:prstDash val="solid"/>
                    </a:lnR>
                    <a:lnT w="12700">
                      <a:solidFill>
                        <a:srgbClr val="282828"/>
                      </a:solidFill>
                      <a:prstDash val="solid"/>
                    </a:lnT>
                    <a:lnB w="28575">
                      <a:solidFill>
                        <a:srgbClr val="282828"/>
                      </a:solidFill>
                      <a:prstDash val="solid"/>
                    </a:lnB>
                    <a:solidFill>
                      <a:srgbClr val="AFE7FF"/>
                    </a:solidFill>
                  </a:tcPr>
                </a:tc>
                <a:tc>
                  <a:txBody>
                    <a:bodyPr/>
                    <a:lstStyle/>
                    <a:p>
                      <a:pPr marL="327025">
                        <a:lnSpc>
                          <a:spcPct val="100000"/>
                        </a:lnSpc>
                        <a:spcBef>
                          <a:spcPts val="190"/>
                        </a:spcBef>
                      </a:pPr>
                      <a:r>
                        <a:rPr sz="1600" spc="20" dirty="0">
                          <a:solidFill>
                            <a:srgbClr val="003B55"/>
                          </a:solidFill>
                          <a:latin typeface="Arial"/>
                          <a:cs typeface="Arial"/>
                        </a:rPr>
                        <a:t>Secondary</a:t>
                      </a:r>
                      <a:r>
                        <a:rPr sz="1600" spc="30" dirty="0">
                          <a:solidFill>
                            <a:srgbClr val="003B55"/>
                          </a:solidFill>
                          <a:latin typeface="Arial"/>
                          <a:cs typeface="Arial"/>
                        </a:rPr>
                        <a:t> </a:t>
                      </a:r>
                      <a:r>
                        <a:rPr sz="1600" spc="25" dirty="0">
                          <a:solidFill>
                            <a:srgbClr val="003B55"/>
                          </a:solidFill>
                          <a:latin typeface="Arial"/>
                          <a:cs typeface="Arial"/>
                        </a:rPr>
                        <a:t>Distribution</a:t>
                      </a:r>
                      <a:endParaRPr sz="1600">
                        <a:latin typeface="Arial"/>
                        <a:cs typeface="Arial"/>
                      </a:endParaRPr>
                    </a:p>
                  </a:txBody>
                  <a:tcPr marL="0" marR="0" marT="32173" marB="0">
                    <a:lnL w="12700">
                      <a:solidFill>
                        <a:srgbClr val="282828"/>
                      </a:solidFill>
                      <a:prstDash val="solid"/>
                    </a:lnL>
                    <a:lnR w="12700">
                      <a:solidFill>
                        <a:srgbClr val="282828"/>
                      </a:solidFill>
                      <a:prstDash val="solid"/>
                    </a:lnR>
                    <a:lnT w="12700">
                      <a:solidFill>
                        <a:srgbClr val="282828"/>
                      </a:solidFill>
                      <a:prstDash val="solid"/>
                    </a:lnT>
                    <a:lnB w="28575">
                      <a:solidFill>
                        <a:srgbClr val="282828"/>
                      </a:solidFill>
                      <a:prstDash val="solid"/>
                    </a:lnB>
                  </a:tcPr>
                </a:tc>
                <a:tc>
                  <a:txBody>
                    <a:bodyPr/>
                    <a:lstStyle/>
                    <a:p>
                      <a:pPr marL="1905" algn="ctr">
                        <a:lnSpc>
                          <a:spcPct val="100000"/>
                        </a:lnSpc>
                        <a:spcBef>
                          <a:spcPts val="190"/>
                        </a:spcBef>
                      </a:pPr>
                      <a:r>
                        <a:rPr sz="1600" spc="30" dirty="0">
                          <a:solidFill>
                            <a:srgbClr val="003B55"/>
                          </a:solidFill>
                          <a:latin typeface="Arial"/>
                          <a:cs typeface="Arial"/>
                        </a:rPr>
                        <a:t>Contribution</a:t>
                      </a:r>
                      <a:endParaRPr sz="1600">
                        <a:latin typeface="Arial"/>
                        <a:cs typeface="Arial"/>
                      </a:endParaRPr>
                    </a:p>
                  </a:txBody>
                  <a:tcPr marL="0" marR="0" marT="32173" marB="0">
                    <a:lnL w="12700">
                      <a:solidFill>
                        <a:srgbClr val="282828"/>
                      </a:solidFill>
                      <a:prstDash val="solid"/>
                    </a:lnL>
                    <a:lnR w="12700">
                      <a:solidFill>
                        <a:srgbClr val="282828"/>
                      </a:solidFill>
                      <a:prstDash val="solid"/>
                    </a:lnR>
                    <a:lnT w="12700">
                      <a:solidFill>
                        <a:srgbClr val="282828"/>
                      </a:solidFill>
                      <a:prstDash val="solid"/>
                    </a:lnT>
                    <a:lnB w="28575">
                      <a:solidFill>
                        <a:srgbClr val="282828"/>
                      </a:solidFill>
                      <a:prstDash val="solid"/>
                    </a:lnB>
                    <a:solidFill>
                      <a:srgbClr val="D3D3D3"/>
                    </a:solidFill>
                  </a:tcPr>
                </a:tc>
                <a:tc>
                  <a:txBody>
                    <a:bodyPr/>
                    <a:lstStyle/>
                    <a:p>
                      <a:pPr marL="535305">
                        <a:lnSpc>
                          <a:spcPct val="100000"/>
                        </a:lnSpc>
                        <a:spcBef>
                          <a:spcPts val="190"/>
                        </a:spcBef>
                      </a:pPr>
                      <a:r>
                        <a:rPr sz="1600" spc="10" dirty="0">
                          <a:solidFill>
                            <a:srgbClr val="003B55"/>
                          </a:solidFill>
                          <a:latin typeface="Arial"/>
                          <a:cs typeface="Arial"/>
                        </a:rPr>
                        <a:t>Enterprise</a:t>
                      </a:r>
                      <a:r>
                        <a:rPr sz="1600" spc="-15" dirty="0">
                          <a:solidFill>
                            <a:srgbClr val="003B55"/>
                          </a:solidFill>
                          <a:latin typeface="Arial"/>
                          <a:cs typeface="Arial"/>
                        </a:rPr>
                        <a:t> </a:t>
                      </a:r>
                      <a:r>
                        <a:rPr sz="1600" spc="-35" dirty="0">
                          <a:solidFill>
                            <a:srgbClr val="003B55"/>
                          </a:solidFill>
                          <a:latin typeface="Arial"/>
                          <a:cs typeface="Arial"/>
                        </a:rPr>
                        <a:t>VPN</a:t>
                      </a:r>
                      <a:endParaRPr sz="1600" dirty="0">
                        <a:latin typeface="Arial"/>
                        <a:cs typeface="Arial"/>
                      </a:endParaRPr>
                    </a:p>
                  </a:txBody>
                  <a:tcPr marL="0" marR="0" marT="32173" marB="0">
                    <a:lnL w="12700">
                      <a:solidFill>
                        <a:srgbClr val="282828"/>
                      </a:solidFill>
                      <a:prstDash val="solid"/>
                    </a:lnL>
                    <a:lnR w="28575">
                      <a:solidFill>
                        <a:srgbClr val="282828"/>
                      </a:solidFill>
                      <a:prstDash val="solid"/>
                    </a:lnR>
                    <a:lnT w="12700">
                      <a:solidFill>
                        <a:srgbClr val="282828"/>
                      </a:solidFill>
                      <a:prstDash val="solid"/>
                    </a:lnT>
                    <a:lnB w="28575">
                      <a:solidFill>
                        <a:srgbClr val="282828"/>
                      </a:solidFill>
                      <a:prstDash val="soli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02186" y="547599"/>
            <a:ext cx="6035488" cy="845895"/>
          </a:xfrm>
          <a:prstGeom prst="rect">
            <a:avLst/>
          </a:prstGeom>
        </p:spPr>
        <p:txBody>
          <a:bodyPr vert="horz" wrap="square" lIns="0" tIns="84604" rIns="0" bIns="0" rtlCol="0" anchor="ctr">
            <a:spAutoFit/>
          </a:bodyPr>
          <a:lstStyle/>
          <a:p>
            <a:pPr marL="11206">
              <a:lnSpc>
                <a:spcPct val="100000"/>
              </a:lnSpc>
              <a:spcBef>
                <a:spcPts val="666"/>
              </a:spcBef>
            </a:pPr>
            <a:r>
              <a:rPr lang="en-US" sz="2471" b="1" dirty="0">
                <a:solidFill>
                  <a:srgbClr val="0184B7"/>
                </a:solidFill>
                <a:latin typeface="Arial"/>
                <a:cs typeface="Arial"/>
              </a:rPr>
              <a:t>MSR6 Requirements for </a:t>
            </a:r>
            <a:r>
              <a:rPr sz="2471" b="1" dirty="0">
                <a:solidFill>
                  <a:srgbClr val="0184B7"/>
                </a:solidFill>
                <a:latin typeface="Arial"/>
                <a:cs typeface="Arial"/>
              </a:rPr>
              <a:t>Network</a:t>
            </a:r>
            <a:r>
              <a:rPr sz="2471" b="1" spc="-35" dirty="0">
                <a:solidFill>
                  <a:srgbClr val="0184B7"/>
                </a:solidFill>
                <a:latin typeface="Arial"/>
                <a:cs typeface="Arial"/>
              </a:rPr>
              <a:t> </a:t>
            </a:r>
            <a:r>
              <a:rPr sz="2471" b="1" dirty="0">
                <a:solidFill>
                  <a:srgbClr val="0184B7"/>
                </a:solidFill>
                <a:latin typeface="Arial"/>
                <a:cs typeface="Arial"/>
              </a:rPr>
              <a:t>infrastructure</a:t>
            </a:r>
            <a:r>
              <a:rPr lang="en-US" sz="2471" b="1" dirty="0">
                <a:solidFill>
                  <a:srgbClr val="0184B7"/>
                </a:solidFill>
                <a:latin typeface="Arial"/>
                <a:cs typeface="Arial"/>
              </a:rPr>
              <a:t> Protection &amp; Resiliency</a:t>
            </a:r>
            <a:endParaRPr sz="2471" dirty="0">
              <a:latin typeface="Arial"/>
              <a:cs typeface="Arial"/>
            </a:endParaRPr>
          </a:p>
        </p:txBody>
      </p:sp>
      <p:sp>
        <p:nvSpPr>
          <p:cNvPr id="4" name="object 4"/>
          <p:cNvSpPr txBox="1">
            <a:spLocks noGrp="1"/>
          </p:cNvSpPr>
          <p:nvPr>
            <p:ph type="sldNum" sz="quarter" idx="7"/>
          </p:nvPr>
        </p:nvSpPr>
        <p:spPr>
          <a:xfrm>
            <a:off x="9113519" y="7120244"/>
            <a:ext cx="229234" cy="167640"/>
          </a:xfrm>
          <a:prstGeom prst="rect">
            <a:avLst/>
          </a:prstGeom>
        </p:spPr>
        <p:txBody>
          <a:bodyPr vert="horz" wrap="square" lIns="0" tIns="0" rIns="0" bIns="0" rtlCol="0">
            <a:spAutoFit/>
          </a:bodyPr>
          <a:lstStyle>
            <a:defPPr>
              <a:defRPr lang="en-US"/>
            </a:defPPr>
            <a:lvl1pPr marL="0" algn="l" defTabSz="914400" rtl="0" eaLnBrk="1" latinLnBrk="0" hangingPunct="1">
              <a:defRPr sz="1000" b="0" i="0" kern="1200">
                <a:solidFill>
                  <a:srgbClr val="D2D2D2"/>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5"/>
              </a:spcBef>
            </a:pPr>
            <a:fld id="{81D60167-4931-47E6-BA6A-407CBD079E47}" type="slidenum">
              <a:rPr lang="en-US" smtClean="0"/>
              <a:pPr marL="38100">
                <a:spcBef>
                  <a:spcPts val="5"/>
                </a:spcBef>
              </a:pPr>
              <a:t>9</a:t>
            </a:fld>
            <a:endParaRPr dirty="0"/>
          </a:p>
        </p:txBody>
      </p:sp>
      <p:sp>
        <p:nvSpPr>
          <p:cNvPr id="3" name="object 3"/>
          <p:cNvSpPr txBox="1"/>
          <p:nvPr/>
        </p:nvSpPr>
        <p:spPr>
          <a:xfrm>
            <a:off x="2702186" y="1601393"/>
            <a:ext cx="6557122" cy="4395502"/>
          </a:xfrm>
          <a:prstGeom prst="rect">
            <a:avLst/>
          </a:prstGeom>
        </p:spPr>
        <p:txBody>
          <a:bodyPr vert="horz" wrap="square" lIns="0" tIns="158563" rIns="0" bIns="0" rtlCol="0">
            <a:spAutoFit/>
          </a:bodyPr>
          <a:lstStyle/>
          <a:p>
            <a:pPr marL="219647" indent="-208441">
              <a:spcBef>
                <a:spcPts val="1249"/>
              </a:spcBef>
              <a:buClr>
                <a:srgbClr val="0184B7"/>
              </a:buClr>
              <a:buFont typeface="Arial"/>
              <a:buChar char="■"/>
              <a:tabLst>
                <a:tab pos="219647" algn="l"/>
              </a:tabLst>
            </a:pPr>
            <a:r>
              <a:rPr sz="2118" b="1" spc="-4" dirty="0">
                <a:latin typeface="Arial"/>
                <a:cs typeface="Arial"/>
              </a:rPr>
              <a:t>Preferred</a:t>
            </a:r>
            <a:r>
              <a:rPr sz="2118" b="1" spc="-13" dirty="0">
                <a:latin typeface="Arial"/>
                <a:cs typeface="Arial"/>
              </a:rPr>
              <a:t> </a:t>
            </a:r>
            <a:r>
              <a:rPr sz="2118" b="1" dirty="0">
                <a:latin typeface="Arial"/>
                <a:cs typeface="Arial"/>
              </a:rPr>
              <a:t>choice</a:t>
            </a:r>
            <a:r>
              <a:rPr sz="2118" b="1" spc="-13" dirty="0">
                <a:latin typeface="Arial"/>
                <a:cs typeface="Arial"/>
              </a:rPr>
              <a:t> </a:t>
            </a:r>
            <a:r>
              <a:rPr sz="2118" b="1" dirty="0">
                <a:latin typeface="Arial"/>
                <a:cs typeface="Arial"/>
              </a:rPr>
              <a:t>of</a:t>
            </a:r>
            <a:r>
              <a:rPr sz="2118" b="1" spc="-13" dirty="0">
                <a:latin typeface="Arial"/>
                <a:cs typeface="Arial"/>
              </a:rPr>
              <a:t> </a:t>
            </a:r>
            <a:r>
              <a:rPr sz="2118" b="1" dirty="0">
                <a:latin typeface="Arial"/>
                <a:cs typeface="Arial"/>
              </a:rPr>
              <a:t>transport:</a:t>
            </a:r>
            <a:endParaRPr sz="2118" dirty="0">
              <a:latin typeface="Arial"/>
              <a:cs typeface="Arial"/>
            </a:endParaRPr>
          </a:p>
          <a:p>
            <a:pPr marL="517739">
              <a:spcBef>
                <a:spcPts val="922"/>
              </a:spcBef>
            </a:pPr>
            <a:r>
              <a:rPr sz="1677" dirty="0">
                <a:latin typeface="Arial"/>
                <a:cs typeface="Arial"/>
              </a:rPr>
              <a:t>IP</a:t>
            </a:r>
            <a:r>
              <a:rPr sz="1677" spc="-4" dirty="0">
                <a:latin typeface="Arial"/>
                <a:cs typeface="Arial"/>
              </a:rPr>
              <a:t> </a:t>
            </a:r>
            <a:r>
              <a:rPr sz="1677" dirty="0">
                <a:latin typeface="Arial"/>
                <a:cs typeface="Arial"/>
              </a:rPr>
              <a:t>(native</a:t>
            </a:r>
            <a:r>
              <a:rPr sz="1677" spc="-4" dirty="0">
                <a:latin typeface="Arial"/>
                <a:cs typeface="Arial"/>
              </a:rPr>
              <a:t> </a:t>
            </a:r>
            <a:r>
              <a:rPr sz="1677" dirty="0">
                <a:latin typeface="Arial"/>
                <a:cs typeface="Arial"/>
              </a:rPr>
              <a:t>multicast/PIM)</a:t>
            </a:r>
            <a:r>
              <a:rPr sz="1677" spc="-4" dirty="0">
                <a:latin typeface="Arial"/>
                <a:cs typeface="Arial"/>
              </a:rPr>
              <a:t> </a:t>
            </a:r>
            <a:r>
              <a:rPr sz="1677" dirty="0">
                <a:latin typeface="Arial"/>
                <a:cs typeface="Arial"/>
              </a:rPr>
              <a:t>or </a:t>
            </a:r>
            <a:r>
              <a:rPr sz="1677" spc="-4" dirty="0">
                <a:latin typeface="Arial"/>
                <a:cs typeface="Arial"/>
              </a:rPr>
              <a:t>MPLS</a:t>
            </a:r>
            <a:r>
              <a:rPr sz="1677" spc="-9" dirty="0">
                <a:latin typeface="Arial"/>
                <a:cs typeface="Arial"/>
              </a:rPr>
              <a:t> </a:t>
            </a:r>
            <a:r>
              <a:rPr sz="1677" spc="-4" dirty="0">
                <a:latin typeface="Arial"/>
                <a:cs typeface="Arial"/>
              </a:rPr>
              <a:t>(mLDP and</a:t>
            </a:r>
            <a:r>
              <a:rPr sz="1677" spc="-9" dirty="0">
                <a:latin typeface="Arial"/>
                <a:cs typeface="Arial"/>
              </a:rPr>
              <a:t> </a:t>
            </a:r>
            <a:r>
              <a:rPr sz="1677" spc="-4" dirty="0">
                <a:latin typeface="Arial"/>
                <a:cs typeface="Arial"/>
              </a:rPr>
              <a:t>RSVP-TE P2MP)</a:t>
            </a:r>
            <a:endParaRPr sz="1677" dirty="0">
              <a:latin typeface="Arial"/>
              <a:cs typeface="Arial"/>
            </a:endParaRPr>
          </a:p>
          <a:p>
            <a:pPr marL="219647" indent="-208441">
              <a:spcBef>
                <a:spcPts val="1121"/>
              </a:spcBef>
              <a:buClr>
                <a:srgbClr val="0184B7"/>
              </a:buClr>
              <a:buFont typeface="Arial"/>
              <a:buChar char="■"/>
              <a:tabLst>
                <a:tab pos="219647" algn="l"/>
              </a:tabLst>
            </a:pPr>
            <a:r>
              <a:rPr sz="2118" b="1" spc="-4" dirty="0">
                <a:latin typeface="Arial"/>
                <a:cs typeface="Arial"/>
              </a:rPr>
              <a:t>Path</a:t>
            </a:r>
            <a:r>
              <a:rPr sz="2118" b="1" spc="-44" dirty="0">
                <a:latin typeface="Arial"/>
                <a:cs typeface="Arial"/>
              </a:rPr>
              <a:t> </a:t>
            </a:r>
            <a:r>
              <a:rPr sz="2118" b="1" spc="-4" dirty="0">
                <a:latin typeface="Arial"/>
                <a:cs typeface="Arial"/>
              </a:rPr>
              <a:t>selection</a:t>
            </a:r>
            <a:endParaRPr sz="2118" dirty="0">
              <a:latin typeface="Arial"/>
              <a:cs typeface="Arial"/>
            </a:endParaRPr>
          </a:p>
          <a:p>
            <a:pPr marL="517739" marR="1947686">
              <a:lnSpc>
                <a:spcPct val="144700"/>
              </a:lnSpc>
              <a:spcBef>
                <a:spcPts val="26"/>
              </a:spcBef>
            </a:pPr>
            <a:r>
              <a:rPr sz="1677" dirty="0">
                <a:latin typeface="Arial"/>
                <a:cs typeface="Arial"/>
              </a:rPr>
              <a:t>(dual path) – MoFRR or exposed to service </a:t>
            </a:r>
            <a:r>
              <a:rPr sz="1677" spc="-454" dirty="0">
                <a:latin typeface="Arial"/>
                <a:cs typeface="Arial"/>
              </a:rPr>
              <a:t> </a:t>
            </a:r>
            <a:r>
              <a:rPr sz="1677" dirty="0">
                <a:latin typeface="Arial"/>
                <a:cs typeface="Arial"/>
              </a:rPr>
              <a:t>Tree</a:t>
            </a:r>
            <a:r>
              <a:rPr sz="1677" spc="-4" dirty="0">
                <a:latin typeface="Arial"/>
                <a:cs typeface="Arial"/>
              </a:rPr>
              <a:t> </a:t>
            </a:r>
            <a:r>
              <a:rPr sz="1677" dirty="0">
                <a:latin typeface="Arial"/>
                <a:cs typeface="Arial"/>
              </a:rPr>
              <a:t>cost optimization</a:t>
            </a:r>
          </a:p>
          <a:p>
            <a:pPr marL="517739">
              <a:spcBef>
                <a:spcPts val="899"/>
              </a:spcBef>
            </a:pPr>
            <a:r>
              <a:rPr sz="1677" dirty="0">
                <a:solidFill>
                  <a:srgbClr val="FF0000"/>
                </a:solidFill>
                <a:latin typeface="Arial"/>
                <a:cs typeface="Arial"/>
              </a:rPr>
              <a:t>Load-splitting:</a:t>
            </a:r>
          </a:p>
          <a:p>
            <a:pPr marL="818073">
              <a:spcBef>
                <a:spcPts val="855"/>
              </a:spcBef>
            </a:pPr>
            <a:r>
              <a:rPr sz="1588" dirty="0">
                <a:solidFill>
                  <a:srgbClr val="FF0000"/>
                </a:solidFill>
                <a:latin typeface="Arial"/>
                <a:cs typeface="Arial"/>
              </a:rPr>
              <a:t>ECMP:</a:t>
            </a:r>
            <a:r>
              <a:rPr sz="1588" spc="-22" dirty="0">
                <a:solidFill>
                  <a:srgbClr val="FF0000"/>
                </a:solidFill>
                <a:latin typeface="Arial"/>
                <a:cs typeface="Arial"/>
              </a:rPr>
              <a:t> </a:t>
            </a:r>
            <a:r>
              <a:rPr sz="1588" dirty="0">
                <a:solidFill>
                  <a:srgbClr val="FF0000"/>
                </a:solidFill>
                <a:latin typeface="Arial"/>
                <a:cs typeface="Arial"/>
              </a:rPr>
              <a:t>PIM</a:t>
            </a:r>
            <a:r>
              <a:rPr sz="1588" spc="-18" dirty="0">
                <a:solidFill>
                  <a:srgbClr val="FF0000"/>
                </a:solidFill>
                <a:latin typeface="Arial"/>
                <a:cs typeface="Arial"/>
              </a:rPr>
              <a:t> </a:t>
            </a:r>
            <a:r>
              <a:rPr sz="1588" spc="-4" dirty="0">
                <a:solidFill>
                  <a:srgbClr val="FF0000"/>
                </a:solidFill>
                <a:latin typeface="Arial"/>
                <a:cs typeface="Arial"/>
              </a:rPr>
              <a:t>and</a:t>
            </a:r>
            <a:r>
              <a:rPr sz="1588" spc="-18" dirty="0">
                <a:solidFill>
                  <a:srgbClr val="FF0000"/>
                </a:solidFill>
                <a:latin typeface="Arial"/>
                <a:cs typeface="Arial"/>
              </a:rPr>
              <a:t> </a:t>
            </a:r>
            <a:r>
              <a:rPr sz="1588" spc="-4" dirty="0">
                <a:solidFill>
                  <a:srgbClr val="FF0000"/>
                </a:solidFill>
                <a:latin typeface="Arial"/>
                <a:cs typeface="Arial"/>
              </a:rPr>
              <a:t>mLDP</a:t>
            </a:r>
            <a:endParaRPr sz="1588" dirty="0">
              <a:solidFill>
                <a:srgbClr val="FF0000"/>
              </a:solidFill>
              <a:latin typeface="Arial"/>
              <a:cs typeface="Arial"/>
            </a:endParaRPr>
          </a:p>
          <a:p>
            <a:pPr marL="818073">
              <a:spcBef>
                <a:spcPts val="860"/>
              </a:spcBef>
            </a:pPr>
            <a:r>
              <a:rPr sz="1588" spc="-4" dirty="0">
                <a:solidFill>
                  <a:srgbClr val="FF0000"/>
                </a:solidFill>
                <a:latin typeface="Arial"/>
                <a:cs typeface="Arial"/>
              </a:rPr>
              <a:t>Arbitrary:</a:t>
            </a:r>
            <a:r>
              <a:rPr sz="1588" spc="-31" dirty="0">
                <a:solidFill>
                  <a:srgbClr val="FF0000"/>
                </a:solidFill>
                <a:latin typeface="Arial"/>
                <a:cs typeface="Arial"/>
              </a:rPr>
              <a:t> </a:t>
            </a:r>
            <a:r>
              <a:rPr sz="1588" spc="-4" dirty="0">
                <a:solidFill>
                  <a:srgbClr val="FF0000"/>
                </a:solidFill>
                <a:latin typeface="Arial"/>
                <a:cs typeface="Arial"/>
              </a:rPr>
              <a:t>RSVP-TE</a:t>
            </a:r>
            <a:r>
              <a:rPr sz="1588" spc="-31" dirty="0">
                <a:solidFill>
                  <a:srgbClr val="FF0000"/>
                </a:solidFill>
                <a:latin typeface="Arial"/>
                <a:cs typeface="Arial"/>
              </a:rPr>
              <a:t> </a:t>
            </a:r>
            <a:r>
              <a:rPr sz="1588" spc="-4" dirty="0">
                <a:solidFill>
                  <a:srgbClr val="FF0000"/>
                </a:solidFill>
                <a:latin typeface="Arial"/>
                <a:cs typeface="Arial"/>
              </a:rPr>
              <a:t>(CSPF)</a:t>
            </a:r>
            <a:r>
              <a:rPr lang="en-US" sz="1588" spc="-4" dirty="0">
                <a:solidFill>
                  <a:srgbClr val="FF0000"/>
                </a:solidFill>
                <a:latin typeface="Arial"/>
                <a:cs typeface="Arial"/>
              </a:rPr>
              <a:t> </a:t>
            </a:r>
            <a:r>
              <a:rPr lang="en-US" sz="1588" spc="-4" dirty="0">
                <a:solidFill>
                  <a:srgbClr val="FF0000"/>
                </a:solidFill>
                <a:latin typeface="Arial"/>
                <a:cs typeface="Arial"/>
                <a:sym typeface="Wingdings" pitchFamily="2" charset="2" panose="05000000000000000000"/>
              </a:rPr>
              <a:t> Required for Triple Play Services</a:t>
            </a:r>
            <a:endParaRPr sz="1588" dirty="0">
              <a:solidFill>
                <a:srgbClr val="FF0000"/>
              </a:solidFill>
              <a:latin typeface="Arial"/>
              <a:cs typeface="Arial"/>
            </a:endParaRPr>
          </a:p>
          <a:p>
            <a:pPr marL="219647" indent="-208441">
              <a:spcBef>
                <a:spcPts val="1129"/>
              </a:spcBef>
              <a:buClr>
                <a:srgbClr val="0184B7"/>
              </a:buClr>
              <a:buFont typeface="Arial"/>
              <a:buChar char="■"/>
              <a:tabLst>
                <a:tab pos="219647" algn="l"/>
              </a:tabLst>
            </a:pPr>
            <a:r>
              <a:rPr sz="2118" b="1" spc="-4" dirty="0">
                <a:latin typeface="Arial"/>
                <a:cs typeface="Arial"/>
              </a:rPr>
              <a:t>Preferred</a:t>
            </a:r>
            <a:r>
              <a:rPr sz="2118" b="1" spc="-22" dirty="0">
                <a:latin typeface="Arial"/>
                <a:cs typeface="Arial"/>
              </a:rPr>
              <a:t> </a:t>
            </a:r>
            <a:r>
              <a:rPr sz="2118" b="1" spc="-4" dirty="0">
                <a:latin typeface="Arial"/>
                <a:cs typeface="Arial"/>
              </a:rPr>
              <a:t>choice</a:t>
            </a:r>
            <a:r>
              <a:rPr sz="2118" b="1" spc="-18" dirty="0">
                <a:latin typeface="Arial"/>
                <a:cs typeface="Arial"/>
              </a:rPr>
              <a:t> </a:t>
            </a:r>
            <a:r>
              <a:rPr sz="2118" b="1" spc="-4" dirty="0">
                <a:latin typeface="Arial"/>
                <a:cs typeface="Arial"/>
              </a:rPr>
              <a:t>of</a:t>
            </a:r>
            <a:r>
              <a:rPr sz="2118" b="1" spc="-18" dirty="0">
                <a:latin typeface="Arial"/>
                <a:cs typeface="Arial"/>
              </a:rPr>
              <a:t> </a:t>
            </a:r>
            <a:r>
              <a:rPr sz="2118" b="1" spc="-4" dirty="0">
                <a:latin typeface="Arial"/>
                <a:cs typeface="Arial"/>
              </a:rPr>
              <a:t>virtualization</a:t>
            </a:r>
            <a:endParaRPr sz="2118" dirty="0">
              <a:latin typeface="Arial"/>
              <a:cs typeface="Arial"/>
            </a:endParaRPr>
          </a:p>
          <a:p>
            <a:pPr marL="517739">
              <a:spcBef>
                <a:spcPts val="922"/>
              </a:spcBef>
            </a:pPr>
            <a:r>
              <a:rPr sz="1677" dirty="0">
                <a:latin typeface="Arial"/>
                <a:cs typeface="Arial"/>
              </a:rPr>
              <a:t>L2VPN,</a:t>
            </a:r>
            <a:r>
              <a:rPr sz="1677" spc="-9" dirty="0">
                <a:latin typeface="Arial"/>
                <a:cs typeface="Arial"/>
              </a:rPr>
              <a:t> </a:t>
            </a:r>
            <a:r>
              <a:rPr sz="1677" dirty="0">
                <a:latin typeface="Arial"/>
                <a:cs typeface="Arial"/>
              </a:rPr>
              <a:t>L3VPN</a:t>
            </a:r>
            <a:r>
              <a:rPr sz="1677" spc="-13" dirty="0">
                <a:latin typeface="Arial"/>
                <a:cs typeface="Arial"/>
              </a:rPr>
              <a:t> </a:t>
            </a:r>
            <a:r>
              <a:rPr sz="1677" dirty="0">
                <a:latin typeface="Arial"/>
                <a:cs typeface="Arial"/>
              </a:rPr>
              <a:t>context</a:t>
            </a:r>
            <a:r>
              <a:rPr sz="1677" spc="-9" dirty="0">
                <a:latin typeface="Arial"/>
                <a:cs typeface="Arial"/>
              </a:rPr>
              <a:t> </a:t>
            </a:r>
            <a:r>
              <a:rPr sz="1677" dirty="0">
                <a:latin typeface="Arial"/>
                <a:cs typeface="Arial"/>
              </a:rPr>
              <a:t>–</a:t>
            </a:r>
            <a:r>
              <a:rPr sz="1677" spc="-9" dirty="0">
                <a:latin typeface="Arial"/>
                <a:cs typeface="Arial"/>
              </a:rPr>
              <a:t> </a:t>
            </a:r>
            <a:r>
              <a:rPr sz="1677" dirty="0">
                <a:latin typeface="Arial"/>
                <a:cs typeface="Arial"/>
              </a:rPr>
              <a:t>or</a:t>
            </a:r>
            <a:r>
              <a:rPr sz="1677" spc="-13" dirty="0">
                <a:latin typeface="Arial"/>
                <a:cs typeface="Arial"/>
              </a:rPr>
              <a:t> </a:t>
            </a:r>
            <a:r>
              <a:rPr sz="1677" dirty="0">
                <a:latin typeface="Arial"/>
                <a:cs typeface="Arial"/>
              </a:rPr>
              <a:t>why</a:t>
            </a:r>
            <a:r>
              <a:rPr sz="1677" spc="-9" dirty="0">
                <a:latin typeface="Arial"/>
                <a:cs typeface="Arial"/>
              </a:rPr>
              <a:t> </a:t>
            </a:r>
            <a:r>
              <a:rPr sz="1677" dirty="0">
                <a:latin typeface="Arial"/>
                <a:cs typeface="Arial"/>
              </a:rPr>
              <a:t>not…</a:t>
            </a:r>
          </a:p>
          <a:p>
            <a:pPr marL="219647" indent="-208441">
              <a:spcBef>
                <a:spcPts val="944"/>
              </a:spcBef>
              <a:buClr>
                <a:srgbClr val="0184B7"/>
              </a:buClr>
              <a:buChar char="■"/>
              <a:tabLst>
                <a:tab pos="219647" algn="l"/>
              </a:tabLst>
            </a:pPr>
            <a:r>
              <a:rPr sz="1765" spc="-4" dirty="0">
                <a:latin typeface="Arial"/>
                <a:cs typeface="Arial"/>
              </a:rPr>
              <a:t>…not</a:t>
            </a:r>
            <a:r>
              <a:rPr sz="1765" spc="-13" dirty="0">
                <a:latin typeface="Arial"/>
                <a:cs typeface="Arial"/>
              </a:rPr>
              <a:t> </a:t>
            </a:r>
            <a:r>
              <a:rPr sz="1765" spc="-4" dirty="0">
                <a:latin typeface="Arial"/>
                <a:cs typeface="Arial"/>
              </a:rPr>
              <a:t>complete</a:t>
            </a:r>
            <a:r>
              <a:rPr sz="1765" spc="-9" dirty="0">
                <a:latin typeface="Arial"/>
                <a:cs typeface="Arial"/>
              </a:rPr>
              <a:t> </a:t>
            </a:r>
            <a:r>
              <a:rPr sz="1765" spc="-4" dirty="0">
                <a:latin typeface="Arial"/>
                <a:cs typeface="Arial"/>
              </a:rPr>
              <a:t>list</a:t>
            </a:r>
            <a:endParaRPr sz="1765" dirty="0">
              <a:latin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22185</TotalTime>
  <Pages>0</Pages>
  <Words>1655</Words>
  <Characters>0</Characters>
  <CharactersWithSpaces>0</CharactersWithSpaces>
  <Application>ONLYOFFICE/7.1.0.215</Application>
  <DocSecurity>0</DocSecurity>
  <PresentationFormat>Widescreen</PresentationFormat>
  <Lines>0</Lines>
  <Paragraphs>376</Paragraphs>
  <Slides>16</Slides>
  <Notes>0</Notes>
  <HiddenSlides>0</HiddenSlides>
  <MMClips>0</MMClips>
  <ScaleCrop>0</ScaleCrop>
  <HeadingPairs>
    <vt:vector size="4" baseType="variant">
      <vt:variant>
        <vt:lpstr>Theme</vt:lpstr>
      </vt:variant>
      <vt:variant>
        <vt:i4>1</vt:i4>
      </vt:variant>
      <vt:variant>
        <vt:lpstr>Slide Titles</vt:lpstr>
      </vt:variant>
      <vt:variant>
        <vt:i4>16</vt:i4>
      </vt:variant>
    </vt:vector>
  </HeadingPairs>
  <TitlesOfParts>
    <vt:vector size="17"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Gyan Mishra</dc:creator>
  <cp:keywords/>
  <dc:description/>
  <dc:identifier/>
  <dc:language/>
  <cp:lastModifiedBy>Gyan Mishra</cp:lastModifiedBy>
  <cp:revision>35</cp:revision>
  <dcterms:created xsi:type="dcterms:W3CDTF">2021-11-07T02:55:19Z</dcterms:created>
  <dcterms:modified xsi:type="dcterms:W3CDTF">2022-07-20T19:20:20Z</dcterms:modified>
  <cp:category/>
  <cp:contentStatus/>
  <cp:version/>
</cp:coreProperties>
</file>