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622121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862140916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408431817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ED07F65D-57EB-1F6F-26D8-A438ED56E9B2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919313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1650150249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711648098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2692DE0E-7ECF-25E7-40DB-3A006F0CF1F8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826155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701789230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2023575043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2590D715-2232-B87E-2FD5-373564A7BA47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527989" name="Rectangle 2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 flipH="0" flipV="0">
            <a:off x="507999" y="232855"/>
            <a:ext cx="11277599" cy="5880023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3600"/>
              <a:t>Solution Overview</a:t>
            </a:r>
            <a:br>
              <a:rPr lang="en-US" sz="3600"/>
            </a:br>
            <a:r>
              <a:rPr lang="en-US" sz="3600"/>
              <a:t>Stateless Traffic Engineering </a:t>
            </a:r>
            <a:r>
              <a:rPr lang="en-US" sz="3600"/>
              <a:t>Multicast</a:t>
            </a:r>
            <a:br>
              <a:rPr lang="en-US" sz="4800"/>
            </a:br>
            <a:r>
              <a:rPr lang="en-US" sz="2200" i="1"/>
              <a:t>or how to stuff a multicast tree into an IPv6 extension header</a:t>
            </a:r>
            <a:br>
              <a:rPr lang="en-US" sz="2600" i="1"/>
            </a:br>
            <a:r>
              <a:rPr lang="en-US" sz="2200" i="1"/>
              <a:t>and be able to process it hop-by-hop</a:t>
            </a:r>
            <a:br>
              <a:rPr lang="en-US" sz="2600" i="1"/>
            </a:br>
            <a:br>
              <a:rPr lang="en-US" sz="3200"/>
            </a:br>
            <a:r>
              <a:rPr lang="en-US" sz="32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MSR6 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BoF</a:t>
            </a:r>
            <a:r>
              <a:rPr lang="en-US" sz="32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IETF 114 Philadelphia</a:t>
            </a:r>
            <a:br>
              <a:rPr lang="en-US" sz="3200"/>
            </a:br>
            <a:r>
              <a:rPr lang="en-US" sz="2600"/>
              <a:t>v1.0 07/21/2022</a:t>
            </a:r>
            <a:br>
              <a:rPr lang="en-US" sz="3200"/>
            </a:br>
            <a:br>
              <a:rPr lang="en-US" sz="3200"/>
            </a:br>
            <a:r>
              <a:rPr lang="en-US" sz="2000"/>
              <a:t>draft-geng-msr6-traffic-engineering-01</a:t>
            </a:r>
            <a:r>
              <a:rPr lang="en-US" sz="2000"/>
              <a:t>, </a:t>
            </a:r>
            <a:r>
              <a:rPr lang="en-US" sz="2000"/>
              <a:t>draft-geng-msr6-rlb-segment-00</a:t>
            </a:r>
            <a:r>
              <a:rPr lang="en-US" sz="2000"/>
              <a:t>, </a:t>
            </a:r>
            <a:br>
              <a:rPr lang="en-US" sz="2000"/>
            </a:br>
            <a:r>
              <a:rPr lang="en-US" sz="2000"/>
              <a:t> draft-chen-pim-srv6-p2mp-path-06,</a:t>
            </a:r>
            <a:r>
              <a:rPr lang="en-US" sz="2000"/>
              <a:t> draft-chen-pim-mrh6-03</a:t>
            </a:r>
            <a:r>
              <a:rPr lang="en-US" sz="2000"/>
              <a:t>, </a:t>
            </a:r>
            <a:br>
              <a:rPr lang="en-US" sz="2000"/>
            </a:br>
            <a:r>
              <a:rPr lang="en-US" sz="2000"/>
              <a:t>draft-eckert-msr6-rbs-00 and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draft-cheng-spring-ipv6-msr-design-consideration</a:t>
            </a:r>
            <a:r>
              <a:rPr lang="en-US" sz="2000">
                <a:solidFill>
                  <a:schemeClr val="tx1"/>
                </a:solidFill>
                <a:latin typeface="Candara"/>
              </a:rPr>
              <a:t> </a:t>
            </a:r>
            <a:br>
              <a:rPr lang="en-US" sz="2000">
                <a:solidFill>
                  <a:schemeClr val="tx1"/>
                </a:solidFill>
                <a:latin typeface="Candara"/>
              </a:rPr>
            </a:br>
            <a:br>
              <a:rPr lang="en-US" sz="2000">
                <a:solidFill>
                  <a:schemeClr val="tx1"/>
                </a:solidFill>
                <a:latin typeface="Candara"/>
              </a:rPr>
            </a:b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Operator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Waiqiang Cheng, Ysiong Lio (China Mobile), Aijun Wang (China Tele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com), Zuangzhuang Qin (China Unicom)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Gyan Mishra, Mehmet Toy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Verizon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  <a:b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Vendor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Xuesong Geng, Fenkai Li, Zhenbin Li, Rui Meng, Jingrong Xie, Xiuli Zheng Xuesong Zheng (Huawei)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Chi Fan (New H3C Technologies), Yanhe Fan (Casa Systems), Lei Liu (Fujitsu), Xufeng Liu (IBM Corporation/Volta)</a:t>
            </a:r>
            <a:b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Research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Toerless Eckert, Huaimo Chen (Futurewei)</a:t>
            </a:r>
            <a:r>
              <a:rPr lang="en-US" sz="160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546918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125588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 flipH="0" flipV="0">
            <a:off x="458170" y="190647"/>
            <a:ext cx="10722951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990000"/>
                </a:solidFill>
                <a:latin typeface="Candara"/>
              </a:rPr>
              <a:t>MSR6 “Traffic Engineering” Architecture Overview </a:t>
            </a:r>
            <a:endParaRPr lang="en-US" sz="2800">
              <a:solidFill>
                <a:schemeClr val="tx2"/>
              </a:solidFill>
              <a:latin typeface="Candara"/>
            </a:endParaRPr>
          </a:p>
        </p:txBody>
      </p:sp>
      <p:sp>
        <p:nvSpPr>
          <p:cNvPr id="1219524137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B2764AA-8F5A-B2C6-7C58-059BDC7CF1E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05927361" name="Rectangle 293" hidden="0"/>
          <p:cNvSpPr/>
          <p:nvPr isPhoto="0" userDrawn="0"/>
        </p:nvSpPr>
        <p:spPr bwMode="auto">
          <a:xfrm flipH="0" flipV="0">
            <a:off x="822950" y="4930831"/>
            <a:ext cx="10682898" cy="1798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|&lt;--IPv6 header --&gt;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&lt;--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Routing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header---&gt;|</a:t>
            </a:r>
            <a:endParaRPr sz="2400"/>
          </a:p>
          <a:p>
            <a:pPr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+---------------------+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--------------------------+</a:t>
            </a:r>
            <a:endParaRPr sz="2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Next Header = 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Next Header         |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(other extension header) |</a:t>
            </a:r>
            <a:endParaRPr sz="2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4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43(Routing 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header)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                   |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IP multicast </a:t>
            </a:r>
            <a:r>
              <a:rPr lang="en-US" sz="14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packet/data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|</a:t>
            </a:r>
            <a:endParaRPr sz="2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SA=IPv6 Address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|Routing Type=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CC00"/>
                </a:solidFill>
                <a:latin typeface="Courier New"/>
                <a:ea typeface="华文细黑"/>
                <a:cs typeface="Courier New"/>
              </a:rPr>
              <a:t>TBD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(MRH)|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          |</a:t>
            </a:r>
            <a:endParaRPr sz="2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DA=IPv6 Address 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400" b="1">
                <a:solidFill>
                  <a:srgbClr val="00CC00"/>
                </a:solidFill>
                <a:latin typeface="Courier New"/>
                <a:ea typeface="华文细黑"/>
                <a:cs typeface="Courier New"/>
              </a:rPr>
              <a:t>Tree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Subtree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encoded 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          |</a:t>
            </a:r>
            <a:endParaRPr sz="2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</a:t>
            </a:r>
            <a:r>
              <a:rPr lang="en-US" sz="14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+---------------------+</a:t>
            </a:r>
            <a:r>
              <a:rPr lang="en-US" sz="14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--------------------------+</a:t>
            </a:r>
            <a:endParaRPr sz="24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4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   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|&lt;------- MRH -------&gt;|</a:t>
            </a:r>
            <a:endParaRPr lang="en-US" sz="14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华文细黑"/>
              <a:cs typeface="Courier New"/>
            </a:endParaRPr>
          </a:p>
        </p:txBody>
      </p:sp>
      <p:sp>
        <p:nvSpPr>
          <p:cNvPr id="144341836" name="Text Box 230" hidden="0"/>
          <p:cNvSpPr txBox="1">
            <a:spLocks noChangeArrowheads="1"/>
          </p:cNvSpPr>
          <p:nvPr isPhoto="0" userDrawn="0"/>
        </p:nvSpPr>
        <p:spPr bwMode="auto">
          <a:xfrm>
            <a:off x="9848777" y="3669772"/>
            <a:ext cx="692222" cy="174739"/>
          </a:xfrm>
          <a:prstGeom prst="rect">
            <a:avLst/>
          </a:prstGeom>
          <a:noFill/>
          <a:ln w="22225" algn="ctr">
            <a:noFill/>
            <a:miter/>
            <a:headEnd/>
            <a:tailEnd/>
          </a:ln>
        </p:spPr>
        <p:txBody>
          <a:bodyPr lIns="58750" tIns="29374" rIns="58750" bIns="29374">
            <a:spAutoFit/>
          </a:bodyPr>
          <a:lstStyle/>
          <a:p>
            <a:pPr marL="0" marR="0" lvl="0" indent="0" algn="ctr" defTabSz="58801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rPr>
              <a:t>CE4</a:t>
            </a:r>
            <a:endParaRPr/>
          </a:p>
        </p:txBody>
      </p:sp>
      <p:grpSp>
        <p:nvGrpSpPr>
          <p:cNvPr id="410535595" name="Group 11" hidden="0"/>
          <p:cNvGrpSpPr/>
          <p:nvPr isPhoto="0" userDrawn="0"/>
        </p:nvGrpSpPr>
        <p:grpSpPr bwMode="auto">
          <a:xfrm>
            <a:off x="1055518" y="1863159"/>
            <a:ext cx="8818591" cy="2400445"/>
            <a:chOff x="0" y="0"/>
            <a:chExt cx="8818591" cy="2400445"/>
          </a:xfrm>
        </p:grpSpPr>
        <p:pic>
          <p:nvPicPr>
            <p:cNvPr id="1194374858" name="Picture 4" descr="1" hidden="0"/>
            <p:cNvPicPr>
              <a:picLocks noChangeAspect="1" noChangeArrowheads="1"/>
            </p:cNvPicPr>
            <p:nvPr isPhoto="0" userDrawn="0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/>
          </p:blipFill>
          <p:spPr bwMode="auto">
            <a:xfrm>
              <a:off x="1116194" y="171483"/>
              <a:ext cx="6957145" cy="2115972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</p:pic>
        <p:sp>
          <p:nvSpPr>
            <p:cNvPr id="202941193" name="Text Box 8" hidden="0"/>
            <p:cNvSpPr txBox="1">
              <a:spLocks noChangeArrowheads="1"/>
            </p:cNvSpPr>
            <p:nvPr isPhoto="0" userDrawn="0"/>
          </p:nvSpPr>
          <p:spPr bwMode="auto">
            <a:xfrm>
              <a:off x="800895" y="459558"/>
              <a:ext cx="561581" cy="201453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  <p:txBody>
            <a:bodyPr wrap="none" lIns="68549" tIns="34274" rIns="68549" bIns="34274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00" b="0" i="0" u="none" strike="noStrike" cap="none" spc="0">
                  <a:ln>
                    <a:noFill/>
                  </a:ln>
                  <a:solidFill>
                    <a:srgbClr val="990000"/>
                  </a:solidFill>
                  <a:latin typeface="Arial"/>
                  <a:ea typeface="Microsoft YaHei Light"/>
                  <a:cs typeface="Arial"/>
                </a:rPr>
                <a:t> </a:t>
              </a:r>
              <a:r>
                <a:rPr lang="en-US" sz="1000">
                  <a:solidFill>
                    <a:srgbClr val="990000"/>
                  </a:solidFill>
                  <a:latin typeface="Arial"/>
                  <a:ea typeface="Microsoft YaHei Light"/>
                  <a:cs typeface="Arial"/>
                </a:rPr>
                <a:t>T</a:t>
              </a:r>
              <a:r>
                <a:rPr lang="en-US" sz="1000" b="0" i="0" u="none" strike="noStrike" cap="none" spc="0">
                  <a:ln>
                    <a:noFill/>
                  </a:ln>
                  <a:solidFill>
                    <a:srgbClr val="990000"/>
                  </a:solidFill>
                  <a:latin typeface="Arial"/>
                  <a:ea typeface="Microsoft YaHei Light"/>
                  <a:cs typeface="Arial"/>
                </a:rPr>
                <a:t>ree</a:t>
              </a:r>
              <a:endParaRPr lang="en-US" sz="1000" b="0" i="0" u="none" strike="noStrike" cap="none" spc="0">
                <a:ln>
                  <a:noFill/>
                </a:ln>
                <a:solidFill>
                  <a:srgbClr val="99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172568354" name="Text Box 111" hidden="0"/>
            <p:cNvSpPr txBox="1">
              <a:spLocks noChangeArrowheads="1"/>
            </p:cNvSpPr>
            <p:nvPr isPhoto="0" userDrawn="0"/>
          </p:nvSpPr>
          <p:spPr bwMode="auto">
            <a:xfrm>
              <a:off x="109713" y="825928"/>
              <a:ext cx="802823" cy="395987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  <p:txBody>
            <a:bodyPr wrap="none" lIns="68549" tIns="34274" rIns="68549" bIns="34274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b="0" i="0" u="none" strike="noStrike" cap="none" spc="0">
                  <a:ln>
                    <a:noFill/>
                  </a:ln>
                  <a:solidFill>
                    <a:srgbClr val="0000FF"/>
                  </a:solidFill>
                  <a:latin typeface="Arial"/>
                  <a:ea typeface="Microsoft YaHei Light"/>
                  <a:cs typeface="Arial"/>
                </a:rPr>
                <a:t>Traffic</a:t>
              </a:r>
              <a:endParaRPr/>
            </a:p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b="0" i="0" u="none" strike="noStrike" cap="none" spc="0">
                  <a:ln>
                    <a:noFill/>
                  </a:ln>
                  <a:solidFill>
                    <a:srgbClr val="0000FF"/>
                  </a:solidFill>
                  <a:latin typeface="Arial"/>
                  <a:ea typeface="Microsoft YaHei Light"/>
                  <a:cs typeface="Arial"/>
                </a:rPr>
                <a:t>Source</a:t>
              </a:r>
              <a:endParaRPr/>
            </a:p>
          </p:txBody>
        </p:sp>
        <p:sp>
          <p:nvSpPr>
            <p:cNvPr id="1401118939" name="Rectangle 113" hidden="0"/>
            <p:cNvSpPr>
              <a:spLocks noChangeArrowheads="1"/>
            </p:cNvSpPr>
            <p:nvPr isPhoto="0" userDrawn="0"/>
          </p:nvSpPr>
          <p:spPr bwMode="auto">
            <a:xfrm>
              <a:off x="742946" y="824378"/>
              <a:ext cx="152698" cy="272416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non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6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260467444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5873641" y="22563"/>
              <a:ext cx="692222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PE2</a:t>
              </a:r>
              <a:endParaRPr/>
            </a:p>
          </p:txBody>
        </p:sp>
        <p:sp>
          <p:nvSpPr>
            <p:cNvPr id="1923423972" name="Text Box 224" hidden="0"/>
            <p:cNvSpPr txBox="1">
              <a:spLocks noChangeArrowheads="1"/>
            </p:cNvSpPr>
            <p:nvPr isPhoto="0" userDrawn="0"/>
          </p:nvSpPr>
          <p:spPr bwMode="auto">
            <a:xfrm>
              <a:off x="7154202" y="466852"/>
              <a:ext cx="692221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PE3</a:t>
              </a:r>
              <a:endParaRPr/>
            </a:p>
          </p:txBody>
        </p:sp>
        <p:sp>
          <p:nvSpPr>
            <p:cNvPr id="54183634" name="Text Box 227" hidden="0"/>
            <p:cNvSpPr txBox="1">
              <a:spLocks noChangeArrowheads="1"/>
            </p:cNvSpPr>
            <p:nvPr isPhoto="0" userDrawn="0"/>
          </p:nvSpPr>
          <p:spPr bwMode="auto">
            <a:xfrm>
              <a:off x="7561933" y="1943965"/>
              <a:ext cx="596290" cy="158848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PE5</a:t>
              </a:r>
              <a:endParaRPr/>
            </a:p>
          </p:txBody>
        </p:sp>
        <p:sp>
          <p:nvSpPr>
            <p:cNvPr id="1912720274" name="Text Box 228" hidden="0"/>
            <p:cNvSpPr txBox="1">
              <a:spLocks noChangeArrowheads="1"/>
            </p:cNvSpPr>
            <p:nvPr isPhoto="0" userDrawn="0"/>
          </p:nvSpPr>
          <p:spPr bwMode="auto">
            <a:xfrm>
              <a:off x="7957806" y="1223202"/>
              <a:ext cx="694263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PE4</a:t>
              </a:r>
              <a:endParaRPr/>
            </a:p>
          </p:txBody>
        </p:sp>
        <p:sp>
          <p:nvSpPr>
            <p:cNvPr id="77322752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0" y="1373563"/>
              <a:ext cx="692222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CE1</a:t>
              </a:r>
              <a:endParaRPr/>
            </a:p>
          </p:txBody>
        </p:sp>
        <p:sp>
          <p:nvSpPr>
            <p:cNvPr id="360891820" name="Line 239" hidden="0"/>
            <p:cNvSpPr>
              <a:spLocks noChangeShapeType="1"/>
            </p:cNvSpPr>
            <p:nvPr isPhoto="0" userDrawn="0"/>
          </p:nvSpPr>
          <p:spPr bwMode="auto">
            <a:xfrm>
              <a:off x="414133" y="540050"/>
              <a:ext cx="432502" cy="88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grpSp>
          <p:nvGrpSpPr>
            <p:cNvPr id="761198255" name="Group 570" hidden="0"/>
            <p:cNvGrpSpPr/>
            <p:nvPr isPhoto="0" userDrawn="0"/>
          </p:nvGrpSpPr>
          <p:grpSpPr bwMode="auto">
            <a:xfrm>
              <a:off x="4025739" y="452153"/>
              <a:ext cx="455859" cy="227457"/>
              <a:chOff x="0" y="0"/>
              <a:chExt cx="455859" cy="227457"/>
            </a:xfrm>
          </p:grpSpPr>
          <p:sp>
            <p:nvSpPr>
              <p:cNvPr id="1510636637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73658059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47732802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10880053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59718388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21146019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606560191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6348673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5065741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6400827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1719361957" name="Line 407" hidden="0"/>
            <p:cNvSpPr>
              <a:spLocks noChangeShapeType="1"/>
            </p:cNvSpPr>
            <p:nvPr isPhoto="0" userDrawn="0"/>
          </p:nvSpPr>
          <p:spPr bwMode="auto">
            <a:xfrm>
              <a:off x="329401" y="1259082"/>
              <a:ext cx="100464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041874866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2154349" y="648573"/>
              <a:ext cx="692222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P1</a:t>
              </a:r>
              <a:endParaRPr/>
            </a:p>
          </p:txBody>
        </p:sp>
        <p:sp>
          <p:nvSpPr>
            <p:cNvPr id="659917910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3930095" y="326525"/>
              <a:ext cx="692222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P2</a:t>
              </a:r>
              <a:endParaRPr/>
            </a:p>
          </p:txBody>
        </p:sp>
        <p:sp>
          <p:nvSpPr>
            <p:cNvPr id="982508936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4073979" y="1137404"/>
              <a:ext cx="692222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P3</a:t>
              </a:r>
              <a:endParaRPr/>
            </a:p>
          </p:txBody>
        </p:sp>
        <p:sp>
          <p:nvSpPr>
            <p:cNvPr id="618451695" name="Text Box 225" hidden="0"/>
            <p:cNvSpPr txBox="1">
              <a:spLocks noChangeArrowheads="1"/>
            </p:cNvSpPr>
            <p:nvPr isPhoto="0" userDrawn="0"/>
          </p:nvSpPr>
          <p:spPr bwMode="auto">
            <a:xfrm>
              <a:off x="945918" y="1290188"/>
              <a:ext cx="692221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PE1</a:t>
              </a:r>
              <a:endParaRPr/>
            </a:p>
          </p:txBody>
        </p:sp>
        <p:grpSp>
          <p:nvGrpSpPr>
            <p:cNvPr id="2025088745" name="Group 579" hidden="0"/>
            <p:cNvGrpSpPr/>
            <p:nvPr isPhoto="0" userDrawn="0"/>
          </p:nvGrpSpPr>
          <p:grpSpPr bwMode="auto">
            <a:xfrm>
              <a:off x="5726106" y="122531"/>
              <a:ext cx="455859" cy="227457"/>
              <a:chOff x="0" y="0"/>
              <a:chExt cx="455859" cy="227457"/>
            </a:xfrm>
          </p:grpSpPr>
          <p:sp>
            <p:nvSpPr>
              <p:cNvPr id="944399202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1305752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519453499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44522449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3190337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32526062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2730440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23896552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41741993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09464295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0919094" name="Group 580" hidden="0"/>
            <p:cNvGrpSpPr/>
            <p:nvPr isPhoto="0" userDrawn="0"/>
          </p:nvGrpSpPr>
          <p:grpSpPr bwMode="auto">
            <a:xfrm>
              <a:off x="7060791" y="578896"/>
              <a:ext cx="455859" cy="227457"/>
              <a:chOff x="0" y="0"/>
              <a:chExt cx="455859" cy="227457"/>
            </a:xfrm>
          </p:grpSpPr>
          <p:sp>
            <p:nvSpPr>
              <p:cNvPr id="835334762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26100750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146679275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36350589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88395727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29641786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40692544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04493649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9580570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31594892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791432699" name="Group 581" hidden="0"/>
            <p:cNvGrpSpPr/>
            <p:nvPr isPhoto="0" userDrawn="0"/>
          </p:nvGrpSpPr>
          <p:grpSpPr bwMode="auto">
            <a:xfrm>
              <a:off x="5887531" y="1356712"/>
              <a:ext cx="455859" cy="227457"/>
              <a:chOff x="0" y="0"/>
              <a:chExt cx="455859" cy="227457"/>
            </a:xfrm>
          </p:grpSpPr>
          <p:sp>
            <p:nvSpPr>
              <p:cNvPr id="449131833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70218434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25373031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99765940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95835122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6206543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709837942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45255998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33715277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52896144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934346949" name="Group 582" hidden="0"/>
            <p:cNvGrpSpPr/>
            <p:nvPr isPhoto="0" userDrawn="0"/>
          </p:nvGrpSpPr>
          <p:grpSpPr bwMode="auto">
            <a:xfrm>
              <a:off x="7213045" y="1889877"/>
              <a:ext cx="455859" cy="227457"/>
              <a:chOff x="0" y="0"/>
              <a:chExt cx="455859" cy="227457"/>
            </a:xfrm>
          </p:grpSpPr>
          <p:sp>
            <p:nvSpPr>
              <p:cNvPr id="1160172725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61208726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16797880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5049124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24088020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05374340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799939453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85880786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99863601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72957956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796589753" name="Group 583" hidden="0"/>
            <p:cNvGrpSpPr/>
            <p:nvPr isPhoto="0" userDrawn="0"/>
          </p:nvGrpSpPr>
          <p:grpSpPr bwMode="auto">
            <a:xfrm>
              <a:off x="1910598" y="1750630"/>
              <a:ext cx="455859" cy="227457"/>
              <a:chOff x="0" y="0"/>
              <a:chExt cx="455859" cy="227457"/>
            </a:xfrm>
          </p:grpSpPr>
          <p:sp>
            <p:nvSpPr>
              <p:cNvPr id="2008964380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4529502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810260084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9699110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97772134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47203258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11666287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55729140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98176352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60860932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486717929" name="Group 584" hidden="0"/>
            <p:cNvGrpSpPr/>
            <p:nvPr isPhoto="0" userDrawn="0"/>
          </p:nvGrpSpPr>
          <p:grpSpPr bwMode="auto">
            <a:xfrm>
              <a:off x="4061266" y="1273309"/>
              <a:ext cx="455859" cy="227457"/>
              <a:chOff x="0" y="0"/>
              <a:chExt cx="455859" cy="227457"/>
            </a:xfrm>
          </p:grpSpPr>
          <p:sp>
            <p:nvSpPr>
              <p:cNvPr id="1775226200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62075914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681738653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24965580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52153021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58892804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48830543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59172700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0037468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79661362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21874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68190582" name="Group 585" hidden="0"/>
            <p:cNvGrpSpPr/>
            <p:nvPr isPhoto="0" userDrawn="0"/>
          </p:nvGrpSpPr>
          <p:grpSpPr bwMode="auto">
            <a:xfrm>
              <a:off x="1312818" y="1093943"/>
              <a:ext cx="455859" cy="227457"/>
              <a:chOff x="0" y="0"/>
              <a:chExt cx="455859" cy="227457"/>
            </a:xfrm>
          </p:grpSpPr>
          <p:sp>
            <p:nvSpPr>
              <p:cNvPr id="670375198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18175184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441442083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86480778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21969378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18466407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908300421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23453269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4544802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2422808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424336109" name="Group 586" hidden="0"/>
            <p:cNvGrpSpPr/>
            <p:nvPr isPhoto="0" userDrawn="0"/>
          </p:nvGrpSpPr>
          <p:grpSpPr bwMode="auto">
            <a:xfrm>
              <a:off x="2391482" y="780485"/>
              <a:ext cx="455859" cy="227457"/>
              <a:chOff x="0" y="0"/>
              <a:chExt cx="455859" cy="227457"/>
            </a:xfrm>
          </p:grpSpPr>
          <p:sp>
            <p:nvSpPr>
              <p:cNvPr id="119896179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55341735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88669309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90775234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85810181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13954119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23074577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85139055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92183629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08081400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680002439" name="Line 405" hidden="0"/>
            <p:cNvSpPr>
              <a:spLocks noChangeShapeType="1"/>
            </p:cNvSpPr>
            <p:nvPr isPhoto="0" userDrawn="0"/>
          </p:nvSpPr>
          <p:spPr bwMode="auto">
            <a:xfrm flipV="1">
              <a:off x="1704978" y="922647"/>
              <a:ext cx="775086" cy="2096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904722263" name="Line 401" hidden="0"/>
            <p:cNvSpPr>
              <a:spLocks noChangeShapeType="1"/>
            </p:cNvSpPr>
            <p:nvPr isPhoto="0" userDrawn="0"/>
          </p:nvSpPr>
          <p:spPr bwMode="auto">
            <a:xfrm flipH="0" flipV="0">
              <a:off x="2690757" y="897853"/>
              <a:ext cx="3187193" cy="5108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squar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435494726" name="Line 396" hidden="0"/>
            <p:cNvSpPr>
              <a:spLocks noChangeShapeType="1"/>
            </p:cNvSpPr>
            <p:nvPr isPhoto="0" userDrawn="0"/>
          </p:nvSpPr>
          <p:spPr bwMode="auto">
            <a:xfrm>
              <a:off x="4361722" y="653373"/>
              <a:ext cx="2736907" cy="7886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520135476" name="Line 396" hidden="0"/>
            <p:cNvSpPr>
              <a:spLocks noChangeShapeType="1"/>
            </p:cNvSpPr>
            <p:nvPr isPhoto="0" userDrawn="0"/>
          </p:nvSpPr>
          <p:spPr bwMode="auto">
            <a:xfrm flipH="0" flipV="0">
              <a:off x="4432601" y="1453619"/>
              <a:ext cx="144103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squar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001179254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2770839" y="599054"/>
              <a:ext cx="1341771" cy="2510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107385169" name="Line 396" hidden="0"/>
            <p:cNvSpPr>
              <a:spLocks noChangeShapeType="1"/>
            </p:cNvSpPr>
            <p:nvPr isPhoto="0" userDrawn="0"/>
          </p:nvSpPr>
          <p:spPr bwMode="auto">
            <a:xfrm>
              <a:off x="2647157" y="968869"/>
              <a:ext cx="1417831" cy="42442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523001897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1738927" y="965629"/>
              <a:ext cx="832551" cy="2091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328739126" name="Line 396" hidden="0"/>
            <p:cNvSpPr>
              <a:spLocks noChangeShapeType="1"/>
            </p:cNvSpPr>
            <p:nvPr isPhoto="0" userDrawn="0"/>
          </p:nvSpPr>
          <p:spPr bwMode="auto">
            <a:xfrm>
              <a:off x="1675149" y="1237101"/>
              <a:ext cx="460563" cy="5578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766297909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4441062" y="258432"/>
              <a:ext cx="1397338" cy="25743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036559935" name="Line 396" hidden="0"/>
            <p:cNvSpPr>
              <a:spLocks noChangeShapeType="1"/>
            </p:cNvSpPr>
            <p:nvPr isPhoto="0" userDrawn="0"/>
          </p:nvSpPr>
          <p:spPr bwMode="auto">
            <a:xfrm>
              <a:off x="6192434" y="1556627"/>
              <a:ext cx="1045998" cy="44629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96216413" name="Line 396" hidden="0"/>
            <p:cNvSpPr>
              <a:spLocks noChangeShapeType="1"/>
            </p:cNvSpPr>
            <p:nvPr isPhoto="0" userDrawn="0"/>
          </p:nvSpPr>
          <p:spPr bwMode="auto">
            <a:xfrm>
              <a:off x="419666" y="717405"/>
              <a:ext cx="397746" cy="332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604474281" name="Text Box 8" hidden="0"/>
            <p:cNvSpPr txBox="1">
              <a:spLocks noChangeArrowheads="1"/>
            </p:cNvSpPr>
            <p:nvPr isPhoto="0" userDrawn="0"/>
          </p:nvSpPr>
          <p:spPr bwMode="auto">
            <a:xfrm flipH="1">
              <a:off x="736434" y="600730"/>
              <a:ext cx="634714" cy="229243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  <p:txBody>
            <a:bodyPr wrap="square" lIns="68549" tIns="34274" rIns="68549" bIns="34274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rPr>
                <a:t>link</a:t>
              </a:r>
              <a:endParaRPr/>
            </a:p>
          </p:txBody>
        </p:sp>
        <p:grpSp>
          <p:nvGrpSpPr>
            <p:cNvPr id="486186432" name="Group 616" hidden="0"/>
            <p:cNvGrpSpPr/>
            <p:nvPr isPhoto="0" userDrawn="0"/>
          </p:nvGrpSpPr>
          <p:grpSpPr bwMode="auto">
            <a:xfrm>
              <a:off x="7690713" y="1281840"/>
              <a:ext cx="455859" cy="227457"/>
              <a:chOff x="0" y="0"/>
              <a:chExt cx="455859" cy="227457"/>
            </a:xfrm>
          </p:grpSpPr>
          <p:sp>
            <p:nvSpPr>
              <p:cNvPr id="705189677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12590590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0985872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396577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71330582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24250702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74204588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64276210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546223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22844213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237698469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1870942" y="1959824"/>
              <a:ext cx="694263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PE10</a:t>
              </a:r>
              <a:endParaRPr/>
            </a:p>
          </p:txBody>
        </p:sp>
        <p:sp>
          <p:nvSpPr>
            <p:cNvPr id="245895652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6198679" y="1397622"/>
              <a:ext cx="1626999" cy="51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626757583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6252811" y="1314054"/>
              <a:ext cx="1492473" cy="5666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051975151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5719074" y="1163592"/>
              <a:ext cx="692222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P4</a:t>
              </a:r>
              <a:endParaRPr/>
            </a:p>
          </p:txBody>
        </p:sp>
        <p:sp>
          <p:nvSpPr>
            <p:cNvPr id="912317243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954929" y="1051278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08901127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1801207" y="1100298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157435771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199397" y="996800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31026895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145441" y="210839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982681996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794457" y="1740859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5</a:t>
              </a:r>
              <a:endParaRPr/>
            </a:p>
          </p:txBody>
        </p:sp>
        <p:sp>
          <p:nvSpPr>
            <p:cNvPr id="35291880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4491900" y="1447269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51689268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813097" y="658339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1770404648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565645" y="1493820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763196609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640094" y="1340832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332091546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4403703" y="347229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39561325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4536957" y="520164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85536334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1628518" y="1360557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/>
            </a:p>
          </p:txBody>
        </p:sp>
        <p:sp>
          <p:nvSpPr>
            <p:cNvPr id="1769400960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631621" y="515010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/>
            </a:p>
          </p:txBody>
        </p:sp>
        <p:sp>
          <p:nvSpPr>
            <p:cNvPr id="92644763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738886" y="1031117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/>
            </a:p>
          </p:txBody>
        </p:sp>
        <p:sp>
          <p:nvSpPr>
            <p:cNvPr id="194710385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155203" y="1671291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4</a:t>
              </a:r>
              <a:endPara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endParaRPr>
            </a:p>
          </p:txBody>
        </p:sp>
        <p:sp>
          <p:nvSpPr>
            <p:cNvPr id="67169318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330171" y="1376148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210624020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957187" y="1773797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96347947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396804" y="605525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2076798172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575842" y="1206725"/>
              <a:ext cx="815616" cy="64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897966636" name="Line 400" hidden="0"/>
            <p:cNvSpPr>
              <a:spLocks noChangeShapeType="1"/>
            </p:cNvSpPr>
            <p:nvPr isPhoto="0" userDrawn="0"/>
          </p:nvSpPr>
          <p:spPr bwMode="auto">
            <a:xfrm flipV="1">
              <a:off x="2735979" y="607980"/>
              <a:ext cx="1460783" cy="303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8721496" name="Line 397" hidden="0"/>
            <p:cNvSpPr>
              <a:spLocks noChangeShapeType="1"/>
            </p:cNvSpPr>
            <p:nvPr isPhoto="0" userDrawn="0"/>
          </p:nvSpPr>
          <p:spPr bwMode="auto">
            <a:xfrm flipV="1">
              <a:off x="4466418" y="319125"/>
              <a:ext cx="1295709" cy="2386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8437626" name="Line 396" hidden="0"/>
            <p:cNvSpPr>
              <a:spLocks noChangeShapeType="1"/>
            </p:cNvSpPr>
            <p:nvPr isPhoto="0" userDrawn="0"/>
          </p:nvSpPr>
          <p:spPr bwMode="auto">
            <a:xfrm>
              <a:off x="4211177" y="687471"/>
              <a:ext cx="3087557" cy="1048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428035807" name="Line 396" hidden="0"/>
            <p:cNvSpPr>
              <a:spLocks noChangeShapeType="1"/>
            </p:cNvSpPr>
            <p:nvPr isPhoto="0" userDrawn="0"/>
          </p:nvSpPr>
          <p:spPr bwMode="auto">
            <a:xfrm>
              <a:off x="5930611" y="1484656"/>
              <a:ext cx="1431590" cy="6340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42438331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1995093" y="1578420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grpSp>
          <p:nvGrpSpPr>
            <p:cNvPr id="855467230" name="Group 211" hidden="0"/>
            <p:cNvGrpSpPr/>
            <p:nvPr isPhoto="0" userDrawn="0"/>
          </p:nvGrpSpPr>
          <p:grpSpPr bwMode="auto">
            <a:xfrm>
              <a:off x="6156741" y="2070867"/>
              <a:ext cx="455859" cy="227457"/>
              <a:chOff x="0" y="0"/>
              <a:chExt cx="455859" cy="227457"/>
            </a:xfrm>
          </p:grpSpPr>
          <p:sp>
            <p:nvSpPr>
              <p:cNvPr id="404765804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5129629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684770137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49531217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27395178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12817246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843129634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15706249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84464430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75082049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745089537" name="Group 222" hidden="0"/>
            <p:cNvGrpSpPr/>
            <p:nvPr isPhoto="0" userDrawn="0"/>
          </p:nvGrpSpPr>
          <p:grpSpPr bwMode="auto">
            <a:xfrm>
              <a:off x="5135010" y="2084046"/>
              <a:ext cx="455859" cy="227457"/>
              <a:chOff x="0" y="0"/>
              <a:chExt cx="455859" cy="227457"/>
            </a:xfrm>
          </p:grpSpPr>
          <p:sp>
            <p:nvSpPr>
              <p:cNvPr id="1650307856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37427401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7730876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7860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39002885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0724908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330094057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8988674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33531776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78826653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028769006" name="Group 234" hidden="0"/>
            <p:cNvGrpSpPr/>
            <p:nvPr isPhoto="0" userDrawn="0"/>
          </p:nvGrpSpPr>
          <p:grpSpPr bwMode="auto">
            <a:xfrm>
              <a:off x="3705999" y="1895122"/>
              <a:ext cx="455859" cy="227457"/>
              <a:chOff x="0" y="0"/>
              <a:chExt cx="455859" cy="227457"/>
            </a:xfrm>
          </p:grpSpPr>
          <p:sp>
            <p:nvSpPr>
              <p:cNvPr id="1610183714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95562272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86258538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9261087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76058990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24119700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758538127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69935658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1685913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7787526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732885431" name="Line 396" hidden="0"/>
            <p:cNvSpPr>
              <a:spLocks noChangeShapeType="1"/>
            </p:cNvSpPr>
            <p:nvPr isPhoto="0" userDrawn="0"/>
          </p:nvSpPr>
          <p:spPr bwMode="auto">
            <a:xfrm>
              <a:off x="6001478" y="1507402"/>
              <a:ext cx="291089" cy="6359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44602641" name="Line 396" hidden="0"/>
            <p:cNvSpPr>
              <a:spLocks noChangeShapeType="1"/>
            </p:cNvSpPr>
            <p:nvPr isPhoto="0" userDrawn="0"/>
          </p:nvSpPr>
          <p:spPr bwMode="auto">
            <a:xfrm flipH="1">
              <a:off x="5290342" y="1535837"/>
              <a:ext cx="660685" cy="6181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935842663" name="Line 396" hidden="0"/>
            <p:cNvSpPr>
              <a:spLocks noChangeShapeType="1"/>
            </p:cNvSpPr>
            <p:nvPr isPhoto="0" userDrawn="0"/>
          </p:nvSpPr>
          <p:spPr bwMode="auto">
            <a:xfrm>
              <a:off x="6077736" y="1535836"/>
              <a:ext cx="343858" cy="5668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127716696" name="Line 396" hidden="0"/>
            <p:cNvSpPr>
              <a:spLocks noChangeShapeType="1"/>
            </p:cNvSpPr>
            <p:nvPr isPhoto="0" userDrawn="0"/>
          </p:nvSpPr>
          <p:spPr bwMode="auto">
            <a:xfrm flipH="1">
              <a:off x="5486398" y="1498164"/>
              <a:ext cx="655582" cy="6281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2704046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309206" y="1938229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91183013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504782" y="1992222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16030168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343491" y="1848024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23351680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568514" y="1430446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189694453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267715" y="1523538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endParaRPr>
            </a:p>
          </p:txBody>
        </p:sp>
        <p:sp>
          <p:nvSpPr>
            <p:cNvPr id="64643341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517701" y="1161361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4</a:t>
              </a:r>
              <a:endPara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endParaRPr>
            </a:p>
          </p:txBody>
        </p:sp>
        <p:sp>
          <p:nvSpPr>
            <p:cNvPr id="183832131" name="Line 396" hidden="0"/>
            <p:cNvSpPr>
              <a:spLocks noChangeShapeType="1"/>
            </p:cNvSpPr>
            <p:nvPr isPhoto="0" userDrawn="0"/>
          </p:nvSpPr>
          <p:spPr bwMode="auto">
            <a:xfrm>
              <a:off x="2497608" y="944299"/>
              <a:ext cx="1197162" cy="105198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930616214" name="Line 396" hidden="0"/>
            <p:cNvSpPr>
              <a:spLocks noChangeShapeType="1"/>
            </p:cNvSpPr>
            <p:nvPr isPhoto="0" userDrawn="0"/>
          </p:nvSpPr>
          <p:spPr bwMode="auto">
            <a:xfrm>
              <a:off x="2588631" y="990606"/>
              <a:ext cx="1279635" cy="98791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755342425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6379255" y="2236675"/>
              <a:ext cx="694263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PE6</a:t>
              </a:r>
              <a:endParaRPr/>
            </a:p>
          </p:txBody>
        </p:sp>
        <p:sp>
          <p:nvSpPr>
            <p:cNvPr id="549544827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5263697" y="2242665"/>
              <a:ext cx="694263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PE7</a:t>
              </a:r>
              <a:endParaRPr/>
            </a:p>
          </p:txBody>
        </p:sp>
        <p:sp>
          <p:nvSpPr>
            <p:cNvPr id="723747547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3662745" y="2113923"/>
              <a:ext cx="694263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PE8</a:t>
              </a:r>
              <a:endParaRPr/>
            </a:p>
          </p:txBody>
        </p:sp>
        <p:grpSp>
          <p:nvGrpSpPr>
            <p:cNvPr id="2116357019" name="Group 260" hidden="0"/>
            <p:cNvGrpSpPr/>
            <p:nvPr isPhoto="0" userDrawn="0"/>
          </p:nvGrpSpPr>
          <p:grpSpPr bwMode="auto">
            <a:xfrm>
              <a:off x="2642701" y="1885179"/>
              <a:ext cx="455859" cy="227457"/>
              <a:chOff x="0" y="0"/>
              <a:chExt cx="455859" cy="227457"/>
            </a:xfrm>
          </p:grpSpPr>
          <p:sp>
            <p:nvSpPr>
              <p:cNvPr id="595632221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23436719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2087385518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27912093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1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37274374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91505647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99824658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00623386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07037927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35934391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3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903380635" name="Line 396" hidden="0"/>
            <p:cNvSpPr>
              <a:spLocks noChangeShapeType="1"/>
            </p:cNvSpPr>
            <p:nvPr isPhoto="0" userDrawn="0"/>
          </p:nvSpPr>
          <p:spPr bwMode="auto">
            <a:xfrm>
              <a:off x="2511655" y="983971"/>
              <a:ext cx="252009" cy="99411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338241709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312806" y="1134322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5</a:t>
              </a:r>
              <a:endParaRPr/>
            </a:p>
          </p:txBody>
        </p:sp>
        <p:sp>
          <p:nvSpPr>
            <p:cNvPr id="211263814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459299" y="1721311"/>
              <a:ext cx="346110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977630627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2628050" y="2070867"/>
              <a:ext cx="694263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PE9</a:t>
              </a:r>
              <a:endParaRPr/>
            </a:p>
          </p:txBody>
        </p:sp>
        <p:sp>
          <p:nvSpPr>
            <p:cNvPr id="187207522" name="Line 396" hidden="0"/>
            <p:cNvSpPr>
              <a:spLocks noChangeShapeType="1"/>
            </p:cNvSpPr>
            <p:nvPr isPhoto="0" userDrawn="0"/>
          </p:nvSpPr>
          <p:spPr bwMode="auto">
            <a:xfrm>
              <a:off x="2507662" y="961557"/>
              <a:ext cx="363774" cy="10051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grpSp>
          <p:nvGrpSpPr>
            <p:cNvPr id="727961862" name="Group 29" hidden="0"/>
            <p:cNvGrpSpPr/>
            <p:nvPr isPhoto="0" userDrawn="0"/>
          </p:nvGrpSpPr>
          <p:grpSpPr bwMode="auto">
            <a:xfrm>
              <a:off x="1751805" y="106618"/>
              <a:ext cx="1496437" cy="497601"/>
              <a:chOff x="0" y="0"/>
              <a:chExt cx="1496437" cy="497601"/>
            </a:xfrm>
          </p:grpSpPr>
          <p:sp>
            <p:nvSpPr>
              <p:cNvPr id="575049771" name="Rectangle 30" hidden="0"/>
              <p:cNvSpPr>
                <a:spLocks noChangeArrowheads="1"/>
              </p:cNvSpPr>
              <p:nvPr isPhoto="0" userDrawn="0"/>
            </p:nvSpPr>
            <p:spPr bwMode="auto">
              <a:xfrm>
                <a:off x="0" y="50031"/>
                <a:ext cx="1468110" cy="225157"/>
              </a:xfrm>
              <a:prstGeom prst="rect">
                <a:avLst/>
              </a:prstGeom>
              <a:solidFill>
                <a:srgbClr val="FF93C9"/>
              </a:solidFill>
              <a:ln w="19050">
                <a:solidFill>
                  <a:srgbClr val="000000"/>
                </a:solidFill>
                <a:miter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sz="14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MS PGothic"/>
                  <a:cs typeface="Arial"/>
                </a:endParaRPr>
              </a:p>
            </p:txBody>
          </p:sp>
          <p:sp>
            <p:nvSpPr>
              <p:cNvPr id="432962796" name="Text Box 31" hidden="0"/>
              <p:cNvSpPr txBox="1">
                <a:spLocks noChangeArrowheads="1"/>
              </p:cNvSpPr>
              <p:nvPr isPhoto="0" userDrawn="0"/>
            </p:nvSpPr>
            <p:spPr bwMode="auto">
              <a:xfrm>
                <a:off x="90966" y="0"/>
                <a:ext cx="1405470" cy="4976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106691" tIns="53345" rIns="106691" bIns="53345">
                <a:spAutoFit/>
              </a:bodyPr>
              <a:lstStyle>
                <a:lvl1pPr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1pPr>
                <a:lvl2pPr marL="533399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2pPr>
                <a:lvl3pPr marL="1066799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3pPr>
                <a:lvl4pPr marL="1600200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4pPr>
                <a:lvl5pPr marL="2133599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5pPr>
                <a:lvl6pPr marL="2590799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6pPr>
                <a:lvl7pPr marL="3047999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7pPr>
                <a:lvl8pPr marL="3505198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8pPr>
                <a:lvl9pPr marL="3962399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9pPr>
              </a:lstStyle>
              <a:p>
                <a:pPr marL="0" marR="0" lvl="0" indent="0" algn="ctr" defTabSz="1066799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GB" sz="1200" b="1" i="0" u="none" strike="noStrike" cap="none" spc="0">
                    <a:ln>
                      <a:noFill/>
                    </a:ln>
                    <a:solidFill>
                      <a:srgbClr val="000000"/>
                    </a:solidFill>
                    <a:latin typeface="Times New Roman"/>
                    <a:ea typeface="MS PGothic"/>
                    <a:cs typeface="Arial"/>
                  </a:rPr>
                  <a:t>Controller</a:t>
                </a:r>
                <a:endParaRPr/>
              </a:p>
            </p:txBody>
          </p:sp>
        </p:grpSp>
        <p:cxnSp>
          <p:nvCxnSpPr>
            <p:cNvPr id="2042537328" name="Straight Arrow Connector 287" hidden="0"/>
            <p:cNvCxnSpPr>
              <a:cxnSpLocks/>
            </p:cNvCxnSpPr>
            <p:nvPr isPhoto="0" userDrawn="0"/>
          </p:nvCxnSpPr>
          <p:spPr bwMode="auto">
            <a:xfrm flipH="1" flipV="0">
              <a:off x="1628519" y="405416"/>
              <a:ext cx="942959" cy="670273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66366304" name="Group 288" hidden="0"/>
            <p:cNvGrpSpPr/>
            <p:nvPr isPhoto="0" userDrawn="0"/>
          </p:nvGrpSpPr>
          <p:grpSpPr bwMode="auto">
            <a:xfrm>
              <a:off x="39234" y="142266"/>
              <a:ext cx="1523319" cy="221991"/>
              <a:chOff x="0" y="0"/>
              <a:chExt cx="1523319" cy="221991"/>
            </a:xfrm>
          </p:grpSpPr>
          <p:sp>
            <p:nvSpPr>
              <p:cNvPr id="2118982352" name="Rounded Rectangular Callout 329" hidden="0"/>
              <p:cNvSpPr/>
              <p:nvPr isPhoto="0" userDrawn="0"/>
            </p:nvSpPr>
            <p:spPr bwMode="auto">
              <a:xfrm>
                <a:off x="62262" y="6921"/>
                <a:ext cx="1363962" cy="215068"/>
              </a:xfrm>
              <a:prstGeom prst="wedgeRoundRectCallout">
                <a:avLst>
                  <a:gd name="adj1" fmla="val 98678"/>
                  <a:gd name="adj2" fmla="val 229547"/>
                  <a:gd name="adj3" fmla="val 16667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/>
              </a:bodyPr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sz="1800" b="0" i="0" u="none" strike="noStrike" cap="none" spc="0">
                  <a:ln>
                    <a:noFill/>
                  </a:ln>
                  <a:solidFill>
                    <a:srgbClr val="B2B2B2"/>
                  </a:solidFill>
                  <a:latin typeface="Arial"/>
                  <a:ea typeface="宋体"/>
                  <a:cs typeface="Arial"/>
                </a:endParaRPr>
              </a:p>
            </p:txBody>
          </p:sp>
          <p:sp>
            <p:nvSpPr>
              <p:cNvPr id="1494546997" name="Text Box 25" hidden="0"/>
              <p:cNvSpPr txBox="1">
                <a:spLocks noChangeArrowheads="1"/>
              </p:cNvSpPr>
              <p:nvPr isPhoto="0" userDrawn="0"/>
            </p:nvSpPr>
            <p:spPr bwMode="auto">
              <a:xfrm>
                <a:off x="0" y="0"/>
                <a:ext cx="1523319" cy="1952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1pPr>
                <a:lvl2pPr marL="742950" indent="-28575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2pPr>
                <a:lvl3pPr marL="1143000" indent="-22860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3pPr>
                <a:lvl4pPr marL="1600200" indent="-22860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4pPr>
                <a:lvl5pPr marL="2057400" indent="-22860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9pPr>
              </a:lstStyle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200">
                    <a:solidFill>
                      <a:srgbClr val="2D2015"/>
                    </a:solidFill>
                    <a:cs typeface="Arial"/>
                  </a:rPr>
                  <a:t>TE </a:t>
                </a:r>
                <a:r>
                  <a:rPr lang="en-US" sz="1200" b="0" i="0" u="none" strike="noStrike" cap="none" spc="0">
                    <a:ln>
                      <a:noFill/>
                    </a:ln>
                    <a:solidFill>
                      <a:srgbClr val="2D2015"/>
                    </a:solidFill>
                    <a:latin typeface="Times New Roman"/>
                    <a:ea typeface="SimSun"/>
                    <a:cs typeface="Arial"/>
                  </a:rPr>
                  <a:t>P2MP Tree</a:t>
                </a:r>
                <a:endParaRPr/>
              </a:p>
            </p:txBody>
          </p:sp>
        </p:grpSp>
        <p:grpSp>
          <p:nvGrpSpPr>
            <p:cNvPr id="224533772" name="Group 276" hidden="0"/>
            <p:cNvGrpSpPr/>
            <p:nvPr isPhoto="0" userDrawn="0"/>
          </p:nvGrpSpPr>
          <p:grpSpPr bwMode="auto">
            <a:xfrm>
              <a:off x="6886914" y="3298"/>
              <a:ext cx="380186" cy="185951"/>
              <a:chOff x="0" y="0"/>
              <a:chExt cx="380186" cy="185951"/>
            </a:xfrm>
          </p:grpSpPr>
          <p:sp>
            <p:nvSpPr>
              <p:cNvPr id="578140155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79122823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71326824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99887585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21158393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2218473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36688167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64700387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11560376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58836267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33298734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88059893" name="Freeform 132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01819297" name="Freeform 133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6636468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08812787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53498633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81704213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91235817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1064964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912260516" name="Group 309" hidden="0"/>
            <p:cNvGrpSpPr/>
            <p:nvPr isPhoto="0" userDrawn="0"/>
          </p:nvGrpSpPr>
          <p:grpSpPr bwMode="auto">
            <a:xfrm>
              <a:off x="8438405" y="1503540"/>
              <a:ext cx="380186" cy="185951"/>
              <a:chOff x="0" y="0"/>
              <a:chExt cx="380186" cy="185951"/>
            </a:xfrm>
          </p:grpSpPr>
          <p:sp>
            <p:nvSpPr>
              <p:cNvPr id="968387611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74945715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92372291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97684492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49164938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304574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19457533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88005967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94956394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06989031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82334913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20663577" name="Freeform 132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38487026" name="Freeform 133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9440070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7260782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22525825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31993308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30046812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1336849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2095582271" name="Group 329" hidden="0"/>
            <p:cNvGrpSpPr/>
            <p:nvPr isPhoto="0" userDrawn="0"/>
          </p:nvGrpSpPr>
          <p:grpSpPr bwMode="auto">
            <a:xfrm>
              <a:off x="8055129" y="612411"/>
              <a:ext cx="380186" cy="185951"/>
              <a:chOff x="0" y="0"/>
              <a:chExt cx="380186" cy="185951"/>
            </a:xfrm>
          </p:grpSpPr>
          <p:sp>
            <p:nvSpPr>
              <p:cNvPr id="174246403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73906924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70289028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54848607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12482202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65726329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16737861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97373974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77642989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03788549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31483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39975927" name="Freeform 132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55026060" name="Freeform 133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87893335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93402437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65405037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09970344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69172669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16674173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835669567" name="Group 349" hidden="0"/>
            <p:cNvGrpSpPr/>
            <p:nvPr isPhoto="0" userDrawn="0"/>
          </p:nvGrpSpPr>
          <p:grpSpPr bwMode="auto">
            <a:xfrm>
              <a:off x="152309" y="1177512"/>
              <a:ext cx="380186" cy="185951"/>
              <a:chOff x="0" y="0"/>
              <a:chExt cx="380186" cy="185951"/>
            </a:xfrm>
          </p:grpSpPr>
          <p:sp>
            <p:nvSpPr>
              <p:cNvPr id="1393654790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64466153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62287137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5123894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82015764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45592154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16487931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604479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17195852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52019395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36483568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7921584" name="Freeform 132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53382475" name="Freeform 133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09141212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60160762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19320169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66394420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3571905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62747270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584640271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053062" y="0"/>
              <a:ext cx="692222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CE2</a:t>
              </a:r>
              <a:endParaRPr/>
            </a:p>
          </p:txBody>
        </p:sp>
        <p:grpSp>
          <p:nvGrpSpPr>
            <p:cNvPr id="2118361827" name="Group 370" hidden="0"/>
            <p:cNvGrpSpPr/>
            <p:nvPr isPhoto="0" userDrawn="0"/>
          </p:nvGrpSpPr>
          <p:grpSpPr bwMode="auto">
            <a:xfrm>
              <a:off x="7778234" y="2171328"/>
              <a:ext cx="380186" cy="185951"/>
              <a:chOff x="0" y="0"/>
              <a:chExt cx="380186" cy="185951"/>
            </a:xfrm>
          </p:grpSpPr>
          <p:sp>
            <p:nvSpPr>
              <p:cNvPr id="1452558622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64714759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15166044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06202941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7908104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08725465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80091995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85082569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17201107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30977380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74511269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40311445" name="Freeform 132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14798792" name="Freeform 133" hidden="0"/>
              <p:cNvSpPr/>
              <p:nvPr isPhoto="0" userDrawn="0"/>
            </p:nvSpPr>
            <p:spPr bwMode="auto">
              <a:xfrm>
                <a:off x="196409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43912715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89371776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78489848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25037565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67448819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5873535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136099188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103171" y="769197"/>
              <a:ext cx="692222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CE3</a:t>
              </a:r>
              <a:endParaRPr/>
            </a:p>
          </p:txBody>
        </p:sp>
        <p:sp>
          <p:nvSpPr>
            <p:cNvPr id="1814408791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037873" y="2229352"/>
              <a:ext cx="692222" cy="157780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CE5</a:t>
              </a:r>
              <a:endParaRPr/>
            </a:p>
          </p:txBody>
        </p:sp>
        <p:sp>
          <p:nvSpPr>
            <p:cNvPr id="1766174793" name="Line 407" hidden="0"/>
            <p:cNvSpPr>
              <a:spLocks noChangeShapeType="1"/>
            </p:cNvSpPr>
            <p:nvPr isPhoto="0" userDrawn="0"/>
          </p:nvSpPr>
          <p:spPr bwMode="auto">
            <a:xfrm flipV="1">
              <a:off x="6172957" y="138907"/>
              <a:ext cx="831698" cy="6621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299704326" name="Line 407" hidden="0"/>
            <p:cNvSpPr>
              <a:spLocks noChangeShapeType="1"/>
            </p:cNvSpPr>
            <p:nvPr isPhoto="0" userDrawn="0"/>
          </p:nvSpPr>
          <p:spPr bwMode="auto">
            <a:xfrm flipV="1">
              <a:off x="7467570" y="715968"/>
              <a:ext cx="689699" cy="283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016404628" name="Line 407" hidden="0"/>
            <p:cNvSpPr>
              <a:spLocks noChangeShapeType="1"/>
            </p:cNvSpPr>
            <p:nvPr isPhoto="0" userDrawn="0"/>
          </p:nvSpPr>
          <p:spPr bwMode="auto">
            <a:xfrm>
              <a:off x="8033433" y="1409941"/>
              <a:ext cx="514678" cy="14830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512341125" name="Line 407" hidden="0"/>
            <p:cNvSpPr>
              <a:spLocks noChangeShapeType="1"/>
            </p:cNvSpPr>
            <p:nvPr isPhoto="0" userDrawn="0"/>
          </p:nvSpPr>
          <p:spPr bwMode="auto">
            <a:xfrm>
              <a:off x="7482414" y="2055504"/>
              <a:ext cx="407349" cy="187159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</p:grpSp>
      <p:sp>
        <p:nvSpPr>
          <p:cNvPr id="1705385186" name="Rectangle 403" hidden="0"/>
          <p:cNvSpPr>
            <a:spLocks noChangeArrowheads="1"/>
          </p:cNvSpPr>
          <p:nvPr isPhoto="0" userDrawn="0"/>
        </p:nvSpPr>
        <p:spPr bwMode="auto">
          <a:xfrm flipH="0" flipV="0">
            <a:off x="774072" y="762645"/>
            <a:ext cx="10889727" cy="691662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Stateless native IPv6 forwarding across strict and loose hops with replication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With “Tree Engineering” (Steered Tree)</a:t>
            </a:r>
            <a:endParaRPr lang="en-US" sz="14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End-to-End (ingres PE to egres PE), CE-CE via usual IPv6 in IPv6 encap</a:t>
            </a:r>
            <a:endParaRPr lang="en-US" sz="14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Loose hops for incremental deployment and simpler, optimized trees</a:t>
            </a:r>
            <a:endParaRPr lang="en-US" sz="14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</p:txBody>
      </p:sp>
      <p:sp>
        <p:nvSpPr>
          <p:cNvPr id="1185060151" name="Rectangle 403" hidden="0"/>
          <p:cNvSpPr>
            <a:spLocks noChangeArrowheads="1"/>
          </p:cNvSpPr>
          <p:nvPr isPhoto="0" userDrawn="0"/>
        </p:nvSpPr>
        <p:spPr bwMode="auto">
          <a:xfrm flipH="0" flipV="0">
            <a:off x="874351" y="4500018"/>
            <a:ext cx="10889727" cy="237900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New IPv6 Extension Header – MRH encodes the engineered tree (here assuming routing header)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</p:txBody>
      </p:sp>
      <p:sp>
        <p:nvSpPr>
          <p:cNvPr id="14630995" name="Text Box 25" hidden="0"/>
          <p:cNvSpPr txBox="1">
            <a:spLocks noChangeArrowheads="1"/>
          </p:cNvSpPr>
          <p:nvPr isPhoto="0" userDrawn="0"/>
        </p:nvSpPr>
        <p:spPr bwMode="auto">
          <a:xfrm rot="0" flipH="0" flipV="0">
            <a:off x="7538554" y="6962314"/>
            <a:ext cx="2856151" cy="4880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>
                <a:solidFill>
                  <a:srgbClr val="2D2015"/>
                </a:solidFill>
                <a:cs typeface="Arial"/>
              </a:rPr>
              <a:t>MRH contains TE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Times New Roman"/>
                <a:ea typeface="SimSun"/>
                <a:cs typeface="Arial"/>
              </a:rPr>
              <a:t>P2MP Tree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33887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609599" y="63162"/>
            <a:ext cx="10972800" cy="870772"/>
          </a:xfrm>
        </p:spPr>
        <p:txBody>
          <a:bodyPr/>
          <a:lstStyle/>
          <a:p>
            <a:pPr algn="l">
              <a:defRPr/>
            </a:pPr>
            <a:r>
              <a:rPr/>
              <a:t>Why encode a tree ? </a:t>
            </a:r>
            <a:endParaRPr/>
          </a:p>
        </p:txBody>
      </p:sp>
      <p:sp>
        <p:nvSpPr>
          <p:cNvPr id="6221886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813366"/>
            <a:ext cx="11411591" cy="633851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defRPr/>
            </a:pPr>
            <a:r>
              <a:rPr sz="3600">
                <a:solidFill>
                  <a:srgbClr val="00B050"/>
                </a:solidFill>
              </a:rPr>
              <a:t>Classical unicast TE + multicast TE reasons</a:t>
            </a:r>
            <a:endParaRPr sz="2600"/>
          </a:p>
          <a:p>
            <a:pPr lvl="1">
              <a:defRPr/>
            </a:pPr>
            <a:r>
              <a:rPr sz="2800"/>
              <a:t>Resource guarantees</a:t>
            </a:r>
            <a:r>
              <a:rPr sz="2800"/>
              <a:t>, avoid unexpected re-route by IGP</a:t>
            </a:r>
            <a:endParaRPr sz="4800"/>
          </a:p>
          <a:p>
            <a:pPr lvl="2">
              <a:defRPr/>
            </a:pPr>
            <a:r>
              <a:rPr sz="2200"/>
              <a:t>Admission Controller: reserve bandwidth, latency, no-loss</a:t>
            </a:r>
            <a:r>
              <a:rPr sz="2200"/>
              <a:t>, calulate throughput, latency paths</a:t>
            </a:r>
            <a:endParaRPr sz="2600"/>
          </a:p>
          <a:p>
            <a:pPr lvl="1">
              <a:defRPr/>
            </a:pPr>
            <a:r>
              <a:rPr sz="2800"/>
              <a:t>Network Capacity optimization </a:t>
            </a:r>
            <a:endParaRPr sz="4800"/>
          </a:p>
          <a:p>
            <a:pPr lvl="2">
              <a:defRPr/>
            </a:pPr>
            <a:r>
              <a:rPr sz="2200"/>
              <a:t>Like Unicast non-ECMP multipath, but also Steiner trees</a:t>
            </a:r>
            <a:endParaRPr sz="2400"/>
          </a:p>
          <a:p>
            <a:pPr lvl="1">
              <a:defRPr/>
            </a:pPr>
            <a:r>
              <a:rPr sz="2800"/>
              <a:t>Path Diversity (live-live, disjoint failure domains), reduce loss</a:t>
            </a:r>
            <a:endParaRPr sz="3600"/>
          </a:p>
          <a:p>
            <a:pPr lvl="2">
              <a:defRPr/>
            </a:pPr>
            <a:r>
              <a:rPr sz="2400"/>
              <a:t>Combined with e.g. MoFRR, PREOF on the edge</a:t>
            </a:r>
            <a:endParaRPr sz="36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3600">
                <a:solidFill>
                  <a:srgbClr val="00B050"/>
                </a:solidFill>
              </a:rPr>
              <a:t>Better scalability than “flat bitstrings”</a:t>
            </a:r>
            <a:r>
              <a:rPr sz="2800"/>
              <a:t> ?! (counterintuitive !): </a:t>
            </a:r>
            <a:endParaRPr sz="2800">
              <a:solidFill>
                <a:srgbClr val="C00000"/>
              </a:solidFill>
            </a:endParaRPr>
          </a:p>
          <a:p>
            <a:pPr lvl="1">
              <a:defRPr/>
            </a:pPr>
            <a:r>
              <a:rPr sz="2400"/>
              <a:t>Flat-bitstrings: Packet can address only destinations (BIER) and hops (BIER-TE) that fit into single bitstring</a:t>
            </a:r>
            <a:endParaRPr sz="4800"/>
          </a:p>
          <a:p>
            <a:pPr lvl="2">
              <a:defRPr/>
            </a:pPr>
            <a:r>
              <a:rPr sz="2200"/>
              <a:t>Need to hard-segment destinations (BIER) and topology (BIER-TE) into different bitstrings during provisioning</a:t>
            </a:r>
            <a:endParaRPr sz="2600"/>
          </a:p>
          <a:p>
            <a:pPr lvl="1">
              <a:defRPr/>
            </a:pPr>
            <a:r>
              <a:rPr sz="2400"/>
              <a:t>Example: 256 bit long bitstrings, 2048 egres PE in network, and input packet for 8 of those 2048 egres PE</a:t>
            </a:r>
            <a:endParaRPr sz="2400"/>
          </a:p>
          <a:p>
            <a:pPr lvl="2">
              <a:defRPr/>
            </a:pPr>
            <a:r>
              <a:rPr sz="2400"/>
              <a:t>Flat-bitstrings: requires 8 packets from ingres to egres PE when all 8 egres-PE are in a different Bitstring.</a:t>
            </a:r>
            <a:endParaRPr sz="2800"/>
          </a:p>
          <a:p>
            <a:pPr lvl="2">
              <a:defRPr/>
            </a:pPr>
            <a:r>
              <a:rPr sz="2400"/>
              <a:t>Well compressed Tree options can always support delivery via one packet</a:t>
            </a:r>
            <a:endParaRPr sz="2400"/>
          </a:p>
          <a:p>
            <a:pPr lvl="1">
              <a:defRPr/>
            </a:pPr>
            <a:r>
              <a:rPr sz="2800"/>
              <a:t>Relevance: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 multicast (few receivers) was day 1 core IP Multicast goal (PIM-Sparse-Mode)</a:t>
            </a:r>
            <a:endParaRPr sz="2800"/>
          </a:p>
          <a:p>
            <a:pPr lvl="1">
              <a:defRPr/>
            </a:pPr>
            <a:r>
              <a:rPr sz="2800">
                <a:solidFill>
                  <a:srgbClr val="00B050"/>
                </a:solidFill>
              </a:rPr>
              <a:t>Initial large scale MSR simulation result available showing significant better than flat-bistring results!</a:t>
            </a:r>
            <a:endParaRPr sz="2800"/>
          </a:p>
          <a:p>
            <a:pPr lvl="2">
              <a:defRPr/>
            </a:pPr>
            <a:endParaRPr sz="2600"/>
          </a:p>
          <a:p>
            <a:pPr lvl="0">
              <a:defRPr/>
            </a:pPr>
            <a:r>
              <a:rPr sz="2800"/>
              <a:t>BIER/BIER-TE was built for assumed  minimum feasible complexity - 10 years old</a:t>
            </a:r>
            <a:r>
              <a:rPr sz="2600"/>
              <a:t> </a:t>
            </a:r>
            <a:endParaRPr sz="2600"/>
          </a:p>
          <a:p>
            <a:pPr lvl="1">
              <a:defRPr/>
            </a:pPr>
            <a:r>
              <a:rPr sz="2400">
                <a:solidFill>
                  <a:srgbClr val="00B050"/>
                </a:solidFill>
              </a:rPr>
              <a:t>We know current/next gen hardware can do better</a:t>
            </a:r>
            <a:endParaRPr sz="2400">
              <a:solidFill>
                <a:srgbClr val="00B050"/>
              </a:solidFill>
            </a:endParaRPr>
          </a:p>
          <a:p>
            <a:pPr lvl="1">
              <a:defRPr/>
            </a:pPr>
            <a:r>
              <a:rPr sz="2400"/>
              <a:t>But sele</a:t>
            </a:r>
            <a:r>
              <a:rPr sz="2400"/>
              <a:t>cting / optimizing MRH header for processing performance is one key work item !</a:t>
            </a:r>
            <a:endParaRPr sz="2400"/>
          </a:p>
          <a:p>
            <a:pPr lvl="0">
              <a:defRPr/>
            </a:pPr>
            <a:endParaRPr sz="2000"/>
          </a:p>
          <a:p>
            <a:pPr lvl="1">
              <a:defRPr/>
            </a:pPr>
            <a:endParaRPr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848404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 flipH="0" flipV="0">
            <a:off x="364404" y="155284"/>
            <a:ext cx="8636703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990000"/>
                </a:solidFill>
                <a:latin typeface="Candara"/>
              </a:rPr>
              <a:t>Five MSR6 TE Solution Drafts</a:t>
            </a:r>
            <a:endParaRPr lang="en-US" sz="2800">
              <a:solidFill>
                <a:schemeClr val="tx2"/>
              </a:solidFill>
              <a:latin typeface="Candara"/>
            </a:endParaRPr>
          </a:p>
        </p:txBody>
      </p:sp>
      <p:sp>
        <p:nvSpPr>
          <p:cNvPr id="110689131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A45EA89-057D-035C-C038-579BE177005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55468997" name="Rectangle 5" hidden="0"/>
          <p:cNvSpPr>
            <a:spLocks noChangeArrowheads="1"/>
          </p:cNvSpPr>
          <p:nvPr isPhoto="0" userDrawn="0"/>
        </p:nvSpPr>
        <p:spPr bwMode="auto">
          <a:xfrm flipH="0" flipV="0">
            <a:off x="364404" y="703276"/>
            <a:ext cx="11556317" cy="5409602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Too much Detail and each proposal would take more than half this time slot</a:t>
            </a:r>
            <a:endParaRPr lang="en-US" sz="20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Lets focus on commonalities / aspects</a:t>
            </a:r>
            <a:endParaRPr lang="en-US" sz="20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But many authors invested lot of work – and hoped to present their work</a:t>
            </a:r>
            <a:endParaRPr lang="en-US" sz="20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Attempt at high level comparison on next slide</a:t>
            </a:r>
            <a:endParaRPr lang="en-US" sz="20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(best understood if you had seen prior side-meeting slides)</a:t>
            </a:r>
            <a:endParaRPr lang="en-US" sz="20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Important aspects in each draft:</a:t>
            </a:r>
            <a:endParaRPr lang="en-US" sz="22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Overall MRH header encoding.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Tree Encoding: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2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How to encode vertices  </a:t>
            </a: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(adjacencies of an MSR on the tree): 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3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bitstring, SID, interface-index,...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2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How to link the vertices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2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How to (de)serialize the tree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2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Local state required on routers for MSR6 packet forwarding:</a:t>
            </a:r>
            <a:b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</a:b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 BIFT (e.g.: like in BIER/BIER-TE) – details of BIFT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2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 or more (e.g.: Topology)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Processing rules (explicit through pseudo-code or implied by by structure decision) </a:t>
            </a:r>
            <a:endParaRPr lang="en-US" sz="18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80791" name="Date Placeholder 3" hidden="0"/>
          <p:cNvSpPr txBox="1"/>
          <p:nvPr isPhoto="0" userDrawn="0"/>
        </p:nvSpPr>
        <p:spPr bwMode="auto">
          <a:xfrm>
            <a:off x="11087714" y="659756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ED16F4B1-EB66-AC9B-4082-530A1E0F4C13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657102392" name="Rectangle 281" hidden="0"/>
          <p:cNvSpPr>
            <a:spLocks noChangeArrowheads="1"/>
          </p:cNvSpPr>
          <p:nvPr isPhoto="0" userDrawn="0"/>
        </p:nvSpPr>
        <p:spPr bwMode="auto">
          <a:xfrm flipH="0" flipV="0">
            <a:off x="349285" y="4015717"/>
            <a:ext cx="11626547" cy="989636"/>
          </a:xfrm>
          <a:prstGeom prst="rect">
            <a:avLst/>
          </a:prstGeom>
          <a:noFill/>
          <a:ln w="9525">
            <a:solidFill>
              <a:schemeClr val="accent1"/>
            </a:solidFill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/>
              <a:t>4)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IPv6 Multicast Source Routing Traffic Engineering (draft-geng-msr6-traffic-engineering-01)</a:t>
            </a:r>
            <a:endParaRPr sz="18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End.RL</a:t>
            </a: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(MSR6 Endpoint Replication List) SID for each node on tree</a:t>
            </a:r>
            <a:endParaRPr sz="14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Arguments in SID: "Replication number“ indicating the number of replications and a “Pointer” pointing to the first child</a:t>
            </a:r>
            <a:endParaRPr sz="14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of SID replicates packet for each child and sends copy to root of child</a:t>
            </a:r>
            <a:endParaRPr sz="1400"/>
          </a:p>
        </p:txBody>
      </p:sp>
      <p:sp>
        <p:nvSpPr>
          <p:cNvPr id="328042143" name="Rectangle 398" hidden="0"/>
          <p:cNvSpPr>
            <a:spLocks noChangeArrowheads="1"/>
          </p:cNvSpPr>
          <p:nvPr isPhoto="0" userDrawn="0"/>
        </p:nvSpPr>
        <p:spPr bwMode="auto">
          <a:xfrm flipH="0" flipV="0">
            <a:off x="349285" y="5005353"/>
            <a:ext cx="11626547" cy="1461517"/>
          </a:xfrm>
          <a:prstGeom prst="rect">
            <a:avLst/>
          </a:prstGeom>
          <a:noFill/>
          <a:ln w="9525">
            <a:solidFill>
              <a:schemeClr val="accent1"/>
            </a:solidFill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5)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RLB </a:t>
            </a: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(Replication through Local Bitstring)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Segment for Multicast Source Routing over IPv6 (draft-geng-msr6-rlb-segment-00)</a:t>
            </a:r>
            <a:endParaRPr sz="18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End.RLB</a:t>
            </a: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(Replication through Local Bitstring) SID with LB</a:t>
            </a:r>
            <a:endParaRPr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Local Bitstring indicating the links on tree and Pointer. </a:t>
            </a:r>
            <a:endParaRPr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LB Segment is a special segment of 128-bits containing the Local Bitstring.</a:t>
            </a:r>
            <a:endParaRPr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of SID replicates packet for link with bit set to 1 and sends copy to next hop</a:t>
            </a:r>
            <a:endParaRPr/>
          </a:p>
        </p:txBody>
      </p:sp>
      <p:sp>
        <p:nvSpPr>
          <p:cNvPr id="1700248381" name="Rectangle 397" hidden="0"/>
          <p:cNvSpPr>
            <a:spLocks noChangeArrowheads="1"/>
          </p:cNvSpPr>
          <p:nvPr isPhoto="0" userDrawn="0"/>
        </p:nvSpPr>
        <p:spPr bwMode="auto">
          <a:xfrm flipH="0" flipV="0">
            <a:off x="349285" y="3014663"/>
            <a:ext cx="11626547" cy="1001053"/>
          </a:xfrm>
          <a:prstGeom prst="rect">
            <a:avLst/>
          </a:prstGeom>
          <a:noFill/>
          <a:ln w="9525">
            <a:solidFill>
              <a:schemeClr val="accent1"/>
            </a:solidFill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3) Stateless SRv6 Point-to-Multipoint Path (draft-chen-pim-srv6-p2mp-path-06)</a:t>
            </a:r>
            <a:endParaRPr sz="18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Multicast SIDs for the nodes on tree</a:t>
            </a:r>
            <a:endParaRPr sz="14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Tree structure in SIDs’ arguments by N-Branches and N-SIDs as “pointer” to start of sub-tree/branch</a:t>
            </a:r>
            <a:endParaRPr sz="14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of SID duplicates packet for each branch, and sends copy to next hop</a:t>
            </a:r>
            <a:endParaRPr sz="1400"/>
          </a:p>
        </p:txBody>
      </p:sp>
      <p:sp>
        <p:nvSpPr>
          <p:cNvPr id="1206915129" name="Rectangle 281" hidden="0"/>
          <p:cNvSpPr>
            <a:spLocks noChangeArrowheads="1"/>
          </p:cNvSpPr>
          <p:nvPr isPhoto="0" userDrawn="0"/>
        </p:nvSpPr>
        <p:spPr bwMode="auto">
          <a:xfrm flipH="0" flipV="0">
            <a:off x="364403" y="1587561"/>
            <a:ext cx="11611429" cy="1408883"/>
          </a:xfrm>
          <a:prstGeom prst="rect">
            <a:avLst/>
          </a:prstGeom>
          <a:noFill/>
          <a:ln w="19049">
            <a:solidFill>
              <a:schemeClr val="accent1"/>
            </a:solidFill>
            <a:prstDash val="solid"/>
            <a:miter/>
            <a:headEnd/>
            <a:tailEnd/>
          </a:ln>
        </p:spPr>
        <p:txBody>
          <a:bodyPr/>
          <a:lstStyle/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2) Recursive Bitstring Structure (RBS) for Multicast Source Routing over IPv6 (MSR6) (draft-eckert-msr6-rbs-00)</a:t>
            </a:r>
            <a:endParaRPr lang="en-US" sz="1800" b="0" i="0" u="none" strike="noStrike" cap="none" spc="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Not presented in any MRS6 side meeting yet</a:t>
            </a:r>
            <a:endParaRPr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MSR6/RBS IPv6 extension header with Tree AND IP multicast destination address</a:t>
            </a:r>
            <a:endParaRPr lang="en-US" sz="14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TE Tree is represented by the adjacencies on the tree</a:t>
            </a:r>
            <a:endParaRPr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The adjacencies are encoded by bit positions in bitstrings</a:t>
            </a:r>
            <a:endParaRPr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 bit position is local to a node</a:t>
            </a:r>
            <a:endParaRPr/>
          </a:p>
        </p:txBody>
      </p:sp>
      <p:sp>
        <p:nvSpPr>
          <p:cNvPr id="1024792532" name="Rectangle 398" hidden="0"/>
          <p:cNvSpPr>
            <a:spLocks noChangeArrowheads="1"/>
          </p:cNvSpPr>
          <p:nvPr isPhoto="0" userDrawn="0"/>
        </p:nvSpPr>
        <p:spPr bwMode="auto">
          <a:xfrm flipH="0" flipV="0">
            <a:off x="364403" y="176468"/>
            <a:ext cx="11611429" cy="1415048"/>
          </a:xfrm>
          <a:prstGeom prst="rect">
            <a:avLst/>
          </a:prstGeom>
          <a:noFill/>
          <a:ln w="19049">
            <a:solidFill>
              <a:schemeClr val="accent1"/>
            </a:solidFill>
            <a:prstDash val="solid"/>
            <a:miter/>
            <a:headEnd/>
            <a:tailEnd/>
          </a:ln>
        </p:spPr>
        <p:txBody>
          <a:bodyPr/>
          <a:lstStyle/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arenR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Stateless Traffic Engineering (TE) Multicast using MRH (draft-chen-pim-mrh6-03)</a:t>
            </a:r>
            <a:endParaRPr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IPv6 extension header for TE Multicast is defined</a:t>
            </a:r>
            <a:endParaRPr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TE Tree is represented by the links on the tree</a:t>
            </a:r>
            <a:endParaRPr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The links are encoded by Link numbers and bitstrings</a:t>
            </a:r>
            <a:endParaRPr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 link number is local to a node</a:t>
            </a:r>
            <a:endParaRPr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For a portion of tree, a more efficient encoding (bitstring or link #) is used.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190072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242373" y="244554"/>
            <a:ext cx="11111425" cy="761998"/>
          </a:xfrm>
        </p:spPr>
        <p:txBody>
          <a:bodyPr/>
          <a:lstStyle/>
          <a:p>
            <a:pPr>
              <a:defRPr/>
            </a:pPr>
            <a:r>
              <a:rPr sz="2600"/>
              <a:t>Example merged MRH Header option (and alternatives)</a:t>
            </a:r>
            <a:endParaRPr/>
          </a:p>
        </p:txBody>
      </p:sp>
      <p:sp>
        <p:nvSpPr>
          <p:cNvPr id="39013059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242373" y="1127122"/>
            <a:ext cx="6657839" cy="521652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Single New IPv6 Routing Header</a:t>
            </a:r>
            <a:r>
              <a:rPr sz="2600"/>
              <a:t> for MSR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Else every new MRH option requires separate Routing Type</a:t>
            </a:r>
            <a:endParaRPr sz="2600"/>
          </a:p>
          <a:p>
            <a:pPr marL="0" indent="0">
              <a:buFont typeface="Arial"/>
              <a:buNone/>
              <a:defRPr/>
            </a:pPr>
            <a:r>
              <a:rPr sz="2600"/>
              <a:t>MSER-Segment: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IPv6 destination address of packet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000" i="1"/>
              <a:t>Or else we need another header for native IPv6 multicast with MSR.</a:t>
            </a:r>
            <a:endParaRPr sz="2000" i="1"/>
          </a:p>
          <a:p>
            <a:pPr marL="0" indent="0"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MRH Sub-type: 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support different MRH options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lvl="0" indent="0">
              <a:buFont typeface="Arial"/>
              <a:buNone/>
              <a:defRPr/>
            </a:pPr>
            <a:r>
              <a:rPr sz="2600"/>
              <a:t>MRH Sub-Type specific data: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Encoded list of egress MSR routers (BE) 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200"/>
              <a:t>or steered tree information</a:t>
            </a:r>
            <a:r>
              <a:rPr sz="2200"/>
              <a:t> (TE)</a:t>
            </a: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600"/>
              <a:t>Service Level Parameters</a:t>
            </a:r>
            <a:r>
              <a:rPr sz="2600"/>
              <a:t> (optional)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Or else we may need another extension header for them</a:t>
            </a:r>
            <a:endParaRPr sz="2200"/>
          </a:p>
          <a:p>
            <a:pPr marL="800100" lvl="2" indent="0">
              <a:buFont typeface="Arial"/>
              <a:buNone/>
              <a:defRPr/>
            </a:pPr>
            <a:r>
              <a:rPr sz="1800"/>
              <a:t>Easier if per-hop forwarding only needs to look at one header ?!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200"/>
              <a:t>Stateless multicast means no-per-flow state, so this may require novel DetNet queuing mechanisms.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200"/>
              <a:t>DSCP may not be good enough.</a:t>
            </a:r>
            <a:endParaRPr sz="2200"/>
          </a:p>
        </p:txBody>
      </p:sp>
      <p:sp>
        <p:nvSpPr>
          <p:cNvPr id="1958155080" name="" hidden="0"/>
          <p:cNvSpPr txBox="1"/>
          <p:nvPr isPhoto="0" userDrawn="0"/>
        </p:nvSpPr>
        <p:spPr bwMode="auto">
          <a:xfrm flipH="0" flipV="0">
            <a:off x="6676340" y="1360712"/>
            <a:ext cx="5211713" cy="3931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Next Header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Hdr Ext Len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Routing Type | Segments Left |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 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MSER-Segment (128 bit IPv6 address)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(optional)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 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39">
                <a:solidFill>
                  <a:srgbClr val="000000"/>
                </a:solidFill>
                <a:latin typeface="Menlo"/>
                <a:ea typeface="Menlo"/>
                <a:cs typeface="Menlo"/>
              </a:rPr>
              <a:t>   ?                                                              ?</a:t>
            </a:r>
            <a:endParaRPr lang="en-US" sz="1200" b="0" i="0" u="none" strike="noStrike" cap="none" spc="-139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39">
                <a:solidFill>
                  <a:srgbClr val="000000"/>
                </a:solidFill>
                <a:latin typeface="Menlo"/>
                <a:ea typeface="Menlo"/>
                <a:cs typeface="Menlo"/>
              </a:rPr>
              <a:t>   ?         Service Level Parameters, e.g.: detnet               ?</a:t>
            </a:r>
            <a:endParaRPr lang="en-US" sz="1200" b="0" i="0" u="none" strike="noStrike" cap="none" spc="-139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39">
                <a:solidFill>
                  <a:srgbClr val="000000"/>
                </a:solidFill>
                <a:latin typeface="Menlo"/>
                <a:ea typeface="Menlo"/>
                <a:cs typeface="Menlo"/>
              </a:rPr>
              <a:t>   ?         TBD, e.g.: latency, queuing parameters               ?</a:t>
            </a:r>
            <a:r>
              <a:rPr lang="en-US" sz="1200" b="0" i="0" u="none" strike="noStrike" cap="none" spc="-139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endParaRPr lang="en-US" sz="1200" b="0" i="0" u="none" strike="noStrike" cap="none" spc="-139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39">
                <a:solidFill>
                  <a:srgbClr val="000000"/>
                </a:solidFill>
                <a:latin typeface="Menlo"/>
                <a:ea typeface="Menlo"/>
                <a:cs typeface="Menlo"/>
              </a:rPr>
              <a:t>   ?                                                              ?</a:t>
            </a:r>
            <a:endParaRPr lang="en-US" sz="1200" b="0" i="0" u="none" strike="noStrike" cap="none" spc="-139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39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u="none" strike="noStrike" cap="none" spc="-139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|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MRH Sub-Type |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MRH Sub-Type specific data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...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Optional Type Length Value (TLV) objects (variable) //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        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300451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85357" y="92981"/>
            <a:ext cx="11263690" cy="904874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More core decision/validation points</a:t>
            </a:r>
            <a:endParaRPr/>
          </a:p>
        </p:txBody>
      </p:sp>
      <p:sp>
        <p:nvSpPr>
          <p:cNvPr id="184899713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45833" y="922261"/>
            <a:ext cx="11445118" cy="565452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lvl="0">
              <a:defRPr/>
            </a:pPr>
            <a:r>
              <a:rPr sz="2400"/>
              <a:t>RH (Routing Header), single, multiple, and/or DoH / HbH ?</a:t>
            </a:r>
            <a:endParaRPr sz="2400"/>
          </a:p>
          <a:p>
            <a:pPr lvl="0">
              <a:defRPr/>
            </a:pPr>
            <a:r>
              <a:rPr sz="2600"/>
              <a:t>RFC8200 relevant header encoding/processing rules.</a:t>
            </a:r>
            <a:endParaRPr sz="2800"/>
          </a:p>
          <a:p>
            <a:pPr lvl="1">
              <a:defRPr/>
            </a:pPr>
            <a:r>
              <a:rPr sz="2200"/>
              <a:t>E.g.: minimum per-hop header rewrite (such as Segments-Left)</a:t>
            </a:r>
            <a:endParaRPr sz="2200"/>
          </a:p>
          <a:p>
            <a:pPr lvl="0">
              <a:defRPr/>
            </a:pPr>
            <a:r>
              <a:rPr sz="2800"/>
              <a:t>How to best Encode/Serialize Tree</a:t>
            </a:r>
            <a:endParaRPr sz="2800"/>
          </a:p>
          <a:p>
            <a:pPr lvl="1">
              <a:defRPr/>
            </a:pPr>
            <a:r>
              <a:rPr sz="2600"/>
              <a:t>For fast processing and best compression of tree</a:t>
            </a:r>
            <a:endParaRPr sz="2200"/>
          </a:p>
          <a:p>
            <a:pPr lvl="0">
              <a:defRPr/>
            </a:pPr>
            <a:r>
              <a:rPr sz="2800"/>
              <a:t>Metrics for evaluation / comparison</a:t>
            </a:r>
            <a:r>
              <a:rPr sz="2800"/>
              <a:t> of proposals</a:t>
            </a:r>
            <a:endParaRPr sz="2800"/>
          </a:p>
          <a:p>
            <a:pPr lvl="1">
              <a:defRPr/>
            </a:pPr>
            <a:r>
              <a:rPr sz="2400"/>
              <a:t>Simulation results of scale in networks ?</a:t>
            </a:r>
            <a:endParaRPr sz="2400"/>
          </a:p>
          <a:p>
            <a:pPr lvl="1">
              <a:defRPr/>
            </a:pPr>
            <a:r>
              <a:rPr sz="2400"/>
              <a:t>Processing Pseudocode ? </a:t>
            </a:r>
            <a:endParaRPr sz="2400"/>
          </a:p>
          <a:p>
            <a:pPr lvl="1">
              <a:defRPr/>
            </a:pPr>
            <a:r>
              <a:rPr sz="2400"/>
              <a:t>Amount of read/writes required into packet header ?</a:t>
            </a:r>
            <a:endParaRPr sz="2400"/>
          </a:p>
          <a:p>
            <a:pPr lvl="0">
              <a:defRPr/>
            </a:pPr>
            <a:r>
              <a:rPr sz="2800"/>
              <a:t>How to make proposal easier comparable ?</a:t>
            </a:r>
            <a:endParaRPr sz="2800"/>
          </a:p>
          <a:p>
            <a:pPr lvl="1">
              <a:defRPr/>
            </a:pPr>
            <a:r>
              <a:rPr sz="2400"/>
              <a:t>Pseudocode (popular in multicast – PIM, BIER)</a:t>
            </a:r>
            <a:endParaRPr sz="2400"/>
          </a:p>
          <a:p>
            <a:pPr lvl="1">
              <a:defRPr/>
            </a:pPr>
            <a:r>
              <a:rPr sz="2400"/>
              <a:t>Common forwarding examples ?</a:t>
            </a:r>
            <a:endParaRPr sz="2400"/>
          </a:p>
          <a:p>
            <a:pPr lvl="1">
              <a:defRPr/>
            </a:pPr>
            <a:r>
              <a:rPr sz="2400"/>
              <a:t>RFC8200  language ?! (specific form of pseudocode)</a:t>
            </a:r>
            <a:endParaRPr sz="2400"/>
          </a:p>
          <a:p>
            <a:pPr lvl="1">
              <a:defRPr/>
            </a:pPr>
            <a:r>
              <a:rPr sz="2400"/>
              <a:t>RFC8986 language (popular with user relying on SRv6) ?</a:t>
            </a:r>
            <a:endParaRPr sz="2800"/>
          </a:p>
          <a:p>
            <a:pPr lvl="1">
              <a:defRPr/>
            </a:pPr>
            <a:endParaRPr sz="2400"/>
          </a:p>
          <a:p>
            <a:pPr lvl="0">
              <a:defRPr/>
            </a:pPr>
            <a:r>
              <a:rPr sz="3200"/>
              <a:t>Which design aspects would 6MAN be happy to be MSR6 responsibility ?</a:t>
            </a:r>
            <a:endParaRPr sz="3200"/>
          </a:p>
          <a:p>
            <a:pPr lvl="1">
              <a:defRPr/>
            </a:pPr>
            <a:r>
              <a:rPr sz="2800"/>
              <a:t>Ideally we come up with a split responsibility (e.g.: Tree encoding is MSR6).</a:t>
            </a:r>
            <a:endParaRPr sz="2800"/>
          </a:p>
          <a:p>
            <a:pPr lvl="2">
              <a:defRPr/>
            </a:pPr>
            <a:r>
              <a:rPr sz="2400"/>
              <a:t>Examples: (Ab)use of IPv6 addressing for IPv6 multicast done in mboned – RFC3956. Quite similar!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2022-07-22T03:55:11Z</dcterms:modified>
  <cp:category/>
  <cp:contentStatus/>
  <cp:version/>
</cp:coreProperties>
</file>