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543797" y="799480"/>
            <a:ext cx="11152689" cy="1557551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4800"/>
              <a:t>Core Use-Case Requirements</a:t>
            </a:r>
            <a:r>
              <a:rPr lang="en-US" sz="4800"/>
              <a:t> for MSR6</a:t>
            </a:r>
            <a:br>
              <a:rPr lang="en-US" sz="4800"/>
            </a:br>
            <a:r>
              <a:rPr lang="en-US" sz="3600"/>
              <a:t>from operational/developer perspective</a:t>
            </a:r>
            <a:br>
              <a:rPr lang="en-US" sz="3600"/>
            </a:br>
            <a:r>
              <a:rPr lang="en-US" sz="2600" i="1"/>
              <a:t>aka: extracted/summarized from use-cases</a:t>
            </a:r>
            <a:endParaRPr lang="en-US" sz="4800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728135" y="2649536"/>
            <a:ext cx="10897245" cy="377580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defRPr/>
            </a:pPr>
            <a:r>
              <a:rPr lang="en-US" sz="3600"/>
              <a:t>IETF114 Philadelphia</a:t>
            </a:r>
            <a:endParaRPr lang="en-US" sz="3600"/>
          </a:p>
          <a:p>
            <a:pPr>
              <a:defRPr/>
            </a:pPr>
            <a:r>
              <a:rPr lang="en-US" sz="3600"/>
              <a:t>v1.1 - 07/21/2022</a:t>
            </a:r>
            <a:endParaRPr lang="en-US"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 sz="2800" i="1"/>
              <a:t>how to fit 30 years of IP Multicast protocol design, deployment </a:t>
            </a:r>
            <a:endParaRPr lang="en-US" sz="2800" i="1"/>
          </a:p>
          <a:p>
            <a:pPr>
              <a:defRPr/>
            </a:pPr>
            <a:r>
              <a:rPr lang="en-US" sz="2800" i="1"/>
              <a:t>and multicast app-development experience</a:t>
            </a:r>
            <a:r>
              <a:rPr lang="en-US" sz="2800" i="1"/>
              <a:t> into too little time and slides</a:t>
            </a:r>
            <a:br>
              <a:rPr lang="en-US" sz="2800" i="1"/>
            </a:br>
            <a:endParaRPr lang="en-US" sz="2800" i="1"/>
          </a:p>
          <a:p>
            <a:pPr>
              <a:defRPr/>
            </a:pPr>
            <a:endParaRPr lang="en-US" sz="2800" i="1"/>
          </a:p>
          <a:p>
            <a:pPr>
              <a:defRPr/>
            </a:pPr>
            <a:r>
              <a:rPr lang="en-US" sz="3600"/>
              <a:t>Toerless Eckert (Futurewei USA), tte@cs.fau.de</a:t>
            </a:r>
            <a:r>
              <a:rPr lang="en-US"/>
              <a:t> 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96169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41324" y="-31749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Core MSR6 use-case requirements</a:t>
            </a:r>
            <a:endParaRPr/>
          </a:p>
        </p:txBody>
      </p:sp>
      <p:sp>
        <p:nvSpPr>
          <p:cNvPr id="46688883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03249" y="1222374"/>
            <a:ext cx="11786273" cy="546126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There is really only one requirement:</a:t>
            </a:r>
            <a:endParaRPr b="1"/>
          </a:p>
          <a:p>
            <a:pPr marL="400050" lvl="1" indent="0">
              <a:buFont typeface="Arial"/>
              <a:buNone/>
              <a:defRPr/>
            </a:pPr>
            <a:endParaRPr sz="2800"/>
          </a:p>
          <a:p>
            <a:pPr marL="400050" lvl="1" indent="0">
              <a:buFont typeface="Arial"/>
              <a:buNone/>
              <a:defRPr/>
            </a:pPr>
            <a:r>
              <a:rPr sz="3600" b="0"/>
              <a:t>“</a:t>
            </a:r>
            <a:r>
              <a:rPr sz="3600" b="1">
                <a:solidFill>
                  <a:schemeClr val="tx1"/>
                </a:solidFill>
              </a:rPr>
              <a:t>Simple</a:t>
            </a:r>
            <a:r>
              <a:rPr sz="3600" b="0"/>
              <a:t>”</a:t>
            </a:r>
            <a:r>
              <a:rPr sz="3600" b="0" baseline="30000"/>
              <a:t>(1)</a:t>
            </a:r>
            <a:r>
              <a:rPr sz="3600" b="0"/>
              <a:t> , </a:t>
            </a:r>
            <a:r>
              <a:rPr sz="3600" b="1"/>
              <a:t>IPv6 integrated</a:t>
            </a:r>
            <a:r>
              <a:rPr sz="3600" b="0" baseline="30000"/>
              <a:t>(2)</a:t>
            </a:r>
            <a:r>
              <a:rPr sz="3600" b="0"/>
              <a:t>, </a:t>
            </a:r>
            <a:r>
              <a:rPr sz="3600" b="1"/>
              <a:t>“End-to-End”</a:t>
            </a:r>
            <a:r>
              <a:rPr sz="3600" b="0" baseline="30000"/>
              <a:t>(3)</a:t>
            </a:r>
            <a:r>
              <a:rPr sz="3600" b="1"/>
              <a:t>, </a:t>
            </a:r>
            <a:r>
              <a:rPr sz="3600" b="1"/>
              <a:t>  </a:t>
            </a:r>
            <a:r>
              <a:rPr sz="3600" b="1"/>
              <a:t>stateless</a:t>
            </a:r>
            <a:r>
              <a:rPr sz="3600"/>
              <a:t> </a:t>
            </a:r>
            <a:r>
              <a:rPr sz="3600" baseline="30000"/>
              <a:t>(4)</a:t>
            </a:r>
            <a:r>
              <a:rPr sz="3600"/>
              <a:t>,</a:t>
            </a:r>
            <a:br>
              <a:rPr sz="3600"/>
            </a:br>
            <a:r>
              <a:rPr sz="3600"/>
              <a:t> </a:t>
            </a:r>
            <a:r>
              <a:rPr sz="3600" b="1"/>
              <a:t> IPv6 multicast</a:t>
            </a:r>
            <a:r>
              <a:rPr sz="3600" b="0" baseline="30000"/>
              <a:t>(5)</a:t>
            </a:r>
            <a:r>
              <a:rPr sz="3600"/>
              <a:t> for </a:t>
            </a:r>
            <a:r>
              <a:rPr sz="3600" b="1"/>
              <a:t> IPv6-only networks</a:t>
            </a:r>
            <a:r>
              <a:rPr sz="3600"/>
              <a:t> </a:t>
            </a:r>
            <a:r>
              <a:rPr sz="3600" baseline="30000"/>
              <a:t>(6)</a:t>
            </a:r>
            <a:r>
              <a:rPr sz="3600"/>
              <a:t> </a:t>
            </a:r>
            <a:endParaRPr sz="3600"/>
          </a:p>
          <a:p>
            <a:pPr marL="400050" lvl="1" indent="0">
              <a:buFont typeface="Arial"/>
              <a:buNone/>
              <a:defRPr/>
            </a:pPr>
            <a:endParaRPr sz="2800"/>
          </a:p>
          <a:p>
            <a:pPr marL="0" lvl="0" indent="0">
              <a:buFont typeface="Arial"/>
              <a:buNone/>
              <a:defRPr/>
            </a:pPr>
            <a:r>
              <a:rPr sz="3200"/>
              <a:t>(6) What IPv6 only networks ?</a:t>
            </a:r>
            <a:endParaRPr sz="3200"/>
          </a:p>
          <a:p>
            <a:pPr marL="400050" lvl="1" indent="0">
              <a:buFont typeface="Arial"/>
              <a:buNone/>
              <a:defRPr/>
            </a:pPr>
            <a:r>
              <a:rPr sz="2800"/>
              <a:t>  A: All IPv6 networks that require IPv6 multicast!</a:t>
            </a:r>
            <a:endParaRPr sz="2800"/>
          </a:p>
          <a:p>
            <a:pPr marL="400050" lvl="1" indent="0">
              <a:buFont typeface="Arial"/>
              <a:buNone/>
              <a:defRPr/>
            </a:pPr>
            <a:endParaRPr sz="2800"/>
          </a:p>
          <a:p>
            <a:pPr marL="400050" lvl="1" indent="0">
              <a:buFont typeface="Arial"/>
              <a:buNone/>
              <a:defRPr/>
            </a:pPr>
            <a:r>
              <a:rPr sz="2800"/>
              <a:t>Explained by other drafts/presentations: SP/WAN/Metro native IPv6 </a:t>
            </a:r>
            <a:br>
              <a:rPr sz="2800"/>
            </a:br>
            <a:r>
              <a:rPr sz="2800"/>
              <a:t>(with/without SRv6) (e.g.:IPTV, MVPN), </a:t>
            </a:r>
            <a:r>
              <a:rPr sz="2800"/>
              <a:t>DCN, OTT/Overlays </a:t>
            </a:r>
            <a:endParaRPr sz="2800"/>
          </a:p>
          <a:p>
            <a:pPr marL="400050" lvl="1" indent="0">
              <a:buFont typeface="Arial"/>
              <a:buNone/>
              <a:defRPr/>
            </a:pPr>
            <a:endParaRPr sz="2800"/>
          </a:p>
          <a:p>
            <a:pPr marL="400050" lvl="1" indent="0">
              <a:buFont typeface="Arial"/>
              <a:buNone/>
              <a:defRPr/>
            </a:pPr>
            <a:r>
              <a:rPr sz="2800"/>
              <a:t>IMHO also: Any enterprise, transportation, IoT network (small..large)</a:t>
            </a:r>
            <a:endParaRPr sz="2800"/>
          </a:p>
          <a:p>
            <a:pPr marL="800100" lvl="2" indent="0">
              <a:buFont typeface="Arial"/>
              <a:buNone/>
              <a:defRPr/>
            </a:pPr>
            <a:r>
              <a:rPr sz="2600"/>
              <a:t>Not considered by current MSR6 drafts – but should be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408197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73156" y="-18041"/>
            <a:ext cx="11080642" cy="990976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3600"/>
              <a:t>Refresh: BIER and IPv6-only networks</a:t>
            </a:r>
            <a:r>
              <a:rPr sz="3600" baseline="30000"/>
              <a:t>(6)</a:t>
            </a:r>
            <a:endParaRPr sz="2600"/>
          </a:p>
        </p:txBody>
      </p:sp>
      <p:sp>
        <p:nvSpPr>
          <p:cNvPr id="40670090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273156" y="827569"/>
            <a:ext cx="9361589" cy="589258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marL="0" lvl="0" indent="0">
              <a:buFont typeface="Arial"/>
              <a:buNone/>
              <a:defRPr/>
            </a:pPr>
            <a:r>
              <a:rPr sz="2600"/>
              <a:t>BIER RFC8279 (arch) + RFC8296 (header) is new layer ~ L2 / L2.5</a:t>
            </a:r>
            <a:endParaRPr sz="2600"/>
          </a:p>
          <a:p>
            <a:pPr marL="457200" lvl="1" indent="0">
              <a:buFont typeface="Arial"/>
              <a:buNone/>
              <a:defRPr/>
            </a:pPr>
            <a:r>
              <a:rPr sz="2400" i="1"/>
              <a:t>BIER router (BFR) forwarding is not IPv6 forwarding (RFC8200)</a:t>
            </a:r>
            <a:endParaRPr sz="2400" i="1"/>
          </a:p>
          <a:p>
            <a:pPr marL="457200" lvl="1" indent="0">
              <a:buFont typeface="Arial"/>
              <a:buNone/>
              <a:defRPr/>
            </a:pPr>
            <a:r>
              <a:rPr sz="2400" i="1"/>
              <a:t>BIER packets are not IPv6 packets (RFC8200)</a:t>
            </a:r>
            <a:endParaRPr sz="2400" i="1"/>
          </a:p>
          <a:p>
            <a:pPr marL="457200" lvl="1" indent="0">
              <a:buFont typeface="Arial"/>
              <a:buNone/>
              <a:defRPr/>
            </a:pPr>
            <a:endParaRPr sz="2400"/>
          </a:p>
          <a:p>
            <a:pPr marL="57149" lvl="0" indent="0">
              <a:buFont typeface="Arial"/>
              <a:buNone/>
              <a:defRPr/>
            </a:pPr>
            <a:r>
              <a:rPr sz="2600" b="0">
                <a:solidFill>
                  <a:srgbClr val="00B050"/>
                </a:solidFill>
              </a:rPr>
              <a:t>Now: “One additional multicast forwarding plane for all unicast networks”</a:t>
            </a:r>
            <a:endParaRPr sz="2200" b="0">
              <a:solidFill>
                <a:srgbClr val="00B050"/>
              </a:solidFill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2400" b="0" i="1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Initially optimized for MPLS: header: label field (BIFT-ID), TC, OAM, signaling, ...</a:t>
            </a:r>
            <a:endParaRPr sz="2400" i="1"/>
          </a:p>
          <a:p>
            <a:pPr marL="914400" lvl="2" indent="0">
              <a:buFont typeface="Arial"/>
              <a:buNone/>
              <a:defRPr/>
            </a:pPr>
            <a:r>
              <a:rPr lang="en-US" sz="22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Also BIER over L2 only, but little/no operator interest / stalled drafts</a:t>
            </a:r>
            <a:endParaRPr sz="2400" i="1"/>
          </a:p>
          <a:p>
            <a:pPr marL="457200" lvl="1" indent="0">
              <a:buFont typeface="Arial"/>
              <a:buNone/>
              <a:defRPr/>
            </a:pPr>
            <a:endParaRPr sz="2200"/>
          </a:p>
          <a:p>
            <a:pPr marL="0" lvl="0" indent="0">
              <a:buFont typeface="Arial"/>
              <a:buNone/>
              <a:defRPr/>
            </a:pPr>
            <a:r>
              <a:rPr sz="2600"/>
              <a:t>BIER-WG solution for IPv6 only networks</a:t>
            </a:r>
            <a:r>
              <a:rPr sz="2600"/>
              <a:t> / IPv6 Multicast ?</a:t>
            </a:r>
            <a:endParaRPr sz="2600"/>
          </a:p>
          <a:p>
            <a:pPr marL="457200" lvl="1" indent="0">
              <a:buFont typeface="Arial"/>
              <a:buNone/>
              <a:defRPr/>
            </a:pPr>
            <a:r>
              <a:rPr sz="2400">
                <a:solidFill>
                  <a:srgbClr val="FF0000"/>
                </a:solidFill>
              </a:rPr>
              <a:t>Do not build IPv6-only networks ! </a:t>
            </a:r>
            <a:endParaRPr sz="2000">
              <a:solidFill>
                <a:srgbClr val="FF0000"/>
              </a:solidFill>
            </a:endParaRPr>
          </a:p>
          <a:p>
            <a:pPr marL="914400" lvl="2" indent="0">
              <a:buFont typeface="Arial"/>
              <a:buNone/>
              <a:defRPr/>
            </a:pPr>
            <a:r>
              <a:rPr lang="en-US" sz="2200" b="1" i="1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draft-ietf-bier-bierin6 draft:</a:t>
            </a:r>
            <a:endParaRPr sz="2000" b="1"/>
          </a:p>
          <a:p>
            <a:pPr marL="914400" lvl="2" indent="0">
              <a:buFont typeface="Arial"/>
              <a:buNone/>
              <a:defRPr/>
            </a:pPr>
            <a:r>
              <a:rPr sz="2000" i="1">
                <a:solidFill>
                  <a:srgbClr val="FF0000"/>
                </a:solidFill>
              </a:rPr>
              <a:t>Run </a:t>
            </a:r>
            <a:r>
              <a:rPr sz="2000" i="1">
                <a:solidFill>
                  <a:srgbClr val="FF0000"/>
                </a:solidFill>
              </a:rPr>
              <a:t>separate BIER hop-by-hop forwarding plane</a:t>
            </a:r>
            <a:r>
              <a:rPr sz="2200" i="1"/>
              <a:t> - </a:t>
            </a:r>
            <a:r>
              <a:rPr sz="2200" b="1" i="1"/>
              <a:t>parallel + overlay</a:t>
            </a:r>
            <a:endParaRPr sz="2200" i="1"/>
          </a:p>
          <a:p>
            <a:pPr marL="457200" lvl="1" indent="0">
              <a:buFont typeface="Arial"/>
              <a:buNone/>
              <a:defRPr/>
            </a:pPr>
            <a:endParaRPr sz="2000"/>
          </a:p>
          <a:p>
            <a:pPr marL="752093" lvl="1" indent="-294893">
              <a:buFont typeface="Arial"/>
              <a:buAutoNum type="arabicPeriod"/>
              <a:defRPr/>
            </a:pPr>
            <a:r>
              <a:rPr sz="2400"/>
              <a:t>End-to-end tunnel for IPv6 Multicast over BIER : </a:t>
            </a:r>
            <a:r>
              <a:rPr sz="2400">
                <a:solidFill>
                  <a:srgbClr val="FF0000"/>
                </a:solidFill>
              </a:rPr>
              <a:t>2 headers</a:t>
            </a:r>
            <a:endParaRPr sz="2400">
              <a:solidFill>
                <a:srgbClr val="FF0000"/>
              </a:solidFill>
            </a:endParaRPr>
          </a:p>
          <a:p>
            <a:pPr marL="914400" lvl="2" indent="0">
              <a:buFont typeface="Arial"/>
              <a:buNone/>
              <a:defRPr/>
            </a:pPr>
            <a:r>
              <a:rPr sz="2000" i="1"/>
              <a:t>BIER header + IPv6 (multicast) Header (so-called BIER flow overlay)</a:t>
            </a:r>
            <a:r>
              <a:rPr sz="2200"/>
              <a:t> </a:t>
            </a:r>
            <a:endParaRPr sz="2200">
              <a:solidFill>
                <a:srgbClr val="FF0000"/>
              </a:solidFill>
            </a:endParaRPr>
          </a:p>
          <a:p>
            <a:pPr marL="457200" lvl="1" indent="0">
              <a:buFont typeface="Arial"/>
              <a:buNone/>
              <a:defRPr/>
            </a:pPr>
            <a:endParaRPr sz="2000"/>
          </a:p>
          <a:p>
            <a:pPr marL="457200" lvl="1" indent="0">
              <a:buFont typeface="Arial"/>
              <a:buNone/>
              <a:defRPr/>
            </a:pPr>
            <a:r>
              <a:rPr sz="2400"/>
              <a:t>2. Transit over IPv6-unicast only routers (loose hops) : </a:t>
            </a:r>
            <a:r>
              <a:rPr sz="2400">
                <a:solidFill>
                  <a:srgbClr val="FF0000"/>
                </a:solidFill>
              </a:rPr>
              <a:t>3 headers</a:t>
            </a:r>
            <a:endParaRPr sz="2400">
              <a:solidFill>
                <a:srgbClr val="FF0000"/>
              </a:solidFill>
            </a:endParaRPr>
          </a:p>
          <a:p>
            <a:pPr marL="914400" lvl="2" indent="0">
              <a:buFont typeface="Arial"/>
              <a:buNone/>
              <a:defRPr/>
            </a:pPr>
            <a:r>
              <a:rPr sz="2200" i="1"/>
              <a:t>IPv6 unicast header (lower) + BIER header + IPv6 (multicast) header</a:t>
            </a:r>
            <a:endParaRPr sz="2000"/>
          </a:p>
        </p:txBody>
      </p:sp>
      <p:pic>
        <p:nvPicPr>
          <p:cNvPr id="162131172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236059" y="1069621"/>
            <a:ext cx="2652593" cy="4120695"/>
          </a:xfrm>
          <a:prstGeom prst="rect">
            <a:avLst/>
          </a:prstGeom>
        </p:spPr>
      </p:pic>
      <p:sp>
        <p:nvSpPr>
          <p:cNvPr id="1783750282" name="" hidden="0"/>
          <p:cNvSpPr txBox="1"/>
          <p:nvPr isPhoto="0" userDrawn="0"/>
        </p:nvSpPr>
        <p:spPr bwMode="auto">
          <a:xfrm flipH="0" flipV="0">
            <a:off x="10264280" y="550243"/>
            <a:ext cx="1545645" cy="54867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000"/>
              <a:t>no endorsement,</a:t>
            </a:r>
            <a:endParaRPr sz="1000"/>
          </a:p>
          <a:p>
            <a:pPr algn="r">
              <a:defRPr/>
            </a:pPr>
            <a:r>
              <a:rPr sz="1000"/>
              <a:t>i have not read the book</a:t>
            </a:r>
            <a:endParaRPr sz="1000"/>
          </a:p>
          <a:p>
            <a:pPr algn="r">
              <a:defRPr/>
            </a:pPr>
            <a:r>
              <a:rPr sz="1000"/>
              <a:t>i just like the cover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4626911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56821" y="203684"/>
            <a:ext cx="11510720" cy="910256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Simplicity</a:t>
            </a:r>
            <a:r>
              <a:rPr baseline="30000"/>
              <a:t>(1)</a:t>
            </a:r>
            <a:r>
              <a:rPr/>
              <a:t>, End-to-End</a:t>
            </a:r>
            <a:r>
              <a:rPr baseline="30000"/>
              <a:t>(2)</a:t>
            </a:r>
            <a:br>
              <a:rPr/>
            </a:br>
            <a:r>
              <a:rPr sz="2800"/>
              <a:t>Operational / Architectural alignment/integration</a:t>
            </a:r>
            <a:r>
              <a:rPr sz="2800" baseline="30000"/>
              <a:t>(2)</a:t>
            </a:r>
            <a:r>
              <a:rPr sz="2800"/>
              <a:t> with IPv6 (unicast)</a:t>
            </a:r>
            <a:endParaRPr sz="3600"/>
          </a:p>
        </p:txBody>
      </p:sp>
      <p:sp>
        <p:nvSpPr>
          <p:cNvPr id="67090142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53686" y="1275381"/>
            <a:ext cx="11559152" cy="551911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marL="0" indent="0">
              <a:buFont typeface="Arial"/>
              <a:buNone/>
              <a:defRPr/>
            </a:pPr>
            <a:r>
              <a:rPr/>
              <a:t>30 year experience:  </a:t>
            </a:r>
            <a:r>
              <a:rPr/>
              <a:t>IP Multicast solutions are most successful when they minimize the additional ecosystem differences / work over the networks unicast solution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lang="en-US" sz="2600" b="0" i="1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Do not introduce additional unnecessary multicast technology – reuse everything you can</a:t>
            </a:r>
            <a:endParaRPr sz="2800" b="0" i="1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/>
              <a:t>1989: </a:t>
            </a:r>
            <a:r>
              <a:rPr>
                <a:solidFill>
                  <a:srgbClr val="00B050"/>
                </a:solidFill>
              </a:rPr>
              <a:t>IP/IPv6 Multicast is re-using / extending IP </a:t>
            </a:r>
            <a:r>
              <a:rPr/>
              <a:t>(RFC1112)</a:t>
            </a:r>
            <a:r>
              <a:rPr baseline="30000"/>
              <a:t>(2)</a:t>
            </a:r>
            <a:endParaRPr baseline="30000"/>
          </a:p>
          <a:p>
            <a:pPr marL="457200" lvl="1" indent="0">
              <a:buFont typeface="Arial"/>
              <a:buNone/>
              <a:defRPr/>
            </a:pPr>
            <a:r>
              <a:rPr sz="2200"/>
              <a:t>Allowed to </a:t>
            </a:r>
            <a:r>
              <a:rPr sz="2200">
                <a:solidFill>
                  <a:srgbClr val="00B050"/>
                </a:solidFill>
              </a:rPr>
              <a:t>re-use or logically amend IP/IPv6 ecosystem components:</a:t>
            </a:r>
            <a:br>
              <a:rPr sz="2200">
                <a:solidFill>
                  <a:srgbClr val="00B050"/>
                </a:solidFill>
              </a:rPr>
            </a:br>
            <a:r>
              <a:rPr sz="2200">
                <a:solidFill>
                  <a:srgbClr val="00B050"/>
                </a:solidFill>
              </a:rPr>
              <a:t>   SDKs/ sockets-API</a:t>
            </a:r>
            <a:r>
              <a:rPr sz="2200" baseline="30000">
                <a:solidFill>
                  <a:srgbClr val="00B050"/>
                </a:solidFill>
              </a:rPr>
              <a:t>(*)</a:t>
            </a:r>
            <a:r>
              <a:rPr sz="2200">
                <a:solidFill>
                  <a:srgbClr val="00B050"/>
                </a:solidFill>
              </a:rPr>
              <a:t>, QoS Diffserv/IntServ(RSVP)</a:t>
            </a:r>
            <a:r>
              <a:rPr sz="2200" baseline="30000">
                <a:solidFill>
                  <a:srgbClr val="00B050"/>
                </a:solidFill>
              </a:rPr>
              <a:t>(*)</a:t>
            </a:r>
            <a:r>
              <a:rPr sz="2200">
                <a:solidFill>
                  <a:srgbClr val="00B050"/>
                </a:solidFill>
              </a:rPr>
              <a:t>, ACLs</a:t>
            </a:r>
            <a:r>
              <a:rPr sz="2200" baseline="30000">
                <a:solidFill>
                  <a:srgbClr val="00B050"/>
                </a:solidFill>
              </a:rPr>
              <a:t>(*)</a:t>
            </a:r>
            <a:r>
              <a:rPr sz="2200">
                <a:solidFill>
                  <a:srgbClr val="00B050"/>
                </a:solidFill>
              </a:rPr>
              <a:t>, any IP L2 encaps</a:t>
            </a:r>
            <a:r>
              <a:rPr sz="2200" baseline="30000">
                <a:solidFill>
                  <a:srgbClr val="00B050"/>
                </a:solidFill>
              </a:rPr>
              <a:t>(*)</a:t>
            </a:r>
            <a:r>
              <a:rPr sz="2200">
                <a:solidFill>
                  <a:srgbClr val="00B050"/>
                </a:solidFill>
              </a:rPr>
              <a:t>, IPFIX</a:t>
            </a:r>
            <a:r>
              <a:rPr sz="2200" baseline="30000">
                <a:solidFill>
                  <a:srgbClr val="00B050"/>
                </a:solidFill>
              </a:rPr>
              <a:t>(*)</a:t>
            </a:r>
            <a:r>
              <a:rPr sz="2200">
                <a:solidFill>
                  <a:srgbClr val="00B050"/>
                </a:solidFill>
              </a:rPr>
              <a:t>, IPsec</a:t>
            </a:r>
            <a:r>
              <a:rPr sz="2200" baseline="30000">
                <a:solidFill>
                  <a:srgbClr val="00B050"/>
                </a:solidFill>
              </a:rPr>
              <a:t>(*)</a:t>
            </a:r>
            <a:r>
              <a:rPr sz="2200">
                <a:solidFill>
                  <a:srgbClr val="00B050"/>
                </a:solidFill>
              </a:rPr>
              <a:t>, ..</a:t>
            </a:r>
            <a:endParaRPr sz="2200">
              <a:solidFill>
                <a:srgbClr val="00B050"/>
              </a:solidFill>
            </a:endParaRPr>
          </a:p>
          <a:p>
            <a:pPr marL="457200" lvl="1" indent="0">
              <a:buFont typeface="Arial"/>
              <a:buNone/>
              <a:defRPr/>
            </a:pPr>
            <a:r>
              <a:rPr sz="2200"/>
              <a:t>(*) </a:t>
            </a:r>
            <a:r>
              <a:rPr sz="2200">
                <a:solidFill>
                  <a:srgbClr val="FF0000"/>
                </a:solidFill>
              </a:rPr>
              <a:t>Most of this would all have to be reinvented / duplicated for BIER  </a:t>
            </a:r>
            <a:r>
              <a:rPr sz="2200">
                <a:solidFill>
                  <a:srgbClr val="00B050"/>
                </a:solidFill>
              </a:rPr>
              <a:t>but not for MSR6.</a:t>
            </a:r>
            <a:endParaRPr sz="2200"/>
          </a:p>
          <a:p>
            <a:pPr marL="457200" lvl="1" indent="0">
              <a:buFont typeface="Arial"/>
              <a:buNone/>
              <a:defRPr/>
            </a:pPr>
            <a:r>
              <a:rPr sz="2200" i="1"/>
              <a:t>Would  have put bitstrings into IPv6 addresses if they where long enough (e.g. Cisco drafts in BIER)!</a:t>
            </a:r>
            <a:endParaRPr sz="2200" i="1"/>
          </a:p>
          <a:p>
            <a:pPr marL="0" indent="0">
              <a:buFont typeface="Arial"/>
              <a:buNone/>
              <a:defRPr/>
            </a:pPr>
            <a:r>
              <a:rPr/>
              <a:t>1990th: We tried novel multicast routing (MOSPF, DMVPN, ...)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sz="2200"/>
              <a:t>Replaced by PIM + unicast routing (OSPF, ISIS, RIP,...)</a:t>
            </a:r>
            <a:r>
              <a:rPr sz="2200"/>
              <a:t> –  because: do not re-invent routing for multicast!</a:t>
            </a:r>
            <a:endParaRPr sz="2200"/>
          </a:p>
          <a:p>
            <a:pPr marL="0" indent="0">
              <a:buFont typeface="Arial"/>
              <a:buNone/>
              <a:defRPr/>
            </a:pPr>
            <a:r>
              <a:rPr/>
              <a:t>200x: IPv4 multicast MVPN solution for MPLS/VPN SP networks –</a:t>
            </a:r>
            <a:r>
              <a:rPr sz="2400"/>
              <a:t> additional forward/control!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sz="2200"/>
              <a:t>I</a:t>
            </a:r>
            <a:r>
              <a:rPr sz="2200"/>
              <a:t>Pv4 Multicast replaced by native MPLS multicast (mLDP/RSVP-TE/P2P)</a:t>
            </a:r>
            <a:endParaRPr sz="2200"/>
          </a:p>
          <a:p>
            <a:pPr marL="457200" lvl="1" indent="0">
              <a:buFont typeface="Arial"/>
              <a:buNone/>
              <a:defRPr/>
            </a:pPr>
            <a:r>
              <a:rPr sz="2200"/>
              <a:t>PIM/MVPN signaling replaced by BGP/MVPN signaling – because: we want a single protocol!</a:t>
            </a:r>
            <a:endParaRPr sz="2200"/>
          </a:p>
          <a:p>
            <a:pPr marL="0" lvl="0" indent="0">
              <a:buFont typeface="Arial"/>
              <a:buNone/>
              <a:defRPr/>
            </a:pPr>
            <a:r>
              <a:rPr/>
              <a:t>IMHO: </a:t>
            </a:r>
            <a:r>
              <a:rPr>
                <a:solidFill>
                  <a:srgbClr val="00B050"/>
                </a:solidFill>
              </a:rPr>
              <a:t>BIER driven by MPLS SP use-cases (MPLS/MVPN). Well aligned/integrated there!</a:t>
            </a:r>
            <a:endParaRPr>
              <a:solidFill>
                <a:srgbClr val="00B050"/>
              </a:solidFill>
            </a:endParaRPr>
          </a:p>
          <a:p>
            <a:pPr marL="457200" lvl="1" indent="0">
              <a:buFont typeface="Arial"/>
              <a:buNone/>
              <a:defRPr/>
            </a:pPr>
            <a:r>
              <a:rPr sz="2800">
                <a:solidFill>
                  <a:srgbClr val="FF0000"/>
                </a:solidFill>
              </a:rPr>
              <a:t>But not for the wide range of IPv6 networks – end-to-end – into IPv6 applications</a:t>
            </a:r>
            <a:endParaRPr sz="2800">
              <a:solidFill>
                <a:srgbClr val="FF0000"/>
              </a:solidFill>
            </a:endParaRPr>
          </a:p>
          <a:p>
            <a:pPr marL="457200" lvl="1" indent="0">
              <a:buFont typeface="Arial"/>
              <a:buNone/>
              <a:defRPr/>
            </a:pPr>
            <a:r>
              <a:rPr sz="2600">
                <a:solidFill>
                  <a:srgbClr val="FF0000"/>
                </a:solidFill>
              </a:rPr>
              <a:t>Non-MPLS networks do not want or need an additional BIER ecosystem </a:t>
            </a:r>
            <a:endParaRPr sz="2800"/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flipH="0" flipV="1">
            <a:off x="430247" y="2266908"/>
            <a:ext cx="11556999" cy="15874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591645" name="" hidden="0"/>
          <p:cNvCxnSpPr>
            <a:cxnSpLocks/>
          </p:cNvCxnSpPr>
          <p:nvPr isPhoto="0" userDrawn="0"/>
        </p:nvCxnSpPr>
        <p:spPr bwMode="auto">
          <a:xfrm flipH="0" flipV="1">
            <a:off x="430247" y="5549819"/>
            <a:ext cx="11556999" cy="15873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672189" name="" hidden="0"/>
          <p:cNvCxnSpPr>
            <a:cxnSpLocks/>
          </p:cNvCxnSpPr>
          <p:nvPr isPhoto="0" userDrawn="0"/>
        </p:nvCxnSpPr>
        <p:spPr bwMode="auto">
          <a:xfrm flipH="0" flipV="1">
            <a:off x="453686" y="3778249"/>
            <a:ext cx="11556999" cy="15873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7119285" name="" hidden="0"/>
          <p:cNvSpPr/>
          <p:nvPr isPhoto="0" userDrawn="0"/>
        </p:nvSpPr>
        <p:spPr bwMode="auto">
          <a:xfrm flipH="0" flipV="0">
            <a:off x="430247" y="1158874"/>
            <a:ext cx="11620500" cy="5460999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dash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3439050" name="" hidden="0"/>
          <p:cNvCxnSpPr>
            <a:cxnSpLocks/>
          </p:cNvCxnSpPr>
          <p:nvPr isPhoto="0" userDrawn="0"/>
        </p:nvCxnSpPr>
        <p:spPr bwMode="auto">
          <a:xfrm flipH="0" flipV="1">
            <a:off x="453684" y="4521157"/>
            <a:ext cx="11556999" cy="15873"/>
          </a:xfrm>
          <a:prstGeom prst="line">
            <a:avLst/>
          </a:prstGeom>
          <a:ln w="12699" cap="flat" cmpd="sng" algn="ctr">
            <a:solidFill>
              <a:srgbClr val="000000"/>
            </a:solidFill>
            <a:prstDash val="dash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73606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61948" y="-358666"/>
            <a:ext cx="10626724" cy="1325561"/>
          </a:xfrm>
        </p:spPr>
        <p:txBody>
          <a:bodyPr/>
          <a:lstStyle/>
          <a:p>
            <a:pPr>
              <a:defRPr/>
            </a:pPr>
            <a:r>
              <a:rPr/>
              <a:t>Stateless</a:t>
            </a:r>
            <a:r>
              <a:rPr baseline="30000"/>
              <a:t>(4), (1) </a:t>
            </a: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.. </a:t>
            </a:r>
            <a:r>
              <a:rPr lang="en-US" sz="3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and End-to-End</a:t>
            </a:r>
            <a:r>
              <a:rPr lang="en-US" sz="36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(3)</a:t>
            </a:r>
            <a:endParaRPr/>
          </a:p>
        </p:txBody>
      </p:sp>
      <p:sp>
        <p:nvSpPr>
          <p:cNvPr id="80996986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61949" y="602711"/>
            <a:ext cx="11013198" cy="6271162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lvl="0" indent="0">
              <a:buFont typeface="Arial"/>
              <a:buNone/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BIER or native IPv6/MSR6: Scale and Convergence</a:t>
            </a:r>
            <a:endParaRPr sz="3600"/>
          </a:p>
          <a:p>
            <a:pPr marL="400050" lvl="1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Finance / Telemetry / Content distribution / adaptive streaming would require</a:t>
            </a:r>
            <a:b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800" b="0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hundreds of thousands of multicast states. Can not create, re-converge, operate!</a:t>
            </a:r>
            <a:endParaRPr lang="en-US" sz="2800" b="0" i="0" u="none" strike="noStrike" cap="none" spc="0">
              <a:solidFill>
                <a:srgbClr val="FF0000"/>
              </a:solidFill>
              <a:latin typeface="Arial"/>
              <a:ea typeface="Arial"/>
              <a:cs typeface="Arial"/>
            </a:endParaRPr>
          </a:p>
          <a:p>
            <a:pPr marL="400050" lvl="1" indent="0">
              <a:buFont typeface="Arial"/>
              <a:buNone/>
              <a:defRPr/>
            </a:pPr>
            <a:endParaRPr sz="280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3600"/>
              <a:t>Native IPv6/MSR6: Operational simplicity (troubleshooting), safety, reliability</a:t>
            </a:r>
            <a:endParaRPr sz="3600"/>
          </a:p>
          <a:p>
            <a:pPr marL="457200" lvl="1" indent="0">
              <a:buFont typeface="Arial"/>
              <a:buNone/>
              <a:defRPr/>
            </a:pPr>
            <a:r>
              <a:rPr sz="2400"/>
              <a:t>All stateful multicast (IP or MPLS): Applications create (tree) state on routers in the network. </a:t>
            </a:r>
            <a:br>
              <a:rPr sz="2400"/>
            </a:br>
            <a:r>
              <a:rPr sz="2400" i="1"/>
              <a:t>No IETF standard multicast circuit beaker / state congestion/control solutions for multicast state.</a:t>
            </a:r>
            <a:r>
              <a:rPr sz="2400"/>
              <a:t> </a:t>
            </a:r>
            <a:br>
              <a:rPr sz="2400"/>
            </a:br>
            <a:r>
              <a:rPr sz="2600">
                <a:solidFill>
                  <a:srgbClr val="FF0000"/>
                </a:solidFill>
              </a:rPr>
              <a:t>Any bad or attack multicast application can bring down stateful multicast routers </a:t>
            </a:r>
            <a:endParaRPr sz="2600">
              <a:solidFill>
                <a:srgbClr val="FF0000"/>
              </a:solidFill>
            </a:endParaRPr>
          </a:p>
          <a:p>
            <a:pPr marL="914400" lvl="2" indent="0">
              <a:buFont typeface="Arial"/>
              <a:buNone/>
              <a:defRPr/>
            </a:pPr>
            <a:r>
              <a:rPr sz="2600">
                <a:solidFill>
                  <a:srgbClr val="00B050"/>
                </a:solidFill>
              </a:rPr>
              <a:t>Unicast state: routing tables - do not grow with traffic, only with topology</a:t>
            </a:r>
            <a:endParaRPr sz="2200"/>
          </a:p>
          <a:p>
            <a:pPr marL="457200" lvl="1" indent="0">
              <a:buFont typeface="Arial"/>
              <a:buNone/>
              <a:defRPr/>
            </a:pPr>
            <a:r>
              <a:rPr sz="2400">
                <a:solidFill>
                  <a:srgbClr val="FF0000"/>
                </a:solidFill>
              </a:rPr>
              <a:t>Global </a:t>
            </a:r>
            <a:r>
              <a:rPr sz="2400">
                <a:solidFill>
                  <a:srgbClr val="FF0000"/>
                </a:solidFill>
              </a:rPr>
              <a:t>MPLS SPs where deploying ingress-replication</a:t>
            </a:r>
            <a:r>
              <a:rPr sz="2400"/>
              <a:t> to avoid Multicast state on P nodes</a:t>
            </a:r>
            <a:r>
              <a:rPr sz="2600"/>
              <a:t> </a:t>
            </a:r>
            <a:r>
              <a:rPr sz="2200"/>
              <a:t>(RFC7988)</a:t>
            </a:r>
            <a:endParaRPr sz="2600"/>
          </a:p>
          <a:p>
            <a:pPr marL="914400" lvl="2" indent="0">
              <a:buFont typeface="Arial"/>
              <a:buNone/>
              <a:defRPr/>
            </a:pPr>
            <a:r>
              <a:rPr sz="2200" i="1"/>
              <a:t>after we invested 10 years in IETF to specify MPLS multicast – </a:t>
            </a:r>
            <a:r>
              <a:rPr sz="2400" i="0">
                <a:solidFill>
                  <a:srgbClr val="00B050"/>
                </a:solidFill>
              </a:rPr>
              <a:t>Core reason for BIER</a:t>
            </a:r>
            <a:endParaRPr sz="2400" i="0">
              <a:solidFill>
                <a:srgbClr val="00B050"/>
              </a:solidFill>
            </a:endParaRPr>
          </a:p>
          <a:p>
            <a:pPr marL="0" lvl="0" indent="0">
              <a:buFont typeface="Arial"/>
              <a:buNone/>
              <a:defRPr/>
            </a:pPr>
            <a:endParaRPr/>
          </a:p>
          <a:p>
            <a:pPr marL="0" lvl="0" indent="0">
              <a:buFont typeface="Arial"/>
              <a:buNone/>
              <a:defRPr/>
            </a:pPr>
            <a:r>
              <a:rPr sz="3600"/>
              <a:t>Native IPv6/MSR6: Additional new multicast paradigm for applications</a:t>
            </a:r>
            <a:endParaRPr sz="3600"/>
          </a:p>
          <a:p>
            <a:pPr marL="457200" lvl="1" indent="0">
              <a:buFont typeface="Arial"/>
              <a:buNone/>
              <a:defRPr/>
            </a:pPr>
            <a:r>
              <a:rPr/>
              <a:t>IP Multicast (and SSM): application signaling: flow based – receiver join/leave group/channels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sz="2600"/>
              <a:t>Only with stateless multicast:</a:t>
            </a:r>
            <a:endParaRPr sz="2200"/>
          </a:p>
          <a:p>
            <a:pPr marL="857250" lvl="2" indent="0">
              <a:buFont typeface="Arial"/>
              <a:buNone/>
              <a:defRPr/>
            </a:pPr>
            <a:r>
              <a:rPr sz="2200"/>
              <a:t>Sender can </a:t>
            </a:r>
            <a:r>
              <a:rPr sz="2200">
                <a:solidFill>
                  <a:srgbClr val="FF0000"/>
                </a:solidFill>
              </a:rPr>
              <a:t>DIRECT EVERY PACKET SEPARATELY – Destinations (and Path – with TE model)</a:t>
            </a:r>
            <a:endParaRPr sz="2200"/>
          </a:p>
          <a:p>
            <a:pPr marL="914400" lvl="2" indent="0">
              <a:buFont typeface="Arial"/>
              <a:buNone/>
              <a:defRPr/>
            </a:pPr>
            <a:r>
              <a:rPr sz="2000" i="1"/>
              <a:t>Only way to enable e.g.: adaptive streaming at scale via multicast</a:t>
            </a:r>
            <a:endParaRPr sz="2200"/>
          </a:p>
          <a:p>
            <a:pPr marL="457200" lvl="1" indent="0">
              <a:buFont typeface="Arial"/>
              <a:buNone/>
              <a:defRPr/>
            </a:pPr>
            <a:r>
              <a:rPr/>
              <a:t>BIER always wanted/wants to explore this. But IMHO </a:t>
            </a:r>
            <a:r>
              <a:rPr>
                <a:solidFill>
                  <a:srgbClr val="FF0000"/>
                </a:solidFill>
              </a:rPr>
              <a:t>NO WAY</a:t>
            </a:r>
            <a:r>
              <a:rPr>
                <a:solidFill>
                  <a:srgbClr val="FF0000"/>
                </a:solidFill>
              </a:rPr>
              <a:t> to get a ubiquitous BIER socket API</a:t>
            </a:r>
            <a:endParaRPr/>
          </a:p>
          <a:p>
            <a:pPr marL="914400" lvl="2" indent="0">
              <a:buFont typeface="Arial"/>
              <a:buNone/>
              <a:defRPr/>
            </a:pPr>
            <a:r>
              <a:rPr sz="2200" i="1">
                <a:solidFill>
                  <a:srgbClr val="FF0000"/>
                </a:solidFill>
              </a:rPr>
              <a:t>Prior multicast socket extensions took almost 20 years (e.g.: SSM)</a:t>
            </a:r>
            <a:endParaRPr sz="2200" i="1"/>
          </a:p>
          <a:p>
            <a:pPr marL="914400" lvl="2" indent="0">
              <a:buFont typeface="Arial"/>
              <a:buNone/>
              <a:defRPr/>
            </a:pPr>
            <a:r>
              <a:rPr sz="2200" i="1">
                <a:solidFill>
                  <a:srgbClr val="00B050"/>
                </a:solidFill>
              </a:rPr>
              <a:t>IPv6 extension header API already defined since 2003 </a:t>
            </a:r>
            <a:r>
              <a:rPr sz="2600" i="1">
                <a:solidFill>
                  <a:srgbClr val="00B050"/>
                </a:solidFill>
              </a:rPr>
              <a:t>(</a:t>
            </a:r>
            <a:r>
              <a:rPr lang="en-US" sz="2200" b="0" i="1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RFC3542)</a:t>
            </a:r>
            <a:r>
              <a:rPr sz="2600" i="1">
                <a:solidFill>
                  <a:srgbClr val="00B050"/>
                </a:solidFill>
              </a:rPr>
              <a:t> </a:t>
            </a:r>
            <a:r>
              <a:rPr sz="2200" i="1">
                <a:solidFill>
                  <a:srgbClr val="FF0000"/>
                </a:solidFill>
              </a:rPr>
              <a:t>(no BIER API work)</a:t>
            </a:r>
            <a:endParaRPr sz="2000" i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4433938" name="" hidden="0"/>
          <p:cNvSpPr/>
          <p:nvPr isPhoto="0" userDrawn="0"/>
        </p:nvSpPr>
        <p:spPr bwMode="auto">
          <a:xfrm flipH="0" flipV="0">
            <a:off x="7970874" y="1635124"/>
            <a:ext cx="4064000" cy="4032249"/>
          </a:xfrm>
          <a:prstGeom prst="roundRect">
            <a:avLst>
              <a:gd name="adj" fmla="val 629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9562321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50885" y="47623"/>
            <a:ext cx="11002912" cy="760555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3600"/>
              <a:t>Result 1: Network centric core MSR6 arch reqs./goals</a:t>
            </a:r>
            <a:br>
              <a:rPr/>
            </a:br>
            <a:r>
              <a:rPr sz="2600"/>
              <a:t>Expressed as Diffs over BIER</a:t>
            </a:r>
            <a:endParaRPr/>
          </a:p>
        </p:txBody>
      </p:sp>
      <p:sp>
        <p:nvSpPr>
          <p:cNvPr id="97606833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381111" y="966481"/>
            <a:ext cx="7715431" cy="570744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For native IPv6 networks </a:t>
            </a:r>
            <a:endParaRPr sz="1800"/>
          </a:p>
          <a:p>
            <a:pPr marL="400050" lvl="1" indent="0">
              <a:buFont typeface="Arial"/>
              <a:buNone/>
              <a:defRPr/>
            </a:pPr>
            <a:r>
              <a:rPr sz="1400"/>
              <a:t>With or without SRv6: </a:t>
            </a:r>
            <a:r>
              <a:rPr sz="1400"/>
              <a:t>Reuse existing native IPv6, where ever possible</a:t>
            </a:r>
            <a:endParaRPr sz="1400"/>
          </a:p>
          <a:p>
            <a:pPr marL="400050" lvl="1" indent="0">
              <a:buFont typeface="Arial"/>
              <a:buNone/>
              <a:defRPr/>
            </a:pPr>
            <a:r>
              <a:rPr sz="1400"/>
              <a:t>Common: Core network centric requirements from SP services design (e.g.: MVPN, IPTV). </a:t>
            </a:r>
            <a:endParaRPr sz="1400"/>
          </a:p>
          <a:p>
            <a:pPr marL="0" lvl="0" indent="0">
              <a:buFont typeface="Arial"/>
              <a:buNone/>
              <a:defRPr/>
            </a:pPr>
            <a:r>
              <a:rPr sz="1800">
                <a:solidFill>
                  <a:srgbClr val="FF0000"/>
                </a:solidFill>
              </a:rPr>
              <a:t>Native IPv6 source routing hp-by-hop, end-to-end</a:t>
            </a:r>
            <a:r>
              <a:rPr sz="1800">
                <a:solidFill>
                  <a:srgbClr val="FF0000"/>
                </a:solidFill>
              </a:rPr>
              <a:t> </a:t>
            </a:r>
            <a:br>
              <a:rPr sz="1600">
                <a:solidFill>
                  <a:srgbClr val="FF0000"/>
                </a:solidFill>
              </a:rPr>
            </a:br>
            <a:r>
              <a:rPr sz="1800">
                <a:solidFill>
                  <a:srgbClr val="FF0000"/>
                </a:solidFill>
              </a:rPr>
              <a:t>Native IPv6 multicast, hop-by-hop, end-to-end</a:t>
            </a:r>
            <a:endParaRPr sz="1400">
              <a:solidFill>
                <a:srgbClr val="FF0000"/>
              </a:solidFill>
            </a:endParaRPr>
          </a:p>
          <a:p>
            <a:pPr marL="400050" lvl="1" indent="0">
              <a:buFont typeface="Arial"/>
              <a:buNone/>
              <a:defRPr/>
            </a:pPr>
            <a:r>
              <a:rPr sz="1400">
                <a:solidFill>
                  <a:srgbClr val="FF0000"/>
                </a:solidFill>
              </a:rPr>
              <a:t>Apply  RFC8200 rules hop-by-hop – </a:t>
            </a:r>
            <a:r>
              <a:rPr sz="1200">
                <a:solidFill>
                  <a:srgbClr val="FF0000"/>
                </a:solidFill>
              </a:rPr>
              <a:t>applicable to IPv6 multicast</a:t>
            </a:r>
            <a:r>
              <a:rPr sz="1200">
                <a:solidFill>
                  <a:srgbClr val="FF0000"/>
                </a:solidFill>
              </a:rPr>
              <a:t> and/or IPv6 source-routing</a:t>
            </a:r>
            <a:endParaRPr sz="1200"/>
          </a:p>
          <a:p>
            <a:pPr marL="400050" lvl="1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Replace only replication/state rules - not part of RFC8200, but PIM</a:t>
            </a:r>
            <a:endParaRPr sz="1400">
              <a:solidFill>
                <a:srgbClr val="FF0000"/>
              </a:solidFill>
            </a:endParaRPr>
          </a:p>
          <a:p>
            <a:pPr marL="0" lvl="0" indent="0">
              <a:buFont typeface="Arial"/>
              <a:buNone/>
              <a:defRPr/>
            </a:pPr>
            <a:r>
              <a:rPr sz="1800"/>
              <a:t>Day 1 support for path steering and Strict + Loose hops</a:t>
            </a:r>
            <a:endParaRPr sz="1800"/>
          </a:p>
          <a:p>
            <a:pPr marL="400050" lvl="1" indent="0">
              <a:buFont typeface="Arial"/>
              <a:buNone/>
              <a:defRPr/>
            </a:pPr>
            <a:r>
              <a:rPr sz="1400"/>
              <a:t>Best support for incremental adoption</a:t>
            </a:r>
            <a:endParaRPr sz="1400"/>
          </a:p>
          <a:p>
            <a:pPr marL="0" lvl="0" indent="0">
              <a:buFont typeface="Arial"/>
              <a:buNone/>
              <a:defRPr/>
            </a:pPr>
            <a:r>
              <a:rPr sz="1800"/>
              <a:t>More scalable BE and TE (path steering) modes</a:t>
            </a:r>
            <a:endParaRPr sz="1800"/>
          </a:p>
          <a:p>
            <a:pPr marL="400050" lvl="1" indent="0">
              <a:buFont typeface="Arial"/>
              <a:buNone/>
              <a:defRPr/>
            </a:pPr>
            <a:r>
              <a:rPr sz="1400"/>
              <a:t>BIER “flat bitstring” scale limitation for large networks – BIER-TE but also BIER!</a:t>
            </a:r>
            <a:endParaRPr sz="1400"/>
          </a:p>
          <a:p>
            <a:pPr marL="800100" lvl="2" indent="0">
              <a:buFont typeface="Arial"/>
              <a:buNone/>
              <a:defRPr/>
            </a:pPr>
            <a:r>
              <a:rPr sz="1000" i="1"/>
              <a:t>See draft-eckert-msr6-rbs for explanations</a:t>
            </a:r>
            <a:endParaRPr sz="1400" i="1"/>
          </a:p>
          <a:p>
            <a:pPr marL="400050" lvl="1" indent="0">
              <a:buFont typeface="Arial"/>
              <a:buNone/>
              <a:defRPr/>
            </a:pPr>
            <a:r>
              <a:rPr sz="1400"/>
              <a:t>BIER-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 had to re-use BIER forwarding plane as much as possible</a:t>
            </a:r>
            <a:endParaRPr sz="1400"/>
          </a:p>
          <a:p>
            <a:pPr marL="400050" lvl="1" indent="0">
              <a:buFont typeface="Arial"/>
              <a:buNone/>
              <a:defRPr/>
            </a:pPr>
            <a:r>
              <a:rPr sz="1400"/>
              <a:t>Forwarding planes now can do better!</a:t>
            </a:r>
            <a:endParaRPr sz="1400"/>
          </a:p>
          <a:p>
            <a:pPr marL="0" lvl="0" indent="0">
              <a:buFont typeface="Arial"/>
              <a:buNone/>
              <a:defRPr/>
            </a:pPr>
            <a:r>
              <a:rPr sz="1800"/>
              <a:t>Integrated support for service guarantees beyond best-effort</a:t>
            </a:r>
            <a:endParaRPr sz="1800"/>
          </a:p>
          <a:p>
            <a:pPr marL="400050" lvl="1" indent="0">
              <a:buFont typeface="Arial"/>
              <a:buNone/>
              <a:defRPr/>
            </a:pPr>
            <a:r>
              <a:rPr sz="1400"/>
              <a:t>Latency, throughput, loss-protection</a:t>
            </a:r>
            <a:endParaRPr sz="1400"/>
          </a:p>
          <a:p>
            <a:pPr marL="400050" lvl="1" indent="0">
              <a:buFont typeface="Arial"/>
              <a:buNone/>
              <a:defRPr/>
            </a:pPr>
            <a:r>
              <a:rPr sz="1400"/>
              <a:t>E.g.: support for DetNet natively with MSR6</a:t>
            </a:r>
            <a:br>
              <a:rPr sz="1400"/>
            </a:br>
            <a:r>
              <a:rPr sz="1400"/>
              <a:t>not on top of MPLS/BIER + UDP end-to-end tunnels</a:t>
            </a:r>
            <a:endParaRPr sz="1400"/>
          </a:p>
          <a:p>
            <a:pPr marL="0" marR="0" lvl="0" indent="0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 lang="en-US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Terminology</a:t>
            </a:r>
            <a:endParaRPr sz="1400"/>
          </a:p>
          <a:p>
            <a:pPr marL="400050" lvl="1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BIER: BFR, BFIR, BFER (BIER) -&gt; MSR6: MSR, MSIR, MSER</a:t>
            </a:r>
            <a:endParaRPr sz="1400"/>
          </a:p>
        </p:txBody>
      </p:sp>
      <p:sp>
        <p:nvSpPr>
          <p:cNvPr id="1170162468" name="" hidden="0"/>
          <p:cNvSpPr txBox="1"/>
          <p:nvPr isPhoto="0" userDrawn="0"/>
        </p:nvSpPr>
        <p:spPr bwMode="auto">
          <a:xfrm flipH="0" flipV="0">
            <a:off x="9927009" y="904152"/>
            <a:ext cx="767486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CE1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030358608" name="" hidden="0"/>
          <p:cNvSpPr txBox="1"/>
          <p:nvPr isPhoto="0" userDrawn="0"/>
        </p:nvSpPr>
        <p:spPr bwMode="auto">
          <a:xfrm flipH="0" flipV="0">
            <a:off x="10616646" y="5061005"/>
            <a:ext cx="1156864" cy="365794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MSER2</a:t>
            </a:r>
            <a:endParaRPr/>
          </a:p>
        </p:txBody>
      </p:sp>
      <p:sp>
        <p:nvSpPr>
          <p:cNvPr id="1827117536" name="" hidden="0"/>
          <p:cNvSpPr txBox="1"/>
          <p:nvPr isPhoto="0" userDrawn="0"/>
        </p:nvSpPr>
        <p:spPr bwMode="auto">
          <a:xfrm flipH="0" flipV="0">
            <a:off x="9927009" y="1737506"/>
            <a:ext cx="989872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MSIRa</a:t>
            </a:r>
            <a:endParaRPr/>
          </a:p>
        </p:txBody>
      </p:sp>
      <p:sp>
        <p:nvSpPr>
          <p:cNvPr id="1515131168" name="" hidden="0"/>
          <p:cNvSpPr txBox="1"/>
          <p:nvPr isPhoto="0" userDrawn="0"/>
        </p:nvSpPr>
        <p:spPr bwMode="auto">
          <a:xfrm flipH="0" flipV="0">
            <a:off x="9035552" y="5061005"/>
            <a:ext cx="1157043" cy="365794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MSER1</a:t>
            </a:r>
            <a:endParaRPr/>
          </a:p>
        </p:txBody>
      </p:sp>
      <p:sp>
        <p:nvSpPr>
          <p:cNvPr id="752471640" name="" hidden="0"/>
          <p:cNvSpPr txBox="1"/>
          <p:nvPr isPhoto="0" userDrawn="0"/>
        </p:nvSpPr>
        <p:spPr bwMode="auto">
          <a:xfrm flipH="0" flipV="0">
            <a:off x="10192561" y="2575365"/>
            <a:ext cx="953412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MSRc</a:t>
            </a:r>
            <a:endParaRPr/>
          </a:p>
        </p:txBody>
      </p:sp>
      <p:sp>
        <p:nvSpPr>
          <p:cNvPr id="1973697444" name="" hidden="0"/>
          <p:cNvSpPr txBox="1"/>
          <p:nvPr isPhoto="0" userDrawn="0"/>
        </p:nvSpPr>
        <p:spPr bwMode="auto">
          <a:xfrm flipH="0" flipV="0">
            <a:off x="10770922" y="3340755"/>
            <a:ext cx="848387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R1</a:t>
            </a:r>
            <a:endParaRPr/>
          </a:p>
        </p:txBody>
      </p:sp>
      <p:sp>
        <p:nvSpPr>
          <p:cNvPr id="1300634430" name="" hidden="0"/>
          <p:cNvSpPr txBox="1"/>
          <p:nvPr isPhoto="0" userDrawn="0"/>
        </p:nvSpPr>
        <p:spPr bwMode="auto">
          <a:xfrm flipH="0" flipV="0">
            <a:off x="10775396" y="4189181"/>
            <a:ext cx="848459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MSRg</a:t>
            </a:r>
            <a:endParaRPr/>
          </a:p>
        </p:txBody>
      </p:sp>
      <p:sp>
        <p:nvSpPr>
          <p:cNvPr id="186591411" name="" hidden="0"/>
          <p:cNvSpPr txBox="1"/>
          <p:nvPr isPhoto="0" userDrawn="0"/>
        </p:nvSpPr>
        <p:spPr bwMode="auto">
          <a:xfrm flipH="0" flipV="0">
            <a:off x="10890735" y="5908870"/>
            <a:ext cx="767451" cy="365794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CE3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31453990" name="" hidden="0"/>
          <p:cNvSpPr txBox="1"/>
          <p:nvPr isPhoto="0" userDrawn="0"/>
        </p:nvSpPr>
        <p:spPr bwMode="auto">
          <a:xfrm flipH="0" flipV="0">
            <a:off x="9256797" y="5908870"/>
            <a:ext cx="767595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CE2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94783986" name="" hidden="0"/>
          <p:cNvSpPr txBox="1"/>
          <p:nvPr isPhoto="0" userDrawn="0"/>
        </p:nvSpPr>
        <p:spPr bwMode="auto">
          <a:xfrm flipH="0" flipV="0">
            <a:off x="9462472" y="3823384"/>
            <a:ext cx="944325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MSRe</a:t>
            </a:r>
            <a:endParaRPr/>
          </a:p>
        </p:txBody>
      </p:sp>
      <p:sp>
        <p:nvSpPr>
          <p:cNvPr id="1060681975" name="" hidden="0"/>
          <p:cNvSpPr txBox="1"/>
          <p:nvPr isPhoto="0" userDrawn="0"/>
        </p:nvSpPr>
        <p:spPr bwMode="auto">
          <a:xfrm flipH="0" flipV="0">
            <a:off x="8792242" y="2630592"/>
            <a:ext cx="964843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MSRb</a:t>
            </a:r>
            <a:endParaRPr/>
          </a:p>
        </p:txBody>
      </p:sp>
      <p:sp>
        <p:nvSpPr>
          <p:cNvPr id="1038105190" name="" hidden="0"/>
          <p:cNvSpPr txBox="1"/>
          <p:nvPr isPhoto="0" userDrawn="0"/>
        </p:nvSpPr>
        <p:spPr bwMode="auto">
          <a:xfrm flipH="0" flipV="0">
            <a:off x="8368031" y="3457589"/>
            <a:ext cx="848459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MSRd</a:t>
            </a:r>
            <a:endParaRPr/>
          </a:p>
        </p:txBody>
      </p:sp>
      <p:sp>
        <p:nvSpPr>
          <p:cNvPr id="2039655872" name="" hidden="0"/>
          <p:cNvSpPr txBox="1"/>
          <p:nvPr isPhoto="0" userDrawn="0"/>
        </p:nvSpPr>
        <p:spPr bwMode="auto">
          <a:xfrm flipH="0" flipV="0">
            <a:off x="8158051" y="4189181"/>
            <a:ext cx="848387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MSRf</a:t>
            </a:r>
            <a:endParaRPr/>
          </a:p>
        </p:txBody>
      </p:sp>
      <p:cxnSp>
        <p:nvCxnSpPr>
          <p:cNvPr id="1044071074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073846" y="1500599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0306298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264347" y="2333955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577426" name="" hidden="0"/>
          <p:cNvCxnSpPr>
            <a:cxnSpLocks/>
          </p:cNvCxnSpPr>
          <p:nvPr isPhoto="0" userDrawn="0"/>
        </p:nvCxnSpPr>
        <p:spPr bwMode="auto">
          <a:xfrm rot="16199969" flipH="0" flipV="0">
            <a:off x="9493191" y="1866908"/>
            <a:ext cx="527288" cy="1000076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6611767" name="" hidden="0"/>
          <p:cNvCxnSpPr>
            <a:cxnSpLocks/>
          </p:cNvCxnSpPr>
          <p:nvPr isPhoto="0" userDrawn="0"/>
        </p:nvCxnSpPr>
        <p:spPr bwMode="auto">
          <a:xfrm rot="16199969" flipH="0" flipV="1">
            <a:off x="10731632" y="2926513"/>
            <a:ext cx="344367" cy="484115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6999692" name="" hidden="0"/>
          <p:cNvCxnSpPr>
            <a:cxnSpLocks/>
          </p:cNvCxnSpPr>
          <p:nvPr isPhoto="0" userDrawn="0"/>
        </p:nvCxnSpPr>
        <p:spPr bwMode="auto">
          <a:xfrm rot="16199969" flipH="0" flipV="0">
            <a:off x="9733116" y="3149883"/>
            <a:ext cx="826996" cy="520003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480271" name="" hidden="0"/>
          <p:cNvCxnSpPr>
            <a:cxnSpLocks/>
          </p:cNvCxnSpPr>
          <p:nvPr isPhoto="0" userDrawn="0"/>
        </p:nvCxnSpPr>
        <p:spPr bwMode="auto">
          <a:xfrm rot="16199969" flipH="0" flipV="0">
            <a:off x="8812946" y="2975683"/>
            <a:ext cx="432612" cy="474017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339472" name="" hidden="0"/>
          <p:cNvCxnSpPr>
            <a:cxnSpLocks/>
          </p:cNvCxnSpPr>
          <p:nvPr isPhoto="0" userDrawn="0"/>
        </p:nvCxnSpPr>
        <p:spPr bwMode="auto">
          <a:xfrm rot="16199969" flipH="0" flipV="0">
            <a:off x="8504282" y="3901257"/>
            <a:ext cx="365796" cy="210051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794302" name="" hidden="0"/>
          <p:cNvCxnSpPr>
            <a:cxnSpLocks/>
          </p:cNvCxnSpPr>
          <p:nvPr isPhoto="0" userDrawn="0"/>
        </p:nvCxnSpPr>
        <p:spPr bwMode="auto">
          <a:xfrm rot="16199969" flipH="0" flipV="0">
            <a:off x="9335238" y="4529565"/>
            <a:ext cx="890815" cy="210051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391260" name="" hidden="0"/>
          <p:cNvCxnSpPr>
            <a:cxnSpLocks/>
          </p:cNvCxnSpPr>
          <p:nvPr isPhoto="0" userDrawn="0"/>
        </p:nvCxnSpPr>
        <p:spPr bwMode="auto">
          <a:xfrm rot="16199969" flipH="0" flipV="1">
            <a:off x="10904519" y="3947826"/>
            <a:ext cx="482629" cy="78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1960270" name="" hidden="0"/>
          <p:cNvCxnSpPr>
            <a:cxnSpLocks/>
          </p:cNvCxnSpPr>
          <p:nvPr isPhoto="0" userDrawn="0"/>
        </p:nvCxnSpPr>
        <p:spPr bwMode="auto">
          <a:xfrm rot="16199969" flipH="0" flipV="1">
            <a:off x="10904519" y="4819650"/>
            <a:ext cx="482629" cy="78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1242823" name="" hidden="0"/>
          <p:cNvCxnSpPr>
            <a:cxnSpLocks/>
          </p:cNvCxnSpPr>
          <p:nvPr isPhoto="0" userDrawn="0"/>
        </p:nvCxnSpPr>
        <p:spPr bwMode="auto">
          <a:xfrm rot="16199969" flipH="0" flipV="1">
            <a:off x="8765409" y="4395039"/>
            <a:ext cx="482629" cy="849297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2340237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073846" y="1500599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7776953" name="" hidden="0"/>
          <p:cNvCxnSpPr>
            <a:cxnSpLocks/>
          </p:cNvCxnSpPr>
          <p:nvPr isPhoto="0" userDrawn="0"/>
        </p:nvCxnSpPr>
        <p:spPr bwMode="auto">
          <a:xfrm rot="16199969" flipH="0" flipV="0">
            <a:off x="9383403" y="5671964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8549860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968919" y="5657454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8271919" name="" hidden="0"/>
          <p:cNvSpPr txBox="1"/>
          <p:nvPr isPhoto="0" userDrawn="0"/>
        </p:nvSpPr>
        <p:spPr bwMode="auto">
          <a:xfrm flipH="0" flipV="0">
            <a:off x="8096544" y="1783244"/>
            <a:ext cx="932706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MSR6</a:t>
            </a:r>
            <a:endParaRPr i="1"/>
          </a:p>
          <a:p>
            <a:pPr>
              <a:defRPr/>
            </a:pPr>
            <a:r>
              <a:rPr i="1"/>
              <a:t>domain</a:t>
            </a:r>
            <a:endParaRPr i="1"/>
          </a:p>
        </p:txBody>
      </p:sp>
      <p:sp>
        <p:nvSpPr>
          <p:cNvPr id="1739215011" name="" hidden="0"/>
          <p:cNvSpPr txBox="1"/>
          <p:nvPr isPhoto="0" userDrawn="0"/>
        </p:nvSpPr>
        <p:spPr bwMode="auto">
          <a:xfrm flipH="0" flipV="0">
            <a:off x="8043227" y="6354018"/>
            <a:ext cx="3374919" cy="42675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100" i="1"/>
              <a:t>Sample topology showing need for</a:t>
            </a:r>
            <a:endParaRPr sz="1100" i="1"/>
          </a:p>
          <a:p>
            <a:pPr>
              <a:defRPr/>
            </a:pPr>
            <a:r>
              <a:rPr sz="1100" i="1"/>
              <a:t>non-equal cost path steering and loose-hop support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7379674" name="" hidden="0"/>
          <p:cNvSpPr/>
          <p:nvPr isPhoto="0" userDrawn="0"/>
        </p:nvSpPr>
        <p:spPr bwMode="auto">
          <a:xfrm flipH="0" flipV="0">
            <a:off x="7970874" y="666749"/>
            <a:ext cx="4064000" cy="5590812"/>
          </a:xfrm>
          <a:prstGeom prst="roundRect">
            <a:avLst>
              <a:gd name="adj" fmla="val 629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773526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93749" y="225465"/>
            <a:ext cx="10860050" cy="760555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3600"/>
              <a:t>Result 2: End-to-End MSR6 </a:t>
            </a:r>
            <a:r>
              <a:rPr sz="2800"/>
              <a:t>architecture reqs./goals</a:t>
            </a:r>
            <a:br>
              <a:rPr sz="3600"/>
            </a:br>
            <a:r>
              <a:rPr sz="3600"/>
              <a:t>“Host based”</a:t>
            </a:r>
            <a:endParaRPr sz="3600"/>
          </a:p>
        </p:txBody>
      </p:sp>
      <p:sp>
        <p:nvSpPr>
          <p:cNvPr id="133839446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41396" y="1238249"/>
            <a:ext cx="7716652" cy="555624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Terminology: </a:t>
            </a:r>
            <a:r>
              <a:rPr sz="1800"/>
              <a:t>MH: IPv6/MSR6 Host (or router) with MSR6 Application</a:t>
            </a:r>
            <a:r>
              <a:rPr sz="1800"/>
              <a:t>.</a:t>
            </a:r>
            <a:endParaRPr sz="1800"/>
          </a:p>
          <a:p>
            <a:pPr marL="400050" lvl="1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MSIR/MSER required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00050" lvl="1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easily an add-on  in existing network centric architecture deployments</a:t>
            </a:r>
            <a:endParaRPr sz="1800"/>
          </a:p>
          <a:p>
            <a:pPr marL="0" lv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(use-case examples)</a:t>
            </a:r>
            <a:endParaRPr sz="1800"/>
          </a:p>
          <a:p>
            <a:pPr marL="400050" lvl="1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PTV Server -&gt; Caches/Streamers in metro SP </a:t>
            </a:r>
            <a:endParaRPr sz="1400"/>
          </a:p>
          <a:p>
            <a:pPr marL="400050" lvl="1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Data-Center IPv6 Multicast (stateless on DCN switches!)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lvl="0" indent="0">
              <a:buFont typeface="Arial"/>
              <a:buNone/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lvl="0" indent="0">
              <a:buFont typeface="Arial"/>
              <a:buNone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 for Host is Router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00050" lvl="1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Eg.: DC Server running all necessary routing (BGP, IGP)</a:t>
            </a:r>
            <a:endParaRPr sz="1400"/>
          </a:p>
          <a:p>
            <a:pPr marL="800100" lvl="2" indent="0">
              <a:buFont typeface="Arial"/>
              <a:buNone/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E.g.: 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trusted Hypervisor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00050" lvl="1" indent="0">
              <a:buFont typeface="Arial"/>
              <a:buNone/>
              <a:defRPr/>
            </a:pPr>
            <a:r>
              <a:rPr sz="1400"/>
              <a:t>Much easier and important for native IPv6 than BIER (IMHO)</a:t>
            </a:r>
            <a:r>
              <a:rPr sz="1000"/>
              <a:t> </a:t>
            </a:r>
            <a:endParaRPr sz="1400"/>
          </a:p>
          <a:p>
            <a:pPr marL="0" lvl="0" indent="0">
              <a:buFont typeface="Arial"/>
              <a:buNone/>
              <a:defRPr/>
            </a:pPr>
            <a:r>
              <a:rPr sz="1800"/>
              <a:t>Host API for native source-driven multicast</a:t>
            </a:r>
            <a:endParaRPr sz="1800"/>
          </a:p>
          <a:p>
            <a:pPr marL="400050" lvl="1" indent="0">
              <a:buFont typeface="Arial"/>
              <a:buNone/>
              <a:defRPr/>
            </a:pPr>
            <a:r>
              <a:rPr sz="1400"/>
              <a:t>Eliminates IP Multicast (RFC1112), SSM (RFC3678) API where not ideal for apps</a:t>
            </a:r>
            <a:endParaRPr sz="1400"/>
          </a:p>
          <a:p>
            <a:pPr marL="400050" lvl="1" indent="0">
              <a:buFont typeface="Arial"/>
              <a:buNone/>
              <a:defRPr/>
            </a:pPr>
            <a:r>
              <a:rPr sz="1400"/>
              <a:t>E.g.: adaptive streaming cache to subscriber (per-packet functionality)</a:t>
            </a:r>
            <a:r>
              <a:rPr sz="2200"/>
              <a:t> </a:t>
            </a:r>
            <a:endParaRPr sz="1800"/>
          </a:p>
          <a:p>
            <a:pPr marL="0" lvl="0" indent="0">
              <a:buFont typeface="Arial"/>
              <a:buNone/>
              <a:defRPr/>
            </a:pPr>
            <a:endParaRPr sz="2000"/>
          </a:p>
          <a:p>
            <a:pPr marL="0" lvl="0" indent="0">
              <a:buFont typeface="Arial"/>
              <a:buNone/>
              <a:defRPr/>
            </a:pPr>
            <a:r>
              <a:rPr sz="1800"/>
              <a:t>Support for Host is not router</a:t>
            </a:r>
            <a:endParaRPr sz="1800"/>
          </a:p>
          <a:p>
            <a:pPr marL="400050" lvl="1" indent="0">
              <a:buFont typeface="Arial"/>
              <a:buNone/>
              <a:defRPr/>
            </a:pPr>
            <a:r>
              <a:rPr sz="1400"/>
              <a:t>More novel network&lt;-&gt;host signaling to explore (e.g.: PCEP ?)</a:t>
            </a:r>
            <a:endParaRPr sz="1400"/>
          </a:p>
          <a:p>
            <a:pPr marL="400050" lvl="1" indent="0">
              <a:buFont typeface="Arial"/>
              <a:buNone/>
              <a:defRPr/>
            </a:pPr>
            <a:r>
              <a:rPr sz="1400"/>
              <a:t>Use-cases: IoT (MANET/ROLL ?), Industrial</a:t>
            </a:r>
            <a:r>
              <a:rPr sz="1400"/>
              <a:t>, Enterprise</a:t>
            </a:r>
            <a:endParaRPr sz="1400"/>
          </a:p>
        </p:txBody>
      </p:sp>
      <p:sp>
        <p:nvSpPr>
          <p:cNvPr id="1929164048" name="" hidden="0"/>
          <p:cNvSpPr txBox="1"/>
          <p:nvPr isPhoto="0" userDrawn="0"/>
        </p:nvSpPr>
        <p:spPr bwMode="auto">
          <a:xfrm flipH="0" flipV="0">
            <a:off x="9798518" y="759884"/>
            <a:ext cx="976914" cy="365794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MH1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319480131" name="" hidden="0"/>
          <p:cNvSpPr txBox="1"/>
          <p:nvPr isPhoto="0" userDrawn="0"/>
        </p:nvSpPr>
        <p:spPr bwMode="auto">
          <a:xfrm flipH="0" flipV="0">
            <a:off x="10616646" y="4902255"/>
            <a:ext cx="1157116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MSRi</a:t>
            </a:r>
            <a:endParaRPr/>
          </a:p>
        </p:txBody>
      </p:sp>
      <p:sp>
        <p:nvSpPr>
          <p:cNvPr id="431503090" name="" hidden="0"/>
          <p:cNvSpPr txBox="1"/>
          <p:nvPr isPhoto="0" userDrawn="0"/>
        </p:nvSpPr>
        <p:spPr bwMode="auto">
          <a:xfrm flipH="0" flipV="0">
            <a:off x="9927009" y="1578756"/>
            <a:ext cx="989692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MSRa</a:t>
            </a:r>
            <a:endParaRPr/>
          </a:p>
        </p:txBody>
      </p:sp>
      <p:sp>
        <p:nvSpPr>
          <p:cNvPr id="723544555" name="" hidden="0"/>
          <p:cNvSpPr txBox="1"/>
          <p:nvPr isPhoto="0" userDrawn="0"/>
        </p:nvSpPr>
        <p:spPr bwMode="auto">
          <a:xfrm flipH="0" flipV="0">
            <a:off x="9035552" y="4902255"/>
            <a:ext cx="1157223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MSRh</a:t>
            </a:r>
            <a:endParaRPr/>
          </a:p>
        </p:txBody>
      </p:sp>
      <p:sp>
        <p:nvSpPr>
          <p:cNvPr id="1615002319" name="" hidden="0"/>
          <p:cNvSpPr txBox="1"/>
          <p:nvPr isPhoto="0" userDrawn="0"/>
        </p:nvSpPr>
        <p:spPr bwMode="auto">
          <a:xfrm flipH="0" flipV="0">
            <a:off x="10192561" y="2416615"/>
            <a:ext cx="848279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MSRc</a:t>
            </a:r>
            <a:endParaRPr/>
          </a:p>
        </p:txBody>
      </p:sp>
      <p:sp>
        <p:nvSpPr>
          <p:cNvPr id="1982515729" name="" hidden="0"/>
          <p:cNvSpPr txBox="1"/>
          <p:nvPr isPhoto="0" userDrawn="0"/>
        </p:nvSpPr>
        <p:spPr bwMode="auto">
          <a:xfrm flipH="0" flipV="0">
            <a:off x="10770922" y="3182005"/>
            <a:ext cx="848315" cy="365794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R1</a:t>
            </a:r>
            <a:endParaRPr/>
          </a:p>
        </p:txBody>
      </p:sp>
      <p:sp>
        <p:nvSpPr>
          <p:cNvPr id="227280439" name="" hidden="0"/>
          <p:cNvSpPr txBox="1"/>
          <p:nvPr isPhoto="0" userDrawn="0"/>
        </p:nvSpPr>
        <p:spPr bwMode="auto">
          <a:xfrm flipH="0" flipV="0">
            <a:off x="10775396" y="4030431"/>
            <a:ext cx="848459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MSRg</a:t>
            </a:r>
            <a:endParaRPr/>
          </a:p>
        </p:txBody>
      </p:sp>
      <p:sp>
        <p:nvSpPr>
          <p:cNvPr id="2090503656" name="" hidden="0"/>
          <p:cNvSpPr txBox="1"/>
          <p:nvPr isPhoto="0" userDrawn="0"/>
        </p:nvSpPr>
        <p:spPr bwMode="auto">
          <a:xfrm flipH="0" flipV="0">
            <a:off x="10616664" y="5750120"/>
            <a:ext cx="1041808" cy="365794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MH3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213972505" name="" hidden="0"/>
          <p:cNvSpPr txBox="1"/>
          <p:nvPr isPhoto="0" userDrawn="0"/>
        </p:nvSpPr>
        <p:spPr bwMode="auto">
          <a:xfrm flipH="0" flipV="0">
            <a:off x="9256797" y="5750120"/>
            <a:ext cx="1000184" cy="365794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MH2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665578372" name="" hidden="0"/>
          <p:cNvSpPr txBox="1"/>
          <p:nvPr isPhoto="0" userDrawn="0"/>
        </p:nvSpPr>
        <p:spPr bwMode="auto">
          <a:xfrm flipH="0" flipV="0">
            <a:off x="9462472" y="3664635"/>
            <a:ext cx="848387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MSRe</a:t>
            </a:r>
            <a:endParaRPr/>
          </a:p>
        </p:txBody>
      </p:sp>
      <p:sp>
        <p:nvSpPr>
          <p:cNvPr id="1490508997" name="" hidden="0"/>
          <p:cNvSpPr txBox="1"/>
          <p:nvPr isPhoto="0" userDrawn="0"/>
        </p:nvSpPr>
        <p:spPr bwMode="auto">
          <a:xfrm flipH="0" flipV="0">
            <a:off x="8792242" y="2471841"/>
            <a:ext cx="848387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MSRb</a:t>
            </a:r>
            <a:endParaRPr/>
          </a:p>
        </p:txBody>
      </p:sp>
      <p:sp>
        <p:nvSpPr>
          <p:cNvPr id="1592792581" name="" hidden="0"/>
          <p:cNvSpPr txBox="1"/>
          <p:nvPr isPhoto="0" userDrawn="0"/>
        </p:nvSpPr>
        <p:spPr bwMode="auto">
          <a:xfrm flipH="0" flipV="0">
            <a:off x="8368031" y="3298839"/>
            <a:ext cx="848459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MSRd</a:t>
            </a:r>
            <a:endParaRPr/>
          </a:p>
        </p:txBody>
      </p:sp>
      <p:sp>
        <p:nvSpPr>
          <p:cNvPr id="746525424" name="" hidden="0"/>
          <p:cNvSpPr txBox="1"/>
          <p:nvPr isPhoto="0" userDrawn="0"/>
        </p:nvSpPr>
        <p:spPr bwMode="auto">
          <a:xfrm flipH="0" flipV="0">
            <a:off x="8158051" y="4030431"/>
            <a:ext cx="848387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MSRf</a:t>
            </a:r>
            <a:endParaRPr/>
          </a:p>
        </p:txBody>
      </p:sp>
      <p:cxnSp>
        <p:nvCxnSpPr>
          <p:cNvPr id="1830702874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073846" y="1341850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9693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264347" y="2175205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3265431" name="" hidden="0"/>
          <p:cNvCxnSpPr>
            <a:cxnSpLocks/>
          </p:cNvCxnSpPr>
          <p:nvPr isPhoto="0" userDrawn="0"/>
        </p:nvCxnSpPr>
        <p:spPr bwMode="auto">
          <a:xfrm rot="16199969" flipH="0" flipV="0">
            <a:off x="9493191" y="1708158"/>
            <a:ext cx="527288" cy="1000076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534981" name="" hidden="0"/>
          <p:cNvCxnSpPr>
            <a:cxnSpLocks/>
          </p:cNvCxnSpPr>
          <p:nvPr isPhoto="0" userDrawn="0"/>
        </p:nvCxnSpPr>
        <p:spPr bwMode="auto">
          <a:xfrm rot="16199969" flipH="0" flipV="1">
            <a:off x="10731632" y="2767763"/>
            <a:ext cx="344367" cy="484115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225406" name="" hidden="0"/>
          <p:cNvCxnSpPr>
            <a:cxnSpLocks/>
          </p:cNvCxnSpPr>
          <p:nvPr isPhoto="0" userDrawn="0"/>
        </p:nvCxnSpPr>
        <p:spPr bwMode="auto">
          <a:xfrm rot="16199969" flipH="0" flipV="0">
            <a:off x="9733116" y="2991133"/>
            <a:ext cx="826996" cy="520003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114706" name="" hidden="0"/>
          <p:cNvCxnSpPr>
            <a:cxnSpLocks/>
          </p:cNvCxnSpPr>
          <p:nvPr isPhoto="0" userDrawn="0"/>
        </p:nvCxnSpPr>
        <p:spPr bwMode="auto">
          <a:xfrm rot="16199969" flipH="0" flipV="0">
            <a:off x="8812946" y="2816933"/>
            <a:ext cx="432612" cy="474017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9202782" name="" hidden="0"/>
          <p:cNvCxnSpPr>
            <a:cxnSpLocks/>
          </p:cNvCxnSpPr>
          <p:nvPr isPhoto="0" userDrawn="0"/>
        </p:nvCxnSpPr>
        <p:spPr bwMode="auto">
          <a:xfrm rot="16199969" flipH="0" flipV="0">
            <a:off x="8504282" y="3742507"/>
            <a:ext cx="365796" cy="210051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164874" name="" hidden="0"/>
          <p:cNvCxnSpPr>
            <a:cxnSpLocks/>
          </p:cNvCxnSpPr>
          <p:nvPr isPhoto="0" userDrawn="0"/>
        </p:nvCxnSpPr>
        <p:spPr bwMode="auto">
          <a:xfrm rot="16199969" flipH="0" flipV="0">
            <a:off x="9335238" y="4370814"/>
            <a:ext cx="890815" cy="210051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152210" name="" hidden="0"/>
          <p:cNvCxnSpPr>
            <a:cxnSpLocks/>
          </p:cNvCxnSpPr>
          <p:nvPr isPhoto="0" userDrawn="0"/>
        </p:nvCxnSpPr>
        <p:spPr bwMode="auto">
          <a:xfrm rot="16199969" flipH="0" flipV="1">
            <a:off x="10904519" y="3789076"/>
            <a:ext cx="482629" cy="78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2595434" name="" hidden="0"/>
          <p:cNvCxnSpPr>
            <a:cxnSpLocks/>
          </p:cNvCxnSpPr>
          <p:nvPr isPhoto="0" userDrawn="0"/>
        </p:nvCxnSpPr>
        <p:spPr bwMode="auto">
          <a:xfrm rot="16199969" flipH="0" flipV="1">
            <a:off x="10904519" y="4660900"/>
            <a:ext cx="482629" cy="78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4213157" name="" hidden="0"/>
          <p:cNvCxnSpPr>
            <a:cxnSpLocks/>
          </p:cNvCxnSpPr>
          <p:nvPr isPhoto="0" userDrawn="0"/>
        </p:nvCxnSpPr>
        <p:spPr bwMode="auto">
          <a:xfrm rot="16199969" flipH="0" flipV="1">
            <a:off x="8765409" y="4236289"/>
            <a:ext cx="482629" cy="849297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173908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073846" y="1341850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801604" name="" hidden="0"/>
          <p:cNvCxnSpPr>
            <a:cxnSpLocks/>
          </p:cNvCxnSpPr>
          <p:nvPr isPhoto="0" userDrawn="0"/>
        </p:nvCxnSpPr>
        <p:spPr bwMode="auto">
          <a:xfrm rot="16199969" flipH="0" flipV="0">
            <a:off x="9383403" y="5513214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1772699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968919" y="5498703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9919972" name="" hidden="0"/>
          <p:cNvSpPr txBox="1"/>
          <p:nvPr isPhoto="0" userDrawn="0"/>
        </p:nvSpPr>
        <p:spPr bwMode="auto">
          <a:xfrm flipH="0" flipV="0">
            <a:off x="8096544" y="1624494"/>
            <a:ext cx="932706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MSR6</a:t>
            </a:r>
            <a:endParaRPr i="1"/>
          </a:p>
          <a:p>
            <a:pPr>
              <a:defRPr/>
            </a:pPr>
            <a:r>
              <a:rPr i="1"/>
              <a:t>domain</a:t>
            </a:r>
            <a:endParaRPr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3096870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98449" y="206374"/>
            <a:ext cx="11055349" cy="809624"/>
          </a:xfrm>
        </p:spPr>
        <p:txBody>
          <a:bodyPr/>
          <a:lstStyle/>
          <a:p>
            <a:pPr>
              <a:defRPr/>
            </a:pPr>
            <a:r>
              <a:rPr/>
              <a:t>Summary / Conclusion</a:t>
            </a:r>
            <a:endParaRPr/>
          </a:p>
        </p:txBody>
      </p:sp>
      <p:sp>
        <p:nvSpPr>
          <p:cNvPr id="193962945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298449" y="1079499"/>
            <a:ext cx="9609174" cy="539319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30000" lnSpcReduction="14000"/>
          </a:bodyPr>
          <a:lstStyle/>
          <a:p>
            <a:pPr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sz="7200"/>
              <a:t>Stateless bitstring replication is the best new multicast direction in 40 years</a:t>
            </a:r>
            <a:endParaRPr sz="7200"/>
          </a:p>
          <a:p>
            <a:pPr marL="0" indent="0">
              <a:buFont typeface="Arial"/>
              <a:buNone/>
              <a:defRPr/>
            </a:pPr>
            <a:r>
              <a:rPr sz="7200"/>
              <a:t>BIER-WG - great stateless intra-SP solution for MPLS networks</a:t>
            </a:r>
            <a:endParaRPr sz="7200"/>
          </a:p>
          <a:p>
            <a:pPr marL="400050" lvl="1" indent="0">
              <a:buFont typeface="Arial"/>
              <a:buNone/>
              <a:defRPr/>
            </a:pPr>
            <a:r>
              <a:rPr sz="7200"/>
              <a:t>But  inferior fit for IPv6 networks and end-to-end applications</a:t>
            </a:r>
            <a:endParaRPr sz="7200"/>
          </a:p>
          <a:p>
            <a:pPr marL="400050" lvl="1" indent="0">
              <a:buFont typeface="Arial"/>
              <a:buNone/>
              <a:defRPr/>
            </a:pPr>
            <a:r>
              <a:rPr sz="4800" i="1"/>
              <a:t>IETF/BIER can-not / should not change any more than necessary of the  IPv6 ecosystem </a:t>
            </a:r>
            <a:endParaRPr sz="4800" i="1"/>
          </a:p>
          <a:p>
            <a:pPr marL="400050" lvl="1" indent="0">
              <a:buFont typeface="Arial"/>
              <a:buNone/>
              <a:defRPr/>
            </a:pPr>
            <a:r>
              <a:rPr sz="4800" i="1"/>
              <a:t>Want to improve on what we learned from BIER (and its limitations) to get best IPv6 solution.</a:t>
            </a:r>
            <a:endParaRPr sz="4800" i="1"/>
          </a:p>
          <a:p>
            <a:pPr marL="400050" lvl="1" indent="0">
              <a:buFont typeface="Arial"/>
              <a:buNone/>
              <a:defRPr/>
            </a:pPr>
            <a:endParaRPr sz="3600"/>
          </a:p>
          <a:p>
            <a:pPr marL="0" indent="0">
              <a:buFont typeface="Arial"/>
              <a:buNone/>
              <a:defRPr/>
            </a:pPr>
            <a:r>
              <a:rPr sz="9000" b="1">
                <a:solidFill>
                  <a:srgbClr val="00B050"/>
                </a:solidFill>
              </a:rPr>
              <a:t>MSR6: Keep it simple &amp; </a:t>
            </a:r>
            <a:r>
              <a:rPr sz="9000" b="1" i="1">
                <a:solidFill>
                  <a:srgbClr val="00B050"/>
                </a:solidFill>
              </a:rPr>
              <a:t>Make IPv6 Multicast great again!</a:t>
            </a:r>
            <a:endParaRPr sz="9000" b="1">
              <a:solidFill>
                <a:srgbClr val="00B050"/>
              </a:solidFill>
            </a:endParaRPr>
          </a:p>
          <a:p>
            <a:pPr marL="457200" lvl="1" indent="0">
              <a:buFont typeface="Arial"/>
              <a:buNone/>
              <a:defRPr/>
            </a:pPr>
            <a:endParaRPr sz="7200" b="1" i="1">
              <a:solidFill>
                <a:srgbClr val="00B050"/>
              </a:solidFill>
            </a:endParaRPr>
          </a:p>
          <a:p>
            <a:pPr marL="457200" lvl="1" indent="0" algn="l">
              <a:lnSpc>
                <a:spcPct val="76000"/>
              </a:lnSpc>
              <a:spcBef>
                <a:spcPts val="850"/>
              </a:spcBef>
              <a:spcAft>
                <a:spcPts val="0"/>
              </a:spcAft>
              <a:buFont typeface="Arial"/>
              <a:buNone/>
              <a:defRPr/>
            </a:pPr>
            <a:r>
              <a:rPr sz="8000" b="1" i="1">
                <a:solidFill>
                  <a:srgbClr val="00B050"/>
                </a:solidFill>
              </a:rPr>
              <a:t>Native stateless multicast - for all IPv6 networks</a:t>
            </a:r>
            <a:endParaRPr sz="8000" b="1" i="1">
              <a:solidFill>
                <a:srgbClr val="00B050"/>
              </a:solidFill>
            </a:endParaRPr>
          </a:p>
          <a:p>
            <a:pPr marL="457200" lvl="1" indent="0" algn="l">
              <a:lnSpc>
                <a:spcPct val="76000"/>
              </a:lnSpc>
              <a:spcBef>
                <a:spcPts val="850"/>
              </a:spcBef>
              <a:spcAft>
                <a:spcPts val="0"/>
              </a:spcAft>
              <a:buFont typeface="Arial"/>
              <a:buNone/>
              <a:defRPr/>
            </a:pPr>
            <a:r>
              <a:rPr sz="8000" b="1" i="1">
                <a:solidFill>
                  <a:srgbClr val="00B050"/>
                </a:solidFill>
              </a:rPr>
              <a:t>Stateless IPv6 multicast into applications</a:t>
            </a:r>
            <a:br>
              <a:rPr sz="8000" b="1" i="1">
                <a:solidFill>
                  <a:srgbClr val="00B050"/>
                </a:solidFill>
              </a:rPr>
            </a:br>
            <a:r>
              <a:rPr sz="8000" b="1" i="1">
                <a:solidFill>
                  <a:srgbClr val="00B050"/>
                </a:solidFill>
              </a:rPr>
              <a:t>    </a:t>
            </a:r>
            <a:r>
              <a:rPr sz="8000" b="1" i="1">
                <a:solidFill>
                  <a:srgbClr val="00B050"/>
                </a:solidFill>
              </a:rPr>
              <a:t>(DC, industrial, IoT, SP-edge, ...)</a:t>
            </a:r>
            <a:endParaRPr sz="8000" b="1" i="1">
              <a:solidFill>
                <a:srgbClr val="00B050"/>
              </a:solidFill>
            </a:endParaRPr>
          </a:p>
          <a:p>
            <a:pPr marL="457200" lvl="1" indent="0" algn="l">
              <a:lnSpc>
                <a:spcPct val="76000"/>
              </a:lnSpc>
              <a:spcBef>
                <a:spcPts val="850"/>
              </a:spcBef>
              <a:spcAft>
                <a:spcPts val="0"/>
              </a:spcAft>
              <a:buFont typeface="Arial"/>
              <a:buNone/>
              <a:defRPr/>
            </a:pPr>
            <a:r>
              <a:rPr sz="8000" b="1" i="1">
                <a:solidFill>
                  <a:srgbClr val="00B050"/>
                </a:solidFill>
              </a:rPr>
              <a:t>Re-use / share all of BIER that fits!</a:t>
            </a:r>
            <a:endParaRPr sz="8000" b="1" i="1">
              <a:solidFill>
                <a:srgbClr val="00B050"/>
              </a:solidFill>
            </a:endParaRPr>
          </a:p>
          <a:p>
            <a:pPr marL="457200" lvl="1" indent="0" algn="l">
              <a:lnSpc>
                <a:spcPct val="76000"/>
              </a:lnSpc>
              <a:spcBef>
                <a:spcPts val="850"/>
              </a:spcBef>
              <a:spcAft>
                <a:spcPts val="0"/>
              </a:spcAft>
              <a:buFont typeface="Arial"/>
              <a:buNone/>
              <a:defRPr/>
            </a:pPr>
            <a:endParaRPr sz="3600" i="1"/>
          </a:p>
          <a:p>
            <a:pPr marL="0" indent="0">
              <a:buFont typeface="Arial"/>
              <a:buNone/>
              <a:defRPr/>
            </a:pPr>
            <a:endParaRPr sz="7200"/>
          </a:p>
          <a:p>
            <a:pPr marL="0" indent="0">
              <a:buFont typeface="Arial"/>
              <a:buNone/>
              <a:defRPr/>
            </a:pPr>
            <a:r>
              <a:rPr sz="7200"/>
              <a:t>Stuffed Agenda, No questions now ?!</a:t>
            </a:r>
            <a:endParaRPr sz="7200"/>
          </a:p>
          <a:p>
            <a:pPr marL="457200" lvl="1" indent="0">
              <a:buFont typeface="Arial"/>
              <a:buNone/>
              <a:defRPr/>
            </a:pPr>
            <a:r>
              <a:rPr sz="7200"/>
              <a:t>But welcoming questions any time after the meeting!</a:t>
            </a:r>
            <a:endParaRPr sz="4800"/>
          </a:p>
        </p:txBody>
      </p:sp>
      <p:pic>
        <p:nvPicPr>
          <p:cNvPr id="1063291114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9907624" y="1680259"/>
            <a:ext cx="2173249" cy="3297143"/>
          </a:xfrm>
          <a:prstGeom prst="rect">
            <a:avLst/>
          </a:prstGeom>
        </p:spPr>
      </p:pic>
      <p:sp>
        <p:nvSpPr>
          <p:cNvPr id="1970746019" name="" hidden="0"/>
          <p:cNvSpPr txBox="1"/>
          <p:nvPr isPhoto="0" userDrawn="0"/>
        </p:nvSpPr>
        <p:spPr bwMode="auto">
          <a:xfrm rot="0" flipH="0" flipV="0">
            <a:off x="10326983" y="5150192"/>
            <a:ext cx="80246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506647786" name="" hidden="0"/>
          <p:cNvSpPr/>
          <p:nvPr isPhoto="0" userDrawn="0"/>
        </p:nvSpPr>
        <p:spPr bwMode="auto">
          <a:xfrm flipH="0" flipV="0">
            <a:off x="9796500" y="1666874"/>
            <a:ext cx="2174874" cy="4016374"/>
          </a:xfrm>
          <a:prstGeom prst="rect">
            <a:avLst/>
          </a:prstGeom>
          <a:noFill/>
          <a:ln w="76199" cap="flat" cmpd="sng" algn="ctr">
            <a:solidFill>
              <a:srgbClr val="C00000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682645" name="" hidden="0"/>
          <p:cNvSpPr txBox="1"/>
          <p:nvPr isPhoto="0" userDrawn="0"/>
        </p:nvSpPr>
        <p:spPr bwMode="auto">
          <a:xfrm flipH="0" flipV="0">
            <a:off x="9890124" y="4829175"/>
            <a:ext cx="1956169" cy="822996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 b="1">
                <a:solidFill>
                  <a:srgbClr val="00B050"/>
                </a:solidFill>
                <a:latin typeface="Chalkduster"/>
                <a:ea typeface="Chalkduster"/>
                <a:cs typeface="Chalkduster"/>
              </a:rPr>
              <a:t>Go Native</a:t>
            </a:r>
            <a:endParaRPr sz="2400" b="1">
              <a:solidFill>
                <a:srgbClr val="00B050"/>
              </a:solidFill>
              <a:latin typeface="Chalkduster"/>
              <a:ea typeface="Chalkduster"/>
              <a:cs typeface="Chalkduster"/>
            </a:endParaRPr>
          </a:p>
          <a:p>
            <a:pPr algn="ctr">
              <a:defRPr/>
            </a:pPr>
            <a:r>
              <a:rPr sz="2400" b="1">
                <a:solidFill>
                  <a:srgbClr val="00B050"/>
                </a:solidFill>
                <a:latin typeface="Chalkduster"/>
                <a:ea typeface="Chalkduster"/>
                <a:cs typeface="Chalkduster"/>
              </a:rPr>
              <a:t>Stateless !</a:t>
            </a:r>
            <a:endParaRPr sz="2800">
              <a:solidFill>
                <a:srgbClr val="00B050"/>
              </a:solidFill>
              <a:latin typeface="Chalkduster"/>
              <a:ea typeface="Chalkduster"/>
              <a:cs typeface="Chalkduste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2022-07-21T20:59:15Z</dcterms:modified>
  <cp:category/>
  <cp:contentStatus/>
  <cp:version/>
</cp:coreProperties>
</file>