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7" r:id="rId3"/>
    <p:sldId id="258" r:id="rId4"/>
    <p:sldId id="259" r:id="rId5"/>
    <p:sldId id="260" r:id="rId6"/>
    <p:sldId id="265" r:id="rId7"/>
    <p:sldId id="264" r:id="rId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768"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7/22/2022</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486622121" name="Slide Image Placeholder 1"/>
          <p:cNvSpPr>
            <a:spLocks noGrp="1" noRot="1" noChangeAspect="1"/>
          </p:cNvSpPr>
          <p:nvPr>
            <p:ph type="sldImg"/>
          </p:nvPr>
        </p:nvSpPr>
        <p:spPr bwMode="auto"/>
      </p:sp>
      <p:sp>
        <p:nvSpPr>
          <p:cNvPr id="862140916" name="Notes Placeholder 2"/>
          <p:cNvSpPr>
            <a:spLocks noGrp="1"/>
          </p:cNvSpPr>
          <p:nvPr>
            <p:ph type="body" idx="1"/>
          </p:nvPr>
        </p:nvSpPr>
        <p:spPr bwMode="auto"/>
        <p:txBody>
          <a:bodyPr/>
          <a:lstStyle/>
          <a:p>
            <a:pPr>
              <a:defRPr/>
            </a:pPr>
            <a:r>
              <a:rPr lang="en-US"/>
              <a:t>-</a:t>
            </a:r>
            <a:endParaRPr/>
          </a:p>
        </p:txBody>
      </p:sp>
      <p:sp>
        <p:nvSpPr>
          <p:cNvPr id="408431817" name="Slide Number Placeholder 3"/>
          <p:cNvSpPr>
            <a:spLocks noGrp="1"/>
          </p:cNvSpPr>
          <p:nvPr>
            <p:ph type="sldNum" sz="quarter" idx="5"/>
          </p:nvPr>
        </p:nvSpPr>
        <p:spPr bwMode="auto"/>
        <p:txBody>
          <a:bodyPr/>
          <a:lstStyle/>
          <a:p>
            <a:pPr>
              <a:defRPr/>
            </a:pPr>
            <a:fld id="{ED07F65D-57EB-1F6F-26D8-A438ED56E9B2}"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78919313" name="Slide Image Placeholder 1"/>
          <p:cNvSpPr>
            <a:spLocks noGrp="1" noRot="1" noChangeAspect="1"/>
          </p:cNvSpPr>
          <p:nvPr>
            <p:ph type="sldImg"/>
          </p:nvPr>
        </p:nvSpPr>
        <p:spPr bwMode="auto"/>
      </p:sp>
      <p:sp>
        <p:nvSpPr>
          <p:cNvPr id="1650150249" name="Notes Placeholder 2"/>
          <p:cNvSpPr>
            <a:spLocks noGrp="1"/>
          </p:cNvSpPr>
          <p:nvPr>
            <p:ph type="body" idx="1"/>
          </p:nvPr>
        </p:nvSpPr>
        <p:spPr bwMode="auto"/>
        <p:txBody>
          <a:bodyPr/>
          <a:lstStyle/>
          <a:p>
            <a:pPr>
              <a:defRPr/>
            </a:pPr>
            <a:r>
              <a:rPr lang="en-US"/>
              <a:t>-</a:t>
            </a:r>
            <a:endParaRPr/>
          </a:p>
        </p:txBody>
      </p:sp>
      <p:sp>
        <p:nvSpPr>
          <p:cNvPr id="711648098" name="Slide Number Placeholder 3"/>
          <p:cNvSpPr>
            <a:spLocks noGrp="1"/>
          </p:cNvSpPr>
          <p:nvPr>
            <p:ph type="sldNum" sz="quarter" idx="5"/>
          </p:nvPr>
        </p:nvSpPr>
        <p:spPr bwMode="auto"/>
        <p:txBody>
          <a:bodyPr/>
          <a:lstStyle/>
          <a:p>
            <a:pPr>
              <a:defRPr/>
            </a:pPr>
            <a:fld id="{2692DE0E-7ECF-25E7-40DB-3A006F0CF1F8}"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54826155" name="Slide Image Placeholder 1"/>
          <p:cNvSpPr>
            <a:spLocks noGrp="1" noRot="1" noChangeAspect="1"/>
          </p:cNvSpPr>
          <p:nvPr>
            <p:ph type="sldImg"/>
          </p:nvPr>
        </p:nvSpPr>
        <p:spPr bwMode="auto"/>
      </p:sp>
      <p:sp>
        <p:nvSpPr>
          <p:cNvPr id="701789230" name="Notes Placeholder 2"/>
          <p:cNvSpPr>
            <a:spLocks noGrp="1"/>
          </p:cNvSpPr>
          <p:nvPr>
            <p:ph type="body" idx="1"/>
          </p:nvPr>
        </p:nvSpPr>
        <p:spPr bwMode="auto"/>
        <p:txBody>
          <a:bodyPr/>
          <a:lstStyle/>
          <a:p>
            <a:pPr>
              <a:defRPr/>
            </a:pPr>
            <a:r>
              <a:rPr lang="en-US"/>
              <a:t>-</a:t>
            </a:r>
            <a:endParaRPr/>
          </a:p>
        </p:txBody>
      </p:sp>
      <p:sp>
        <p:nvSpPr>
          <p:cNvPr id="2023575043" name="Slide Number Placeholder 3"/>
          <p:cNvSpPr>
            <a:spLocks noGrp="1"/>
          </p:cNvSpPr>
          <p:nvPr>
            <p:ph type="sldNum" sz="quarter" idx="5"/>
          </p:nvPr>
        </p:nvSpPr>
        <p:spPr bwMode="auto"/>
        <p:txBody>
          <a:bodyPr/>
          <a:lstStyle/>
          <a:p>
            <a:pPr>
              <a:defRPr/>
            </a:pPr>
            <a:fld id="{2590D715-2232-B87E-2FD5-373564A7BA47}"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78919313" name="Slide Image Placeholder 1"/>
          <p:cNvSpPr>
            <a:spLocks noGrp="1" noRot="1" noChangeAspect="1"/>
          </p:cNvSpPr>
          <p:nvPr>
            <p:ph type="sldImg"/>
          </p:nvPr>
        </p:nvSpPr>
        <p:spPr bwMode="auto"/>
      </p:sp>
      <p:sp>
        <p:nvSpPr>
          <p:cNvPr id="1650150249" name="Notes Placeholder 2"/>
          <p:cNvSpPr>
            <a:spLocks noGrp="1"/>
          </p:cNvSpPr>
          <p:nvPr>
            <p:ph type="body" idx="1"/>
          </p:nvPr>
        </p:nvSpPr>
        <p:spPr bwMode="auto"/>
        <p:txBody>
          <a:bodyPr/>
          <a:lstStyle/>
          <a:p>
            <a:pPr>
              <a:defRPr/>
            </a:pPr>
            <a:r>
              <a:rPr lang="en-US"/>
              <a:t>-</a:t>
            </a:r>
            <a:endParaRPr/>
          </a:p>
        </p:txBody>
      </p:sp>
      <p:sp>
        <p:nvSpPr>
          <p:cNvPr id="711648098" name="Slide Number Placehold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692DE0E-7ECF-25E7-40DB-3A006F0CF1F8}" type="slidenum">
              <a:rPr kumimoji="0" lang="en-US" sz="1200" b="0" i="0" u="none" strike="noStrike" kern="0" cap="none" spc="0" normalizeH="0" baseline="0" noProof="0">
                <a:ln>
                  <a:noFill/>
                </a:ln>
                <a:solidFill>
                  <a:prstClr val="black"/>
                </a:solidFill>
                <a:effectLst/>
                <a:uLnTx/>
                <a:uFillTx/>
                <a:latin typeface="Arial"/>
                <a:cs typeface="Arial"/>
              </a:rPr>
              <a:pPr marL="0" marR="0" lvl="0" indent="0" algn="r" defTabSz="914400" eaLnBrk="1" fontAlgn="auto" latinLnBrk="0" hangingPunct="1">
                <a:lnSpc>
                  <a:spcPct val="100000"/>
                </a:lnSpc>
                <a:spcBef>
                  <a:spcPts val="0"/>
                </a:spcBef>
                <a:spcAft>
                  <a:spcPts val="0"/>
                </a:spcAft>
                <a:buClrTx/>
                <a:buSzTx/>
                <a:buFontTx/>
                <a:buNone/>
                <a:tabLst/>
                <a:defRPr/>
              </a:pPr>
              <a:t>6</a:t>
            </a:fld>
            <a:endParaRPr kumimoji="0" lang="en-US" sz="1200" b="0" i="0" u="none" strike="noStrike" kern="0" cap="none" spc="0" normalizeH="0" baseline="0" noProof="0">
              <a:ln>
                <a:noFill/>
              </a:ln>
              <a:solidFill>
                <a:prstClr val="black"/>
              </a:solidFill>
              <a:effectLst/>
              <a:uLnTx/>
              <a:uFillTx/>
              <a:latin typeface="Arial"/>
              <a:cs typeface="Arial"/>
            </a:endParaRPr>
          </a:p>
        </p:txBody>
      </p:sp>
    </p:spTree>
    <p:extLst>
      <p:ext uri="{BB962C8B-B14F-4D97-AF65-F5344CB8AC3E}">
        <p14:creationId xmlns:p14="http://schemas.microsoft.com/office/powerpoint/2010/main" val="4026857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78919313" name="Slide Image Placeholder 1"/>
          <p:cNvSpPr>
            <a:spLocks noGrp="1" noRot="1" noChangeAspect="1"/>
          </p:cNvSpPr>
          <p:nvPr>
            <p:ph type="sldImg"/>
          </p:nvPr>
        </p:nvSpPr>
        <p:spPr bwMode="auto"/>
      </p:sp>
      <p:sp>
        <p:nvSpPr>
          <p:cNvPr id="1650150249" name="Notes Placeholder 2"/>
          <p:cNvSpPr>
            <a:spLocks noGrp="1"/>
          </p:cNvSpPr>
          <p:nvPr>
            <p:ph type="body" idx="1"/>
          </p:nvPr>
        </p:nvSpPr>
        <p:spPr bwMode="auto"/>
        <p:txBody>
          <a:bodyPr/>
          <a:lstStyle/>
          <a:p>
            <a:pPr>
              <a:defRPr/>
            </a:pPr>
            <a:r>
              <a:rPr lang="en-US"/>
              <a:t>-</a:t>
            </a:r>
            <a:endParaRPr/>
          </a:p>
        </p:txBody>
      </p:sp>
      <p:sp>
        <p:nvSpPr>
          <p:cNvPr id="711648098" name="Slide Number Placehold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692DE0E-7ECF-25E7-40DB-3A006F0CF1F8}" type="slidenum">
              <a:rPr kumimoji="0" lang="en-US" sz="1200" b="0" i="0" u="none" strike="noStrike" kern="0" cap="none" spc="0" normalizeH="0" baseline="0" noProof="0">
                <a:ln>
                  <a:noFill/>
                </a:ln>
                <a:solidFill>
                  <a:prstClr val="black"/>
                </a:solidFill>
                <a:effectLst/>
                <a:uLnTx/>
                <a:uFillTx/>
                <a:latin typeface="Arial"/>
                <a:cs typeface="Arial"/>
              </a:rPr>
              <a:pPr marL="0" marR="0" lvl="0" indent="0" algn="r" defTabSz="914400" eaLnBrk="1" fontAlgn="auto" latinLnBrk="0" hangingPunct="1">
                <a:lnSpc>
                  <a:spcPct val="100000"/>
                </a:lnSpc>
                <a:spcBef>
                  <a:spcPts val="0"/>
                </a:spcBef>
                <a:spcAft>
                  <a:spcPts val="0"/>
                </a:spcAft>
                <a:buClrTx/>
                <a:buSzTx/>
                <a:buFontTx/>
                <a:buNone/>
                <a:tabLst/>
                <a:defRPr/>
              </a:pPr>
              <a:t>7</a:t>
            </a:fld>
            <a:endParaRPr kumimoji="0" lang="en-US" sz="1200" b="0" i="0" u="none" strike="noStrike" kern="0" cap="none" spc="0" normalizeH="0" baseline="0" noProof="0">
              <a:ln>
                <a:noFill/>
              </a:ln>
              <a:solidFill>
                <a:prstClr val="black"/>
              </a:solidFill>
              <a:effectLst/>
              <a:uLnTx/>
              <a:uFillTx/>
              <a:latin typeface="Arial"/>
              <a:cs typeface="Arial"/>
            </a:endParaRPr>
          </a:p>
        </p:txBody>
      </p:sp>
    </p:spTree>
    <p:extLst>
      <p:ext uri="{BB962C8B-B14F-4D97-AF65-F5344CB8AC3E}">
        <p14:creationId xmlns:p14="http://schemas.microsoft.com/office/powerpoint/2010/main" val="391131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7/22/2022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7/22/2022</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26527989" name="Rectangle 2"/>
          <p:cNvSpPr>
            <a:spLocks noGrp="1" noChangeArrowheads="1"/>
          </p:cNvSpPr>
          <p:nvPr>
            <p:ph type="ctrTitle"/>
          </p:nvPr>
        </p:nvSpPr>
        <p:spPr bwMode="auto">
          <a:xfrm>
            <a:off x="507999" y="232855"/>
            <a:ext cx="11277599" cy="5880023"/>
          </a:xfrm>
        </p:spPr>
        <p:txBody>
          <a:bodyPr vertOverflow="overflow" horzOverflow="clip" vert="horz" wrap="square" lIns="91440" tIns="45720" rIns="91440" bIns="45720" numCol="1" spcCol="0" rtlCol="0" fromWordArt="0" anchor="b" anchorCtr="0" forceAA="0" compatLnSpc="0">
            <a:normAutofit/>
          </a:bodyPr>
          <a:lstStyle/>
          <a:p>
            <a:pPr>
              <a:defRPr/>
            </a:pPr>
            <a:r>
              <a:rPr lang="en-US" sz="3600" dirty="0"/>
              <a:t>Solution Overview</a:t>
            </a:r>
            <a:br>
              <a:rPr lang="en-US" sz="3600" dirty="0"/>
            </a:br>
            <a:r>
              <a:rPr lang="en-US" sz="3600" dirty="0"/>
              <a:t>Stateless Traffic Engineering Multicast</a:t>
            </a:r>
            <a:br>
              <a:rPr lang="en-US" sz="2600" i="1" dirty="0"/>
            </a:br>
            <a:br>
              <a:rPr lang="en-US" sz="3200" dirty="0"/>
            </a:br>
            <a:r>
              <a:rPr lang="en-US" sz="2000" b="0" i="0" u="none" strike="noStrike" cap="none" spc="0" dirty="0">
                <a:solidFill>
                  <a:schemeClr val="tx1"/>
                </a:solidFill>
                <a:latin typeface="微软雅黑"/>
                <a:ea typeface="微软雅黑"/>
                <a:cs typeface="微软雅黑"/>
              </a:rPr>
              <a:t>MSR6 </a:t>
            </a:r>
            <a:r>
              <a:rPr lang="en-US" sz="2000" b="0" i="0" u="none" strike="noStrike" cap="none" spc="0" dirty="0" err="1">
                <a:solidFill>
                  <a:schemeClr val="tx1"/>
                </a:solidFill>
                <a:latin typeface="微软雅黑"/>
                <a:ea typeface="微软雅黑"/>
                <a:cs typeface="微软雅黑"/>
              </a:rPr>
              <a:t>BoF</a:t>
            </a:r>
            <a:r>
              <a:rPr lang="en-US" sz="2000" b="0" i="0" u="none" strike="noStrike" cap="none" spc="0" dirty="0">
                <a:solidFill>
                  <a:schemeClr val="tx1"/>
                </a:solidFill>
                <a:latin typeface="微软雅黑"/>
                <a:ea typeface="微软雅黑"/>
                <a:cs typeface="微软雅黑"/>
              </a:rPr>
              <a:t> IETF 114 Philadelphia</a:t>
            </a:r>
            <a:br>
              <a:rPr lang="en-US" sz="3200" dirty="0"/>
            </a:br>
            <a:br>
              <a:rPr lang="en-US" sz="3200" dirty="0"/>
            </a:br>
            <a:br>
              <a:rPr lang="en-US" sz="3200" dirty="0"/>
            </a:br>
            <a:r>
              <a:rPr lang="en-US" sz="1800" dirty="0"/>
              <a:t>draft-geng-msr6-traffic-engineering-01, draft-geng-msr6-rlb-segment-00, </a:t>
            </a:r>
            <a:br>
              <a:rPr lang="en-US" sz="1800" dirty="0"/>
            </a:br>
            <a:r>
              <a:rPr lang="en-US" sz="1800" dirty="0"/>
              <a:t> draft-chen-pim-srv6-p2mp-path-06, draft-chen-pim-mrh6-03, </a:t>
            </a:r>
            <a:br>
              <a:rPr lang="en-US" sz="1800" dirty="0"/>
            </a:br>
            <a:r>
              <a:rPr lang="en-US" sz="1800" dirty="0"/>
              <a:t>draft-eckert-msr6-rbs-00 and </a:t>
            </a:r>
            <a:r>
              <a:rPr lang="en-US" sz="1800" b="0" i="0" u="none" strike="noStrike" cap="none" spc="0" dirty="0">
                <a:solidFill>
                  <a:schemeClr val="tx1"/>
                </a:solidFill>
              </a:rPr>
              <a:t>draft-cheng-spring-ipv6-msr-design-consideration</a:t>
            </a:r>
            <a:r>
              <a:rPr lang="en-US" sz="1800" dirty="0">
                <a:solidFill>
                  <a:schemeClr val="tx1"/>
                </a:solidFill>
                <a:latin typeface="Candara"/>
              </a:rPr>
              <a:t> </a:t>
            </a:r>
            <a:br>
              <a:rPr lang="en-US" sz="2000" dirty="0">
                <a:solidFill>
                  <a:schemeClr val="tx1"/>
                </a:solidFill>
                <a:latin typeface="Candara"/>
              </a:rPr>
            </a:br>
            <a:br>
              <a:rPr lang="en-US" sz="2000" dirty="0">
                <a:solidFill>
                  <a:schemeClr val="tx1"/>
                </a:solidFill>
                <a:latin typeface="Candara"/>
              </a:rPr>
            </a:br>
            <a:r>
              <a:rPr sz="1600" b="1" i="0" u="none" dirty="0">
                <a:solidFill>
                  <a:srgbClr val="000000"/>
                </a:solidFill>
                <a:latin typeface="Arial"/>
                <a:ea typeface="Arial"/>
                <a:cs typeface="Arial"/>
              </a:rPr>
              <a:t>Operator</a:t>
            </a:r>
            <a:r>
              <a:rPr lang="en-US" sz="1600" b="1" i="0" u="none" dirty="0">
                <a:solidFill>
                  <a:srgbClr val="000000"/>
                </a:solidFill>
                <a:latin typeface="Arial"/>
                <a:ea typeface="Arial"/>
                <a:cs typeface="Arial"/>
              </a:rPr>
              <a:t>s</a:t>
            </a:r>
            <a:endParaRPr sz="1600" b="1" i="0" u="none" dirty="0">
              <a:solidFill>
                <a:srgbClr val="000000"/>
              </a:solidFill>
              <a:latin typeface="Arial"/>
              <a:ea typeface="Arial"/>
              <a:cs typeface="Arial"/>
            </a:endParaRPr>
          </a:p>
          <a:p>
            <a:pPr>
              <a:defRPr/>
            </a:pPr>
            <a:r>
              <a:rPr sz="1600" b="0" i="0" u="none" dirty="0">
                <a:solidFill>
                  <a:srgbClr val="000000"/>
                </a:solidFill>
                <a:latin typeface="Arial"/>
                <a:ea typeface="Arial"/>
                <a:cs typeface="Arial"/>
              </a:rPr>
              <a:t>W</a:t>
            </a:r>
            <a:r>
              <a:rPr lang="en-US" sz="1600" b="0" i="0" u="none" dirty="0">
                <a:solidFill>
                  <a:srgbClr val="000000"/>
                </a:solidFill>
                <a:latin typeface="Arial"/>
                <a:ea typeface="Arial"/>
                <a:cs typeface="Arial"/>
              </a:rPr>
              <a:t>e</a:t>
            </a:r>
            <a:r>
              <a:rPr sz="1600" b="0" i="0" u="none" dirty="0">
                <a:solidFill>
                  <a:srgbClr val="000000"/>
                </a:solidFill>
                <a:latin typeface="Arial"/>
                <a:ea typeface="Arial"/>
                <a:cs typeface="Arial"/>
              </a:rPr>
              <a:t>iqiang Cheng, Y</a:t>
            </a:r>
            <a:r>
              <a:rPr lang="en-US" sz="1600" b="0" i="0" u="none" dirty="0">
                <a:solidFill>
                  <a:srgbClr val="000000"/>
                </a:solidFill>
                <a:latin typeface="Arial"/>
                <a:ea typeface="Arial"/>
                <a:cs typeface="Arial"/>
              </a:rPr>
              <a:t>i</a:t>
            </a:r>
            <a:r>
              <a:rPr sz="1600" b="0" i="0" u="none" dirty="0">
                <a:solidFill>
                  <a:srgbClr val="000000"/>
                </a:solidFill>
                <a:latin typeface="Arial"/>
                <a:ea typeface="Arial"/>
                <a:cs typeface="Arial"/>
              </a:rPr>
              <a:t>song Li</a:t>
            </a:r>
            <a:r>
              <a:rPr lang="en-US" sz="1600" b="0" i="0" u="none" dirty="0">
                <a:solidFill>
                  <a:srgbClr val="000000"/>
                </a:solidFill>
                <a:latin typeface="Arial"/>
                <a:ea typeface="Arial"/>
                <a:cs typeface="Arial"/>
              </a:rPr>
              <a:t>u</a:t>
            </a:r>
            <a:r>
              <a:rPr sz="1600" b="0" i="0" u="none" dirty="0">
                <a:solidFill>
                  <a:srgbClr val="000000"/>
                </a:solidFill>
                <a:latin typeface="Arial"/>
                <a:ea typeface="Arial"/>
                <a:cs typeface="Arial"/>
              </a:rPr>
              <a:t> (China Mobile), Aijun Wang (China Telecom), Z</a:t>
            </a:r>
            <a:r>
              <a:rPr lang="en-US" sz="1600" b="0" i="0" u="none" dirty="0">
                <a:solidFill>
                  <a:srgbClr val="000000"/>
                </a:solidFill>
                <a:latin typeface="Arial"/>
                <a:ea typeface="Arial"/>
                <a:cs typeface="Arial"/>
              </a:rPr>
              <a:t>h</a:t>
            </a:r>
            <a:r>
              <a:rPr sz="1600" b="0" i="0" u="none" dirty="0">
                <a:solidFill>
                  <a:srgbClr val="000000"/>
                </a:solidFill>
                <a:latin typeface="Arial"/>
                <a:ea typeface="Arial"/>
                <a:cs typeface="Arial"/>
              </a:rPr>
              <a:t>uangzhuang Qin (China Unicom)</a:t>
            </a:r>
          </a:p>
          <a:p>
            <a:pPr>
              <a:defRPr/>
            </a:pPr>
            <a:r>
              <a:rPr sz="1600" b="0" i="0" u="none" dirty="0">
                <a:solidFill>
                  <a:srgbClr val="000000"/>
                </a:solidFill>
                <a:latin typeface="Arial"/>
                <a:ea typeface="Arial"/>
                <a:cs typeface="Arial"/>
              </a:rPr>
              <a:t>Gyan Mishra, Mehmet Toy (Verizon)</a:t>
            </a:r>
            <a:br>
              <a:rPr sz="1600" b="0" i="0" u="none" dirty="0">
                <a:solidFill>
                  <a:srgbClr val="000000"/>
                </a:solidFill>
                <a:latin typeface="Arial"/>
                <a:ea typeface="Arial"/>
                <a:cs typeface="Arial"/>
              </a:rPr>
            </a:br>
            <a:endParaRPr sz="1600" b="0" i="0" u="none" dirty="0">
              <a:solidFill>
                <a:srgbClr val="000000"/>
              </a:solidFill>
              <a:latin typeface="Arial"/>
              <a:ea typeface="Arial"/>
              <a:cs typeface="Arial"/>
            </a:endParaRPr>
          </a:p>
          <a:p>
            <a:pPr>
              <a:defRPr/>
            </a:pPr>
            <a:r>
              <a:rPr sz="1600" b="1" i="0" u="none" dirty="0">
                <a:solidFill>
                  <a:srgbClr val="000000"/>
                </a:solidFill>
                <a:latin typeface="Arial"/>
                <a:ea typeface="Arial"/>
                <a:cs typeface="Arial"/>
              </a:rPr>
              <a:t>Vendor</a:t>
            </a:r>
            <a:r>
              <a:rPr lang="en-US" sz="1600" b="1" i="0" u="none" dirty="0">
                <a:solidFill>
                  <a:srgbClr val="000000"/>
                </a:solidFill>
                <a:latin typeface="Arial"/>
                <a:ea typeface="Arial"/>
                <a:cs typeface="Arial"/>
              </a:rPr>
              <a:t>s</a:t>
            </a:r>
            <a:endParaRPr sz="1600" b="1" i="0" u="none" dirty="0">
              <a:solidFill>
                <a:srgbClr val="000000"/>
              </a:solidFill>
              <a:latin typeface="Arial"/>
              <a:ea typeface="Arial"/>
              <a:cs typeface="Arial"/>
            </a:endParaRPr>
          </a:p>
          <a:p>
            <a:pPr>
              <a:defRPr/>
            </a:pPr>
            <a:r>
              <a:rPr sz="1600" b="0" i="0" u="none" dirty="0">
                <a:solidFill>
                  <a:srgbClr val="000000"/>
                </a:solidFill>
                <a:latin typeface="Arial"/>
                <a:ea typeface="Arial"/>
                <a:cs typeface="Arial"/>
              </a:rPr>
              <a:t>Xuesong Geng, Fen</a:t>
            </a:r>
            <a:r>
              <a:rPr lang="en-US" sz="1600" b="0" i="0" u="none" dirty="0">
                <a:solidFill>
                  <a:srgbClr val="000000"/>
                </a:solidFill>
                <a:latin typeface="Arial"/>
                <a:ea typeface="Arial"/>
                <a:cs typeface="Arial"/>
              </a:rPr>
              <a:t>g</a:t>
            </a:r>
            <a:r>
              <a:rPr sz="1600" b="0" i="0" u="none" dirty="0">
                <a:solidFill>
                  <a:srgbClr val="000000"/>
                </a:solidFill>
                <a:latin typeface="Arial"/>
                <a:ea typeface="Arial"/>
                <a:cs typeface="Arial"/>
              </a:rPr>
              <a:t>kai Li, </a:t>
            </a:r>
            <a:r>
              <a:rPr sz="1600" b="0" i="0" u="none" dirty="0" err="1">
                <a:solidFill>
                  <a:srgbClr val="000000"/>
                </a:solidFill>
                <a:latin typeface="Arial"/>
                <a:ea typeface="Arial"/>
                <a:cs typeface="Arial"/>
              </a:rPr>
              <a:t>Zhenbin</a:t>
            </a:r>
            <a:r>
              <a:rPr sz="1600" b="0" i="0" u="none" dirty="0">
                <a:solidFill>
                  <a:srgbClr val="000000"/>
                </a:solidFill>
                <a:latin typeface="Arial"/>
                <a:ea typeface="Arial"/>
                <a:cs typeface="Arial"/>
              </a:rPr>
              <a:t> Li, </a:t>
            </a:r>
            <a:r>
              <a:rPr sz="1600" b="0" i="0" u="none" dirty="0" err="1">
                <a:solidFill>
                  <a:srgbClr val="000000"/>
                </a:solidFill>
                <a:latin typeface="Arial"/>
                <a:ea typeface="Arial"/>
                <a:cs typeface="Arial"/>
              </a:rPr>
              <a:t>Rui</a:t>
            </a:r>
            <a:r>
              <a:rPr sz="1600" b="0" i="0" u="none" dirty="0">
                <a:solidFill>
                  <a:srgbClr val="000000"/>
                </a:solidFill>
                <a:latin typeface="Arial"/>
                <a:ea typeface="Arial"/>
                <a:cs typeface="Arial"/>
              </a:rPr>
              <a:t> </a:t>
            </a:r>
            <a:r>
              <a:rPr sz="1600" b="0" i="0" u="none" dirty="0" err="1">
                <a:solidFill>
                  <a:srgbClr val="000000"/>
                </a:solidFill>
                <a:latin typeface="Arial"/>
                <a:ea typeface="Arial"/>
                <a:cs typeface="Arial"/>
              </a:rPr>
              <a:t>Meng</a:t>
            </a:r>
            <a:r>
              <a:rPr sz="1600" b="0" i="0" u="none" dirty="0">
                <a:solidFill>
                  <a:srgbClr val="000000"/>
                </a:solidFill>
                <a:latin typeface="Arial"/>
                <a:ea typeface="Arial"/>
                <a:cs typeface="Arial"/>
              </a:rPr>
              <a:t>, Jingrong </a:t>
            </a:r>
            <a:r>
              <a:rPr sz="1600" b="0" i="0" u="none" dirty="0" err="1">
                <a:solidFill>
                  <a:srgbClr val="000000"/>
                </a:solidFill>
                <a:latin typeface="Arial"/>
                <a:ea typeface="Arial"/>
                <a:cs typeface="Arial"/>
              </a:rPr>
              <a:t>Xie</a:t>
            </a:r>
            <a:r>
              <a:rPr sz="1600" b="0" i="0" u="none" dirty="0">
                <a:solidFill>
                  <a:srgbClr val="000000"/>
                </a:solidFill>
                <a:latin typeface="Arial"/>
                <a:ea typeface="Arial"/>
                <a:cs typeface="Arial"/>
              </a:rPr>
              <a:t>, </a:t>
            </a:r>
            <a:r>
              <a:rPr sz="1600" b="0" i="0" u="none" dirty="0" err="1">
                <a:solidFill>
                  <a:srgbClr val="000000"/>
                </a:solidFill>
                <a:latin typeface="Arial"/>
                <a:ea typeface="Arial"/>
                <a:cs typeface="Arial"/>
              </a:rPr>
              <a:t>Xiuli</a:t>
            </a:r>
            <a:r>
              <a:rPr sz="1600" b="0" i="0" u="none" dirty="0">
                <a:solidFill>
                  <a:srgbClr val="000000"/>
                </a:solidFill>
                <a:latin typeface="Arial"/>
                <a:ea typeface="Arial"/>
                <a:cs typeface="Arial"/>
              </a:rPr>
              <a:t> Zheng (Huawei)</a:t>
            </a:r>
          </a:p>
          <a:p>
            <a:pPr>
              <a:defRPr/>
            </a:pPr>
            <a:r>
              <a:rPr sz="1600" b="0" i="0" u="none" dirty="0">
                <a:solidFill>
                  <a:srgbClr val="000000"/>
                </a:solidFill>
                <a:latin typeface="Arial"/>
                <a:ea typeface="Arial"/>
                <a:cs typeface="Arial"/>
              </a:rPr>
              <a:t>Chi Fan (New </a:t>
            </a:r>
            <a:r>
              <a:rPr sz="1600" b="0" i="0" u="none" dirty="0" err="1">
                <a:solidFill>
                  <a:srgbClr val="000000"/>
                </a:solidFill>
                <a:latin typeface="Arial"/>
                <a:ea typeface="Arial"/>
                <a:cs typeface="Arial"/>
              </a:rPr>
              <a:t>H3C</a:t>
            </a:r>
            <a:r>
              <a:rPr sz="1600" b="0" i="0" u="none" dirty="0">
                <a:solidFill>
                  <a:srgbClr val="000000"/>
                </a:solidFill>
                <a:latin typeface="Arial"/>
                <a:ea typeface="Arial"/>
                <a:cs typeface="Arial"/>
              </a:rPr>
              <a:t> Technologies), </a:t>
            </a:r>
            <a:r>
              <a:rPr sz="1600" b="0" i="0" u="none" dirty="0" err="1">
                <a:solidFill>
                  <a:srgbClr val="000000"/>
                </a:solidFill>
                <a:latin typeface="Arial"/>
                <a:ea typeface="Arial"/>
                <a:cs typeface="Arial"/>
              </a:rPr>
              <a:t>Yanhe</a:t>
            </a:r>
            <a:r>
              <a:rPr sz="1600" b="0" i="0" u="none" dirty="0">
                <a:solidFill>
                  <a:srgbClr val="000000"/>
                </a:solidFill>
                <a:latin typeface="Arial"/>
                <a:ea typeface="Arial"/>
                <a:cs typeface="Arial"/>
              </a:rPr>
              <a:t> Fan (Casa Systems), Lei Liu (Fujitsu), </a:t>
            </a:r>
            <a:r>
              <a:rPr sz="1600" b="0" i="0" u="none" dirty="0" err="1">
                <a:solidFill>
                  <a:srgbClr val="000000"/>
                </a:solidFill>
                <a:latin typeface="Arial"/>
                <a:ea typeface="Arial"/>
                <a:cs typeface="Arial"/>
              </a:rPr>
              <a:t>Xufeng</a:t>
            </a:r>
            <a:r>
              <a:rPr sz="1600" b="0" i="0" u="none" dirty="0">
                <a:solidFill>
                  <a:srgbClr val="000000"/>
                </a:solidFill>
                <a:latin typeface="Arial"/>
                <a:ea typeface="Arial"/>
                <a:cs typeface="Arial"/>
              </a:rPr>
              <a:t> Liu (IBM Corporation/Volta)</a:t>
            </a:r>
            <a:br>
              <a:rPr sz="1600" b="0" i="0" u="none" dirty="0">
                <a:solidFill>
                  <a:srgbClr val="000000"/>
                </a:solidFill>
                <a:latin typeface="Arial"/>
                <a:ea typeface="Arial"/>
                <a:cs typeface="Arial"/>
              </a:rPr>
            </a:br>
            <a:endParaRPr sz="1600" b="0" i="0" u="none" dirty="0">
              <a:solidFill>
                <a:srgbClr val="000000"/>
              </a:solidFill>
              <a:latin typeface="Arial"/>
              <a:ea typeface="Arial"/>
              <a:cs typeface="Arial"/>
            </a:endParaRPr>
          </a:p>
          <a:p>
            <a:pPr>
              <a:defRPr/>
            </a:pPr>
            <a:r>
              <a:rPr sz="1600" b="1" i="0" u="none" dirty="0">
                <a:solidFill>
                  <a:srgbClr val="000000"/>
                </a:solidFill>
                <a:latin typeface="Arial"/>
                <a:ea typeface="Arial"/>
                <a:cs typeface="Arial"/>
              </a:rPr>
              <a:t>Research</a:t>
            </a:r>
          </a:p>
          <a:p>
            <a:pPr>
              <a:defRPr/>
            </a:pPr>
            <a:r>
              <a:rPr sz="1600" b="0" i="0" u="none" dirty="0">
                <a:solidFill>
                  <a:srgbClr val="000000"/>
                </a:solidFill>
                <a:latin typeface="Arial"/>
                <a:ea typeface="Arial"/>
                <a:cs typeface="Arial"/>
              </a:rPr>
              <a:t>Toerless Eckert, Huaimo Chen (Futurewei)</a:t>
            </a:r>
            <a:r>
              <a:rPr lang="en-US" sz="1600" dirty="0">
                <a:solidFill>
                  <a:schemeClr val="tx1"/>
                </a:solidFill>
                <a:latin typeface="Arial"/>
                <a:ea typeface="Arial"/>
                <a:cs typeface="Arial"/>
              </a:rPr>
              <a:t> </a:t>
            </a:r>
            <a:endParaRPr sz="1600" b="0" i="0" u="none" dirty="0">
              <a:solidFill>
                <a:srgbClr val="000000"/>
              </a:solidFill>
              <a:latin typeface="Arial"/>
              <a:ea typeface="Arial"/>
              <a:cs typeface="Arial"/>
            </a:endParaRPr>
          </a:p>
        </p:txBody>
      </p:sp>
      <p:sp>
        <p:nvSpPr>
          <p:cNvPr id="34546918" name=" 34546917"/>
          <p:cNvSpPr/>
          <p:nvPr/>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32125588" name="Rectangle 2"/>
          <p:cNvSpPr>
            <a:spLocks noGrp="1" noChangeArrowheads="1"/>
          </p:cNvSpPr>
          <p:nvPr>
            <p:ph type="title"/>
          </p:nvPr>
        </p:nvSpPr>
        <p:spPr bwMode="auto">
          <a:xfrm>
            <a:off x="458170" y="190647"/>
            <a:ext cx="10722951" cy="354031"/>
          </a:xfrm>
        </p:spPr>
        <p:txBody>
          <a:bodyPr>
            <a:noAutofit/>
          </a:bodyPr>
          <a:lstStyle/>
          <a:p>
            <a:pPr algn="l">
              <a:defRPr/>
            </a:pPr>
            <a:r>
              <a:rPr lang="en-US" sz="2800" b="1" dirty="0">
                <a:solidFill>
                  <a:srgbClr val="C00000"/>
                </a:solidFill>
                <a:latin typeface="Candara"/>
              </a:rPr>
              <a:t>MSR6 “Traffic Engineering” Architecture Overview </a:t>
            </a:r>
            <a:endParaRPr lang="en-US" sz="2800" dirty="0">
              <a:solidFill>
                <a:srgbClr val="C00000"/>
              </a:solidFill>
              <a:latin typeface="Candara"/>
            </a:endParaRPr>
          </a:p>
        </p:txBody>
      </p:sp>
      <p:sp>
        <p:nvSpPr>
          <p:cNvPr id="1219524137"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dirty="0">
                <a:ln>
                  <a:noFill/>
                </a:ln>
                <a:solidFill>
                  <a:srgbClr val="2D2015"/>
                </a:solidFill>
                <a:latin typeface="Arial"/>
                <a:ea typeface="ＭＳ Ｐゴシック"/>
                <a:cs typeface="Arial"/>
              </a:rPr>
              <a:t>Page </a:t>
            </a:r>
            <a:fld id="{3B2764AA-8F5A-B2C6-7C58-059BDC7CF1ED}" type="slidenum">
              <a:rPr lang="de-DE" sz="1200" b="0" i="0" u="none" strike="noStrike" cap="none" spc="0">
                <a:ln>
                  <a:noFill/>
                </a:ln>
                <a:solidFill>
                  <a:srgbClr val="2D2015"/>
                </a:solidFill>
                <a:latin typeface="Arial"/>
                <a:ea typeface="ＭＳ Ｐゴシック"/>
                <a:cs typeface="Arial"/>
              </a:rPr>
              <a:t>2</a:t>
            </a:fld>
            <a:endParaRPr lang="en-GB" sz="1200" b="0" i="0" u="none" strike="noStrike" cap="none" spc="0" dirty="0">
              <a:ln>
                <a:noFill/>
              </a:ln>
              <a:solidFill>
                <a:srgbClr val="2D2015"/>
              </a:solidFill>
              <a:latin typeface="Arial"/>
              <a:ea typeface="ＭＳ Ｐゴシック"/>
              <a:cs typeface="Arial"/>
            </a:endParaRPr>
          </a:p>
        </p:txBody>
      </p:sp>
      <p:sp>
        <p:nvSpPr>
          <p:cNvPr id="605927361" name="Rectangle 293"/>
          <p:cNvSpPr/>
          <p:nvPr/>
        </p:nvSpPr>
        <p:spPr bwMode="auto">
          <a:xfrm>
            <a:off x="2925419" y="5337047"/>
            <a:ext cx="6060048" cy="1446550"/>
          </a:xfrm>
          <a:prstGeom prst="rect">
            <a:avLst/>
          </a:prstGeom>
        </p:spPr>
        <p:txBody>
          <a:bodyPr wrap="square">
            <a:spAutoFit/>
          </a:bodyPr>
          <a:lstStyle/>
          <a:p>
            <a:pPr marL="0" marR="0" lvl="0" indent="0" algn="l" defTabSz="914400">
              <a:lnSpc>
                <a:spcPct val="100000"/>
              </a:lnSpc>
              <a:spcBef>
                <a:spcPts val="0"/>
              </a:spcBef>
              <a:spcAft>
                <a:spcPts val="0"/>
              </a:spcAft>
              <a:buClrTx/>
              <a:buSzTx/>
              <a:buFontTx/>
              <a:buNone/>
              <a:defRPr/>
            </a:pPr>
            <a:r>
              <a:rPr lang="en-US" sz="1100" b="0" i="0" u="none" strike="noStrike" cap="none" spc="0" dirty="0">
                <a:ln>
                  <a:noFill/>
                </a:ln>
                <a:solidFill>
                  <a:srgbClr val="000000"/>
                </a:solidFill>
                <a:latin typeface="Courier New"/>
                <a:ea typeface="华文细黑"/>
                <a:cs typeface="Courier New"/>
              </a:rPr>
              <a:t>|&lt;--IPv6 header --&gt;</a:t>
            </a:r>
            <a:r>
              <a:rPr lang="en-US" sz="1100" b="1" i="0" u="none" strike="noStrike" cap="none" spc="0" dirty="0">
                <a:ln>
                  <a:noFill/>
                </a:ln>
                <a:solidFill>
                  <a:srgbClr val="000000"/>
                </a:solidFill>
                <a:latin typeface="Courier New"/>
                <a:ea typeface="华文细黑"/>
                <a:cs typeface="Courier New"/>
              </a:rPr>
              <a:t>|</a:t>
            </a:r>
            <a:r>
              <a:rPr lang="en-US" sz="1100" b="1" dirty="0">
                <a:solidFill>
                  <a:srgbClr val="000000"/>
                </a:solidFill>
                <a:latin typeface="Courier New"/>
                <a:ea typeface="华文细黑"/>
                <a:cs typeface="Courier New"/>
              </a:rPr>
              <a:t>&lt;--Routing</a:t>
            </a:r>
            <a:r>
              <a:rPr lang="en-US" sz="1100" b="1" i="0" u="none" strike="noStrike" cap="none" spc="0" dirty="0">
                <a:ln>
                  <a:noFill/>
                </a:ln>
                <a:solidFill>
                  <a:srgbClr val="000000"/>
                </a:solidFill>
                <a:latin typeface="Courier New"/>
                <a:ea typeface="华文细黑"/>
                <a:cs typeface="Courier New"/>
              </a:rPr>
              <a:t> header---&gt;|</a:t>
            </a:r>
            <a:endParaRPr sz="1100" dirty="0"/>
          </a:p>
          <a:p>
            <a:pPr>
              <a:defRPr/>
            </a:pPr>
            <a:r>
              <a:rPr lang="en-US" sz="1100" b="0" i="0" u="none" strike="noStrike" cap="none" spc="0" dirty="0">
                <a:ln>
                  <a:noFill/>
                </a:ln>
                <a:solidFill>
                  <a:srgbClr val="000000"/>
                </a:solidFill>
                <a:latin typeface="Courier New"/>
                <a:ea typeface="华文细黑"/>
                <a:cs typeface="Courier New"/>
              </a:rPr>
              <a:t>+------------------</a:t>
            </a:r>
            <a:r>
              <a:rPr lang="en-US" sz="1100" b="1" i="0" u="none" strike="noStrike" cap="none" spc="0" dirty="0">
                <a:ln>
                  <a:noFill/>
                </a:ln>
                <a:solidFill>
                  <a:srgbClr val="000000"/>
                </a:solidFill>
                <a:latin typeface="Courier New"/>
                <a:ea typeface="华文细黑"/>
                <a:cs typeface="Courier New"/>
              </a:rPr>
              <a:t>+---------------------+</a:t>
            </a:r>
            <a:r>
              <a:rPr lang="en-US" sz="1100" b="0" i="0" u="none" strike="noStrike" cap="none" spc="0" dirty="0">
                <a:ln>
                  <a:noFill/>
                </a:ln>
                <a:solidFill>
                  <a:srgbClr val="000000"/>
                </a:solidFill>
                <a:latin typeface="Courier New"/>
                <a:ea typeface="华文细黑"/>
                <a:cs typeface="Courier New"/>
              </a:rPr>
              <a:t>--------------------------+</a:t>
            </a:r>
            <a:endParaRPr sz="1100" dirty="0"/>
          </a:p>
          <a:p>
            <a:pPr marL="0" marR="0" lvl="0" indent="0" algn="l" defTabSz="914400">
              <a:lnSpc>
                <a:spcPct val="100000"/>
              </a:lnSpc>
              <a:spcBef>
                <a:spcPts val="0"/>
              </a:spcBef>
              <a:spcAft>
                <a:spcPts val="0"/>
              </a:spcAft>
              <a:buClrTx/>
              <a:buSzTx/>
              <a:buFontTx/>
              <a:buNone/>
              <a:defRPr/>
            </a:pPr>
            <a:r>
              <a:rPr lang="en-US" sz="1100" b="0" i="0" u="none" strike="noStrike" cap="none" spc="0" dirty="0">
                <a:ln>
                  <a:noFill/>
                </a:ln>
                <a:solidFill>
                  <a:srgbClr val="000000"/>
                </a:solidFill>
                <a:latin typeface="Courier New"/>
                <a:ea typeface="华文细黑"/>
                <a:cs typeface="Courier New"/>
              </a:rPr>
              <a:t>|  Next Header =   </a:t>
            </a:r>
            <a:r>
              <a:rPr lang="en-US" sz="1100" b="1" i="0" u="none" strike="noStrike" cap="none" spc="0" dirty="0">
                <a:ln>
                  <a:noFill/>
                </a:ln>
                <a:solidFill>
                  <a:srgbClr val="000000"/>
                </a:solidFill>
                <a:latin typeface="Courier New"/>
                <a:ea typeface="华文细黑"/>
                <a:cs typeface="Courier New"/>
              </a:rPr>
              <a:t>| Next Header         |</a:t>
            </a:r>
            <a:r>
              <a:rPr lang="en-US" sz="1100" b="0" i="0" u="none" strike="noStrike" cap="none" spc="0" dirty="0">
                <a:ln>
                  <a:noFill/>
                </a:ln>
                <a:solidFill>
                  <a:srgbClr val="000000"/>
                </a:solidFill>
                <a:latin typeface="Courier New"/>
                <a:ea typeface="华文细黑"/>
                <a:cs typeface="Courier New"/>
              </a:rPr>
              <a:t> (other extension header) |</a:t>
            </a:r>
            <a:endParaRPr sz="1100" dirty="0"/>
          </a:p>
          <a:p>
            <a:pPr marL="0" marR="0" lvl="0" indent="0" algn="l" defTabSz="914400">
              <a:lnSpc>
                <a:spcPct val="100000"/>
              </a:lnSpc>
              <a:spcBef>
                <a:spcPts val="0"/>
              </a:spcBef>
              <a:spcAft>
                <a:spcPts val="0"/>
              </a:spcAft>
              <a:buClrTx/>
              <a:buSzTx/>
              <a:buFontTx/>
              <a:buNone/>
              <a:defRPr/>
            </a:pPr>
            <a:r>
              <a:rPr lang="en-US" sz="1100" b="0" i="0" u="none" strike="noStrike" cap="none" spc="0" dirty="0">
                <a:ln>
                  <a:noFill/>
                </a:ln>
                <a:solidFill>
                  <a:srgbClr val="000000"/>
                </a:solidFill>
                <a:latin typeface="Courier New"/>
                <a:ea typeface="华文细黑"/>
                <a:cs typeface="Courier New"/>
              </a:rPr>
              <a:t>|</a:t>
            </a:r>
            <a:r>
              <a:rPr lang="en-US" sz="1100" dirty="0">
                <a:solidFill>
                  <a:srgbClr val="000000"/>
                </a:solidFill>
                <a:latin typeface="Courier New"/>
                <a:ea typeface="华文细黑"/>
                <a:cs typeface="Courier New"/>
              </a:rPr>
              <a:t>43(Routing </a:t>
            </a:r>
            <a:r>
              <a:rPr lang="en-US" sz="1100" b="0" i="0" u="none" strike="noStrike" cap="none" spc="0" dirty="0">
                <a:ln>
                  <a:noFill/>
                </a:ln>
                <a:solidFill>
                  <a:srgbClr val="000000"/>
                </a:solidFill>
                <a:latin typeface="Courier New"/>
                <a:ea typeface="华文细黑"/>
                <a:cs typeface="Courier New"/>
              </a:rPr>
              <a:t>header)</a:t>
            </a:r>
            <a:r>
              <a:rPr lang="en-US" sz="1100" b="1" i="0" u="none" strike="noStrike" cap="none" spc="0" dirty="0">
                <a:ln>
                  <a:noFill/>
                </a:ln>
                <a:solidFill>
                  <a:srgbClr val="000000"/>
                </a:solidFill>
                <a:latin typeface="Courier New"/>
                <a:ea typeface="华文细黑"/>
                <a:cs typeface="Courier New"/>
              </a:rPr>
              <a:t>|                     |</a:t>
            </a:r>
            <a:r>
              <a:rPr lang="en-US" sz="1100" b="0" i="0" u="none" strike="noStrike" cap="none" spc="0" dirty="0">
                <a:ln>
                  <a:noFill/>
                </a:ln>
                <a:solidFill>
                  <a:srgbClr val="000000"/>
                </a:solidFill>
                <a:latin typeface="Courier New"/>
                <a:ea typeface="华文细黑"/>
                <a:cs typeface="Courier New"/>
              </a:rPr>
              <a:t> IP multicast </a:t>
            </a:r>
            <a:r>
              <a:rPr lang="en-US" sz="1100" dirty="0">
                <a:solidFill>
                  <a:srgbClr val="000000"/>
                </a:solidFill>
                <a:latin typeface="Courier New"/>
                <a:ea typeface="华文细黑"/>
                <a:cs typeface="Courier New"/>
              </a:rPr>
              <a:t>packet/data</a:t>
            </a:r>
            <a:r>
              <a:rPr lang="en-US" sz="1100" b="0" i="0" u="none" strike="noStrike" cap="none" spc="0" dirty="0">
                <a:ln>
                  <a:noFill/>
                </a:ln>
                <a:solidFill>
                  <a:srgbClr val="000000"/>
                </a:solidFill>
                <a:latin typeface="Courier New"/>
                <a:ea typeface="华文细黑"/>
                <a:cs typeface="Courier New"/>
              </a:rPr>
              <a:t> |</a:t>
            </a:r>
            <a:endParaRPr sz="1100" dirty="0"/>
          </a:p>
          <a:p>
            <a:pPr marL="0" marR="0" lvl="0" indent="0" algn="l" defTabSz="914400">
              <a:lnSpc>
                <a:spcPct val="100000"/>
              </a:lnSpc>
              <a:spcBef>
                <a:spcPts val="0"/>
              </a:spcBef>
              <a:spcAft>
                <a:spcPts val="0"/>
              </a:spcAft>
              <a:buClrTx/>
              <a:buSzTx/>
              <a:buFontTx/>
              <a:buNone/>
              <a:defRPr/>
            </a:pPr>
            <a:r>
              <a:rPr lang="en-US" sz="1100" b="0" i="0" u="none" strike="noStrike" cap="none" spc="0" dirty="0">
                <a:ln>
                  <a:noFill/>
                </a:ln>
                <a:solidFill>
                  <a:srgbClr val="000000"/>
                </a:solidFill>
                <a:latin typeface="Courier New"/>
                <a:ea typeface="华文细黑"/>
                <a:cs typeface="Courier New"/>
              </a:rPr>
              <a:t>| SA=IPv6 Address  </a:t>
            </a:r>
            <a:r>
              <a:rPr lang="en-US" sz="1100" b="1" i="0" u="none" strike="noStrike" cap="none" spc="0" dirty="0">
                <a:ln>
                  <a:noFill/>
                </a:ln>
                <a:solidFill>
                  <a:srgbClr val="000000"/>
                </a:solidFill>
                <a:latin typeface="Courier New"/>
                <a:ea typeface="华文细黑"/>
                <a:cs typeface="Courier New"/>
              </a:rPr>
              <a:t>|Routing Type=</a:t>
            </a:r>
            <a:r>
              <a:rPr lang="en-US" sz="1100" b="1" i="0" u="none" strike="noStrike" cap="none" spc="0" dirty="0">
                <a:ln>
                  <a:noFill/>
                </a:ln>
                <a:solidFill>
                  <a:srgbClr val="00CC00"/>
                </a:solidFill>
                <a:latin typeface="Courier New"/>
                <a:ea typeface="华文细黑"/>
                <a:cs typeface="Courier New"/>
              </a:rPr>
              <a:t>TBD</a:t>
            </a:r>
            <a:r>
              <a:rPr lang="en-US" sz="1100" b="1" i="0" u="none" strike="noStrike" cap="none" spc="0" dirty="0">
                <a:ln>
                  <a:noFill/>
                </a:ln>
                <a:solidFill>
                  <a:srgbClr val="000000"/>
                </a:solidFill>
                <a:latin typeface="Courier New"/>
                <a:ea typeface="华文细黑"/>
                <a:cs typeface="Courier New"/>
              </a:rPr>
              <a:t>(MRH)|</a:t>
            </a:r>
            <a:r>
              <a:rPr lang="en-US" sz="1100" b="0" i="0" u="none" strike="noStrike" cap="none" spc="0" dirty="0">
                <a:ln>
                  <a:noFill/>
                </a:ln>
                <a:solidFill>
                  <a:srgbClr val="000000"/>
                </a:solidFill>
                <a:latin typeface="Courier New"/>
                <a:ea typeface="华文细黑"/>
                <a:cs typeface="Courier New"/>
              </a:rPr>
              <a:t>                          |</a:t>
            </a:r>
            <a:endParaRPr sz="1100" dirty="0"/>
          </a:p>
          <a:p>
            <a:pPr marL="0" marR="0" lvl="0" indent="0" algn="l" defTabSz="914400">
              <a:lnSpc>
                <a:spcPct val="100000"/>
              </a:lnSpc>
              <a:spcBef>
                <a:spcPts val="0"/>
              </a:spcBef>
              <a:spcAft>
                <a:spcPts val="0"/>
              </a:spcAft>
              <a:buClrTx/>
              <a:buSzTx/>
              <a:buFontTx/>
              <a:buNone/>
              <a:defRPr/>
            </a:pPr>
            <a:r>
              <a:rPr lang="en-US" sz="1100" b="0" i="0" u="none" strike="noStrike" cap="none" spc="0" dirty="0">
                <a:ln>
                  <a:noFill/>
                </a:ln>
                <a:solidFill>
                  <a:srgbClr val="000000"/>
                </a:solidFill>
                <a:latin typeface="Courier New"/>
                <a:ea typeface="华文细黑"/>
                <a:cs typeface="Courier New"/>
              </a:rPr>
              <a:t>| DA=IPv6 Address  </a:t>
            </a:r>
            <a:r>
              <a:rPr lang="en-US" sz="1100" b="1" i="0" u="none" strike="noStrike" cap="none" spc="0" dirty="0">
                <a:ln>
                  <a:noFill/>
                </a:ln>
                <a:solidFill>
                  <a:srgbClr val="000000"/>
                </a:solidFill>
                <a:latin typeface="Courier New"/>
                <a:ea typeface="华文细黑"/>
                <a:cs typeface="Courier New"/>
              </a:rPr>
              <a:t>|</a:t>
            </a:r>
            <a:r>
              <a:rPr lang="en-US" sz="1100" b="1" dirty="0">
                <a:solidFill>
                  <a:srgbClr val="00CC00"/>
                </a:solidFill>
                <a:latin typeface="Courier New"/>
                <a:ea typeface="华文细黑"/>
                <a:cs typeface="Courier New"/>
              </a:rPr>
              <a:t>Tree</a:t>
            </a:r>
            <a:r>
              <a:rPr lang="en-US" sz="1100" b="1" dirty="0">
                <a:solidFill>
                  <a:srgbClr val="000000"/>
                </a:solidFill>
                <a:latin typeface="Courier New"/>
                <a:ea typeface="华文细黑"/>
                <a:cs typeface="Courier New"/>
              </a:rPr>
              <a:t>/</a:t>
            </a:r>
            <a:r>
              <a:rPr lang="en-US" sz="1100" b="1" i="0" u="none" strike="noStrike" cap="none" spc="0" dirty="0">
                <a:ln>
                  <a:noFill/>
                </a:ln>
                <a:solidFill>
                  <a:srgbClr val="000000"/>
                </a:solidFill>
                <a:latin typeface="Courier New"/>
                <a:ea typeface="华文细黑"/>
                <a:cs typeface="Courier New"/>
              </a:rPr>
              <a:t>Subtree</a:t>
            </a:r>
            <a:r>
              <a:rPr lang="en-US" sz="1100" b="1" dirty="0">
                <a:solidFill>
                  <a:srgbClr val="000000"/>
                </a:solidFill>
                <a:latin typeface="Courier New"/>
                <a:ea typeface="华文细黑"/>
                <a:cs typeface="Courier New"/>
              </a:rPr>
              <a:t> encoded </a:t>
            </a:r>
            <a:r>
              <a:rPr lang="en-US" sz="1100" b="1" i="0" u="none" strike="noStrike" cap="none" spc="0" dirty="0">
                <a:ln>
                  <a:noFill/>
                </a:ln>
                <a:solidFill>
                  <a:srgbClr val="000000"/>
                </a:solidFill>
                <a:latin typeface="Courier New"/>
                <a:ea typeface="华文细黑"/>
                <a:cs typeface="Courier New"/>
              </a:rPr>
              <a:t>|</a:t>
            </a:r>
            <a:r>
              <a:rPr lang="en-US" sz="1100" b="0" i="0" u="none" strike="noStrike" cap="none" spc="0" dirty="0">
                <a:ln>
                  <a:noFill/>
                </a:ln>
                <a:solidFill>
                  <a:srgbClr val="000000"/>
                </a:solidFill>
                <a:latin typeface="Courier New"/>
                <a:ea typeface="华文细黑"/>
                <a:cs typeface="Courier New"/>
              </a:rPr>
              <a:t>                          |</a:t>
            </a:r>
            <a:endParaRPr sz="1100" dirty="0"/>
          </a:p>
          <a:p>
            <a:pPr marL="0" marR="0" lvl="0" indent="0" algn="l" defTabSz="914400">
              <a:lnSpc>
                <a:spcPct val="100000"/>
              </a:lnSpc>
              <a:spcBef>
                <a:spcPts val="0"/>
              </a:spcBef>
              <a:spcAft>
                <a:spcPts val="0"/>
              </a:spcAft>
              <a:buClrTx/>
              <a:buSzTx/>
              <a:buFontTx/>
              <a:buNone/>
              <a:defRPr/>
            </a:pPr>
            <a:r>
              <a:rPr lang="en-US" sz="1100" b="0" i="0" u="none" strike="noStrike" cap="none" spc="0" dirty="0">
                <a:ln>
                  <a:noFill/>
                </a:ln>
                <a:solidFill>
                  <a:srgbClr val="000000"/>
                </a:solidFill>
                <a:latin typeface="Courier New"/>
                <a:ea typeface="华文细黑"/>
                <a:cs typeface="Courier New"/>
              </a:rPr>
              <a:t>+------------------</a:t>
            </a:r>
            <a:r>
              <a:rPr lang="en-US" sz="1100" b="1" i="0" u="none" strike="noStrike" cap="none" spc="0" dirty="0">
                <a:ln>
                  <a:noFill/>
                </a:ln>
                <a:solidFill>
                  <a:srgbClr val="000000"/>
                </a:solidFill>
                <a:latin typeface="Courier New"/>
                <a:ea typeface="华文细黑"/>
                <a:cs typeface="Courier New"/>
              </a:rPr>
              <a:t>+---------------------+</a:t>
            </a:r>
            <a:r>
              <a:rPr lang="en-US" sz="1100" b="0" i="0" u="none" strike="noStrike" cap="none" spc="0" dirty="0">
                <a:ln>
                  <a:noFill/>
                </a:ln>
                <a:solidFill>
                  <a:srgbClr val="000000"/>
                </a:solidFill>
                <a:latin typeface="Courier New"/>
                <a:ea typeface="华文细黑"/>
                <a:cs typeface="Courier New"/>
              </a:rPr>
              <a:t>--------------------------+</a:t>
            </a:r>
            <a:endParaRPr sz="1100" dirty="0"/>
          </a:p>
          <a:p>
            <a:pPr marL="0" marR="0" lvl="0" indent="0" algn="l" defTabSz="914400">
              <a:lnSpc>
                <a:spcPct val="100000"/>
              </a:lnSpc>
              <a:spcBef>
                <a:spcPts val="0"/>
              </a:spcBef>
              <a:spcAft>
                <a:spcPts val="0"/>
              </a:spcAft>
              <a:buClrTx/>
              <a:buSzTx/>
              <a:buFontTx/>
              <a:buNone/>
              <a:defRPr/>
            </a:pPr>
            <a:r>
              <a:rPr lang="en-US" sz="1100" dirty="0">
                <a:solidFill>
                  <a:srgbClr val="000000"/>
                </a:solidFill>
                <a:latin typeface="Courier New"/>
                <a:ea typeface="华文细黑"/>
                <a:cs typeface="Courier New"/>
              </a:rPr>
              <a:t>                   </a:t>
            </a:r>
            <a:r>
              <a:rPr lang="en-US" sz="1100" b="1" dirty="0">
                <a:solidFill>
                  <a:srgbClr val="000000"/>
                </a:solidFill>
                <a:latin typeface="Courier New"/>
                <a:ea typeface="华文细黑"/>
                <a:cs typeface="Courier New"/>
              </a:rPr>
              <a:t>|&lt;------- MRH -------&gt;|</a:t>
            </a:r>
            <a:endParaRPr lang="en-US" sz="1100" b="0" i="0" u="none" strike="noStrike" cap="none" spc="0" dirty="0">
              <a:ln>
                <a:noFill/>
              </a:ln>
              <a:solidFill>
                <a:srgbClr val="000000"/>
              </a:solidFill>
              <a:latin typeface="Courier New"/>
              <a:ea typeface="华文细黑"/>
              <a:cs typeface="Courier New"/>
            </a:endParaRPr>
          </a:p>
        </p:txBody>
      </p:sp>
      <p:sp>
        <p:nvSpPr>
          <p:cNvPr id="1705385186" name="Rectangle 403"/>
          <p:cNvSpPr>
            <a:spLocks noChangeArrowheads="1"/>
          </p:cNvSpPr>
          <p:nvPr/>
        </p:nvSpPr>
        <p:spPr bwMode="auto">
          <a:xfrm>
            <a:off x="774072" y="737684"/>
            <a:ext cx="10860162" cy="1399480"/>
          </a:xfrm>
          <a:prstGeom prst="rect">
            <a:avLst/>
          </a:prstGeom>
          <a:noFill/>
          <a:ln w="9525">
            <a:noFill/>
            <a:miter/>
            <a:headEnd/>
            <a:tailEnd/>
          </a:ln>
        </p:spPr>
        <p:txBody>
          <a:bodyPr/>
          <a:lstStyle/>
          <a:p>
            <a:pPr marL="285750" marR="0" lvl="0" indent="-285750" algn="l" defTabSz="914400">
              <a:lnSpc>
                <a:spcPct val="100000"/>
              </a:lnSpc>
              <a:spcBef>
                <a:spcPts val="0"/>
              </a:spcBef>
              <a:spcAft>
                <a:spcPts val="0"/>
              </a:spcAft>
              <a:buClr>
                <a:srgbClr val="000000"/>
              </a:buClr>
              <a:buSzTx/>
              <a:buFont typeface="Wingdings" panose="05000000000000000000" pitchFamily="2" charset="2"/>
              <a:buChar char="Ø"/>
              <a:defRPr/>
            </a:pPr>
            <a:r>
              <a:rPr lang="en-US" sz="2800" dirty="0">
                <a:solidFill>
                  <a:srgbClr val="000000"/>
                </a:solidFill>
                <a:latin typeface="Arial"/>
                <a:ea typeface="华文细黑"/>
                <a:cs typeface="Courier New"/>
              </a:rPr>
              <a:t> Stateless native IPv6 forwarding across strict and loose hops</a:t>
            </a:r>
          </a:p>
          <a:p>
            <a:pPr marL="742950" lvl="1" indent="-285750">
              <a:buClr>
                <a:srgbClr val="000000"/>
              </a:buClr>
              <a:buFont typeface="Wingdings" panose="05000000000000000000" pitchFamily="2" charset="2"/>
              <a:buChar char="ü"/>
              <a:defRPr/>
            </a:pPr>
            <a:r>
              <a:rPr lang="en-US" dirty="0">
                <a:solidFill>
                  <a:srgbClr val="000000"/>
                </a:solidFill>
                <a:latin typeface="Arial"/>
                <a:ea typeface="华文细黑"/>
                <a:cs typeface="Courier New"/>
              </a:rPr>
              <a:t>   “Engineered Tree”</a:t>
            </a:r>
          </a:p>
          <a:p>
            <a:pPr marL="742950" lvl="1" indent="-285750">
              <a:buClr>
                <a:srgbClr val="000000"/>
              </a:buClr>
              <a:buFont typeface="Wingdings" panose="05000000000000000000" pitchFamily="2" charset="2"/>
              <a:buChar char="ü"/>
              <a:defRPr/>
            </a:pPr>
            <a:r>
              <a:rPr lang="en-US" dirty="0">
                <a:solidFill>
                  <a:srgbClr val="000000"/>
                </a:solidFill>
                <a:latin typeface="Arial"/>
                <a:ea typeface="华文细黑"/>
                <a:cs typeface="Courier New"/>
              </a:rPr>
              <a:t>   End-to-End (ingress PE to egress PE), CE-CE via usual IPv6 in IPv6 </a:t>
            </a:r>
            <a:r>
              <a:rPr lang="en-US" dirty="0" err="1">
                <a:solidFill>
                  <a:srgbClr val="000000"/>
                </a:solidFill>
                <a:latin typeface="Arial"/>
                <a:ea typeface="华文细黑"/>
                <a:cs typeface="Courier New"/>
              </a:rPr>
              <a:t>encap</a:t>
            </a:r>
            <a:endParaRPr lang="en-US" dirty="0">
              <a:solidFill>
                <a:srgbClr val="000000"/>
              </a:solidFill>
              <a:latin typeface="Arial"/>
              <a:ea typeface="华文细黑"/>
              <a:cs typeface="Courier New"/>
            </a:endParaRPr>
          </a:p>
          <a:p>
            <a:pPr marL="742950" lvl="1" indent="-285750">
              <a:buClr>
                <a:srgbClr val="000000"/>
              </a:buClr>
              <a:buFont typeface="Wingdings" panose="05000000000000000000" pitchFamily="2" charset="2"/>
              <a:buChar char="ü"/>
              <a:defRPr/>
            </a:pPr>
            <a:r>
              <a:rPr lang="en-US" dirty="0">
                <a:solidFill>
                  <a:srgbClr val="000000"/>
                </a:solidFill>
                <a:latin typeface="Arial"/>
                <a:ea typeface="华文细黑"/>
                <a:cs typeface="Courier New"/>
              </a:rPr>
              <a:t>   Loose hops for incremental deployment</a:t>
            </a:r>
          </a:p>
        </p:txBody>
      </p:sp>
      <p:sp>
        <p:nvSpPr>
          <p:cNvPr id="1185060151" name="Rectangle 403"/>
          <p:cNvSpPr>
            <a:spLocks noChangeArrowheads="1"/>
          </p:cNvSpPr>
          <p:nvPr/>
        </p:nvSpPr>
        <p:spPr bwMode="auto">
          <a:xfrm>
            <a:off x="832293" y="4698240"/>
            <a:ext cx="10608077" cy="414938"/>
          </a:xfrm>
          <a:prstGeom prst="rect">
            <a:avLst/>
          </a:prstGeom>
          <a:noFill/>
          <a:ln w="9525">
            <a:noFill/>
            <a:miter/>
            <a:headEnd/>
            <a:tailEnd/>
          </a:ln>
        </p:spPr>
        <p:txBody>
          <a:bodyPr/>
          <a:lstStyle/>
          <a:p>
            <a:pPr marL="285750" marR="0" lvl="0" indent="-285750" algn="l" defTabSz="914400">
              <a:lnSpc>
                <a:spcPct val="100000"/>
              </a:lnSpc>
              <a:spcBef>
                <a:spcPts val="0"/>
              </a:spcBef>
              <a:spcAft>
                <a:spcPts val="0"/>
              </a:spcAft>
              <a:buClr>
                <a:srgbClr val="000000"/>
              </a:buClr>
              <a:buSzTx/>
              <a:buFont typeface="Wingdings" panose="05000000000000000000" pitchFamily="2" charset="2"/>
              <a:buChar char="Ø"/>
              <a:defRPr/>
            </a:pPr>
            <a:r>
              <a:rPr lang="en-US" sz="2800" dirty="0">
                <a:solidFill>
                  <a:srgbClr val="000000"/>
                </a:solidFill>
                <a:latin typeface="Arial"/>
                <a:ea typeface="华文细黑"/>
                <a:cs typeface="Courier New"/>
              </a:rPr>
              <a:t> New IPv6 Extension Header – MRH encodes the tree</a:t>
            </a:r>
          </a:p>
        </p:txBody>
      </p:sp>
      <p:sp>
        <p:nvSpPr>
          <p:cNvPr id="14630995" name="Text Box 25"/>
          <p:cNvSpPr txBox="1">
            <a:spLocks noChangeArrowheads="1"/>
          </p:cNvSpPr>
          <p:nvPr/>
        </p:nvSpPr>
        <p:spPr bwMode="auto">
          <a:xfrm>
            <a:off x="7538554" y="6962314"/>
            <a:ext cx="2856151" cy="488065"/>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200">
                <a:solidFill>
                  <a:srgbClr val="2D2015"/>
                </a:solidFill>
                <a:cs typeface="Arial"/>
              </a:rPr>
              <a:t>MRH contains TE </a:t>
            </a:r>
            <a:r>
              <a:rPr lang="en-US" sz="1200" b="0" i="0" u="none" strike="noStrike" cap="none" spc="0">
                <a:ln>
                  <a:noFill/>
                </a:ln>
                <a:solidFill>
                  <a:srgbClr val="2D2015"/>
                </a:solidFill>
                <a:latin typeface="Times New Roman"/>
                <a:ea typeface="SimSun"/>
                <a:cs typeface="Arial"/>
              </a:rPr>
              <a:t>P2MP Tree</a:t>
            </a:r>
            <a:endParaRPr/>
          </a:p>
        </p:txBody>
      </p:sp>
      <p:grpSp>
        <p:nvGrpSpPr>
          <p:cNvPr id="2" name="Group 1">
            <a:extLst>
              <a:ext uri="{FF2B5EF4-FFF2-40B4-BE49-F238E27FC236}">
                <a16:creationId xmlns:a16="http://schemas.microsoft.com/office/drawing/2014/main" id="{7FE62BC8-7463-4E14-A49A-5254C87A64D3}"/>
              </a:ext>
            </a:extLst>
          </p:cNvPr>
          <p:cNvGrpSpPr/>
          <p:nvPr/>
        </p:nvGrpSpPr>
        <p:grpSpPr>
          <a:xfrm>
            <a:off x="2420300" y="2211139"/>
            <a:ext cx="6467402" cy="2198545"/>
            <a:chOff x="847266" y="2912104"/>
            <a:chExt cx="9007849" cy="2198545"/>
          </a:xfrm>
        </p:grpSpPr>
        <p:sp>
          <p:nvSpPr>
            <p:cNvPr id="144341836" name="Text Box 230"/>
            <p:cNvSpPr txBox="1">
              <a:spLocks noChangeArrowheads="1"/>
            </p:cNvSpPr>
            <p:nvPr/>
          </p:nvSpPr>
          <p:spPr bwMode="auto">
            <a:xfrm>
              <a:off x="9162893" y="4312995"/>
              <a:ext cx="692222" cy="174739"/>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dirty="0">
                  <a:ln>
                    <a:noFill/>
                  </a:ln>
                  <a:solidFill>
                    <a:srgbClr val="000000"/>
                  </a:solidFill>
                  <a:latin typeface="FrutigerNext LT BlackCn"/>
                  <a:ea typeface="ＭＳ Ｐゴシック"/>
                  <a:cs typeface="Arial"/>
                </a:rPr>
                <a:t>CE4</a:t>
              </a:r>
              <a:endParaRPr dirty="0"/>
            </a:p>
          </p:txBody>
        </p:sp>
        <p:pic>
          <p:nvPicPr>
            <p:cNvPr id="1194374858" name="Picture 4" descr="1"/>
            <p:cNvPicPr>
              <a:picLocks noChangeAspect="1" noChangeArrowheads="1"/>
            </p:cNvPicPr>
            <p:nvPr/>
          </p:nvPicPr>
          <p:blipFill>
            <a:blip r:embed="rId3">
              <a:clrChange>
                <a:clrFrom>
                  <a:srgbClr val="FFFFFF"/>
                </a:clrFrom>
                <a:clrTo>
                  <a:srgbClr val="FFFFFF">
                    <a:alpha val="0"/>
                  </a:srgbClr>
                </a:clrTo>
              </a:clrChange>
            </a:blip>
            <a:stretch/>
          </p:blipFill>
          <p:spPr bwMode="auto">
            <a:xfrm>
              <a:off x="2004169" y="3052148"/>
              <a:ext cx="6957145" cy="1728035"/>
            </a:xfrm>
            <a:prstGeom prst="rect">
              <a:avLst/>
            </a:prstGeom>
            <a:noFill/>
            <a:ln w="9525">
              <a:noFill/>
              <a:miter/>
              <a:headEnd/>
              <a:tailEnd/>
            </a:ln>
          </p:spPr>
        </p:pic>
        <p:sp>
          <p:nvSpPr>
            <p:cNvPr id="202941193" name="Text Box 8"/>
            <p:cNvSpPr txBox="1">
              <a:spLocks noChangeArrowheads="1"/>
            </p:cNvSpPr>
            <p:nvPr/>
          </p:nvSpPr>
          <p:spPr bwMode="auto">
            <a:xfrm>
              <a:off x="1688870" y="3287408"/>
              <a:ext cx="561581" cy="164519"/>
            </a:xfrm>
            <a:prstGeom prst="rect">
              <a:avLst/>
            </a:prstGeom>
            <a:noFill/>
            <a:ln w="9525">
              <a:noFill/>
              <a:miter/>
              <a:headEnd/>
              <a:tailEnd/>
            </a:ln>
          </p:spPr>
          <p:txBody>
            <a:bodyPr wrap="none" lIns="68549" tIns="34274" rIns="68549" bIns="34274">
              <a:spAutoFit/>
            </a:bodyPr>
            <a:lstStyle/>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990000"/>
                  </a:solidFill>
                  <a:latin typeface="Arial"/>
                  <a:ea typeface="Microsoft YaHei Light"/>
                  <a:cs typeface="Arial"/>
                </a:rPr>
                <a:t> </a:t>
              </a:r>
              <a:r>
                <a:rPr lang="en-US" sz="1000">
                  <a:solidFill>
                    <a:srgbClr val="990000"/>
                  </a:solidFill>
                  <a:latin typeface="Arial"/>
                  <a:ea typeface="Microsoft YaHei Light"/>
                  <a:cs typeface="Arial"/>
                </a:rPr>
                <a:t>T</a:t>
              </a:r>
              <a:r>
                <a:rPr lang="en-US" sz="1000" b="0" i="0" u="none" strike="noStrike" cap="none" spc="0">
                  <a:ln>
                    <a:noFill/>
                  </a:ln>
                  <a:solidFill>
                    <a:srgbClr val="990000"/>
                  </a:solidFill>
                  <a:latin typeface="Arial"/>
                  <a:ea typeface="Microsoft YaHei Light"/>
                  <a:cs typeface="Arial"/>
                </a:rPr>
                <a:t>ree</a:t>
              </a:r>
            </a:p>
          </p:txBody>
        </p:sp>
        <p:sp>
          <p:nvSpPr>
            <p:cNvPr id="1172568354" name="Text Box 111"/>
            <p:cNvSpPr txBox="1">
              <a:spLocks noChangeArrowheads="1"/>
            </p:cNvSpPr>
            <p:nvPr/>
          </p:nvSpPr>
          <p:spPr bwMode="auto">
            <a:xfrm>
              <a:off x="997688" y="3586609"/>
              <a:ext cx="648281" cy="315439"/>
            </a:xfrm>
            <a:prstGeom prst="rect">
              <a:avLst/>
            </a:prstGeom>
            <a:noFill/>
            <a:ln w="9525">
              <a:noFill/>
              <a:miter/>
              <a:headEnd/>
              <a:tailEnd/>
            </a:ln>
          </p:spPr>
          <p:txBody>
            <a:bodyPr wrap="none" lIns="68549" tIns="34274" rIns="68549" bIns="34274">
              <a:spAutoFit/>
            </a:bodyPr>
            <a:lstStyle/>
            <a:p>
              <a:pPr marL="0" marR="0" lvl="0" indent="0" algn="l" defTabSz="914400">
                <a:lnSpc>
                  <a:spcPct val="100000"/>
                </a:lnSpc>
                <a:spcBef>
                  <a:spcPts val="0"/>
                </a:spcBef>
                <a:spcAft>
                  <a:spcPts val="0"/>
                </a:spcAft>
                <a:buClrTx/>
                <a:buSzTx/>
                <a:buFontTx/>
                <a:buNone/>
                <a:defRPr/>
              </a:pPr>
              <a:r>
                <a:rPr lang="en-US" sz="800" b="0" i="0" u="none" strike="noStrike" cap="none" spc="0" dirty="0">
                  <a:ln>
                    <a:noFill/>
                  </a:ln>
                  <a:solidFill>
                    <a:srgbClr val="0000FF"/>
                  </a:solidFill>
                  <a:latin typeface="Arial"/>
                  <a:ea typeface="Microsoft YaHei Light"/>
                  <a:cs typeface="Arial"/>
                </a:rPr>
                <a:t>Traffic</a:t>
              </a:r>
              <a:endParaRPr sz="800" dirty="0"/>
            </a:p>
            <a:p>
              <a:pPr marL="0" marR="0" lvl="0" indent="0" algn="l" defTabSz="914400">
                <a:lnSpc>
                  <a:spcPct val="100000"/>
                </a:lnSpc>
                <a:spcBef>
                  <a:spcPts val="0"/>
                </a:spcBef>
                <a:spcAft>
                  <a:spcPts val="0"/>
                </a:spcAft>
                <a:buClrTx/>
                <a:buSzTx/>
                <a:buFontTx/>
                <a:buNone/>
                <a:defRPr/>
              </a:pPr>
              <a:r>
                <a:rPr lang="en-US" sz="800" b="0" i="0" u="none" strike="noStrike" cap="none" spc="0" dirty="0">
                  <a:ln>
                    <a:noFill/>
                  </a:ln>
                  <a:solidFill>
                    <a:srgbClr val="0000FF"/>
                  </a:solidFill>
                  <a:latin typeface="Arial"/>
                  <a:ea typeface="Microsoft YaHei Light"/>
                  <a:cs typeface="Arial"/>
                </a:rPr>
                <a:t>Source</a:t>
              </a:r>
              <a:endParaRPr sz="800" dirty="0"/>
            </a:p>
          </p:txBody>
        </p:sp>
        <p:sp>
          <p:nvSpPr>
            <p:cNvPr id="1401118939" name="Rectangle 113"/>
            <p:cNvSpPr>
              <a:spLocks noChangeArrowheads="1"/>
            </p:cNvSpPr>
            <p:nvPr/>
          </p:nvSpPr>
          <p:spPr bwMode="auto">
            <a:xfrm>
              <a:off x="1630921" y="3585343"/>
              <a:ext cx="152698" cy="222472"/>
            </a:xfrm>
            <a:prstGeom prst="rect">
              <a:avLst/>
            </a:prstGeom>
            <a:noFill/>
            <a:ln w="22225" algn="ctr">
              <a:noFill/>
              <a:miter/>
              <a:headEnd/>
              <a:tailEnd/>
            </a:ln>
          </p:spPr>
          <p:txBody>
            <a:bodyPr wrap="none" lIns="58750" tIns="29374" rIns="58750" bIns="29374">
              <a:spAutoFit/>
            </a:bodyPr>
            <a:lstStyle/>
            <a:p>
              <a:pPr marL="0" marR="0" lvl="0" indent="0" algn="ctr" defTabSz="588011">
                <a:lnSpc>
                  <a:spcPct val="100000"/>
                </a:lnSpc>
                <a:spcBef>
                  <a:spcPts val="0"/>
                </a:spcBef>
                <a:spcAft>
                  <a:spcPts val="0"/>
                </a:spcAft>
                <a:buClrTx/>
                <a:buSzTx/>
                <a:buFontTx/>
                <a:buNone/>
                <a:defRPr/>
              </a:pPr>
              <a:endParaRPr lang="en-US" sz="1600" b="0" i="0" u="none" strike="noStrike" cap="none" spc="0">
                <a:ln>
                  <a:noFill/>
                </a:ln>
                <a:solidFill>
                  <a:srgbClr val="0000FF"/>
                </a:solidFill>
                <a:latin typeface="Arial"/>
                <a:ea typeface="Microsoft YaHei Light"/>
                <a:cs typeface="Arial"/>
              </a:endParaRPr>
            </a:p>
          </p:txBody>
        </p:sp>
        <p:sp>
          <p:nvSpPr>
            <p:cNvPr id="1260467444" name="Text Box 223"/>
            <p:cNvSpPr txBox="1">
              <a:spLocks noChangeArrowheads="1"/>
            </p:cNvSpPr>
            <p:nvPr/>
          </p:nvSpPr>
          <p:spPr bwMode="auto">
            <a:xfrm>
              <a:off x="6761616" y="2930530"/>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PE2</a:t>
              </a:r>
              <a:endParaRPr/>
            </a:p>
          </p:txBody>
        </p:sp>
        <p:sp>
          <p:nvSpPr>
            <p:cNvPr id="1923423972" name="Text Box 224"/>
            <p:cNvSpPr txBox="1">
              <a:spLocks noChangeArrowheads="1"/>
            </p:cNvSpPr>
            <p:nvPr/>
          </p:nvSpPr>
          <p:spPr bwMode="auto">
            <a:xfrm>
              <a:off x="8042177" y="3293365"/>
              <a:ext cx="692221"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PE3</a:t>
              </a:r>
              <a:endParaRPr/>
            </a:p>
          </p:txBody>
        </p:sp>
        <p:sp>
          <p:nvSpPr>
            <p:cNvPr id="54183634" name="Text Box 227"/>
            <p:cNvSpPr txBox="1">
              <a:spLocks noChangeArrowheads="1"/>
            </p:cNvSpPr>
            <p:nvPr/>
          </p:nvSpPr>
          <p:spPr bwMode="auto">
            <a:xfrm>
              <a:off x="8449908" y="4499668"/>
              <a:ext cx="596290" cy="129725"/>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PE5</a:t>
              </a:r>
              <a:endParaRPr/>
            </a:p>
          </p:txBody>
        </p:sp>
        <p:sp>
          <p:nvSpPr>
            <p:cNvPr id="1912720274" name="Text Box 228"/>
            <p:cNvSpPr txBox="1">
              <a:spLocks noChangeArrowheads="1"/>
            </p:cNvSpPr>
            <p:nvPr/>
          </p:nvSpPr>
          <p:spPr bwMode="auto">
            <a:xfrm>
              <a:off x="8845781" y="3911048"/>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PE4</a:t>
              </a:r>
              <a:endParaRPr/>
            </a:p>
          </p:txBody>
        </p:sp>
        <p:sp>
          <p:nvSpPr>
            <p:cNvPr id="773227522" name="Text Box 230"/>
            <p:cNvSpPr txBox="1">
              <a:spLocks noChangeArrowheads="1"/>
            </p:cNvSpPr>
            <p:nvPr/>
          </p:nvSpPr>
          <p:spPr bwMode="auto">
            <a:xfrm>
              <a:off x="887975" y="4033842"/>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CE1</a:t>
              </a:r>
              <a:endParaRPr/>
            </a:p>
          </p:txBody>
        </p:sp>
        <p:sp>
          <p:nvSpPr>
            <p:cNvPr id="360891820" name="Line 239"/>
            <p:cNvSpPr>
              <a:spLocks noChangeShapeType="1"/>
            </p:cNvSpPr>
            <p:nvPr/>
          </p:nvSpPr>
          <p:spPr bwMode="auto">
            <a:xfrm>
              <a:off x="1302108" y="3353143"/>
              <a:ext cx="432502" cy="7234"/>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nvGrpSpPr>
            <p:cNvPr id="761198255" name="Group 570"/>
            <p:cNvGrpSpPr/>
            <p:nvPr/>
          </p:nvGrpSpPr>
          <p:grpSpPr bwMode="auto">
            <a:xfrm>
              <a:off x="4913714" y="3281361"/>
              <a:ext cx="455859" cy="185756"/>
              <a:chOff x="0" y="0"/>
              <a:chExt cx="455859" cy="227457"/>
            </a:xfrm>
          </p:grpSpPr>
          <p:sp>
            <p:nvSpPr>
              <p:cNvPr id="1510636637"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73658059"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47732802"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10880053"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59718388"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21146019"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606560191"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6348673"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5065741"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6400827"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1719361957" name="Line 407"/>
            <p:cNvSpPr>
              <a:spLocks noChangeShapeType="1"/>
            </p:cNvSpPr>
            <p:nvPr/>
          </p:nvSpPr>
          <p:spPr bwMode="auto">
            <a:xfrm>
              <a:off x="1217376" y="3940349"/>
              <a:ext cx="1004641" cy="0"/>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41874866" name="Text Box 223"/>
            <p:cNvSpPr txBox="1">
              <a:spLocks noChangeArrowheads="1"/>
            </p:cNvSpPr>
            <p:nvPr/>
          </p:nvSpPr>
          <p:spPr bwMode="auto">
            <a:xfrm>
              <a:off x="3042324" y="3441769"/>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P1</a:t>
              </a:r>
              <a:endParaRPr/>
            </a:p>
          </p:txBody>
        </p:sp>
        <p:sp>
          <p:nvSpPr>
            <p:cNvPr id="659917910" name="Text Box 223"/>
            <p:cNvSpPr txBox="1">
              <a:spLocks noChangeArrowheads="1"/>
            </p:cNvSpPr>
            <p:nvPr/>
          </p:nvSpPr>
          <p:spPr bwMode="auto">
            <a:xfrm>
              <a:off x="4818070" y="3178765"/>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P2</a:t>
              </a:r>
              <a:endParaRPr/>
            </a:p>
          </p:txBody>
        </p:sp>
        <p:sp>
          <p:nvSpPr>
            <p:cNvPr id="982508936" name="Text Box 223"/>
            <p:cNvSpPr txBox="1">
              <a:spLocks noChangeArrowheads="1"/>
            </p:cNvSpPr>
            <p:nvPr/>
          </p:nvSpPr>
          <p:spPr bwMode="auto">
            <a:xfrm>
              <a:off x="4961954" y="3840979"/>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P3</a:t>
              </a:r>
              <a:endParaRPr/>
            </a:p>
          </p:txBody>
        </p:sp>
        <p:sp>
          <p:nvSpPr>
            <p:cNvPr id="618451695" name="Text Box 225"/>
            <p:cNvSpPr txBox="1">
              <a:spLocks noChangeArrowheads="1"/>
            </p:cNvSpPr>
            <p:nvPr/>
          </p:nvSpPr>
          <p:spPr bwMode="auto">
            <a:xfrm>
              <a:off x="1833893" y="3965752"/>
              <a:ext cx="692221"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PE1</a:t>
              </a:r>
              <a:endParaRPr/>
            </a:p>
          </p:txBody>
        </p:sp>
        <p:grpSp>
          <p:nvGrpSpPr>
            <p:cNvPr id="2025088745" name="Group 579"/>
            <p:cNvGrpSpPr/>
            <p:nvPr/>
          </p:nvGrpSpPr>
          <p:grpSpPr bwMode="auto">
            <a:xfrm>
              <a:off x="6614081" y="3012171"/>
              <a:ext cx="455859" cy="185756"/>
              <a:chOff x="0" y="0"/>
              <a:chExt cx="455859" cy="227457"/>
            </a:xfrm>
          </p:grpSpPr>
          <p:sp>
            <p:nvSpPr>
              <p:cNvPr id="944399202"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1305752"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519453499"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44522449"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3190337"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2526062"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2730440"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23896552"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41741993"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09464295"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0919094" name="Group 580"/>
            <p:cNvGrpSpPr/>
            <p:nvPr/>
          </p:nvGrpSpPr>
          <p:grpSpPr bwMode="auto">
            <a:xfrm>
              <a:off x="7948766" y="3384867"/>
              <a:ext cx="455859" cy="185756"/>
              <a:chOff x="0" y="0"/>
              <a:chExt cx="455859" cy="227457"/>
            </a:xfrm>
          </p:grpSpPr>
          <p:sp>
            <p:nvSpPr>
              <p:cNvPr id="835334762"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26100750"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146679275"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36350589"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88395727"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9641786"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40692544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04493649"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9580570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31594892"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791432699" name="Group 581"/>
            <p:cNvGrpSpPr/>
            <p:nvPr/>
          </p:nvGrpSpPr>
          <p:grpSpPr bwMode="auto">
            <a:xfrm>
              <a:off x="6775506" y="4020080"/>
              <a:ext cx="455859" cy="185756"/>
              <a:chOff x="0" y="0"/>
              <a:chExt cx="455859" cy="227457"/>
            </a:xfrm>
          </p:grpSpPr>
          <p:sp>
            <p:nvSpPr>
              <p:cNvPr id="449131833"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70218434"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25373031"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99765940"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95835122"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6206543"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709837942"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45255998"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3715277"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52896144"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934346949" name="Group 582"/>
            <p:cNvGrpSpPr/>
            <p:nvPr/>
          </p:nvGrpSpPr>
          <p:grpSpPr bwMode="auto">
            <a:xfrm>
              <a:off x="8101020" y="4455496"/>
              <a:ext cx="455859" cy="185756"/>
              <a:chOff x="0" y="0"/>
              <a:chExt cx="455859" cy="227457"/>
            </a:xfrm>
          </p:grpSpPr>
          <p:sp>
            <p:nvSpPr>
              <p:cNvPr id="1160172725"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61208726"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16797880"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50491246"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24088020"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05374340"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799939453"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85880786"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99863601"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72957956"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796589753" name="Group 583"/>
            <p:cNvGrpSpPr/>
            <p:nvPr/>
          </p:nvGrpSpPr>
          <p:grpSpPr bwMode="auto">
            <a:xfrm>
              <a:off x="2798573" y="4341778"/>
              <a:ext cx="455859" cy="185756"/>
              <a:chOff x="0" y="0"/>
              <a:chExt cx="455859" cy="227457"/>
            </a:xfrm>
          </p:grpSpPr>
          <p:sp>
            <p:nvSpPr>
              <p:cNvPr id="2008964380"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4529502"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810260084"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9699110"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97772134"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47203258"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11666287"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55729140"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98176352"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60860932"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486717929" name="Group 584"/>
            <p:cNvGrpSpPr/>
            <p:nvPr/>
          </p:nvGrpSpPr>
          <p:grpSpPr bwMode="auto">
            <a:xfrm>
              <a:off x="4949241" y="3951968"/>
              <a:ext cx="455859" cy="185756"/>
              <a:chOff x="0" y="0"/>
              <a:chExt cx="455859" cy="227457"/>
            </a:xfrm>
          </p:grpSpPr>
          <p:sp>
            <p:nvSpPr>
              <p:cNvPr id="1775226200"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62075914"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681738653"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24965580"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2153021"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58892804"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48830543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59172700"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0037468"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79661362" name="Freeform 316"/>
              <p:cNvSpPr>
                <a:spLocks noChangeAspect="1" noEditPoints="1"/>
              </p:cNvSpPr>
              <p:nvPr/>
            </p:nvSpPr>
            <p:spPr bwMode="auto">
              <a:xfrm>
                <a:off x="73873" y="21874"/>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68190582" name="Group 585"/>
            <p:cNvGrpSpPr/>
            <p:nvPr/>
          </p:nvGrpSpPr>
          <p:grpSpPr bwMode="auto">
            <a:xfrm>
              <a:off x="2200793" y="3805486"/>
              <a:ext cx="455859" cy="185756"/>
              <a:chOff x="0" y="0"/>
              <a:chExt cx="455859" cy="227457"/>
            </a:xfrm>
          </p:grpSpPr>
          <p:sp>
            <p:nvSpPr>
              <p:cNvPr id="670375198"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18175184"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441442083"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86480778"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21969378"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18466407"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908300421"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23453269"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4544802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2422808"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424336109" name="Group 586"/>
            <p:cNvGrpSpPr/>
            <p:nvPr/>
          </p:nvGrpSpPr>
          <p:grpSpPr bwMode="auto">
            <a:xfrm>
              <a:off x="3279457" y="3549497"/>
              <a:ext cx="455859" cy="185756"/>
              <a:chOff x="0" y="0"/>
              <a:chExt cx="455859" cy="227457"/>
            </a:xfrm>
          </p:grpSpPr>
          <p:sp>
            <p:nvSpPr>
              <p:cNvPr id="119896179"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55341735"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88669309"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90775234"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85810181"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13954119"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23074577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85139055"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92183629"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08081400"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680002439" name="Line 405"/>
            <p:cNvSpPr>
              <a:spLocks noChangeShapeType="1"/>
            </p:cNvSpPr>
            <p:nvPr/>
          </p:nvSpPr>
          <p:spPr bwMode="auto">
            <a:xfrm flipV="1">
              <a:off x="2592953" y="3665595"/>
              <a:ext cx="775086" cy="171195"/>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04722263" name="Line 401"/>
            <p:cNvSpPr>
              <a:spLocks noChangeShapeType="1"/>
            </p:cNvSpPr>
            <p:nvPr/>
          </p:nvSpPr>
          <p:spPr bwMode="auto">
            <a:xfrm>
              <a:off x="3578732" y="3645347"/>
              <a:ext cx="3187193" cy="417224"/>
            </a:xfrm>
            <a:prstGeom prst="line">
              <a:avLst/>
            </a:prstGeom>
            <a:noFill/>
            <a:ln w="38100">
              <a:solidFill>
                <a:srgbClr val="FF0000"/>
              </a:solidFill>
              <a:prstDash val="sysDash"/>
              <a:round/>
              <a:headEnd/>
              <a:tailEnd type="triangle" w="med" len="med"/>
            </a:ln>
          </p:spPr>
          <p:txBody>
            <a:bodyPr wrap="squar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35494726" name="Line 396"/>
            <p:cNvSpPr>
              <a:spLocks noChangeShapeType="1"/>
            </p:cNvSpPr>
            <p:nvPr/>
          </p:nvSpPr>
          <p:spPr bwMode="auto">
            <a:xfrm>
              <a:off x="5249697" y="3445689"/>
              <a:ext cx="2736907" cy="6440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0135476" name="Line 396"/>
            <p:cNvSpPr>
              <a:spLocks noChangeShapeType="1"/>
            </p:cNvSpPr>
            <p:nvPr/>
          </p:nvSpPr>
          <p:spPr bwMode="auto">
            <a:xfrm>
              <a:off x="5320576" y="4099220"/>
              <a:ext cx="1441037" cy="0"/>
            </a:xfrm>
            <a:prstGeom prst="line">
              <a:avLst/>
            </a:prstGeom>
            <a:noFill/>
            <a:ln w="12700">
              <a:solidFill>
                <a:schemeClr val="tx2"/>
              </a:solidFill>
              <a:prstDash val="solid"/>
              <a:round/>
              <a:headEnd/>
              <a:tailEnd type="none" w="med" len="med"/>
            </a:ln>
          </p:spPr>
          <p:txBody>
            <a:bodyPr wrap="squar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01179254" name="Line 396"/>
            <p:cNvSpPr>
              <a:spLocks noChangeShapeType="1"/>
            </p:cNvSpPr>
            <p:nvPr/>
          </p:nvSpPr>
          <p:spPr bwMode="auto">
            <a:xfrm flipV="1">
              <a:off x="3658814" y="3401329"/>
              <a:ext cx="1341771" cy="204993"/>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07385169" name="Line 396"/>
            <p:cNvSpPr>
              <a:spLocks noChangeShapeType="1"/>
            </p:cNvSpPr>
            <p:nvPr/>
          </p:nvSpPr>
          <p:spPr bwMode="auto">
            <a:xfrm>
              <a:off x="3535132" y="3703343"/>
              <a:ext cx="1417831" cy="346615"/>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23001897" name="Line 396"/>
            <p:cNvSpPr>
              <a:spLocks noChangeShapeType="1"/>
            </p:cNvSpPr>
            <p:nvPr/>
          </p:nvSpPr>
          <p:spPr bwMode="auto">
            <a:xfrm flipV="1">
              <a:off x="2626902" y="3700697"/>
              <a:ext cx="832551" cy="170795"/>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28739126" name="Line 396"/>
            <p:cNvSpPr>
              <a:spLocks noChangeShapeType="1"/>
            </p:cNvSpPr>
            <p:nvPr/>
          </p:nvSpPr>
          <p:spPr bwMode="auto">
            <a:xfrm>
              <a:off x="2563124" y="3922398"/>
              <a:ext cx="460563" cy="45553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6297909" name="Line 396"/>
            <p:cNvSpPr>
              <a:spLocks noChangeShapeType="1"/>
            </p:cNvSpPr>
            <p:nvPr/>
          </p:nvSpPr>
          <p:spPr bwMode="auto">
            <a:xfrm flipV="1">
              <a:off x="5329037" y="3123156"/>
              <a:ext cx="1397338" cy="210236"/>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36559935" name="Line 396"/>
            <p:cNvSpPr>
              <a:spLocks noChangeShapeType="1"/>
            </p:cNvSpPr>
            <p:nvPr/>
          </p:nvSpPr>
          <p:spPr bwMode="auto">
            <a:xfrm>
              <a:off x="7080409" y="4183343"/>
              <a:ext cx="1045998" cy="36446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6216413" name="Line 396"/>
            <p:cNvSpPr>
              <a:spLocks noChangeShapeType="1"/>
            </p:cNvSpPr>
            <p:nvPr/>
          </p:nvSpPr>
          <p:spPr bwMode="auto">
            <a:xfrm>
              <a:off x="1307641" y="3497982"/>
              <a:ext cx="397746" cy="2713"/>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04474281" name="Text Box 8"/>
            <p:cNvSpPr txBox="1">
              <a:spLocks noChangeArrowheads="1"/>
            </p:cNvSpPr>
            <p:nvPr/>
          </p:nvSpPr>
          <p:spPr bwMode="auto">
            <a:xfrm flipH="1">
              <a:off x="1624409" y="3402698"/>
              <a:ext cx="634714" cy="187214"/>
            </a:xfrm>
            <a:prstGeom prst="rect">
              <a:avLst/>
            </a:prstGeom>
            <a:noFill/>
            <a:ln w="9525">
              <a:noFill/>
              <a:miter/>
              <a:headEnd/>
              <a:tailEnd/>
            </a:ln>
          </p:spPr>
          <p:txBody>
            <a:bodyPr wrap="square" lIns="68549" tIns="34274" rIns="68549" bIns="34274">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Arial"/>
                  <a:ea typeface="Microsoft YaHei Light"/>
                  <a:cs typeface="Arial"/>
                </a:rPr>
                <a:t>link</a:t>
              </a:r>
              <a:endParaRPr/>
            </a:p>
          </p:txBody>
        </p:sp>
        <p:grpSp>
          <p:nvGrpSpPr>
            <p:cNvPr id="486186432" name="Group 616"/>
            <p:cNvGrpSpPr/>
            <p:nvPr/>
          </p:nvGrpSpPr>
          <p:grpSpPr bwMode="auto">
            <a:xfrm>
              <a:off x="8578688" y="3958935"/>
              <a:ext cx="455859" cy="185756"/>
              <a:chOff x="0" y="0"/>
              <a:chExt cx="455859" cy="227457"/>
            </a:xfrm>
          </p:grpSpPr>
          <p:sp>
            <p:nvSpPr>
              <p:cNvPr id="705189677"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12590590"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0985872"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3965776"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71330582"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24250702"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74204588"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64276210"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546223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2844213"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237698469" name="Text Box 226"/>
            <p:cNvSpPr txBox="1">
              <a:spLocks noChangeArrowheads="1"/>
            </p:cNvSpPr>
            <p:nvPr/>
          </p:nvSpPr>
          <p:spPr bwMode="auto">
            <a:xfrm>
              <a:off x="2758917" y="4512619"/>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PE10</a:t>
              </a:r>
              <a:endParaRPr/>
            </a:p>
          </p:txBody>
        </p:sp>
        <p:sp>
          <p:nvSpPr>
            <p:cNvPr id="245895652" name="Line 396"/>
            <p:cNvSpPr>
              <a:spLocks noChangeShapeType="1"/>
            </p:cNvSpPr>
            <p:nvPr/>
          </p:nvSpPr>
          <p:spPr bwMode="auto">
            <a:xfrm flipV="1">
              <a:off x="7086654" y="4053490"/>
              <a:ext cx="1626999" cy="4230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26757583" name="Line 396"/>
            <p:cNvSpPr>
              <a:spLocks noChangeShapeType="1"/>
            </p:cNvSpPr>
            <p:nvPr/>
          </p:nvSpPr>
          <p:spPr bwMode="auto">
            <a:xfrm flipV="1">
              <a:off x="7140786" y="3985243"/>
              <a:ext cx="1492473" cy="46279"/>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51975151" name="Text Box 223"/>
            <p:cNvSpPr txBox="1">
              <a:spLocks noChangeArrowheads="1"/>
            </p:cNvSpPr>
            <p:nvPr/>
          </p:nvSpPr>
          <p:spPr bwMode="auto">
            <a:xfrm>
              <a:off x="6607049" y="3862366"/>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P4</a:t>
              </a:r>
              <a:endParaRPr/>
            </a:p>
          </p:txBody>
        </p:sp>
        <p:sp>
          <p:nvSpPr>
            <p:cNvPr id="912317243" name="Text Box 230"/>
            <p:cNvSpPr txBox="1">
              <a:spLocks noChangeArrowheads="1"/>
            </p:cNvSpPr>
            <p:nvPr/>
          </p:nvSpPr>
          <p:spPr bwMode="auto">
            <a:xfrm>
              <a:off x="1842904" y="3770644"/>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089011274" name="Text Box 230"/>
            <p:cNvSpPr txBox="1">
              <a:spLocks noChangeArrowheads="1"/>
            </p:cNvSpPr>
            <p:nvPr/>
          </p:nvSpPr>
          <p:spPr bwMode="auto">
            <a:xfrm>
              <a:off x="2689182" y="3810676"/>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1574357717" name="Text Box 230"/>
            <p:cNvSpPr txBox="1">
              <a:spLocks noChangeArrowheads="1"/>
            </p:cNvSpPr>
            <p:nvPr/>
          </p:nvSpPr>
          <p:spPr bwMode="auto">
            <a:xfrm>
              <a:off x="3087372" y="372615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310268952" name="Text Box 230"/>
            <p:cNvSpPr txBox="1">
              <a:spLocks noChangeArrowheads="1"/>
            </p:cNvSpPr>
            <p:nvPr/>
          </p:nvSpPr>
          <p:spPr bwMode="auto">
            <a:xfrm>
              <a:off x="6033416" y="3084288"/>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982681996" name="Text Box 230"/>
            <p:cNvSpPr txBox="1">
              <a:spLocks noChangeArrowheads="1"/>
            </p:cNvSpPr>
            <p:nvPr/>
          </p:nvSpPr>
          <p:spPr bwMode="auto">
            <a:xfrm>
              <a:off x="6682432" y="4333799"/>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5</a:t>
              </a:r>
              <a:endParaRPr/>
            </a:p>
          </p:txBody>
        </p:sp>
        <p:sp>
          <p:nvSpPr>
            <p:cNvPr id="352918807" name="Text Box 230"/>
            <p:cNvSpPr txBox="1">
              <a:spLocks noChangeArrowheads="1"/>
            </p:cNvSpPr>
            <p:nvPr/>
          </p:nvSpPr>
          <p:spPr bwMode="auto">
            <a:xfrm>
              <a:off x="5379875" y="409403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51689268" name="Text Box 230"/>
            <p:cNvSpPr txBox="1">
              <a:spLocks noChangeArrowheads="1"/>
            </p:cNvSpPr>
            <p:nvPr/>
          </p:nvSpPr>
          <p:spPr bwMode="auto">
            <a:xfrm>
              <a:off x="3701072" y="344974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1770404648" name="Text Box 230"/>
            <p:cNvSpPr txBox="1">
              <a:spLocks noChangeArrowheads="1"/>
            </p:cNvSpPr>
            <p:nvPr/>
          </p:nvSpPr>
          <p:spPr bwMode="auto">
            <a:xfrm>
              <a:off x="6453620" y="4132051"/>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763196609" name="Text Box 230"/>
            <p:cNvSpPr txBox="1">
              <a:spLocks noChangeArrowheads="1"/>
            </p:cNvSpPr>
            <p:nvPr/>
          </p:nvSpPr>
          <p:spPr bwMode="auto">
            <a:xfrm>
              <a:off x="4528069" y="4007112"/>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332091546" name="Text Box 230"/>
            <p:cNvSpPr txBox="1">
              <a:spLocks noChangeArrowheads="1"/>
            </p:cNvSpPr>
            <p:nvPr/>
          </p:nvSpPr>
          <p:spPr bwMode="auto">
            <a:xfrm>
              <a:off x="5291678" y="319567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395613252" name="Text Box 230"/>
            <p:cNvSpPr txBox="1">
              <a:spLocks noChangeArrowheads="1"/>
            </p:cNvSpPr>
            <p:nvPr/>
          </p:nvSpPr>
          <p:spPr bwMode="auto">
            <a:xfrm>
              <a:off x="5424932" y="333690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855363347" name="Text Box 230"/>
            <p:cNvSpPr txBox="1">
              <a:spLocks noChangeArrowheads="1"/>
            </p:cNvSpPr>
            <p:nvPr/>
          </p:nvSpPr>
          <p:spPr bwMode="auto">
            <a:xfrm>
              <a:off x="2516493" y="4023220"/>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3</a:t>
              </a:r>
              <a:endParaRPr/>
            </a:p>
          </p:txBody>
        </p:sp>
        <p:sp>
          <p:nvSpPr>
            <p:cNvPr id="1769400960" name="Text Box 230"/>
            <p:cNvSpPr txBox="1">
              <a:spLocks noChangeArrowheads="1"/>
            </p:cNvSpPr>
            <p:nvPr/>
          </p:nvSpPr>
          <p:spPr bwMode="auto">
            <a:xfrm>
              <a:off x="4519596" y="333269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3</a:t>
              </a:r>
              <a:endParaRPr/>
            </a:p>
          </p:txBody>
        </p:sp>
        <p:sp>
          <p:nvSpPr>
            <p:cNvPr id="92644763" name="Text Box 230"/>
            <p:cNvSpPr txBox="1">
              <a:spLocks noChangeArrowheads="1"/>
            </p:cNvSpPr>
            <p:nvPr/>
          </p:nvSpPr>
          <p:spPr bwMode="auto">
            <a:xfrm>
              <a:off x="3626861" y="3754179"/>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3</a:t>
              </a:r>
              <a:endParaRPr/>
            </a:p>
          </p:txBody>
        </p:sp>
        <p:sp>
          <p:nvSpPr>
            <p:cNvPr id="1947103852" name="Text Box 230"/>
            <p:cNvSpPr txBox="1">
              <a:spLocks noChangeArrowheads="1"/>
            </p:cNvSpPr>
            <p:nvPr/>
          </p:nvSpPr>
          <p:spPr bwMode="auto">
            <a:xfrm>
              <a:off x="7043178" y="427698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a:solidFill>
                    <a:srgbClr val="000000"/>
                  </a:solidFill>
                  <a:latin typeface="FrutigerNext LT BlackCn"/>
                  <a:ea typeface="ＭＳ Ｐゴシック"/>
                  <a:cs typeface="Arial"/>
                </a:rPr>
                <a:t>4</a:t>
              </a:r>
              <a:endParaRPr lang="en-US" sz="750" b="0" i="0" u="none" strike="noStrike" cap="none" spc="0">
                <a:ln>
                  <a:noFill/>
                </a:ln>
                <a:solidFill>
                  <a:srgbClr val="000000"/>
                </a:solidFill>
                <a:latin typeface="FrutigerNext LT BlackCn"/>
                <a:ea typeface="ＭＳ Ｐゴシック"/>
                <a:cs typeface="Arial"/>
              </a:endParaRPr>
            </a:p>
          </p:txBody>
        </p:sp>
        <p:sp>
          <p:nvSpPr>
            <p:cNvPr id="671693185" name="Text Box 230"/>
            <p:cNvSpPr txBox="1">
              <a:spLocks noChangeArrowheads="1"/>
            </p:cNvSpPr>
            <p:nvPr/>
          </p:nvSpPr>
          <p:spPr bwMode="auto">
            <a:xfrm>
              <a:off x="8218146" y="403595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2106240207" name="Text Box 230"/>
            <p:cNvSpPr txBox="1">
              <a:spLocks noChangeArrowheads="1"/>
            </p:cNvSpPr>
            <p:nvPr/>
          </p:nvSpPr>
          <p:spPr bwMode="auto">
            <a:xfrm>
              <a:off x="7845162" y="4360698"/>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963479472" name="Text Box 230"/>
            <p:cNvSpPr txBox="1">
              <a:spLocks noChangeArrowheads="1"/>
            </p:cNvSpPr>
            <p:nvPr/>
          </p:nvSpPr>
          <p:spPr bwMode="auto">
            <a:xfrm>
              <a:off x="7284779" y="3406614"/>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2076798172" name="Line 396"/>
            <p:cNvSpPr>
              <a:spLocks noChangeShapeType="1"/>
            </p:cNvSpPr>
            <p:nvPr/>
          </p:nvSpPr>
          <p:spPr bwMode="auto">
            <a:xfrm flipV="1">
              <a:off x="1463817" y="3897591"/>
              <a:ext cx="815616" cy="5302"/>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97966636" name="Line 400"/>
            <p:cNvSpPr>
              <a:spLocks noChangeShapeType="1"/>
            </p:cNvSpPr>
            <p:nvPr/>
          </p:nvSpPr>
          <p:spPr bwMode="auto">
            <a:xfrm flipV="1">
              <a:off x="3623954" y="3408619"/>
              <a:ext cx="1460783" cy="247628"/>
            </a:xfrm>
            <a:prstGeom prst="line">
              <a:avLst/>
            </a:prstGeom>
            <a:noFill/>
            <a:ln w="38100">
              <a:solidFill>
                <a:srgbClr val="FF0000"/>
              </a:solidFill>
              <a:prstDash val="sysDash"/>
              <a:round/>
              <a:headEnd/>
              <a:tailEnd type="triangle" w="med" len="med"/>
            </a:ln>
          </p:spPr>
          <p:txBody>
            <a:bodyPr wrap="none" anchor="ctr"/>
            <a:lstStyle/>
            <a:p>
              <a:pPr>
                <a:defRPr/>
              </a:pPr>
              <a:endParaRPr lang="en-US" b="0">
                <a:solidFill>
                  <a:srgbClr val="000000"/>
                </a:solidFill>
                <a:latin typeface="Arial"/>
              </a:endParaRPr>
            </a:p>
          </p:txBody>
        </p:sp>
        <p:sp>
          <p:nvSpPr>
            <p:cNvPr id="1388721496" name="Line 397"/>
            <p:cNvSpPr>
              <a:spLocks noChangeShapeType="1"/>
            </p:cNvSpPr>
            <p:nvPr/>
          </p:nvSpPr>
          <p:spPr bwMode="auto">
            <a:xfrm flipV="1">
              <a:off x="5354393" y="3172721"/>
              <a:ext cx="1295709" cy="194858"/>
            </a:xfrm>
            <a:prstGeom prst="line">
              <a:avLst/>
            </a:prstGeom>
            <a:noFill/>
            <a:ln w="38100">
              <a:solidFill>
                <a:srgbClr val="FF0000"/>
              </a:solidFill>
              <a:prstDash val="sysDash"/>
              <a:round/>
              <a:headEnd/>
              <a:tailEnd type="triangle" w="med" len="med"/>
            </a:ln>
          </p:spPr>
          <p:txBody>
            <a:bodyPr wrap="none" anchor="ctr"/>
            <a:lstStyle/>
            <a:p>
              <a:pPr>
                <a:defRPr/>
              </a:pPr>
              <a:endParaRPr lang="en-US" b="0">
                <a:solidFill>
                  <a:srgbClr val="000000"/>
                </a:solidFill>
                <a:latin typeface="Arial"/>
              </a:endParaRPr>
            </a:p>
          </p:txBody>
        </p:sp>
        <p:sp>
          <p:nvSpPr>
            <p:cNvPr id="1448437626" name="Line 396"/>
            <p:cNvSpPr>
              <a:spLocks noChangeShapeType="1"/>
            </p:cNvSpPr>
            <p:nvPr/>
          </p:nvSpPr>
          <p:spPr bwMode="auto">
            <a:xfrm>
              <a:off x="5099152" y="3473536"/>
              <a:ext cx="3087557" cy="85643"/>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8035807" name="Line 396"/>
            <p:cNvSpPr>
              <a:spLocks noChangeShapeType="1"/>
            </p:cNvSpPr>
            <p:nvPr/>
          </p:nvSpPr>
          <p:spPr bwMode="auto">
            <a:xfrm>
              <a:off x="6818586" y="4124567"/>
              <a:ext cx="1431590" cy="517839"/>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24383315" name="Text Box 230"/>
            <p:cNvSpPr txBox="1">
              <a:spLocks noChangeArrowheads="1"/>
            </p:cNvSpPr>
            <p:nvPr/>
          </p:nvSpPr>
          <p:spPr bwMode="auto">
            <a:xfrm>
              <a:off x="2883068" y="4201141"/>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grpSp>
          <p:nvGrpSpPr>
            <p:cNvPr id="855467230" name="Group 211"/>
            <p:cNvGrpSpPr/>
            <p:nvPr/>
          </p:nvGrpSpPr>
          <p:grpSpPr bwMode="auto">
            <a:xfrm>
              <a:off x="7044716" y="4603304"/>
              <a:ext cx="455859" cy="185756"/>
              <a:chOff x="0" y="0"/>
              <a:chExt cx="455859" cy="227457"/>
            </a:xfrm>
          </p:grpSpPr>
          <p:sp>
            <p:nvSpPr>
              <p:cNvPr id="404765804"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5129629"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684770137"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49531217"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27395178"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12817246"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843129634"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15706249"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84464430"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75082049"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745089537" name="Group 222"/>
            <p:cNvGrpSpPr/>
            <p:nvPr/>
          </p:nvGrpSpPr>
          <p:grpSpPr bwMode="auto">
            <a:xfrm>
              <a:off x="6022985" y="4614067"/>
              <a:ext cx="455859" cy="185756"/>
              <a:chOff x="0" y="0"/>
              <a:chExt cx="455859" cy="227457"/>
            </a:xfrm>
          </p:grpSpPr>
          <p:sp>
            <p:nvSpPr>
              <p:cNvPr id="1650307856"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37427401"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7730876"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78606"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39002885"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0724908"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330094057"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8988674"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33531776"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78826653"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028769006" name="Group 234"/>
            <p:cNvGrpSpPr/>
            <p:nvPr/>
          </p:nvGrpSpPr>
          <p:grpSpPr bwMode="auto">
            <a:xfrm>
              <a:off x="4593974" y="4459780"/>
              <a:ext cx="455859" cy="185756"/>
              <a:chOff x="0" y="0"/>
              <a:chExt cx="455859" cy="227457"/>
            </a:xfrm>
          </p:grpSpPr>
          <p:sp>
            <p:nvSpPr>
              <p:cNvPr id="1610183714"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95562272"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86258538"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92610876"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76058990"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24119700"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758538127"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69935658"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1685913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7787526"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732885431" name="Line 396"/>
            <p:cNvSpPr>
              <a:spLocks noChangeShapeType="1"/>
            </p:cNvSpPr>
            <p:nvPr/>
          </p:nvSpPr>
          <p:spPr bwMode="auto">
            <a:xfrm>
              <a:off x="6889453" y="4143143"/>
              <a:ext cx="291089" cy="519393"/>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44602641" name="Line 396"/>
            <p:cNvSpPr>
              <a:spLocks noChangeShapeType="1"/>
            </p:cNvSpPr>
            <p:nvPr/>
          </p:nvSpPr>
          <p:spPr bwMode="auto">
            <a:xfrm flipH="1">
              <a:off x="6178317" y="4166365"/>
              <a:ext cx="660685" cy="504810"/>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35842663" name="Line 396"/>
            <p:cNvSpPr>
              <a:spLocks noChangeShapeType="1"/>
            </p:cNvSpPr>
            <p:nvPr/>
          </p:nvSpPr>
          <p:spPr bwMode="auto">
            <a:xfrm>
              <a:off x="6965711" y="4166364"/>
              <a:ext cx="343858" cy="462891"/>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27716696" name="Line 396"/>
            <p:cNvSpPr>
              <a:spLocks noChangeShapeType="1"/>
            </p:cNvSpPr>
            <p:nvPr/>
          </p:nvSpPr>
          <p:spPr bwMode="auto">
            <a:xfrm flipH="1">
              <a:off x="6374373" y="4135599"/>
              <a:ext cx="655582" cy="51300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7040465" name="Text Box 230"/>
            <p:cNvSpPr txBox="1">
              <a:spLocks noChangeArrowheads="1"/>
            </p:cNvSpPr>
            <p:nvPr/>
          </p:nvSpPr>
          <p:spPr bwMode="auto">
            <a:xfrm>
              <a:off x="7197181" y="449498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911830132" name="Text Box 230"/>
            <p:cNvSpPr txBox="1">
              <a:spLocks noChangeArrowheads="1"/>
            </p:cNvSpPr>
            <p:nvPr/>
          </p:nvSpPr>
          <p:spPr bwMode="auto">
            <a:xfrm>
              <a:off x="6392757" y="4539077"/>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160301685" name="Text Box 230"/>
            <p:cNvSpPr txBox="1">
              <a:spLocks noChangeArrowheads="1"/>
            </p:cNvSpPr>
            <p:nvPr/>
          </p:nvSpPr>
          <p:spPr bwMode="auto">
            <a:xfrm>
              <a:off x="4231466" y="4421316"/>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233516804" name="Text Box 230"/>
            <p:cNvSpPr txBox="1">
              <a:spLocks noChangeArrowheads="1"/>
            </p:cNvSpPr>
            <p:nvPr/>
          </p:nvSpPr>
          <p:spPr bwMode="auto">
            <a:xfrm>
              <a:off x="7456489" y="4080296"/>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1896944534" name="Text Box 230"/>
            <p:cNvSpPr txBox="1">
              <a:spLocks noChangeArrowheads="1"/>
            </p:cNvSpPr>
            <p:nvPr/>
          </p:nvSpPr>
          <p:spPr bwMode="auto">
            <a:xfrm>
              <a:off x="7155690" y="4156321"/>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dirty="0">
                  <a:solidFill>
                    <a:srgbClr val="000000"/>
                  </a:solidFill>
                  <a:latin typeface="FrutigerNext LT BlackCn"/>
                  <a:ea typeface="ＭＳ Ｐゴシック"/>
                  <a:cs typeface="Arial"/>
                </a:rPr>
                <a:t>3</a:t>
              </a:r>
              <a:endParaRPr lang="en-US" sz="750" b="0" i="0" u="none" strike="noStrike" cap="none" spc="0" dirty="0">
                <a:ln>
                  <a:noFill/>
                </a:ln>
                <a:solidFill>
                  <a:srgbClr val="000000"/>
                </a:solidFill>
                <a:latin typeface="FrutigerNext LT BlackCn"/>
                <a:ea typeface="ＭＳ Ｐゴシック"/>
                <a:cs typeface="Arial"/>
              </a:endParaRPr>
            </a:p>
          </p:txBody>
        </p:sp>
        <p:sp>
          <p:nvSpPr>
            <p:cNvPr id="646433412" name="Text Box 230"/>
            <p:cNvSpPr txBox="1">
              <a:spLocks noChangeArrowheads="1"/>
            </p:cNvSpPr>
            <p:nvPr/>
          </p:nvSpPr>
          <p:spPr bwMode="auto">
            <a:xfrm>
              <a:off x="3405676" y="3860544"/>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a:solidFill>
                    <a:srgbClr val="000000"/>
                  </a:solidFill>
                  <a:latin typeface="FrutigerNext LT BlackCn"/>
                  <a:ea typeface="ＭＳ Ｐゴシック"/>
                  <a:cs typeface="Arial"/>
                </a:rPr>
                <a:t>4</a:t>
              </a:r>
              <a:endParaRPr lang="en-US" sz="750" b="0" i="0" u="none" strike="noStrike" cap="none" spc="0">
                <a:ln>
                  <a:noFill/>
                </a:ln>
                <a:solidFill>
                  <a:srgbClr val="000000"/>
                </a:solidFill>
                <a:latin typeface="FrutigerNext LT BlackCn"/>
                <a:ea typeface="ＭＳ Ｐゴシック"/>
                <a:cs typeface="Arial"/>
              </a:endParaRPr>
            </a:p>
          </p:txBody>
        </p:sp>
        <p:sp>
          <p:nvSpPr>
            <p:cNvPr id="183832131" name="Line 396"/>
            <p:cNvSpPr>
              <a:spLocks noChangeShapeType="1"/>
            </p:cNvSpPr>
            <p:nvPr/>
          </p:nvSpPr>
          <p:spPr bwMode="auto">
            <a:xfrm>
              <a:off x="3385583" y="3683278"/>
              <a:ext cx="1197162" cy="859114"/>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30616214" name="Line 396"/>
            <p:cNvSpPr>
              <a:spLocks noChangeShapeType="1"/>
            </p:cNvSpPr>
            <p:nvPr/>
          </p:nvSpPr>
          <p:spPr bwMode="auto">
            <a:xfrm>
              <a:off x="3476606" y="3721095"/>
              <a:ext cx="1279635" cy="806795"/>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55342425" name="Text Box 226"/>
            <p:cNvSpPr txBox="1">
              <a:spLocks noChangeArrowheads="1"/>
            </p:cNvSpPr>
            <p:nvPr/>
          </p:nvSpPr>
          <p:spPr bwMode="auto">
            <a:xfrm>
              <a:off x="7267230" y="4738713"/>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PE6</a:t>
              </a:r>
              <a:endParaRPr/>
            </a:p>
          </p:txBody>
        </p:sp>
        <p:sp>
          <p:nvSpPr>
            <p:cNvPr id="549544827" name="Text Box 226"/>
            <p:cNvSpPr txBox="1">
              <a:spLocks noChangeArrowheads="1"/>
            </p:cNvSpPr>
            <p:nvPr/>
          </p:nvSpPr>
          <p:spPr bwMode="auto">
            <a:xfrm>
              <a:off x="6151672" y="4743605"/>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PE7</a:t>
              </a:r>
              <a:endParaRPr/>
            </a:p>
          </p:txBody>
        </p:sp>
        <p:sp>
          <p:nvSpPr>
            <p:cNvPr id="723747547" name="Text Box 226"/>
            <p:cNvSpPr txBox="1">
              <a:spLocks noChangeArrowheads="1"/>
            </p:cNvSpPr>
            <p:nvPr/>
          </p:nvSpPr>
          <p:spPr bwMode="auto">
            <a:xfrm>
              <a:off x="4550720" y="4638466"/>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PE8</a:t>
              </a:r>
              <a:endParaRPr/>
            </a:p>
          </p:txBody>
        </p:sp>
        <p:grpSp>
          <p:nvGrpSpPr>
            <p:cNvPr id="2116357019" name="Group 260"/>
            <p:cNvGrpSpPr/>
            <p:nvPr/>
          </p:nvGrpSpPr>
          <p:grpSpPr bwMode="auto">
            <a:xfrm>
              <a:off x="3530676" y="4451659"/>
              <a:ext cx="455859" cy="185756"/>
              <a:chOff x="0" y="0"/>
              <a:chExt cx="455859" cy="227457"/>
            </a:xfrm>
          </p:grpSpPr>
          <p:sp>
            <p:nvSpPr>
              <p:cNvPr id="595632221"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23436719"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2087385518"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27912093" name="Freeform 310"/>
              <p:cNvSpPr>
                <a:spLocks noChangeAspect="1"/>
              </p:cNvSpPr>
              <p:nvPr/>
            </p:nvSpPr>
            <p:spPr bwMode="auto">
              <a:xfrm>
                <a:off x="16215" y="49281"/>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37274374"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91505647"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99824658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00623386"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07037927"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35934391" name="Freeform 316"/>
              <p:cNvSpPr>
                <a:spLocks noChangeAspect="1" noEditPoints="1"/>
              </p:cNvSpPr>
              <p:nvPr/>
            </p:nvSpPr>
            <p:spPr bwMode="auto">
              <a:xfrm>
                <a:off x="73873"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903380635" name="Line 396"/>
            <p:cNvSpPr>
              <a:spLocks noChangeShapeType="1"/>
            </p:cNvSpPr>
            <p:nvPr/>
          </p:nvSpPr>
          <p:spPr bwMode="auto">
            <a:xfrm>
              <a:off x="3399630" y="3715676"/>
              <a:ext cx="252009" cy="81185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8241709" name="Text Box 230"/>
            <p:cNvSpPr txBox="1">
              <a:spLocks noChangeArrowheads="1"/>
            </p:cNvSpPr>
            <p:nvPr/>
          </p:nvSpPr>
          <p:spPr bwMode="auto">
            <a:xfrm>
              <a:off x="3200781" y="383846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5</a:t>
              </a:r>
              <a:endParaRPr/>
            </a:p>
          </p:txBody>
        </p:sp>
        <p:sp>
          <p:nvSpPr>
            <p:cNvPr id="2112638147" name="Text Box 230"/>
            <p:cNvSpPr txBox="1">
              <a:spLocks noChangeArrowheads="1"/>
            </p:cNvSpPr>
            <p:nvPr/>
          </p:nvSpPr>
          <p:spPr bwMode="auto">
            <a:xfrm>
              <a:off x="3347274" y="431783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977630627" name="Text Box 226"/>
            <p:cNvSpPr txBox="1">
              <a:spLocks noChangeArrowheads="1"/>
            </p:cNvSpPr>
            <p:nvPr/>
          </p:nvSpPr>
          <p:spPr bwMode="auto">
            <a:xfrm>
              <a:off x="3516025" y="4603304"/>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PE9</a:t>
              </a:r>
              <a:endParaRPr/>
            </a:p>
          </p:txBody>
        </p:sp>
        <p:sp>
          <p:nvSpPr>
            <p:cNvPr id="187207522" name="Line 396"/>
            <p:cNvSpPr>
              <a:spLocks noChangeShapeType="1"/>
            </p:cNvSpPr>
            <p:nvPr/>
          </p:nvSpPr>
          <p:spPr bwMode="auto">
            <a:xfrm>
              <a:off x="3395637" y="3697372"/>
              <a:ext cx="363774" cy="820907"/>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nvGrpSpPr>
            <p:cNvPr id="727961862" name="Group 29"/>
            <p:cNvGrpSpPr/>
            <p:nvPr/>
          </p:nvGrpSpPr>
          <p:grpSpPr bwMode="auto">
            <a:xfrm>
              <a:off x="2639780" y="2999175"/>
              <a:ext cx="1496437" cy="406372"/>
              <a:chOff x="0" y="0"/>
              <a:chExt cx="1496437" cy="497601"/>
            </a:xfrm>
          </p:grpSpPr>
          <p:sp>
            <p:nvSpPr>
              <p:cNvPr id="575049771" name="Rectangle 30"/>
              <p:cNvSpPr>
                <a:spLocks noChangeArrowheads="1"/>
              </p:cNvSpPr>
              <p:nvPr/>
            </p:nvSpPr>
            <p:spPr bwMode="auto">
              <a:xfrm>
                <a:off x="0" y="50031"/>
                <a:ext cx="1468110" cy="225157"/>
              </a:xfrm>
              <a:prstGeom prst="rect">
                <a:avLst/>
              </a:prstGeom>
              <a:solidFill>
                <a:srgbClr val="FF93C9"/>
              </a:solidFill>
              <a:ln w="19050">
                <a:solidFill>
                  <a:srgbClr val="000000"/>
                </a:solidFill>
                <a:miter/>
                <a:headEnd/>
                <a:tailEnd type="none" w="lg" len="lg"/>
              </a:ln>
              <a:effectLst/>
            </p:spPr>
            <p:txBody>
              <a:bodyPr wrap="none" anchor="ctr"/>
              <a:lstStyle/>
              <a:p>
                <a:pPr marL="0" marR="0" lvl="0" indent="0" algn="ctr" defTabSz="914400">
                  <a:lnSpc>
                    <a:spcPct val="100000"/>
                  </a:lnSpc>
                  <a:spcBef>
                    <a:spcPts val="0"/>
                  </a:spcBef>
                  <a:spcAft>
                    <a:spcPts val="0"/>
                  </a:spcAft>
                  <a:buClrTx/>
                  <a:buSzTx/>
                  <a:buFontTx/>
                  <a:buNone/>
                  <a:defRPr/>
                </a:pPr>
                <a:endParaRPr lang="zh-CN" sz="1400" b="0" i="0" u="none" strike="noStrike" cap="none" spc="0">
                  <a:ln>
                    <a:noFill/>
                  </a:ln>
                  <a:solidFill>
                    <a:srgbClr val="000000"/>
                  </a:solidFill>
                  <a:latin typeface="FrutigerNext LT BlackCn"/>
                  <a:ea typeface="MS PGothic"/>
                  <a:cs typeface="Arial"/>
                </a:endParaRPr>
              </a:p>
            </p:txBody>
          </p:sp>
          <p:sp>
            <p:nvSpPr>
              <p:cNvPr id="432962796" name="Text Box 31"/>
              <p:cNvSpPr txBox="1">
                <a:spLocks noChangeArrowheads="1"/>
              </p:cNvSpPr>
              <p:nvPr/>
            </p:nvSpPr>
            <p:spPr bwMode="auto">
              <a:xfrm>
                <a:off x="90966" y="0"/>
                <a:ext cx="1405470" cy="497601"/>
              </a:xfrm>
              <a:prstGeom prst="rect">
                <a:avLst/>
              </a:prstGeom>
              <a:noFill/>
              <a:ln>
                <a:noFill/>
              </a:ln>
              <a:effectLst/>
            </p:spPr>
            <p:txBody>
              <a:bodyPr wrap="square" lIns="106691" tIns="53345" rIns="106691" bIns="53345">
                <a:spAutoFit/>
              </a:bodyPr>
              <a:lstStyle>
                <a:lvl1pPr algn="l" defTabSz="1066799">
                  <a:defRPr sz="2400">
                    <a:solidFill>
                      <a:schemeClr val="tx1"/>
                    </a:solidFill>
                    <a:latin typeface="Arial"/>
                    <a:ea typeface="MS PGothic"/>
                  </a:defRPr>
                </a:lvl1pPr>
                <a:lvl2pPr marL="533399" algn="l" defTabSz="1066799">
                  <a:defRPr sz="2400">
                    <a:solidFill>
                      <a:schemeClr val="tx1"/>
                    </a:solidFill>
                    <a:latin typeface="Arial"/>
                    <a:ea typeface="MS PGothic"/>
                  </a:defRPr>
                </a:lvl2pPr>
                <a:lvl3pPr marL="1066799" algn="l" defTabSz="1066799">
                  <a:defRPr sz="2400">
                    <a:solidFill>
                      <a:schemeClr val="tx1"/>
                    </a:solidFill>
                    <a:latin typeface="Arial"/>
                    <a:ea typeface="MS PGothic"/>
                  </a:defRPr>
                </a:lvl3pPr>
                <a:lvl4pPr marL="1600200" algn="l" defTabSz="1066799">
                  <a:defRPr sz="2400">
                    <a:solidFill>
                      <a:schemeClr val="tx1"/>
                    </a:solidFill>
                    <a:latin typeface="Arial"/>
                    <a:ea typeface="MS PGothic"/>
                  </a:defRPr>
                </a:lvl4pPr>
                <a:lvl5pPr marL="2133599" algn="l" defTabSz="1066799">
                  <a:defRPr sz="2400">
                    <a:solidFill>
                      <a:schemeClr val="tx1"/>
                    </a:solidFill>
                    <a:latin typeface="Arial"/>
                    <a:ea typeface="MS PGothic"/>
                  </a:defRPr>
                </a:lvl5pPr>
                <a:lvl6pPr marL="2590799" defTabSz="1066799">
                  <a:spcBef>
                    <a:spcPts val="0"/>
                  </a:spcBef>
                  <a:spcAft>
                    <a:spcPts val="0"/>
                  </a:spcAft>
                  <a:defRPr sz="2400">
                    <a:solidFill>
                      <a:schemeClr val="tx1"/>
                    </a:solidFill>
                    <a:latin typeface="Arial"/>
                    <a:ea typeface="MS PGothic"/>
                  </a:defRPr>
                </a:lvl6pPr>
                <a:lvl7pPr marL="3047999" defTabSz="1066799">
                  <a:spcBef>
                    <a:spcPts val="0"/>
                  </a:spcBef>
                  <a:spcAft>
                    <a:spcPts val="0"/>
                  </a:spcAft>
                  <a:defRPr sz="2400">
                    <a:solidFill>
                      <a:schemeClr val="tx1"/>
                    </a:solidFill>
                    <a:latin typeface="Arial"/>
                    <a:ea typeface="MS PGothic"/>
                  </a:defRPr>
                </a:lvl7pPr>
                <a:lvl8pPr marL="3505198" defTabSz="1066799">
                  <a:spcBef>
                    <a:spcPts val="0"/>
                  </a:spcBef>
                  <a:spcAft>
                    <a:spcPts val="0"/>
                  </a:spcAft>
                  <a:defRPr sz="2400">
                    <a:solidFill>
                      <a:schemeClr val="tx1"/>
                    </a:solidFill>
                    <a:latin typeface="Arial"/>
                    <a:ea typeface="MS PGothic"/>
                  </a:defRPr>
                </a:lvl8pPr>
                <a:lvl9pPr marL="3962399" defTabSz="1066799">
                  <a:spcBef>
                    <a:spcPts val="0"/>
                  </a:spcBef>
                  <a:spcAft>
                    <a:spcPts val="0"/>
                  </a:spcAft>
                  <a:defRPr sz="2400">
                    <a:solidFill>
                      <a:schemeClr val="tx1"/>
                    </a:solidFill>
                    <a:latin typeface="Arial"/>
                    <a:ea typeface="MS PGothic"/>
                  </a:defRPr>
                </a:lvl9pPr>
              </a:lstStyle>
              <a:p>
                <a:pPr marL="0" marR="0" lvl="0" indent="0" algn="ctr" defTabSz="1066799">
                  <a:lnSpc>
                    <a:spcPct val="100000"/>
                  </a:lnSpc>
                  <a:spcBef>
                    <a:spcPts val="0"/>
                  </a:spcBef>
                  <a:spcAft>
                    <a:spcPts val="0"/>
                  </a:spcAft>
                  <a:buClrTx/>
                  <a:buSzTx/>
                  <a:buFontTx/>
                  <a:buNone/>
                  <a:defRPr/>
                </a:pPr>
                <a:r>
                  <a:rPr lang="en-GB" sz="1200" b="1" i="0" u="none" strike="noStrike" cap="none" spc="0">
                    <a:ln>
                      <a:noFill/>
                    </a:ln>
                    <a:solidFill>
                      <a:srgbClr val="000000"/>
                    </a:solidFill>
                    <a:latin typeface="Times New Roman"/>
                    <a:ea typeface="MS PGothic"/>
                    <a:cs typeface="Arial"/>
                  </a:rPr>
                  <a:t>Controller</a:t>
                </a:r>
                <a:endParaRPr/>
              </a:p>
            </p:txBody>
          </p:sp>
        </p:grpSp>
        <p:cxnSp>
          <p:nvCxnSpPr>
            <p:cNvPr id="2042537328" name="Straight Arrow Connector 287"/>
            <p:cNvCxnSpPr>
              <a:cxnSpLocks/>
            </p:cNvCxnSpPr>
            <p:nvPr/>
          </p:nvCxnSpPr>
          <p:spPr bwMode="auto">
            <a:xfrm flipH="1">
              <a:off x="2516494" y="3243192"/>
              <a:ext cx="942959" cy="547387"/>
            </a:xfrm>
            <a:prstGeom prst="straightConnector1">
              <a:avLst/>
            </a:prstGeom>
            <a:noFill/>
            <a:ln w="9525" cap="flat" cmpd="sng" algn="ctr">
              <a:solidFill>
                <a:srgbClr val="0000FF"/>
              </a:solidFill>
              <a:prstDash val="solid"/>
              <a:round/>
              <a:headEnd type="none" w="med" len="med"/>
              <a:tailEnd type="triangle"/>
            </a:ln>
            <a:effectLst/>
          </p:spPr>
        </p:cxnSp>
        <p:grpSp>
          <p:nvGrpSpPr>
            <p:cNvPr id="266366304" name="Group 288"/>
            <p:cNvGrpSpPr/>
            <p:nvPr/>
          </p:nvGrpSpPr>
          <p:grpSpPr bwMode="auto">
            <a:xfrm>
              <a:off x="927209" y="3028287"/>
              <a:ext cx="1523319" cy="246221"/>
              <a:chOff x="0" y="0"/>
              <a:chExt cx="1523319" cy="301496"/>
            </a:xfrm>
          </p:grpSpPr>
          <p:sp>
            <p:nvSpPr>
              <p:cNvPr id="2118982352" name="Rounded Rectangular Callout 329"/>
              <p:cNvSpPr/>
              <p:nvPr/>
            </p:nvSpPr>
            <p:spPr bwMode="auto">
              <a:xfrm>
                <a:off x="62262" y="6921"/>
                <a:ext cx="1363962" cy="215068"/>
              </a:xfrm>
              <a:prstGeom prst="wedgeRoundRectCallout">
                <a:avLst>
                  <a:gd name="adj1" fmla="val 98678"/>
                  <a:gd name="adj2" fmla="val 229547"/>
                  <a:gd name="adj3" fmla="val 16667"/>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B2B2B2"/>
                  </a:solidFill>
                  <a:latin typeface="Arial"/>
                  <a:ea typeface="宋体"/>
                  <a:cs typeface="Arial"/>
                </a:endParaRPr>
              </a:p>
            </p:txBody>
          </p:sp>
          <p:sp>
            <p:nvSpPr>
              <p:cNvPr id="1494546997" name="Text Box 25"/>
              <p:cNvSpPr txBox="1">
                <a:spLocks noChangeArrowheads="1"/>
              </p:cNvSpPr>
              <p:nvPr/>
            </p:nvSpPr>
            <p:spPr bwMode="auto">
              <a:xfrm>
                <a:off x="0" y="0"/>
                <a:ext cx="1523319" cy="301496"/>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000" dirty="0">
                    <a:solidFill>
                      <a:srgbClr val="2D2015"/>
                    </a:solidFill>
                    <a:cs typeface="Arial"/>
                  </a:rPr>
                  <a:t>TE </a:t>
                </a:r>
                <a:r>
                  <a:rPr lang="en-US" sz="1000" b="0" i="0" u="none" strike="noStrike" cap="none" spc="0" dirty="0">
                    <a:ln>
                      <a:noFill/>
                    </a:ln>
                    <a:solidFill>
                      <a:srgbClr val="2D2015"/>
                    </a:solidFill>
                    <a:latin typeface="Times New Roman"/>
                    <a:ea typeface="SimSun"/>
                    <a:cs typeface="Arial"/>
                  </a:rPr>
                  <a:t>P2MP Tree</a:t>
                </a:r>
                <a:endParaRPr sz="1000" dirty="0"/>
              </a:p>
            </p:txBody>
          </p:sp>
        </p:grpSp>
        <p:grpSp>
          <p:nvGrpSpPr>
            <p:cNvPr id="224533772" name="Group 276"/>
            <p:cNvGrpSpPr/>
            <p:nvPr/>
          </p:nvGrpSpPr>
          <p:grpSpPr bwMode="auto">
            <a:xfrm>
              <a:off x="7774889" y="2914797"/>
              <a:ext cx="380186" cy="151859"/>
              <a:chOff x="0" y="0"/>
              <a:chExt cx="380186" cy="185951"/>
            </a:xfrm>
          </p:grpSpPr>
          <p:sp>
            <p:nvSpPr>
              <p:cNvPr id="578140155"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79122823"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71326824"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99887585"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1158393"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218473"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36688167"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64700387"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11560376"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58836267"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33298734"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88059893" name="Freeform 132"/>
              <p:cNvSpPr/>
              <p:nvPr/>
            </p:nvSpPr>
            <p:spPr bwMode="auto">
              <a:xfrm>
                <a:off x="196409"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01819297" name="Freeform 133"/>
              <p:cNvSpPr/>
              <p:nvPr/>
            </p:nvSpPr>
            <p:spPr bwMode="auto">
              <a:xfrm>
                <a:off x="196409"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636468"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08812787"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53498633"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81704213"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91235817"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1064964"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912260516" name="Group 309"/>
            <p:cNvGrpSpPr/>
            <p:nvPr/>
          </p:nvGrpSpPr>
          <p:grpSpPr bwMode="auto">
            <a:xfrm>
              <a:off x="9326380" y="4139989"/>
              <a:ext cx="380186" cy="151859"/>
              <a:chOff x="0" y="0"/>
              <a:chExt cx="380186" cy="185951"/>
            </a:xfrm>
          </p:grpSpPr>
          <p:sp>
            <p:nvSpPr>
              <p:cNvPr id="968387611"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74945715"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92372291"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97684492"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49164938"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304574"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19457533"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88005967"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94956394"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06989031"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82334913"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0663577" name="Freeform 132"/>
              <p:cNvSpPr/>
              <p:nvPr/>
            </p:nvSpPr>
            <p:spPr bwMode="auto">
              <a:xfrm>
                <a:off x="196409"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38487026" name="Freeform 133"/>
              <p:cNvSpPr/>
              <p:nvPr/>
            </p:nvSpPr>
            <p:spPr bwMode="auto">
              <a:xfrm>
                <a:off x="196409"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9440070"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7260782"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22525825"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31993308"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30046812"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1336849"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2095582271" name="Group 329"/>
            <p:cNvGrpSpPr/>
            <p:nvPr/>
          </p:nvGrpSpPr>
          <p:grpSpPr bwMode="auto">
            <a:xfrm>
              <a:off x="8943104" y="3412237"/>
              <a:ext cx="380186" cy="151859"/>
              <a:chOff x="0" y="0"/>
              <a:chExt cx="380186" cy="185951"/>
            </a:xfrm>
          </p:grpSpPr>
          <p:sp>
            <p:nvSpPr>
              <p:cNvPr id="174246403"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73906924"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70289028"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4848607"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12482202"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65726329"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16737861"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97373974"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77642989"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03788549"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1483"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39975927" name="Freeform 132"/>
              <p:cNvSpPr/>
              <p:nvPr/>
            </p:nvSpPr>
            <p:spPr bwMode="auto">
              <a:xfrm>
                <a:off x="196409"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55026060" name="Freeform 133"/>
              <p:cNvSpPr/>
              <p:nvPr/>
            </p:nvSpPr>
            <p:spPr bwMode="auto">
              <a:xfrm>
                <a:off x="196409"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87893335"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93402437"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65405037"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09970344"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9172669"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16674173"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835669567" name="Group 349"/>
            <p:cNvGrpSpPr/>
            <p:nvPr/>
          </p:nvGrpSpPr>
          <p:grpSpPr bwMode="auto">
            <a:xfrm>
              <a:off x="1040284" y="3873734"/>
              <a:ext cx="380186" cy="151859"/>
              <a:chOff x="0" y="0"/>
              <a:chExt cx="380186" cy="185951"/>
            </a:xfrm>
          </p:grpSpPr>
          <p:sp>
            <p:nvSpPr>
              <p:cNvPr id="1393654790"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4466153"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62287137"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5123894"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82015764"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45592154"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16487931"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604479"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17195852"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52019395"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36483568"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7921584" name="Freeform 132"/>
              <p:cNvSpPr/>
              <p:nvPr/>
            </p:nvSpPr>
            <p:spPr bwMode="auto">
              <a:xfrm>
                <a:off x="196409"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53382475" name="Freeform 133"/>
              <p:cNvSpPr/>
              <p:nvPr/>
            </p:nvSpPr>
            <p:spPr bwMode="auto">
              <a:xfrm>
                <a:off x="196409"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09141212"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60160762"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19320169"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66394420"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3571905"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62747270"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584640271" name="Text Box 230"/>
            <p:cNvSpPr txBox="1">
              <a:spLocks noChangeArrowheads="1"/>
            </p:cNvSpPr>
            <p:nvPr/>
          </p:nvSpPr>
          <p:spPr bwMode="auto">
            <a:xfrm>
              <a:off x="7941037" y="2912104"/>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CE2</a:t>
              </a:r>
              <a:endParaRPr/>
            </a:p>
          </p:txBody>
        </p:sp>
        <p:grpSp>
          <p:nvGrpSpPr>
            <p:cNvPr id="2118361827" name="Group 370"/>
            <p:cNvGrpSpPr/>
            <p:nvPr/>
          </p:nvGrpSpPr>
          <p:grpSpPr bwMode="auto">
            <a:xfrm>
              <a:off x="8666209" y="4685347"/>
              <a:ext cx="380186" cy="151859"/>
              <a:chOff x="0" y="0"/>
              <a:chExt cx="380186" cy="185951"/>
            </a:xfrm>
          </p:grpSpPr>
          <p:sp>
            <p:nvSpPr>
              <p:cNvPr id="1452558622"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64714759"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15166044"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06202941"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7908104"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08725465"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80091995"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85082569"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17201107"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30977380"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74511269"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40311445" name="Freeform 132"/>
              <p:cNvSpPr/>
              <p:nvPr/>
            </p:nvSpPr>
            <p:spPr bwMode="auto">
              <a:xfrm>
                <a:off x="196409"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14798792" name="Freeform 133"/>
              <p:cNvSpPr/>
              <p:nvPr/>
            </p:nvSpPr>
            <p:spPr bwMode="auto">
              <a:xfrm>
                <a:off x="196409"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43912715"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89371776"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78489848"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5037565"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67448819"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873535"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1360991884" name="Text Box 230"/>
            <p:cNvSpPr txBox="1">
              <a:spLocks noChangeArrowheads="1"/>
            </p:cNvSpPr>
            <p:nvPr/>
          </p:nvSpPr>
          <p:spPr bwMode="auto">
            <a:xfrm>
              <a:off x="8991146" y="3540279"/>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CE3</a:t>
              </a:r>
              <a:endParaRPr/>
            </a:p>
          </p:txBody>
        </p:sp>
        <p:sp>
          <p:nvSpPr>
            <p:cNvPr id="1814408791" name="Text Box 230"/>
            <p:cNvSpPr txBox="1">
              <a:spLocks noChangeArrowheads="1"/>
            </p:cNvSpPr>
            <p:nvPr/>
          </p:nvSpPr>
          <p:spPr bwMode="auto">
            <a:xfrm>
              <a:off x="8925848" y="4732733"/>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CE5</a:t>
              </a:r>
              <a:endParaRPr/>
            </a:p>
          </p:txBody>
        </p:sp>
        <p:sp>
          <p:nvSpPr>
            <p:cNvPr id="1766174793" name="Line 407"/>
            <p:cNvSpPr>
              <a:spLocks noChangeShapeType="1"/>
            </p:cNvSpPr>
            <p:nvPr/>
          </p:nvSpPr>
          <p:spPr bwMode="auto">
            <a:xfrm flipV="1">
              <a:off x="7060932" y="3025544"/>
              <a:ext cx="831698" cy="54075"/>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99704326" name="Line 407"/>
            <p:cNvSpPr>
              <a:spLocks noChangeShapeType="1"/>
            </p:cNvSpPr>
            <p:nvPr/>
          </p:nvSpPr>
          <p:spPr bwMode="auto">
            <a:xfrm flipV="1">
              <a:off x="8355545" y="3496808"/>
              <a:ext cx="689699" cy="231"/>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16404628" name="Line 407"/>
            <p:cNvSpPr>
              <a:spLocks noChangeShapeType="1"/>
            </p:cNvSpPr>
            <p:nvPr/>
          </p:nvSpPr>
          <p:spPr bwMode="auto">
            <a:xfrm>
              <a:off x="8921408" y="4063550"/>
              <a:ext cx="514678" cy="121118"/>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12341125" name="Line 407"/>
            <p:cNvSpPr>
              <a:spLocks noChangeShapeType="1"/>
            </p:cNvSpPr>
            <p:nvPr/>
          </p:nvSpPr>
          <p:spPr bwMode="auto">
            <a:xfrm>
              <a:off x="8370389" y="4590758"/>
              <a:ext cx="407349" cy="152846"/>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3" name="Text Box 25">
              <a:extLst>
                <a:ext uri="{FF2B5EF4-FFF2-40B4-BE49-F238E27FC236}">
                  <a16:creationId xmlns:a16="http://schemas.microsoft.com/office/drawing/2014/main" id="{C7E4A698-37F2-4CC0-A5DA-C321D2720039}"/>
                </a:ext>
              </a:extLst>
            </p:cNvPr>
            <p:cNvSpPr txBox="1">
              <a:spLocks noChangeArrowheads="1"/>
            </p:cNvSpPr>
            <p:nvPr/>
          </p:nvSpPr>
          <p:spPr bwMode="auto">
            <a:xfrm>
              <a:off x="847266" y="4833650"/>
              <a:ext cx="6651505" cy="276999"/>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200" dirty="0">
                  <a:solidFill>
                    <a:srgbClr val="2D2015"/>
                  </a:solidFill>
                  <a:cs typeface="Arial"/>
                </a:rPr>
                <a:t>Encoding P2MP Tree into IPv6 Header, packet forwarded along Tree</a:t>
              </a:r>
              <a:endParaRPr dirty="0"/>
            </a:p>
          </p:txBody>
        </p:sp>
      </p:grpSp>
      <p:sp>
        <p:nvSpPr>
          <p:cNvPr id="356" name="Text Box 25">
            <a:extLst>
              <a:ext uri="{FF2B5EF4-FFF2-40B4-BE49-F238E27FC236}">
                <a16:creationId xmlns:a16="http://schemas.microsoft.com/office/drawing/2014/main" id="{EB21F814-8B8C-4B84-A7D9-37E79D96F303}"/>
              </a:ext>
            </a:extLst>
          </p:cNvPr>
          <p:cNvSpPr txBox="1">
            <a:spLocks noChangeArrowheads="1"/>
          </p:cNvSpPr>
          <p:nvPr/>
        </p:nvSpPr>
        <p:spPr bwMode="auto">
          <a:xfrm>
            <a:off x="906206" y="5351235"/>
            <a:ext cx="2085383" cy="276999"/>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200" dirty="0">
                <a:solidFill>
                  <a:srgbClr val="2D2015"/>
                </a:solidFill>
                <a:cs typeface="Arial"/>
              </a:rPr>
              <a:t>Here assuming routing header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05338878" name="Title 1"/>
          <p:cNvSpPr>
            <a:spLocks noGrp="1"/>
          </p:cNvSpPr>
          <p:nvPr>
            <p:ph type="title"/>
          </p:nvPr>
        </p:nvSpPr>
        <p:spPr bwMode="auto">
          <a:xfrm>
            <a:off x="609599" y="63162"/>
            <a:ext cx="10887001" cy="629534"/>
          </a:xfrm>
        </p:spPr>
        <p:txBody>
          <a:bodyPr>
            <a:normAutofit fontScale="90000"/>
          </a:bodyPr>
          <a:lstStyle/>
          <a:p>
            <a:pPr algn="l">
              <a:defRPr/>
            </a:pPr>
            <a:r>
              <a:rPr dirty="0">
                <a:solidFill>
                  <a:srgbClr val="C00000"/>
                </a:solidFill>
              </a:rPr>
              <a:t>Why </a:t>
            </a:r>
            <a:r>
              <a:rPr lang="en-US" dirty="0">
                <a:solidFill>
                  <a:srgbClr val="C00000"/>
                </a:solidFill>
              </a:rPr>
              <a:t>E</a:t>
            </a:r>
            <a:r>
              <a:rPr dirty="0">
                <a:solidFill>
                  <a:srgbClr val="C00000"/>
                </a:solidFill>
              </a:rPr>
              <a:t>ncode a </a:t>
            </a:r>
            <a:r>
              <a:rPr lang="en-US" dirty="0">
                <a:solidFill>
                  <a:srgbClr val="C00000"/>
                </a:solidFill>
              </a:rPr>
              <a:t>T</a:t>
            </a:r>
            <a:r>
              <a:rPr dirty="0">
                <a:solidFill>
                  <a:srgbClr val="C00000"/>
                </a:solidFill>
              </a:rPr>
              <a:t>ree ? </a:t>
            </a:r>
          </a:p>
        </p:txBody>
      </p:sp>
      <p:sp>
        <p:nvSpPr>
          <p:cNvPr id="622188688" name="Content Placeholder 2"/>
          <p:cNvSpPr>
            <a:spLocks noGrp="1"/>
          </p:cNvSpPr>
          <p:nvPr>
            <p:ph idx="1"/>
          </p:nvPr>
        </p:nvSpPr>
        <p:spPr bwMode="auto">
          <a:xfrm>
            <a:off x="263352" y="764704"/>
            <a:ext cx="11103026" cy="5760640"/>
          </a:xfrm>
        </p:spPr>
        <p:txBody>
          <a:bodyPr vertOverflow="overflow" horzOverflow="clip" vert="horz" wrap="square" lIns="91440" tIns="45720" rIns="91440" bIns="45720" numCol="1" spcCol="0" rtlCol="0" fromWordArt="0" anchor="t" anchorCtr="0" forceAA="0" compatLnSpc="0">
            <a:normAutofit fontScale="95000"/>
          </a:bodyPr>
          <a:lstStyle/>
          <a:p>
            <a:pPr>
              <a:buFont typeface="Wingdings" panose="05000000000000000000" pitchFamily="2" charset="2"/>
              <a:buChar char="Ø"/>
              <a:defRPr/>
            </a:pPr>
            <a:r>
              <a:rPr lang="en-US" sz="3500" dirty="0">
                <a:solidFill>
                  <a:srgbClr val="00B050"/>
                </a:solidFill>
              </a:rPr>
              <a:t> </a:t>
            </a:r>
            <a:r>
              <a:rPr sz="3500" dirty="0">
                <a:solidFill>
                  <a:srgbClr val="00B050"/>
                </a:solidFill>
              </a:rPr>
              <a:t>Classical unicast TE + multicast TE reasons</a:t>
            </a:r>
            <a:endParaRPr sz="3500" dirty="0"/>
          </a:p>
          <a:p>
            <a:pPr lvl="1">
              <a:buFont typeface="Wingdings" panose="05000000000000000000" pitchFamily="2" charset="2"/>
              <a:buChar char="ü"/>
              <a:defRPr/>
            </a:pPr>
            <a:r>
              <a:rPr lang="en-US" sz="2500" dirty="0"/>
              <a:t> </a:t>
            </a:r>
            <a:r>
              <a:rPr sz="2500" dirty="0"/>
              <a:t>Resource guarantees</a:t>
            </a:r>
            <a:r>
              <a:rPr lang="en-US" sz="2500" dirty="0"/>
              <a:t> for QoS</a:t>
            </a:r>
            <a:endParaRPr sz="2500" dirty="0"/>
          </a:p>
          <a:p>
            <a:pPr lvl="1">
              <a:buFont typeface="Wingdings" panose="05000000000000000000" pitchFamily="2" charset="2"/>
              <a:buChar char="ü"/>
              <a:defRPr/>
            </a:pPr>
            <a:r>
              <a:rPr lang="en-US" sz="2500" dirty="0"/>
              <a:t> </a:t>
            </a:r>
            <a:r>
              <a:rPr sz="2500" dirty="0"/>
              <a:t>Network </a:t>
            </a:r>
            <a:r>
              <a:rPr lang="en-US" sz="2500" dirty="0"/>
              <a:t>c</a:t>
            </a:r>
            <a:r>
              <a:rPr sz="2500" dirty="0"/>
              <a:t>apacity optimization </a:t>
            </a:r>
          </a:p>
          <a:p>
            <a:pPr lvl="1">
              <a:buFont typeface="Wingdings" panose="05000000000000000000" pitchFamily="2" charset="2"/>
              <a:buChar char="ü"/>
              <a:defRPr/>
            </a:pPr>
            <a:r>
              <a:rPr lang="en-US" sz="2500" dirty="0"/>
              <a:t> </a:t>
            </a:r>
            <a:r>
              <a:rPr sz="2500" dirty="0"/>
              <a:t>Path </a:t>
            </a:r>
            <a:r>
              <a:rPr lang="en-US" sz="2500" dirty="0"/>
              <a:t>d</a:t>
            </a:r>
            <a:r>
              <a:rPr sz="2500" dirty="0"/>
              <a:t>iversity (live-live)</a:t>
            </a:r>
            <a:r>
              <a:rPr lang="en-US" sz="2500" dirty="0"/>
              <a:t> for</a:t>
            </a:r>
            <a:r>
              <a:rPr sz="2500" dirty="0"/>
              <a:t> reduc</a:t>
            </a:r>
            <a:r>
              <a:rPr lang="en-US" sz="2500" dirty="0"/>
              <a:t>ing</a:t>
            </a:r>
            <a:r>
              <a:rPr sz="2500" dirty="0"/>
              <a:t> loss</a:t>
            </a:r>
          </a:p>
          <a:p>
            <a:pPr marL="0" lvl="0" indent="0">
              <a:buNone/>
              <a:defRPr/>
            </a:pPr>
            <a:endParaRPr sz="2200" dirty="0"/>
          </a:p>
          <a:p>
            <a:pPr lvl="0">
              <a:buFont typeface="Wingdings" panose="05000000000000000000" pitchFamily="2" charset="2"/>
              <a:buChar char="Ø"/>
              <a:defRPr/>
            </a:pPr>
            <a:r>
              <a:rPr lang="en-US" sz="3600" dirty="0">
                <a:solidFill>
                  <a:srgbClr val="00B050"/>
                </a:solidFill>
              </a:rPr>
              <a:t> </a:t>
            </a:r>
            <a:r>
              <a:rPr sz="2900" dirty="0">
                <a:solidFill>
                  <a:srgbClr val="00B050"/>
                </a:solidFill>
              </a:rPr>
              <a:t>Better scalability than “flat bitstrings”</a:t>
            </a:r>
            <a:r>
              <a:rPr sz="2900" dirty="0"/>
              <a:t> </a:t>
            </a:r>
            <a:r>
              <a:rPr sz="2800" dirty="0"/>
              <a:t>?! (counterintuitive !)</a:t>
            </a:r>
            <a:endParaRPr sz="2800" dirty="0">
              <a:solidFill>
                <a:srgbClr val="C00000"/>
              </a:solidFill>
            </a:endParaRPr>
          </a:p>
          <a:p>
            <a:pPr marL="685800" marR="0" lvl="1" indent="-228600" algn="l" defTabSz="91440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n-US" sz="2500" b="0" i="0" u="none" strike="noStrike" kern="0" cap="none" spc="0" normalizeH="0" baseline="0" noProof="0" dirty="0">
                <a:ln>
                  <a:noFill/>
                </a:ln>
                <a:solidFill>
                  <a:srgbClr val="00B050"/>
                </a:solidFill>
                <a:effectLst/>
                <a:uLnTx/>
                <a:uFillTx/>
                <a:latin typeface="Arial"/>
                <a:cs typeface="Arial"/>
              </a:rPr>
              <a:t>MSR simulation showing significant (~1 order) better!</a:t>
            </a:r>
            <a:endParaRPr lang="en-US" sz="2500" dirty="0">
              <a:solidFill>
                <a:srgbClr val="00B050"/>
              </a:solidFill>
            </a:endParaRPr>
          </a:p>
          <a:p>
            <a:pPr lvl="1">
              <a:buFont typeface="Wingdings" panose="05000000000000000000" pitchFamily="2" charset="2"/>
              <a:buChar char="ü"/>
              <a:defRPr/>
            </a:pPr>
            <a:r>
              <a:rPr sz="2500" dirty="0"/>
              <a:t>Fl</a:t>
            </a:r>
            <a:r>
              <a:rPr lang="en-US" sz="2500" dirty="0"/>
              <a:t>a</a:t>
            </a:r>
            <a:r>
              <a:rPr sz="2500" dirty="0"/>
              <a:t>t-bitstrings: Need to hard-segment destinations (BIER) and topology (BIER-TE) into</a:t>
            </a:r>
            <a:r>
              <a:rPr lang="en-US" sz="2500" dirty="0"/>
              <a:t> </a:t>
            </a:r>
            <a:r>
              <a:rPr sz="2500" dirty="0"/>
              <a:t>different bitstrings during provisioning</a:t>
            </a:r>
          </a:p>
          <a:p>
            <a:pPr lvl="1">
              <a:buFont typeface="Wingdings" panose="05000000000000000000" pitchFamily="2" charset="2"/>
              <a:buChar char="ü"/>
              <a:defRPr/>
            </a:pPr>
            <a:r>
              <a:rPr sz="2500" dirty="0"/>
              <a:t>Relevance: </a:t>
            </a:r>
            <a:r>
              <a:rPr lang="en-US" sz="2500" b="0" i="0" u="none" strike="noStrike" cap="none" spc="0" dirty="0">
                <a:solidFill>
                  <a:schemeClr val="tx1"/>
                </a:solidFill>
                <a:latin typeface="+mn-lt"/>
                <a:ea typeface="+mn-ea"/>
                <a:cs typeface="+mn-cs"/>
              </a:rPr>
              <a:t>Sparse multicast was day 1 core IP </a:t>
            </a:r>
            <a:r>
              <a:rPr lang="en-US" sz="2500" dirty="0"/>
              <a:t>m</a:t>
            </a:r>
            <a:r>
              <a:rPr lang="en-US" sz="2500" b="0" i="0" u="none" strike="noStrike" cap="none" spc="0" dirty="0">
                <a:solidFill>
                  <a:schemeClr val="tx1"/>
                </a:solidFill>
                <a:latin typeface="+mn-lt"/>
                <a:ea typeface="+mn-ea"/>
                <a:cs typeface="+mn-cs"/>
              </a:rPr>
              <a:t>ulticast goal</a:t>
            </a:r>
            <a:endParaRPr sz="2500" dirty="0"/>
          </a:p>
          <a:p>
            <a:pPr marL="914400" lvl="2" indent="0">
              <a:buNone/>
              <a:defRPr/>
            </a:pPr>
            <a:endParaRPr sz="2600" dirty="0"/>
          </a:p>
          <a:p>
            <a:pPr lvl="0">
              <a:buFont typeface="Wingdings" panose="05000000000000000000" pitchFamily="2" charset="2"/>
              <a:buChar char="Ø"/>
              <a:defRPr/>
            </a:pPr>
            <a:r>
              <a:rPr lang="en-US" sz="2800" dirty="0"/>
              <a:t> </a:t>
            </a:r>
            <a:r>
              <a:rPr sz="2800" dirty="0"/>
              <a:t>BIER/BIER-TE built for assumed minimum</a:t>
            </a:r>
            <a:r>
              <a:rPr lang="en-US" sz="2800" dirty="0"/>
              <a:t> </a:t>
            </a:r>
            <a:r>
              <a:rPr sz="2800" dirty="0"/>
              <a:t>complexity - </a:t>
            </a:r>
            <a:r>
              <a:rPr lang="en-US" sz="2800" dirty="0"/>
              <a:t>~</a:t>
            </a:r>
            <a:r>
              <a:rPr sz="2800" dirty="0"/>
              <a:t>10 years old</a:t>
            </a:r>
            <a:r>
              <a:rPr sz="2600" dirty="0"/>
              <a:t> </a:t>
            </a:r>
          </a:p>
          <a:p>
            <a:pPr lvl="1">
              <a:buFont typeface="Wingdings" panose="05000000000000000000" pitchFamily="2" charset="2"/>
              <a:buChar char="ü"/>
              <a:defRPr/>
            </a:pPr>
            <a:r>
              <a:rPr lang="en-US" sz="2400" dirty="0">
                <a:solidFill>
                  <a:srgbClr val="00B050"/>
                </a:solidFill>
              </a:rPr>
              <a:t> </a:t>
            </a:r>
            <a:r>
              <a:rPr sz="2400" dirty="0">
                <a:solidFill>
                  <a:srgbClr val="00B050"/>
                </a:solidFill>
              </a:rPr>
              <a:t>We know current/next gen hardware can do better</a:t>
            </a:r>
          </a:p>
          <a:p>
            <a:pPr lvl="1">
              <a:buFont typeface="Wingdings" panose="05000000000000000000" pitchFamily="2" charset="2"/>
              <a:buChar char="ü"/>
              <a:defRPr/>
            </a:pPr>
            <a:r>
              <a:rPr lang="en-US" sz="2400" dirty="0"/>
              <a:t> </a:t>
            </a:r>
            <a:r>
              <a:rPr sz="2400" dirty="0"/>
              <a:t>But </a:t>
            </a:r>
            <a:r>
              <a:rPr lang="en-US" dirty="0"/>
              <a:t>us</a:t>
            </a:r>
            <a:r>
              <a:rPr sz="2400" dirty="0"/>
              <a:t>ing MRH for performance is one key work item !</a:t>
            </a:r>
          </a:p>
          <a:p>
            <a:pPr lvl="0">
              <a:defRPr/>
            </a:pPr>
            <a:endParaRPr sz="2000" dirty="0"/>
          </a:p>
          <a:p>
            <a:pPr lvl="1">
              <a:defRPr/>
            </a:pPr>
            <a:endParaRPr sz="2200" dirty="0"/>
          </a:p>
        </p:txBody>
      </p:sp>
      <p:sp>
        <p:nvSpPr>
          <p:cNvPr id="4" name="矩形 1">
            <a:extLst>
              <a:ext uri="{FF2B5EF4-FFF2-40B4-BE49-F238E27FC236}">
                <a16:creationId xmlns:a16="http://schemas.microsoft.com/office/drawing/2014/main" id="{56259389-83A8-4218-B1A4-86772D249171}"/>
              </a:ext>
            </a:extLst>
          </p:cNvPr>
          <p:cNvSpPr/>
          <p:nvPr/>
        </p:nvSpPr>
        <p:spPr bwMode="auto">
          <a:xfrm>
            <a:off x="9120336" y="1340768"/>
            <a:ext cx="2929700" cy="1615827"/>
          </a:xfrm>
          <a:prstGeom prst="rect">
            <a:avLst/>
          </a:prstGeom>
          <a:ln>
            <a:solidFill>
              <a:srgbClr val="00B050"/>
            </a:solidFill>
            <a:prstDash val="dash"/>
          </a:ln>
        </p:spPr>
        <p:txBody>
          <a:bodyPr wrap="square">
            <a:spAutoFit/>
          </a:bodyPr>
          <a:lstStyle/>
          <a:p>
            <a:pPr>
              <a:defRPr/>
            </a:pPr>
            <a:r>
              <a:rPr lang="en-US" altLang="zh-CN" sz="1100" dirty="0"/>
              <a:t>Example: </a:t>
            </a:r>
          </a:p>
          <a:p>
            <a:pPr marL="171450" indent="-171450">
              <a:buFont typeface="Arial" panose="020B0604020202020204" pitchFamily="34" charset="0"/>
              <a:buChar char="•"/>
              <a:defRPr/>
            </a:pPr>
            <a:r>
              <a:rPr lang="en-US" altLang="zh-CN" sz="1100" dirty="0"/>
              <a:t>256 bit long bitstrings, 2048 egress PE in network, and input packet for 8 of those 2048 </a:t>
            </a:r>
            <a:r>
              <a:rPr lang="en-US" altLang="zh-CN" sz="1100" dirty="0" err="1"/>
              <a:t>egres</a:t>
            </a:r>
            <a:r>
              <a:rPr lang="en-US" altLang="zh-CN" sz="1100" dirty="0"/>
              <a:t> PE</a:t>
            </a:r>
          </a:p>
          <a:p>
            <a:pPr marL="171450" indent="-171450">
              <a:buFont typeface="Arial" panose="020B0604020202020204" pitchFamily="34" charset="0"/>
              <a:buChar char="•"/>
              <a:defRPr/>
            </a:pPr>
            <a:r>
              <a:rPr lang="en-US" altLang="zh-CN" sz="1100" dirty="0"/>
              <a:t>Flat-</a:t>
            </a:r>
            <a:r>
              <a:rPr lang="en-US" altLang="zh-CN" sz="1100" dirty="0" err="1"/>
              <a:t>bitstrings</a:t>
            </a:r>
            <a:r>
              <a:rPr lang="en-US" altLang="zh-CN" sz="1100" dirty="0"/>
              <a:t>: requires 8 packets from ingress to egress PE when all 8 egress-PE are in a different </a:t>
            </a:r>
            <a:r>
              <a:rPr lang="en-US" altLang="zh-CN" sz="1100" dirty="0" err="1"/>
              <a:t>Bitstring</a:t>
            </a:r>
            <a:r>
              <a:rPr lang="en-US" altLang="zh-CN" sz="1100" dirty="0"/>
              <a:t>.</a:t>
            </a:r>
          </a:p>
          <a:p>
            <a:pPr marL="171450" indent="-171450">
              <a:buFont typeface="Arial" panose="020B0604020202020204" pitchFamily="34" charset="0"/>
              <a:buChar char="•"/>
              <a:defRPr/>
            </a:pPr>
            <a:r>
              <a:rPr lang="en-US" altLang="zh-CN" sz="1100" dirty="0"/>
              <a:t>Well compressed Tree options can always support delivery via one packet</a:t>
            </a:r>
          </a:p>
        </p:txBody>
      </p:sp>
      <p:cxnSp>
        <p:nvCxnSpPr>
          <p:cNvPr id="5" name="直接箭头连接符 16">
            <a:extLst>
              <a:ext uri="{FF2B5EF4-FFF2-40B4-BE49-F238E27FC236}">
                <a16:creationId xmlns:a16="http://schemas.microsoft.com/office/drawing/2014/main" id="{72172152-29D7-462D-9AE0-B14A6192DCB9}"/>
              </a:ext>
            </a:extLst>
          </p:cNvPr>
          <p:cNvCxnSpPr>
            <a:cxnSpLocks/>
          </p:cNvCxnSpPr>
          <p:nvPr/>
        </p:nvCxnSpPr>
        <p:spPr bwMode="auto">
          <a:xfrm flipH="1">
            <a:off x="9336360" y="2956595"/>
            <a:ext cx="1296144" cy="832445"/>
          </a:xfrm>
          <a:prstGeom prst="straightConnector1">
            <a:avLst/>
          </a:prstGeom>
          <a:ln>
            <a:solidFill>
              <a:srgbClr val="00B050"/>
            </a:solidFill>
            <a:prstDash val="dash"/>
            <a:headEnd type="none" w="med" len="med"/>
            <a:tailEnd type="triangle" w="med" len="med"/>
          </a:ln>
        </p:spPr>
      </p:cxnSp>
      <p:sp>
        <p:nvSpPr>
          <p:cNvPr id="6" name="Date Placeholder 3">
            <a:extLst>
              <a:ext uri="{FF2B5EF4-FFF2-40B4-BE49-F238E27FC236}">
                <a16:creationId xmlns:a16="http://schemas.microsoft.com/office/drawing/2014/main" id="{B0C2BE5B-C9D5-4554-867F-4BF4650FB011}"/>
              </a:ext>
            </a:extLst>
          </p:cNvPr>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dirty="0">
                <a:ln>
                  <a:noFill/>
                </a:ln>
                <a:solidFill>
                  <a:srgbClr val="2D2015"/>
                </a:solidFill>
                <a:latin typeface="Arial"/>
                <a:ea typeface="ＭＳ Ｐゴシック"/>
                <a:cs typeface="Arial"/>
              </a:rPr>
              <a:t>Page </a:t>
            </a:r>
            <a:fld id="{3B2764AA-8F5A-B2C6-7C58-059BDC7CF1ED}" type="slidenum">
              <a:rPr lang="de-DE" sz="1200" b="0" i="0" u="none" strike="noStrike" cap="none" spc="0">
                <a:ln>
                  <a:noFill/>
                </a:ln>
                <a:solidFill>
                  <a:srgbClr val="2D2015"/>
                </a:solidFill>
                <a:latin typeface="Arial"/>
                <a:ea typeface="ＭＳ Ｐゴシック"/>
                <a:cs typeface="Arial"/>
              </a:rPr>
              <a:t>3</a:t>
            </a:fld>
            <a:endParaRPr lang="en-GB" sz="1200" b="0" i="0" u="none" strike="noStrike" cap="none" spc="0" dirty="0">
              <a:ln>
                <a:noFill/>
              </a:ln>
              <a:solidFill>
                <a:srgbClr val="2D2015"/>
              </a:solidFill>
              <a:latin typeface="Arial"/>
              <a:ea typeface="ＭＳ Ｐゴシック"/>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73848404" name="Rectangle 2"/>
          <p:cNvSpPr>
            <a:spLocks noGrp="1" noChangeArrowheads="1"/>
          </p:cNvSpPr>
          <p:nvPr>
            <p:ph type="title"/>
          </p:nvPr>
        </p:nvSpPr>
        <p:spPr bwMode="auto">
          <a:xfrm>
            <a:off x="364404" y="155284"/>
            <a:ext cx="8636703" cy="354031"/>
          </a:xfrm>
        </p:spPr>
        <p:txBody>
          <a:bodyPr>
            <a:noAutofit/>
          </a:bodyPr>
          <a:lstStyle/>
          <a:p>
            <a:pPr algn="l">
              <a:defRPr/>
            </a:pPr>
            <a:r>
              <a:rPr lang="en-US" sz="2800" b="1" dirty="0">
                <a:solidFill>
                  <a:srgbClr val="C00000"/>
                </a:solidFill>
                <a:latin typeface="Candara"/>
              </a:rPr>
              <a:t>Five MSR6 TE Solution Drafts</a:t>
            </a:r>
            <a:endParaRPr lang="en-US" sz="2800" dirty="0">
              <a:solidFill>
                <a:srgbClr val="C00000"/>
              </a:solidFill>
              <a:latin typeface="Candara"/>
            </a:endParaRPr>
          </a:p>
        </p:txBody>
      </p:sp>
      <p:sp>
        <p:nvSpPr>
          <p:cNvPr id="110689131"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A45EA89-057D-035C-C038-579BE177005D}" type="slidenum">
              <a:rPr lang="de-DE" sz="1200" b="0" i="0" u="none" strike="noStrike" cap="none" spc="0">
                <a:ln>
                  <a:noFill/>
                </a:ln>
                <a:solidFill>
                  <a:srgbClr val="2D2015"/>
                </a:solidFill>
                <a:latin typeface="Arial"/>
                <a:ea typeface="ＭＳ Ｐゴシック"/>
                <a:cs typeface="Arial"/>
              </a:rPr>
              <a:t>4</a:t>
            </a:fld>
            <a:endParaRPr lang="en-GB" sz="1200" b="0" i="0" u="none" strike="noStrike" cap="none" spc="0">
              <a:ln>
                <a:noFill/>
              </a:ln>
              <a:solidFill>
                <a:srgbClr val="2D2015"/>
              </a:solidFill>
              <a:latin typeface="Arial"/>
              <a:ea typeface="ＭＳ Ｐゴシック"/>
              <a:cs typeface="Arial"/>
            </a:endParaRPr>
          </a:p>
        </p:txBody>
      </p:sp>
      <p:sp>
        <p:nvSpPr>
          <p:cNvPr id="655468997" name="Rectangle 5"/>
          <p:cNvSpPr>
            <a:spLocks noChangeArrowheads="1"/>
          </p:cNvSpPr>
          <p:nvPr/>
        </p:nvSpPr>
        <p:spPr bwMode="auto">
          <a:xfrm>
            <a:off x="364404" y="703276"/>
            <a:ext cx="11556317" cy="5409602"/>
          </a:xfrm>
          <a:prstGeom prst="rect">
            <a:avLst/>
          </a:prstGeom>
          <a:noFill/>
          <a:ln w="9525">
            <a:noFill/>
            <a:miter/>
            <a:headEnd/>
            <a:tailEnd/>
          </a:ln>
        </p:spPr>
        <p:txBody>
          <a:bodyPr/>
          <a:lstStyle/>
          <a:p>
            <a:pPr marL="342900" lvl="0" indent="-342900" algn="l" defTabSz="914400">
              <a:lnSpc>
                <a:spcPct val="100000"/>
              </a:lnSpc>
              <a:spcBef>
                <a:spcPts val="0"/>
              </a:spcBef>
              <a:spcAft>
                <a:spcPts val="0"/>
              </a:spcAft>
              <a:buFont typeface="Wingdings" panose="05000000000000000000" pitchFamily="2" charset="2"/>
              <a:buChar char="Ø"/>
              <a:defRPr/>
            </a:pPr>
            <a:r>
              <a:rPr lang="en-US" sz="2800" dirty="0">
                <a:solidFill>
                  <a:srgbClr val="000000"/>
                </a:solidFill>
                <a:latin typeface="Arial"/>
                <a:ea typeface="华文细黑"/>
                <a:cs typeface="Courier New"/>
              </a:rPr>
              <a:t>Motivation of presentation</a:t>
            </a:r>
          </a:p>
          <a:p>
            <a:pPr marL="800100" lvl="1" indent="-342900" algn="l" defTabSz="914400">
              <a:lnSpc>
                <a:spcPct val="100000"/>
              </a:lnSpc>
              <a:spcBef>
                <a:spcPts val="0"/>
              </a:spcBef>
              <a:spcAft>
                <a:spcPts val="0"/>
              </a:spcAft>
              <a:buFont typeface="Wingdings" panose="05000000000000000000" pitchFamily="2" charset="2"/>
              <a:buChar char="ü"/>
              <a:defRPr/>
            </a:pPr>
            <a:r>
              <a:rPr lang="en-US" sz="2000" dirty="0">
                <a:solidFill>
                  <a:srgbClr val="000000"/>
                </a:solidFill>
                <a:latin typeface="Arial"/>
                <a:ea typeface="华文细黑"/>
                <a:cs typeface="Courier New"/>
              </a:rPr>
              <a:t>Focus on common important aspects</a:t>
            </a:r>
          </a:p>
          <a:p>
            <a:pPr marL="800100" lvl="1" indent="-342900" algn="l" defTabSz="914400">
              <a:lnSpc>
                <a:spcPct val="100000"/>
              </a:lnSpc>
              <a:spcBef>
                <a:spcPts val="0"/>
              </a:spcBef>
              <a:spcAft>
                <a:spcPts val="0"/>
              </a:spcAft>
              <a:buFont typeface="Wingdings" panose="05000000000000000000" pitchFamily="2" charset="2"/>
              <a:buChar char="ü"/>
              <a:defRPr/>
            </a:pPr>
            <a:r>
              <a:rPr lang="en-US" sz="2000" dirty="0">
                <a:solidFill>
                  <a:srgbClr val="000000"/>
                </a:solidFill>
                <a:latin typeface="Arial"/>
                <a:ea typeface="华文细黑"/>
                <a:cs typeface="Courier New"/>
              </a:rPr>
              <a:t>Attempt at high level comparison on next slide</a:t>
            </a:r>
          </a:p>
          <a:p>
            <a:pPr lvl="1" algn="l" defTabSz="914400">
              <a:lnSpc>
                <a:spcPct val="100000"/>
              </a:lnSpc>
              <a:spcBef>
                <a:spcPts val="0"/>
              </a:spcBef>
              <a:spcAft>
                <a:spcPts val="0"/>
              </a:spcAft>
              <a:defRPr/>
            </a:pPr>
            <a:r>
              <a:rPr lang="en-US" sz="1600" dirty="0">
                <a:solidFill>
                  <a:srgbClr val="000000"/>
                </a:solidFill>
                <a:latin typeface="Arial"/>
                <a:ea typeface="华文细黑"/>
                <a:cs typeface="Courier New"/>
              </a:rPr>
              <a:t>(many authors invested lot of time, hoped to present their work, each proposal with detail would take half slot, best understood if you had seen prior side-meeting slides)</a:t>
            </a:r>
          </a:p>
          <a:p>
            <a:pPr lvl="0" algn="l" defTabSz="914400">
              <a:lnSpc>
                <a:spcPct val="100000"/>
              </a:lnSpc>
              <a:spcBef>
                <a:spcPts val="0"/>
              </a:spcBef>
              <a:spcAft>
                <a:spcPts val="0"/>
              </a:spcAft>
              <a:defRPr/>
            </a:pPr>
            <a:endParaRPr lang="en-US" sz="2000" dirty="0">
              <a:solidFill>
                <a:srgbClr val="000000"/>
              </a:solidFill>
              <a:latin typeface="Arial"/>
              <a:ea typeface="华文细黑"/>
              <a:cs typeface="Courier New"/>
            </a:endParaRPr>
          </a:p>
          <a:p>
            <a:pPr marL="342900" lvl="0" indent="-342900" algn="l" defTabSz="914400">
              <a:lnSpc>
                <a:spcPct val="100000"/>
              </a:lnSpc>
              <a:spcBef>
                <a:spcPts val="0"/>
              </a:spcBef>
              <a:spcAft>
                <a:spcPts val="0"/>
              </a:spcAft>
              <a:buFont typeface="Wingdings" panose="05000000000000000000" pitchFamily="2" charset="2"/>
              <a:buChar char="Ø"/>
              <a:defRPr/>
            </a:pPr>
            <a:r>
              <a:rPr lang="en-US" sz="3200" dirty="0">
                <a:solidFill>
                  <a:srgbClr val="000000"/>
                </a:solidFill>
                <a:latin typeface="Arial"/>
                <a:ea typeface="华文细黑"/>
                <a:cs typeface="Courier New"/>
              </a:rPr>
              <a:t>Important aspects in each draft</a:t>
            </a:r>
          </a:p>
          <a:p>
            <a:pPr marL="800100" lvl="1" indent="-342900" algn="l" defTabSz="914400">
              <a:lnSpc>
                <a:spcPct val="100000"/>
              </a:lnSpc>
              <a:spcBef>
                <a:spcPts val="0"/>
              </a:spcBef>
              <a:spcAft>
                <a:spcPts val="0"/>
              </a:spcAft>
              <a:buFont typeface="+mj-lt"/>
              <a:buAutoNum type="arabicPeriod"/>
              <a:defRPr/>
            </a:pPr>
            <a:r>
              <a:rPr lang="en-US" sz="2400" dirty="0">
                <a:solidFill>
                  <a:srgbClr val="000000"/>
                </a:solidFill>
                <a:latin typeface="Arial"/>
                <a:ea typeface="华文细黑"/>
                <a:cs typeface="Courier New"/>
              </a:rPr>
              <a:t>Overall MRH header encoding.</a:t>
            </a:r>
          </a:p>
          <a:p>
            <a:pPr marL="800100" lvl="1" indent="-342900" algn="l" defTabSz="914400">
              <a:lnSpc>
                <a:spcPct val="100000"/>
              </a:lnSpc>
              <a:spcBef>
                <a:spcPts val="0"/>
              </a:spcBef>
              <a:spcAft>
                <a:spcPts val="0"/>
              </a:spcAft>
              <a:buFont typeface="+mj-lt"/>
              <a:buAutoNum type="arabicPeriod"/>
              <a:defRPr/>
            </a:pPr>
            <a:r>
              <a:rPr lang="en-US" sz="2400" dirty="0">
                <a:solidFill>
                  <a:srgbClr val="000000"/>
                </a:solidFill>
                <a:latin typeface="Arial"/>
                <a:ea typeface="华文细黑"/>
                <a:cs typeface="Courier New"/>
              </a:rPr>
              <a:t>Tree Encoding:</a:t>
            </a:r>
          </a:p>
          <a:p>
            <a:pPr marL="1200150" lvl="2" indent="-285750" algn="l" defTabSz="914400">
              <a:lnSpc>
                <a:spcPct val="100000"/>
              </a:lnSpc>
              <a:spcBef>
                <a:spcPts val="0"/>
              </a:spcBef>
              <a:spcAft>
                <a:spcPts val="0"/>
              </a:spcAft>
              <a:buFont typeface="Wingdings" panose="05000000000000000000" pitchFamily="2" charset="2"/>
              <a:buChar char="§"/>
              <a:defRPr/>
            </a:pPr>
            <a:r>
              <a:rPr lang="en-US" sz="1800" dirty="0">
                <a:solidFill>
                  <a:srgbClr val="000000"/>
                </a:solidFill>
                <a:latin typeface="Arial"/>
                <a:ea typeface="华文细黑"/>
                <a:cs typeface="Courier New"/>
              </a:rPr>
              <a:t>How to encode vertices/adjacencies: </a:t>
            </a:r>
            <a:r>
              <a:rPr lang="en-US" dirty="0">
                <a:solidFill>
                  <a:srgbClr val="000000"/>
                </a:solidFill>
                <a:latin typeface="Arial"/>
                <a:ea typeface="华文细黑"/>
                <a:cs typeface="Courier New"/>
              </a:rPr>
              <a:t> </a:t>
            </a:r>
            <a:r>
              <a:rPr lang="en-US" sz="1800" dirty="0">
                <a:solidFill>
                  <a:srgbClr val="000000"/>
                </a:solidFill>
                <a:latin typeface="Arial"/>
                <a:ea typeface="华文细黑"/>
                <a:cs typeface="Courier New"/>
              </a:rPr>
              <a:t>bitstring, SID, interface-index, ...</a:t>
            </a:r>
          </a:p>
          <a:p>
            <a:pPr marL="1200150" lvl="2" indent="-285750" algn="l" defTabSz="914400">
              <a:lnSpc>
                <a:spcPct val="100000"/>
              </a:lnSpc>
              <a:spcBef>
                <a:spcPts val="0"/>
              </a:spcBef>
              <a:spcAft>
                <a:spcPts val="0"/>
              </a:spcAft>
              <a:buFont typeface="Wingdings" panose="05000000000000000000" pitchFamily="2" charset="2"/>
              <a:buChar char="§"/>
              <a:defRPr/>
            </a:pPr>
            <a:r>
              <a:rPr lang="en-US" sz="1800" dirty="0">
                <a:solidFill>
                  <a:srgbClr val="000000"/>
                </a:solidFill>
                <a:latin typeface="Arial"/>
                <a:ea typeface="华文细黑"/>
                <a:cs typeface="Courier New"/>
              </a:rPr>
              <a:t>How to link the vertices</a:t>
            </a:r>
          </a:p>
          <a:p>
            <a:pPr marL="1200150" lvl="2" indent="-285750" algn="l" defTabSz="914400">
              <a:lnSpc>
                <a:spcPct val="100000"/>
              </a:lnSpc>
              <a:spcBef>
                <a:spcPts val="0"/>
              </a:spcBef>
              <a:spcAft>
                <a:spcPts val="0"/>
              </a:spcAft>
              <a:buFont typeface="Wingdings" panose="05000000000000000000" pitchFamily="2" charset="2"/>
              <a:buChar char="§"/>
              <a:defRPr/>
            </a:pPr>
            <a:r>
              <a:rPr lang="en-US" sz="1800" dirty="0">
                <a:solidFill>
                  <a:srgbClr val="000000"/>
                </a:solidFill>
                <a:latin typeface="Arial"/>
                <a:ea typeface="华文细黑"/>
                <a:cs typeface="Courier New"/>
              </a:rPr>
              <a:t>How to (de)serialize the tree</a:t>
            </a:r>
          </a:p>
          <a:p>
            <a:pPr marL="1200150" lvl="2" indent="-285750" algn="l" defTabSz="914400">
              <a:lnSpc>
                <a:spcPct val="100000"/>
              </a:lnSpc>
              <a:spcBef>
                <a:spcPts val="0"/>
              </a:spcBef>
              <a:spcAft>
                <a:spcPts val="0"/>
              </a:spcAft>
              <a:buFont typeface="Wingdings" panose="05000000000000000000" pitchFamily="2" charset="2"/>
              <a:buChar char="§"/>
              <a:defRPr/>
            </a:pPr>
            <a:r>
              <a:rPr lang="en-US" sz="1800" dirty="0">
                <a:solidFill>
                  <a:srgbClr val="000000"/>
                </a:solidFill>
                <a:latin typeface="Arial"/>
                <a:ea typeface="华文细黑"/>
                <a:cs typeface="Courier New"/>
              </a:rPr>
              <a:t>MSR6 packet forwarding table on each node</a:t>
            </a:r>
          </a:p>
          <a:p>
            <a:pPr marL="800100" lvl="1" indent="-342900">
              <a:buFont typeface="+mj-lt"/>
              <a:buAutoNum type="arabicPeriod"/>
              <a:defRPr/>
            </a:pPr>
            <a:r>
              <a:rPr lang="en-US" sz="2400" dirty="0">
                <a:solidFill>
                  <a:srgbClr val="000000"/>
                </a:solidFill>
                <a:latin typeface="Arial"/>
                <a:ea typeface="华文细黑"/>
                <a:cs typeface="Courier New"/>
              </a:rPr>
              <a:t>Procedure </a:t>
            </a:r>
            <a:r>
              <a:rPr lang="en-US" dirty="0">
                <a:solidFill>
                  <a:srgbClr val="000000"/>
                </a:solidFill>
                <a:latin typeface="Arial"/>
                <a:ea typeface="华文细黑"/>
                <a:cs typeface="Courier New"/>
              </a:rPr>
              <a:t>(explicit through pseudo-code or implied by structure decision)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880791" name="Date Placeholder 3"/>
          <p:cNvSpPr txBox="1"/>
          <p:nvPr/>
        </p:nvSpPr>
        <p:spPr bwMode="auto">
          <a:xfrm>
            <a:off x="11087714" y="659756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ED16F4B1-EB66-AC9B-4082-530A1E0F4C13}" type="slidenum">
              <a:rPr lang="de-DE" sz="1200" b="0" i="0" u="none" strike="noStrike" cap="none" spc="0">
                <a:ln>
                  <a:noFill/>
                </a:ln>
                <a:solidFill>
                  <a:srgbClr val="2D2015"/>
                </a:solidFill>
                <a:latin typeface="Arial"/>
                <a:ea typeface="ＭＳ Ｐゴシック"/>
                <a:cs typeface="Arial"/>
              </a:rPr>
              <a:t>5</a:t>
            </a:fld>
            <a:endParaRPr lang="en-GB" sz="1200" b="0" i="0" u="none" strike="noStrike" cap="none" spc="0">
              <a:ln>
                <a:noFill/>
              </a:ln>
              <a:solidFill>
                <a:srgbClr val="2D2015"/>
              </a:solidFill>
              <a:latin typeface="Arial"/>
              <a:ea typeface="ＭＳ Ｐゴシック"/>
              <a:cs typeface="Arial"/>
            </a:endParaRPr>
          </a:p>
        </p:txBody>
      </p:sp>
      <p:sp>
        <p:nvSpPr>
          <p:cNvPr id="1657102392" name="Rectangle 281"/>
          <p:cNvSpPr>
            <a:spLocks noChangeArrowheads="1"/>
          </p:cNvSpPr>
          <p:nvPr/>
        </p:nvSpPr>
        <p:spPr bwMode="auto">
          <a:xfrm>
            <a:off x="364403" y="4330041"/>
            <a:ext cx="8555027" cy="870355"/>
          </a:xfrm>
          <a:prstGeom prst="rect">
            <a:avLst/>
          </a:prstGeom>
          <a:noFill/>
          <a:ln w="9525">
            <a:solidFill>
              <a:schemeClr val="accent1"/>
            </a:solidFill>
            <a:miter/>
            <a:headEnd/>
            <a:tailEnd/>
          </a:ln>
        </p:spPr>
        <p:txBody>
          <a:bodyPr/>
          <a:lstStyle/>
          <a:p>
            <a:pPr marR="0" lvl="0" algn="l" defTabSz="914400">
              <a:lnSpc>
                <a:spcPct val="100000"/>
              </a:lnSpc>
              <a:spcBef>
                <a:spcPts val="0"/>
              </a:spcBef>
              <a:spcAft>
                <a:spcPts val="0"/>
              </a:spcAft>
              <a:buClr>
                <a:srgbClr val="000000"/>
              </a:buClr>
              <a:buSzTx/>
              <a:defRPr/>
            </a:pPr>
            <a:r>
              <a:rPr sz="1600" dirty="0"/>
              <a:t>4) </a:t>
            </a:r>
            <a:r>
              <a:rPr lang="en-US" sz="1600" b="0" i="0" u="none" strike="noStrike" cap="none" spc="0" dirty="0">
                <a:solidFill>
                  <a:srgbClr val="000000"/>
                </a:solidFill>
                <a:latin typeface="Arial"/>
                <a:ea typeface="华文细黑"/>
                <a:cs typeface="Courier New"/>
              </a:rPr>
              <a:t>IPv6 Multicast Source Routing Traffic Engineering (draft-geng-msr6-traffic-engineering-01)</a:t>
            </a:r>
            <a:endParaRPr sz="16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err="1">
                <a:solidFill>
                  <a:srgbClr val="000000"/>
                </a:solidFill>
                <a:latin typeface="Arial"/>
                <a:ea typeface="华文细黑"/>
                <a:cs typeface="Courier New"/>
              </a:rPr>
              <a:t>End.RL</a:t>
            </a:r>
            <a:r>
              <a:rPr lang="en-US" sz="1200" dirty="0">
                <a:solidFill>
                  <a:srgbClr val="000000"/>
                </a:solidFill>
                <a:latin typeface="Arial"/>
                <a:ea typeface="华文细黑"/>
                <a:cs typeface="Courier New"/>
              </a:rPr>
              <a:t> (MSR6 Endpoint Replication List) SID for each node on tree</a:t>
            </a:r>
            <a:endParaRPr sz="12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err="1">
                <a:solidFill>
                  <a:srgbClr val="000000"/>
                </a:solidFill>
                <a:latin typeface="Arial"/>
                <a:ea typeface="华文细黑"/>
                <a:cs typeface="Courier New"/>
              </a:rPr>
              <a:t>Args</a:t>
            </a:r>
            <a:r>
              <a:rPr lang="en-US" sz="1200" dirty="0">
                <a:solidFill>
                  <a:srgbClr val="000000"/>
                </a:solidFill>
                <a:latin typeface="Arial"/>
                <a:ea typeface="华文细黑"/>
                <a:cs typeface="Courier New"/>
              </a:rPr>
              <a:t> in SID: "Replication number“ indicating the number of replications and a “Pointer” pointing to the first child</a:t>
            </a:r>
            <a:endParaRPr sz="12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a:solidFill>
                  <a:srgbClr val="000000"/>
                </a:solidFill>
                <a:latin typeface="Arial"/>
                <a:ea typeface="华文细黑"/>
                <a:cs typeface="Courier New"/>
              </a:rPr>
              <a:t>Procedure of SID replicates packet for each child and sends copy to root of child</a:t>
            </a:r>
            <a:endParaRPr sz="1200" dirty="0"/>
          </a:p>
        </p:txBody>
      </p:sp>
      <p:sp>
        <p:nvSpPr>
          <p:cNvPr id="328042143" name="Rectangle 398"/>
          <p:cNvSpPr>
            <a:spLocks noChangeArrowheads="1"/>
          </p:cNvSpPr>
          <p:nvPr/>
        </p:nvSpPr>
        <p:spPr bwMode="auto">
          <a:xfrm>
            <a:off x="349285" y="5221378"/>
            <a:ext cx="8555027" cy="1303966"/>
          </a:xfrm>
          <a:prstGeom prst="rect">
            <a:avLst/>
          </a:prstGeom>
          <a:noFill/>
          <a:ln w="9525">
            <a:solidFill>
              <a:schemeClr val="accent1"/>
            </a:solidFill>
            <a:miter/>
            <a:headEnd/>
            <a:tailEnd/>
          </a:ln>
        </p:spPr>
        <p:txBody>
          <a:bodyPr/>
          <a:lstStyle/>
          <a:p>
            <a:pPr marR="0" lvl="0" algn="l" defTabSz="914400">
              <a:lnSpc>
                <a:spcPct val="100000"/>
              </a:lnSpc>
              <a:spcBef>
                <a:spcPts val="0"/>
              </a:spcBef>
              <a:spcAft>
                <a:spcPts val="0"/>
              </a:spcAft>
              <a:buClr>
                <a:srgbClr val="000000"/>
              </a:buClr>
              <a:buSzTx/>
              <a:defRPr/>
            </a:pPr>
            <a:r>
              <a:rPr lang="en-US" sz="1600" b="0" i="0" u="none" strike="noStrike" cap="none" spc="0" dirty="0">
                <a:solidFill>
                  <a:srgbClr val="000000"/>
                </a:solidFill>
                <a:latin typeface="Arial"/>
                <a:ea typeface="华文细黑"/>
                <a:cs typeface="Courier New"/>
              </a:rPr>
              <a:t>5) RLB </a:t>
            </a:r>
            <a:r>
              <a:rPr lang="en-US" sz="1200" b="0" i="0" u="none" strike="noStrike" cap="none" spc="0" dirty="0">
                <a:solidFill>
                  <a:srgbClr val="000000"/>
                </a:solidFill>
                <a:latin typeface="Arial"/>
                <a:ea typeface="华文细黑"/>
                <a:cs typeface="Courier New"/>
              </a:rPr>
              <a:t>(Replication through Local Bitstring) </a:t>
            </a:r>
            <a:r>
              <a:rPr lang="en-US" sz="1600" b="0" i="0" u="none" strike="noStrike" cap="none" spc="0" dirty="0">
                <a:solidFill>
                  <a:srgbClr val="000000"/>
                </a:solidFill>
                <a:latin typeface="Arial"/>
                <a:ea typeface="华文细黑"/>
                <a:cs typeface="Courier New"/>
              </a:rPr>
              <a:t>Segment for Multicast Source Routing over IPv6 (draft-geng-msr6-rlb-segment-00)</a:t>
            </a:r>
            <a:endParaRPr sz="16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err="1">
                <a:solidFill>
                  <a:srgbClr val="000000"/>
                </a:solidFill>
                <a:latin typeface="Arial"/>
                <a:ea typeface="华文细黑"/>
                <a:cs typeface="Courier New"/>
              </a:rPr>
              <a:t>End.RLB</a:t>
            </a:r>
            <a:r>
              <a:rPr lang="en-US" sz="1200" dirty="0">
                <a:solidFill>
                  <a:srgbClr val="000000"/>
                </a:solidFill>
                <a:latin typeface="Arial"/>
                <a:ea typeface="华文细黑"/>
                <a:cs typeface="Courier New"/>
              </a:rPr>
              <a:t> (Replication through Local Bitstring) SID with LB</a:t>
            </a:r>
            <a:endParaRPr sz="12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a:solidFill>
                  <a:srgbClr val="000000"/>
                </a:solidFill>
                <a:latin typeface="Arial"/>
                <a:ea typeface="华文细黑"/>
                <a:cs typeface="Courier New"/>
              </a:rPr>
              <a:t>Local Bitstring indicating the links on tree and Pointer. </a:t>
            </a:r>
            <a:endParaRPr sz="12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a:solidFill>
                  <a:srgbClr val="000000"/>
                </a:solidFill>
                <a:latin typeface="Arial"/>
                <a:ea typeface="华文细黑"/>
                <a:cs typeface="Courier New"/>
              </a:rPr>
              <a:t>LB Segment is a special segment of 128-bits containing the Local Bitstring.</a:t>
            </a:r>
            <a:endParaRPr sz="12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a:solidFill>
                  <a:srgbClr val="000000"/>
                </a:solidFill>
                <a:latin typeface="Arial"/>
                <a:ea typeface="华文细黑"/>
                <a:cs typeface="Courier New"/>
              </a:rPr>
              <a:t>Procedure of SID replicates packet for link with bit set to 1 and sends copy to next hop</a:t>
            </a:r>
            <a:endParaRPr sz="1200" dirty="0"/>
          </a:p>
        </p:txBody>
      </p:sp>
      <p:sp>
        <p:nvSpPr>
          <p:cNvPr id="1700248381" name="Rectangle 397"/>
          <p:cNvSpPr>
            <a:spLocks noChangeArrowheads="1"/>
          </p:cNvSpPr>
          <p:nvPr/>
        </p:nvSpPr>
        <p:spPr bwMode="auto">
          <a:xfrm>
            <a:off x="349284" y="3391954"/>
            <a:ext cx="8555027" cy="870355"/>
          </a:xfrm>
          <a:prstGeom prst="rect">
            <a:avLst/>
          </a:prstGeom>
          <a:noFill/>
          <a:ln w="9525">
            <a:solidFill>
              <a:schemeClr val="accent1"/>
            </a:solidFill>
            <a:miter/>
            <a:headEnd/>
            <a:tailEnd/>
          </a:ln>
        </p:spPr>
        <p:txBody>
          <a:bodyPr/>
          <a:lstStyle/>
          <a:p>
            <a:pPr marR="0" lvl="0" algn="l" defTabSz="914400">
              <a:lnSpc>
                <a:spcPct val="100000"/>
              </a:lnSpc>
              <a:spcBef>
                <a:spcPts val="0"/>
              </a:spcBef>
              <a:spcAft>
                <a:spcPts val="0"/>
              </a:spcAft>
              <a:buClr>
                <a:srgbClr val="000000"/>
              </a:buClr>
              <a:buSzTx/>
              <a:defRPr/>
            </a:pPr>
            <a:r>
              <a:rPr lang="en-US" sz="1600" b="0" i="0" u="none" strike="noStrike" cap="none" spc="0" dirty="0">
                <a:solidFill>
                  <a:srgbClr val="000000"/>
                </a:solidFill>
                <a:latin typeface="Arial"/>
                <a:ea typeface="华文细黑"/>
                <a:cs typeface="Courier New"/>
              </a:rPr>
              <a:t>3) Stateless SRv6 Point-to-Multipoint Path (draft-chen-pim-srv6-p2mp-path-06)</a:t>
            </a:r>
            <a:endParaRPr sz="1600" dirty="0"/>
          </a:p>
          <a:p>
            <a:pPr marL="742950" lvl="1" indent="-342900">
              <a:spcBef>
                <a:spcPts val="0"/>
              </a:spcBef>
              <a:buClr>
                <a:srgbClr val="000000"/>
              </a:buClr>
              <a:buFont typeface="+mj-lt"/>
              <a:buAutoNum type="alphaLcParenR"/>
              <a:defRPr/>
            </a:pPr>
            <a:r>
              <a:rPr lang="en-US" sz="1200" dirty="0">
                <a:solidFill>
                  <a:srgbClr val="000000"/>
                </a:solidFill>
                <a:latin typeface="Arial"/>
                <a:ea typeface="华文细黑"/>
                <a:cs typeface="Courier New"/>
              </a:rPr>
              <a:t>Multicast SIDs for the nodes on tree</a:t>
            </a:r>
            <a:endParaRPr sz="1200" dirty="0"/>
          </a:p>
          <a:p>
            <a:pPr marL="742950" lvl="1" indent="-342900">
              <a:spcBef>
                <a:spcPts val="0"/>
              </a:spcBef>
              <a:buClr>
                <a:srgbClr val="000000"/>
              </a:buClr>
              <a:buFont typeface="+mj-lt"/>
              <a:buAutoNum type="alphaLcParenR"/>
              <a:defRPr/>
            </a:pPr>
            <a:r>
              <a:rPr lang="en-US" sz="1200" dirty="0">
                <a:solidFill>
                  <a:srgbClr val="000000"/>
                </a:solidFill>
                <a:latin typeface="Arial"/>
                <a:ea typeface="华文细黑"/>
                <a:cs typeface="Courier New"/>
              </a:rPr>
              <a:t>Tree structure in SIDs’ arguments by N-Branches and N-SIDs as “pointer” to start of sub-tree/branch</a:t>
            </a:r>
            <a:endParaRPr sz="1200" dirty="0"/>
          </a:p>
          <a:p>
            <a:pPr marL="742950" lvl="1" indent="-342900">
              <a:spcBef>
                <a:spcPts val="0"/>
              </a:spcBef>
              <a:buClr>
                <a:srgbClr val="000000"/>
              </a:buClr>
              <a:buFont typeface="+mj-lt"/>
              <a:buAutoNum type="alphaLcParenR"/>
              <a:defRPr/>
            </a:pPr>
            <a:r>
              <a:rPr lang="en-US" sz="1200" dirty="0">
                <a:solidFill>
                  <a:srgbClr val="000000"/>
                </a:solidFill>
                <a:latin typeface="Arial"/>
                <a:ea typeface="华文细黑"/>
                <a:cs typeface="Courier New"/>
              </a:rPr>
              <a:t>Procedure of SID duplicates packet for each branch, and sends copy to next hop</a:t>
            </a:r>
            <a:endParaRPr sz="1200" dirty="0"/>
          </a:p>
        </p:txBody>
      </p:sp>
      <p:sp>
        <p:nvSpPr>
          <p:cNvPr id="1206915129" name="Rectangle 281"/>
          <p:cNvSpPr>
            <a:spLocks noChangeArrowheads="1"/>
          </p:cNvSpPr>
          <p:nvPr/>
        </p:nvSpPr>
        <p:spPr bwMode="auto">
          <a:xfrm>
            <a:off x="349284" y="2090577"/>
            <a:ext cx="7963845" cy="1280395"/>
          </a:xfrm>
          <a:prstGeom prst="rect">
            <a:avLst/>
          </a:prstGeom>
          <a:noFill/>
          <a:ln w="19049">
            <a:solidFill>
              <a:schemeClr val="accent1"/>
            </a:solidFill>
            <a:prstDash val="solid"/>
            <a:miter/>
            <a:headEnd/>
            <a:tailEnd/>
          </a:ln>
        </p:spPr>
        <p:txBody>
          <a:bodyPr/>
          <a:lstStyle/>
          <a:p>
            <a:pPr lvl="0" algn="l" defTabSz="914400">
              <a:lnSpc>
                <a:spcPct val="100000"/>
              </a:lnSpc>
              <a:spcBef>
                <a:spcPts val="0"/>
              </a:spcBef>
              <a:spcAft>
                <a:spcPts val="0"/>
              </a:spcAft>
              <a:defRPr/>
            </a:pPr>
            <a:r>
              <a:rPr lang="en-US" sz="1600" b="0" i="0" u="none" strike="noStrike" cap="none" spc="0" dirty="0">
                <a:solidFill>
                  <a:srgbClr val="000000"/>
                </a:solidFill>
                <a:latin typeface="Arial"/>
                <a:ea typeface="华文细黑"/>
                <a:cs typeface="Courier New"/>
              </a:rPr>
              <a:t>2) Recursive Bitstring Structure (RBS) for Multicast Source Routing over IPv6 (MSR6) (draft-eckert-msr6-rbs-00)  [</a:t>
            </a:r>
            <a:r>
              <a:rPr kumimoji="0" lang="en-US" sz="1200" b="0" i="0" u="none" strike="noStrike" kern="0" cap="none" spc="0" normalizeH="0" baseline="0" noProof="0" dirty="0">
                <a:ln>
                  <a:noFill/>
                </a:ln>
                <a:solidFill>
                  <a:srgbClr val="000000"/>
                </a:solidFill>
                <a:effectLst/>
                <a:uLnTx/>
                <a:uFillTx/>
                <a:latin typeface="Arial"/>
                <a:ea typeface="华文细黑"/>
                <a:cs typeface="Courier New"/>
              </a:rPr>
              <a:t>Not presented in any MRS6 side meeting] </a:t>
            </a:r>
            <a:endParaRPr sz="12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a:solidFill>
                  <a:srgbClr val="000000"/>
                </a:solidFill>
                <a:latin typeface="Arial"/>
                <a:ea typeface="华文细黑"/>
                <a:cs typeface="Courier New"/>
              </a:rPr>
              <a:t>MSR6/RBS IPv6 extension header with Tree AND IP multicast destination address</a:t>
            </a:r>
          </a:p>
          <a:p>
            <a:pPr marL="742950" lvl="1" indent="-342900">
              <a:spcBef>
                <a:spcPts val="0"/>
              </a:spcBef>
              <a:buClr>
                <a:srgbClr val="000000"/>
              </a:buClr>
              <a:buFont typeface="+mj-lt"/>
              <a:buAutoNum type="alphaLcParenR"/>
              <a:defRPr/>
            </a:pPr>
            <a:r>
              <a:rPr lang="en-US" sz="1200" dirty="0">
                <a:solidFill>
                  <a:srgbClr val="000000"/>
                </a:solidFill>
                <a:latin typeface="Arial"/>
                <a:ea typeface="华文细黑"/>
                <a:cs typeface="Courier New"/>
              </a:rPr>
              <a:t>TE Tree is represented by the adjacencies on the tree</a:t>
            </a:r>
            <a:endParaRPr sz="1200" dirty="0"/>
          </a:p>
          <a:p>
            <a:pPr marL="742950" lvl="1" indent="-342900">
              <a:spcBef>
                <a:spcPts val="0"/>
              </a:spcBef>
              <a:buClr>
                <a:srgbClr val="000000"/>
              </a:buClr>
              <a:buFont typeface="+mj-lt"/>
              <a:buAutoNum type="alphaLcParenR"/>
              <a:defRPr/>
            </a:pPr>
            <a:r>
              <a:rPr lang="en-US" sz="1200" dirty="0">
                <a:solidFill>
                  <a:srgbClr val="000000"/>
                </a:solidFill>
                <a:latin typeface="Arial"/>
                <a:ea typeface="华文细黑"/>
                <a:cs typeface="Courier New"/>
              </a:rPr>
              <a:t>The adjacencies are encoded by bit positions in bitstrings</a:t>
            </a:r>
            <a:endParaRPr sz="1200" dirty="0"/>
          </a:p>
          <a:p>
            <a:pPr marL="742950" lvl="1" indent="-342900">
              <a:spcBef>
                <a:spcPts val="0"/>
              </a:spcBef>
              <a:buClr>
                <a:srgbClr val="000000"/>
              </a:buClr>
              <a:buFont typeface="+mj-lt"/>
              <a:buAutoNum type="alphaLcParenR"/>
              <a:defRPr/>
            </a:pPr>
            <a:r>
              <a:rPr lang="en-US" sz="1200" dirty="0">
                <a:solidFill>
                  <a:srgbClr val="000000"/>
                </a:solidFill>
                <a:latin typeface="Arial"/>
                <a:ea typeface="华文细黑"/>
                <a:cs typeface="Courier New"/>
              </a:rPr>
              <a:t>A bit position is local to a node</a:t>
            </a:r>
            <a:endParaRPr sz="1200" dirty="0"/>
          </a:p>
        </p:txBody>
      </p:sp>
      <p:sp>
        <p:nvSpPr>
          <p:cNvPr id="1024792532" name="Rectangle 398"/>
          <p:cNvSpPr>
            <a:spLocks noChangeArrowheads="1"/>
          </p:cNvSpPr>
          <p:nvPr/>
        </p:nvSpPr>
        <p:spPr bwMode="auto">
          <a:xfrm>
            <a:off x="349283" y="789201"/>
            <a:ext cx="7963845" cy="1280394"/>
          </a:xfrm>
          <a:prstGeom prst="rect">
            <a:avLst/>
          </a:prstGeom>
          <a:noFill/>
          <a:ln w="19049">
            <a:solidFill>
              <a:schemeClr val="accent1"/>
            </a:solidFill>
            <a:prstDash val="solid"/>
            <a:miter/>
            <a:headEnd/>
            <a:tailEnd/>
          </a:ln>
        </p:spPr>
        <p:txBody>
          <a:bodyPr/>
          <a:lstStyle/>
          <a:p>
            <a:pPr marL="283878" marR="0" lvl="0" indent="-283878" algn="l" defTabSz="914400">
              <a:lnSpc>
                <a:spcPct val="100000"/>
              </a:lnSpc>
              <a:spcBef>
                <a:spcPts val="0"/>
              </a:spcBef>
              <a:spcAft>
                <a:spcPts val="0"/>
              </a:spcAft>
              <a:buClr>
                <a:srgbClr val="000000"/>
              </a:buClr>
              <a:buSzTx/>
              <a:buAutoNum type="arabicParenR"/>
              <a:defRPr/>
            </a:pPr>
            <a:r>
              <a:rPr lang="en-US" sz="1600" b="0" i="0" u="none" strike="noStrike" cap="none" spc="0" dirty="0">
                <a:solidFill>
                  <a:srgbClr val="000000"/>
                </a:solidFill>
                <a:latin typeface="Arial"/>
                <a:ea typeface="华文细黑"/>
                <a:cs typeface="Courier New"/>
              </a:rPr>
              <a:t>Stateless Traffic Engineering (TE) Multicast using MRH (draft-chen-pim-mrh6-03)</a:t>
            </a:r>
            <a:endParaRPr sz="16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a:solidFill>
                  <a:srgbClr val="000000"/>
                </a:solidFill>
                <a:latin typeface="Arial"/>
                <a:ea typeface="华文细黑"/>
                <a:cs typeface="Courier New"/>
              </a:rPr>
              <a:t>IPv6 extension header for TE Multicast is defined</a:t>
            </a:r>
            <a:endParaRPr sz="12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a:solidFill>
                  <a:srgbClr val="000000"/>
                </a:solidFill>
                <a:latin typeface="Arial"/>
                <a:ea typeface="华文细黑"/>
                <a:cs typeface="Courier New"/>
              </a:rPr>
              <a:t>TE Tree is represented by the links on the tree</a:t>
            </a:r>
            <a:endParaRPr sz="12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a:solidFill>
                  <a:srgbClr val="000000"/>
                </a:solidFill>
                <a:latin typeface="Arial"/>
                <a:ea typeface="华文细黑"/>
                <a:cs typeface="Courier New"/>
              </a:rPr>
              <a:t>The links are encoded by Link numbers and bitstrings</a:t>
            </a:r>
            <a:endParaRPr sz="12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a:solidFill>
                  <a:srgbClr val="000000"/>
                </a:solidFill>
                <a:latin typeface="Arial"/>
                <a:ea typeface="华文细黑"/>
                <a:cs typeface="Courier New"/>
              </a:rPr>
              <a:t>A link number is local to a node</a:t>
            </a:r>
            <a:endParaRPr sz="1200" dirty="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dirty="0">
                <a:solidFill>
                  <a:srgbClr val="000000"/>
                </a:solidFill>
                <a:latin typeface="Arial"/>
                <a:ea typeface="华文细黑"/>
                <a:cs typeface="Courier New"/>
              </a:rPr>
              <a:t>For a portion of tree, a more efficient encoding (bitstring or link #) is used.</a:t>
            </a:r>
            <a:endParaRPr sz="1200" dirty="0"/>
          </a:p>
        </p:txBody>
      </p:sp>
      <p:sp>
        <p:nvSpPr>
          <p:cNvPr id="8" name="Rectangle 2">
            <a:extLst>
              <a:ext uri="{FF2B5EF4-FFF2-40B4-BE49-F238E27FC236}">
                <a16:creationId xmlns:a16="http://schemas.microsoft.com/office/drawing/2014/main" id="{B4C05177-6C1A-436C-93E6-1ADD8646F4EC}"/>
              </a:ext>
            </a:extLst>
          </p:cNvPr>
          <p:cNvSpPr>
            <a:spLocks noGrp="1" noChangeArrowheads="1"/>
          </p:cNvSpPr>
          <p:nvPr>
            <p:ph type="title"/>
          </p:nvPr>
        </p:nvSpPr>
        <p:spPr bwMode="auto">
          <a:xfrm>
            <a:off x="364403" y="224289"/>
            <a:ext cx="8636703" cy="354031"/>
          </a:xfrm>
        </p:spPr>
        <p:txBody>
          <a:bodyPr>
            <a:noAutofit/>
          </a:bodyPr>
          <a:lstStyle/>
          <a:p>
            <a:pPr algn="l">
              <a:defRPr/>
            </a:pPr>
            <a:r>
              <a:rPr lang="en-US" sz="2800" b="1" dirty="0">
                <a:solidFill>
                  <a:srgbClr val="990000"/>
                </a:solidFill>
                <a:latin typeface="Candara"/>
              </a:rPr>
              <a:t>Five MSR6 TE Solution Drafts (cont.)</a:t>
            </a:r>
            <a:endParaRPr lang="en-US" sz="2800" dirty="0">
              <a:solidFill>
                <a:schemeClr val="tx2"/>
              </a:solidFill>
              <a:latin typeface="Candara"/>
            </a:endParaRPr>
          </a:p>
        </p:txBody>
      </p:sp>
      <p:sp>
        <p:nvSpPr>
          <p:cNvPr id="9" name="右大括号 2">
            <a:extLst>
              <a:ext uri="{FF2B5EF4-FFF2-40B4-BE49-F238E27FC236}">
                <a16:creationId xmlns:a16="http://schemas.microsoft.com/office/drawing/2014/main" id="{2C88DB94-A558-4EAC-B093-E9FC7B4B2D47}"/>
              </a:ext>
            </a:extLst>
          </p:cNvPr>
          <p:cNvSpPr/>
          <p:nvPr/>
        </p:nvSpPr>
        <p:spPr bwMode="auto">
          <a:xfrm>
            <a:off x="10344472" y="3395698"/>
            <a:ext cx="216024" cy="31296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3">
            <a:extLst>
              <a:ext uri="{FF2B5EF4-FFF2-40B4-BE49-F238E27FC236}">
                <a16:creationId xmlns:a16="http://schemas.microsoft.com/office/drawing/2014/main" id="{C087E031-06BF-4FC1-AB62-9B6FF5E83656}"/>
              </a:ext>
            </a:extLst>
          </p:cNvPr>
          <p:cNvSpPr txBox="1"/>
          <p:nvPr/>
        </p:nvSpPr>
        <p:spPr bwMode="auto">
          <a:xfrm>
            <a:off x="10459445" y="4611329"/>
            <a:ext cx="1368152" cy="523220"/>
          </a:xfrm>
          <a:prstGeom prst="rect">
            <a:avLst/>
          </a:prstGeom>
          <a:noFill/>
        </p:spPr>
        <p:txBody>
          <a:bodyPr wrap="square" rtlCol="0">
            <a:spAutoFit/>
          </a:bodyPr>
          <a:lstStyle/>
          <a:p>
            <a:pPr algn="ctr"/>
            <a:r>
              <a:rPr lang="en-US" altLang="zh-CN" sz="1400" dirty="0"/>
              <a:t>SRv6 based</a:t>
            </a:r>
          </a:p>
          <a:p>
            <a:pPr algn="ctr"/>
            <a:r>
              <a:rPr lang="en-US" altLang="zh-CN" sz="1400" dirty="0"/>
              <a:t>(SRH)  </a:t>
            </a:r>
            <a:endParaRPr lang="zh-CN" altLang="en-US" sz="1400" dirty="0"/>
          </a:p>
        </p:txBody>
      </p:sp>
      <p:sp>
        <p:nvSpPr>
          <p:cNvPr id="11" name="文本框 13">
            <a:extLst>
              <a:ext uri="{FF2B5EF4-FFF2-40B4-BE49-F238E27FC236}">
                <a16:creationId xmlns:a16="http://schemas.microsoft.com/office/drawing/2014/main" id="{E7AF28BB-FDA0-490A-8DB8-7AB05DF8A488}"/>
              </a:ext>
            </a:extLst>
          </p:cNvPr>
          <p:cNvSpPr txBox="1"/>
          <p:nvPr/>
        </p:nvSpPr>
        <p:spPr bwMode="auto">
          <a:xfrm>
            <a:off x="9086303" y="5611751"/>
            <a:ext cx="1285674" cy="523220"/>
          </a:xfrm>
          <a:prstGeom prst="rect">
            <a:avLst/>
          </a:prstGeom>
          <a:noFill/>
        </p:spPr>
        <p:txBody>
          <a:bodyPr wrap="square" rtlCol="0">
            <a:spAutoFit/>
          </a:bodyPr>
          <a:lstStyle/>
          <a:p>
            <a:pPr algn="ctr"/>
            <a:r>
              <a:rPr lang="en-US" altLang="zh-CN" sz="1400" dirty="0"/>
              <a:t>Using </a:t>
            </a:r>
          </a:p>
          <a:p>
            <a:pPr algn="ctr"/>
            <a:r>
              <a:rPr lang="en-US" altLang="zh-CN" sz="1400" dirty="0"/>
              <a:t>Local bitstring </a:t>
            </a:r>
            <a:endParaRPr lang="zh-CN" altLang="en-US" sz="1400" dirty="0"/>
          </a:p>
        </p:txBody>
      </p:sp>
      <p:sp>
        <p:nvSpPr>
          <p:cNvPr id="12" name="右大括号 2">
            <a:extLst>
              <a:ext uri="{FF2B5EF4-FFF2-40B4-BE49-F238E27FC236}">
                <a16:creationId xmlns:a16="http://schemas.microsoft.com/office/drawing/2014/main" id="{C47C7D8F-B516-4559-AB42-A286C6470E71}"/>
              </a:ext>
            </a:extLst>
          </p:cNvPr>
          <p:cNvSpPr/>
          <p:nvPr/>
        </p:nvSpPr>
        <p:spPr bwMode="auto">
          <a:xfrm>
            <a:off x="9001106" y="5200396"/>
            <a:ext cx="228603" cy="13039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2">
            <a:extLst>
              <a:ext uri="{FF2B5EF4-FFF2-40B4-BE49-F238E27FC236}">
                <a16:creationId xmlns:a16="http://schemas.microsoft.com/office/drawing/2014/main" id="{999563FA-A4BD-4140-9AAA-E4D0E1946CB4}"/>
              </a:ext>
            </a:extLst>
          </p:cNvPr>
          <p:cNvSpPr/>
          <p:nvPr/>
        </p:nvSpPr>
        <p:spPr bwMode="auto">
          <a:xfrm>
            <a:off x="9912424" y="694656"/>
            <a:ext cx="200905" cy="2655202"/>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3">
            <a:extLst>
              <a:ext uri="{FF2B5EF4-FFF2-40B4-BE49-F238E27FC236}">
                <a16:creationId xmlns:a16="http://schemas.microsoft.com/office/drawing/2014/main" id="{D33AA4F5-019E-494C-89D4-B3759CB8640F}"/>
              </a:ext>
            </a:extLst>
          </p:cNvPr>
          <p:cNvSpPr txBox="1"/>
          <p:nvPr/>
        </p:nvSpPr>
        <p:spPr bwMode="auto">
          <a:xfrm>
            <a:off x="10012876" y="1828967"/>
            <a:ext cx="1571620" cy="738664"/>
          </a:xfrm>
          <a:prstGeom prst="rect">
            <a:avLst/>
          </a:prstGeom>
          <a:noFill/>
        </p:spPr>
        <p:txBody>
          <a:bodyPr wrap="square" rtlCol="0">
            <a:spAutoFit/>
          </a:bodyPr>
          <a:lstStyle/>
          <a:p>
            <a:pPr algn="ctr"/>
            <a:r>
              <a:rPr lang="en-US" altLang="zh-CN" sz="1400" dirty="0"/>
              <a:t>Using</a:t>
            </a:r>
          </a:p>
          <a:p>
            <a:pPr algn="ctr"/>
            <a:r>
              <a:rPr lang="en-US" altLang="zh-CN" sz="1400" dirty="0"/>
              <a:t>Routing Header </a:t>
            </a:r>
          </a:p>
          <a:p>
            <a:pPr algn="ctr"/>
            <a:r>
              <a:rPr lang="en-US" altLang="zh-CN" sz="1400" dirty="0"/>
              <a:t>w/ Local bitstring </a:t>
            </a:r>
            <a:endParaRPr lang="zh-CN" altLang="en-US" sz="1400" dirty="0"/>
          </a:p>
        </p:txBody>
      </p:sp>
      <p:sp>
        <p:nvSpPr>
          <p:cNvPr id="15" name="右大括号 2">
            <a:extLst>
              <a:ext uri="{FF2B5EF4-FFF2-40B4-BE49-F238E27FC236}">
                <a16:creationId xmlns:a16="http://schemas.microsoft.com/office/drawing/2014/main" id="{F708A26A-8294-4852-9FAE-C79EFC8EF77B}"/>
              </a:ext>
            </a:extLst>
          </p:cNvPr>
          <p:cNvSpPr/>
          <p:nvPr/>
        </p:nvSpPr>
        <p:spPr bwMode="auto">
          <a:xfrm>
            <a:off x="8461694" y="2069595"/>
            <a:ext cx="200905" cy="1237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右大括号 2">
            <a:extLst>
              <a:ext uri="{FF2B5EF4-FFF2-40B4-BE49-F238E27FC236}">
                <a16:creationId xmlns:a16="http://schemas.microsoft.com/office/drawing/2014/main" id="{1ACD9803-A3AB-4614-81FD-E1695FBE521B}"/>
              </a:ext>
            </a:extLst>
          </p:cNvPr>
          <p:cNvSpPr/>
          <p:nvPr/>
        </p:nvSpPr>
        <p:spPr bwMode="auto">
          <a:xfrm>
            <a:off x="8441257" y="789201"/>
            <a:ext cx="221342" cy="1195935"/>
          </a:xfrm>
          <a:prstGeom prst="rightBrace">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3">
            <a:extLst>
              <a:ext uri="{FF2B5EF4-FFF2-40B4-BE49-F238E27FC236}">
                <a16:creationId xmlns:a16="http://schemas.microsoft.com/office/drawing/2014/main" id="{5A39A3A2-E504-4E47-ABE6-B37F08FFE933}"/>
              </a:ext>
            </a:extLst>
          </p:cNvPr>
          <p:cNvSpPr txBox="1"/>
          <p:nvPr/>
        </p:nvSpPr>
        <p:spPr bwMode="auto">
          <a:xfrm>
            <a:off x="8501702" y="2469164"/>
            <a:ext cx="1571620" cy="307777"/>
          </a:xfrm>
          <a:prstGeom prst="rect">
            <a:avLst/>
          </a:prstGeom>
          <a:noFill/>
        </p:spPr>
        <p:txBody>
          <a:bodyPr wrap="square" rtlCol="0">
            <a:spAutoFit/>
          </a:bodyPr>
          <a:lstStyle/>
          <a:p>
            <a:pPr algn="ctr"/>
            <a:r>
              <a:rPr lang="en-US" altLang="zh-CN" sz="1400" dirty="0"/>
              <a:t>+ Multicast </a:t>
            </a:r>
            <a:r>
              <a:rPr lang="en-US" altLang="zh-CN" sz="1400" dirty="0" err="1"/>
              <a:t>Dest</a:t>
            </a:r>
            <a:r>
              <a:rPr lang="en-US" altLang="zh-CN" sz="1400" dirty="0"/>
              <a:t> </a:t>
            </a:r>
            <a:endParaRPr lang="zh-CN" altLang="en-US" sz="1400" dirty="0"/>
          </a:p>
        </p:txBody>
      </p:sp>
      <p:sp>
        <p:nvSpPr>
          <p:cNvPr id="18" name="文本框 3">
            <a:extLst>
              <a:ext uri="{FF2B5EF4-FFF2-40B4-BE49-F238E27FC236}">
                <a16:creationId xmlns:a16="http://schemas.microsoft.com/office/drawing/2014/main" id="{A49CC47B-F65B-4DB4-A177-C1EDA1076E89}"/>
              </a:ext>
            </a:extLst>
          </p:cNvPr>
          <p:cNvSpPr txBox="1"/>
          <p:nvPr/>
        </p:nvSpPr>
        <p:spPr bwMode="auto">
          <a:xfrm>
            <a:off x="8487633" y="1399051"/>
            <a:ext cx="1571620" cy="307777"/>
          </a:xfrm>
          <a:prstGeom prst="rect">
            <a:avLst/>
          </a:prstGeom>
          <a:noFill/>
        </p:spPr>
        <p:txBody>
          <a:bodyPr wrap="square" rtlCol="0">
            <a:spAutoFit/>
          </a:bodyPr>
          <a:lstStyle/>
          <a:p>
            <a:pPr algn="ctr"/>
            <a:r>
              <a:rPr lang="en-US" altLang="zh-CN" sz="1400" dirty="0"/>
              <a:t>+ Link numbers </a:t>
            </a:r>
            <a:endParaRPr lang="zh-CN" alt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73848404" name="Rectangle 2"/>
          <p:cNvSpPr>
            <a:spLocks noGrp="1" noChangeArrowheads="1"/>
          </p:cNvSpPr>
          <p:nvPr>
            <p:ph type="title"/>
          </p:nvPr>
        </p:nvSpPr>
        <p:spPr bwMode="auto">
          <a:xfrm>
            <a:off x="364404" y="155284"/>
            <a:ext cx="9692036" cy="393396"/>
          </a:xfrm>
        </p:spPr>
        <p:txBody>
          <a:bodyPr>
            <a:noAutofit/>
          </a:bodyPr>
          <a:lstStyle/>
          <a:p>
            <a:pPr algn="l">
              <a:defRPr/>
            </a:pPr>
            <a:r>
              <a:rPr lang="en-US" sz="2800" dirty="0">
                <a:solidFill>
                  <a:srgbClr val="C00000"/>
                </a:solidFill>
              </a:rPr>
              <a:t>Example merged MRH Header option (and alternatives)</a:t>
            </a:r>
            <a:endParaRPr lang="en-US" sz="2800" dirty="0">
              <a:solidFill>
                <a:srgbClr val="C00000"/>
              </a:solidFill>
              <a:latin typeface="Candara"/>
            </a:endParaRPr>
          </a:p>
        </p:txBody>
      </p:sp>
      <p:sp>
        <p:nvSpPr>
          <p:cNvPr id="110689131"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eaLnBrk="1" fontAlgn="auto" latinLnBrk="0" hangingPunct="1">
              <a:lnSpc>
                <a:spcPct val="85000"/>
              </a:lnSpc>
              <a:spcBef>
                <a:spcPts val="0"/>
              </a:spcBef>
              <a:spcAft>
                <a:spcPts val="0"/>
              </a:spcAft>
              <a:buClrTx/>
              <a:buSzTx/>
              <a:buFontTx/>
              <a:buNone/>
              <a:tabLst/>
              <a:defRPr/>
            </a:pPr>
            <a:r>
              <a:rPr kumimoji="0" lang="de-DE" sz="1200" b="0" i="0" u="none" strike="noStrike" kern="0" cap="none" spc="0" normalizeH="0" baseline="0" noProof="0">
                <a:ln>
                  <a:noFill/>
                </a:ln>
                <a:solidFill>
                  <a:srgbClr val="2D2015"/>
                </a:solidFill>
                <a:effectLst/>
                <a:uLnTx/>
                <a:uFillTx/>
                <a:latin typeface="Arial"/>
                <a:ea typeface="ＭＳ Ｐゴシック"/>
                <a:cs typeface="Arial"/>
              </a:rPr>
              <a:t>Page </a:t>
            </a:r>
            <a:fld id="{3A45EA89-057D-035C-C038-579BE177005D}" type="slidenum">
              <a:rPr kumimoji="0" lang="de-DE" sz="1200" b="0" i="0" u="none" strike="noStrike" kern="0" cap="none" spc="0" normalizeH="0" baseline="0" noProof="0">
                <a:ln>
                  <a:noFill/>
                </a:ln>
                <a:solidFill>
                  <a:srgbClr val="2D2015"/>
                </a:solidFill>
                <a:effectLst/>
                <a:uLnTx/>
                <a:uFillTx/>
                <a:latin typeface="Arial"/>
                <a:ea typeface="ＭＳ Ｐゴシック"/>
                <a:cs typeface="Arial"/>
              </a:rPr>
              <a:pPr marL="0" marR="0" lvl="0" indent="0" algn="l" defTabSz="914400" eaLnBrk="1" fontAlgn="auto" latinLnBrk="0" hangingPunct="1">
                <a:lnSpc>
                  <a:spcPct val="85000"/>
                </a:lnSpc>
                <a:spcBef>
                  <a:spcPts val="0"/>
                </a:spcBef>
                <a:spcAft>
                  <a:spcPts val="0"/>
                </a:spcAft>
                <a:buClrTx/>
                <a:buSzTx/>
                <a:buFontTx/>
                <a:buNone/>
                <a:tabLst/>
                <a:defRPr/>
              </a:pPr>
              <a:t>6</a:t>
            </a:fld>
            <a:endParaRPr kumimoji="0" lang="en-GB" sz="1200" b="0" i="0" u="none" strike="noStrike" kern="0" cap="none" spc="0" normalizeH="0" baseline="0" noProof="0">
              <a:ln>
                <a:noFill/>
              </a:ln>
              <a:solidFill>
                <a:srgbClr val="2D2015"/>
              </a:solidFill>
              <a:effectLst/>
              <a:uLnTx/>
              <a:uFillTx/>
              <a:latin typeface="Arial"/>
              <a:ea typeface="ＭＳ Ｐゴシック"/>
              <a:cs typeface="Arial"/>
            </a:endParaRPr>
          </a:p>
        </p:txBody>
      </p:sp>
      <p:sp>
        <p:nvSpPr>
          <p:cNvPr id="655468997" name="Rectangle 5"/>
          <p:cNvSpPr>
            <a:spLocks noChangeArrowheads="1"/>
          </p:cNvSpPr>
          <p:nvPr/>
        </p:nvSpPr>
        <p:spPr bwMode="auto">
          <a:xfrm>
            <a:off x="364405" y="703275"/>
            <a:ext cx="6667699" cy="5773723"/>
          </a:xfrm>
          <a:prstGeom prst="rect">
            <a:avLst/>
          </a:prstGeom>
          <a:noFill/>
          <a:ln w="9525">
            <a:noFill/>
            <a:miter/>
            <a:headEnd/>
            <a:tailEnd/>
          </a:ln>
        </p:spPr>
        <p:txBody>
          <a:bodyPr/>
          <a:lstStyle/>
          <a:p>
            <a:pPr>
              <a:buFont typeface="Wingdings" panose="05000000000000000000" pitchFamily="2" charset="2"/>
              <a:buChar char="Ø"/>
              <a:defRPr/>
            </a:pPr>
            <a:r>
              <a:rPr lang="en-US" sz="2600" dirty="0"/>
              <a:t>Single New IPv6 Routing Header for MSR</a:t>
            </a:r>
          </a:p>
          <a:p>
            <a:pPr marL="400050" lvl="1" indent="0">
              <a:buFont typeface="Arial"/>
              <a:buNone/>
              <a:defRPr/>
            </a:pPr>
            <a:r>
              <a:rPr lang="en-US" sz="2000" dirty="0"/>
              <a:t>Or else every new MRH option requires separate Routing Type</a:t>
            </a:r>
          </a:p>
          <a:p>
            <a:pPr marL="400050" lvl="1" indent="0">
              <a:buFont typeface="Arial"/>
              <a:buNone/>
              <a:defRPr/>
            </a:pPr>
            <a:endParaRPr lang="en-US" sz="2600" dirty="0"/>
          </a:p>
          <a:p>
            <a:pPr>
              <a:buFont typeface="Wingdings" panose="05000000000000000000" pitchFamily="2" charset="2"/>
              <a:buChar char="Ø"/>
              <a:defRPr/>
            </a:pPr>
            <a:r>
              <a:rPr lang="en-US" sz="2600" b="0" i="0" u="none" strike="noStrike" cap="none" spc="0" dirty="0">
                <a:solidFill>
                  <a:schemeClr val="tx1"/>
                </a:solidFill>
                <a:latin typeface="+mn-lt"/>
                <a:ea typeface="+mn-ea"/>
                <a:cs typeface="+mn-cs"/>
              </a:rPr>
              <a:t>MRH Sub-type: </a:t>
            </a:r>
            <a:endParaRPr lang="en-US" sz="2600" dirty="0"/>
          </a:p>
          <a:p>
            <a:pPr marL="400050" lvl="1" indent="0">
              <a:buFont typeface="Arial"/>
              <a:buNone/>
              <a:defRPr/>
            </a:pPr>
            <a:r>
              <a:rPr lang="en-US" sz="2000" b="0" i="0" u="none" strike="noStrike" cap="none" spc="0" dirty="0">
                <a:solidFill>
                  <a:schemeClr val="tx1"/>
                </a:solidFill>
                <a:latin typeface="+mn-lt"/>
                <a:ea typeface="+mn-ea"/>
                <a:cs typeface="+mn-cs"/>
              </a:rPr>
              <a:t>To support different MRH options</a:t>
            </a:r>
            <a:endParaRPr lang="en-US" sz="2000" b="0" i="0" u="none" strike="noStrike" cap="none" spc="0" dirty="0">
              <a:solidFill>
                <a:schemeClr val="tx1"/>
              </a:solidFill>
              <a:latin typeface="Arial"/>
              <a:ea typeface="Arial"/>
              <a:cs typeface="Arial"/>
            </a:endParaRPr>
          </a:p>
          <a:p>
            <a:pPr lvl="0">
              <a:buFont typeface="Wingdings" panose="05000000000000000000" pitchFamily="2" charset="2"/>
              <a:buChar char="Ø"/>
              <a:defRPr/>
            </a:pPr>
            <a:r>
              <a:rPr lang="en-US" sz="2600" dirty="0"/>
              <a:t>MRH Sub-Type specific data:</a:t>
            </a:r>
          </a:p>
          <a:p>
            <a:pPr marL="400050" lvl="1" indent="0">
              <a:buFont typeface="Arial"/>
              <a:buNone/>
              <a:defRPr/>
            </a:pPr>
            <a:r>
              <a:rPr lang="en-US" sz="2000" dirty="0"/>
              <a:t>Encoded list of egress MSR routers (BE) </a:t>
            </a:r>
          </a:p>
          <a:p>
            <a:pPr marL="400050" lvl="1" indent="0">
              <a:buFont typeface="Arial"/>
              <a:buNone/>
              <a:defRPr/>
            </a:pPr>
            <a:r>
              <a:rPr lang="en-US" sz="2000" dirty="0"/>
              <a:t>or steered tree information (TE)</a:t>
            </a:r>
          </a:p>
          <a:p>
            <a:pPr marL="400050" lvl="1" indent="0">
              <a:buFont typeface="Arial"/>
              <a:buNone/>
              <a:defRPr/>
            </a:pPr>
            <a:endParaRPr lang="en-US" sz="2200" dirty="0"/>
          </a:p>
          <a:p>
            <a:pPr lvl="0">
              <a:buFont typeface="Wingdings" panose="05000000000000000000" pitchFamily="2" charset="2"/>
              <a:buChar char="Ø"/>
              <a:defRPr/>
            </a:pPr>
            <a:r>
              <a:rPr lang="en-US" sz="2600" dirty="0"/>
              <a:t>Service Level Parameters (optional)</a:t>
            </a:r>
          </a:p>
          <a:p>
            <a:pPr marL="400050" lvl="1" indent="0">
              <a:buFont typeface="Arial"/>
              <a:buNone/>
              <a:defRPr/>
            </a:pPr>
            <a:r>
              <a:rPr lang="en-US" dirty="0"/>
              <a:t>Or else may need another extension header for them</a:t>
            </a:r>
          </a:p>
          <a:p>
            <a:pPr marL="800100" lvl="2" indent="0">
              <a:buFont typeface="Arial"/>
              <a:buNone/>
              <a:defRPr/>
            </a:pPr>
            <a:r>
              <a:rPr lang="en-US" dirty="0"/>
              <a:t>Easier if per-hop forwarding only needs to look at one header ?!</a:t>
            </a:r>
          </a:p>
          <a:p>
            <a:pPr marL="400050" lvl="1" indent="0">
              <a:buFont typeface="Arial"/>
              <a:buNone/>
              <a:defRPr/>
            </a:pPr>
            <a:r>
              <a:rPr lang="en-US" dirty="0"/>
              <a:t>Stateless multicast means no-per-flow state, so this may require novel </a:t>
            </a:r>
            <a:r>
              <a:rPr lang="en-US" dirty="0" err="1"/>
              <a:t>DetNet</a:t>
            </a:r>
            <a:r>
              <a:rPr lang="en-US" dirty="0"/>
              <a:t> queuing mechanisms.</a:t>
            </a:r>
          </a:p>
          <a:p>
            <a:pPr marL="400050" lvl="1" indent="0">
              <a:buFont typeface="Arial"/>
              <a:buNone/>
              <a:defRPr/>
            </a:pPr>
            <a:r>
              <a:rPr lang="en-US" dirty="0"/>
              <a:t>DSCP may not be good enough.</a:t>
            </a:r>
          </a:p>
        </p:txBody>
      </p:sp>
      <p:sp>
        <p:nvSpPr>
          <p:cNvPr id="5" name="Rectangle 293">
            <a:extLst>
              <a:ext uri="{FF2B5EF4-FFF2-40B4-BE49-F238E27FC236}">
                <a16:creationId xmlns:a16="http://schemas.microsoft.com/office/drawing/2014/main" id="{D003E121-5E0B-4CD3-B165-74CAB05213BA}"/>
              </a:ext>
            </a:extLst>
          </p:cNvPr>
          <p:cNvSpPr/>
          <p:nvPr/>
        </p:nvSpPr>
        <p:spPr bwMode="auto">
          <a:xfrm>
            <a:off x="6096000" y="1556792"/>
            <a:ext cx="5709611" cy="2800767"/>
          </a:xfrm>
          <a:prstGeom prst="rect">
            <a:avLst/>
          </a:prstGeom>
        </p:spPr>
        <p:txBody>
          <a:bodyPr wrap="square">
            <a:spAutoFit/>
          </a:bodyPr>
          <a:lstStyle/>
          <a:p>
            <a:pPr>
              <a:defRPr/>
            </a:pPr>
            <a:r>
              <a:rPr lang="en-US" sz="1100" dirty="0">
                <a:solidFill>
                  <a:srgbClr val="000000"/>
                </a:solidFill>
                <a:latin typeface="Courier New"/>
                <a:ea typeface="华文细黑"/>
                <a:cs typeface="Courier New"/>
              </a:rPr>
              <a:t>+-+-+-+-+-+-+-+-+-+-+-+-+-+-+-+-+-+-+-+-+-+-+-+-+-+-+-+-+-+-+-+-+</a:t>
            </a:r>
          </a:p>
          <a:p>
            <a:pPr>
              <a:defRPr/>
            </a:pPr>
            <a:r>
              <a:rPr lang="en-US" sz="1100" dirty="0">
                <a:solidFill>
                  <a:srgbClr val="000000"/>
                </a:solidFill>
                <a:latin typeface="Courier New"/>
                <a:ea typeface="华文细黑"/>
                <a:cs typeface="Courier New"/>
              </a:rPr>
              <a:t>|  Next Header  |  </a:t>
            </a:r>
            <a:r>
              <a:rPr lang="en-US" sz="1100" dirty="0" err="1">
                <a:solidFill>
                  <a:srgbClr val="000000"/>
                </a:solidFill>
                <a:latin typeface="Courier New"/>
                <a:ea typeface="华文细黑"/>
                <a:cs typeface="Courier New"/>
              </a:rPr>
              <a:t>Hdr</a:t>
            </a:r>
            <a:r>
              <a:rPr lang="en-US" sz="1100" dirty="0">
                <a:solidFill>
                  <a:srgbClr val="000000"/>
                </a:solidFill>
                <a:latin typeface="Courier New"/>
                <a:ea typeface="华文细黑"/>
                <a:cs typeface="Courier New"/>
              </a:rPr>
              <a:t> Ext Len  |  Routing Type | Segments Left |</a:t>
            </a:r>
          </a:p>
          <a:p>
            <a:pPr>
              <a:defRPr/>
            </a:pPr>
            <a:r>
              <a:rPr lang="en-US" sz="1100" dirty="0">
                <a:solidFill>
                  <a:srgbClr val="000000"/>
                </a:solidFill>
                <a:latin typeface="Courier New"/>
                <a:ea typeface="华文细黑"/>
                <a:cs typeface="Courier New"/>
              </a:rPr>
              <a:t>+-+-+-+-+-+-+-+-+-+-+-+-+-+-+-+-+-+-+-+-+-+-+-+-+-+-+-+-+-+-+-+-+</a:t>
            </a:r>
          </a:p>
          <a:p>
            <a:pPr>
              <a:defRPr/>
            </a:pPr>
            <a:r>
              <a:rPr lang="en-US" sz="1100" dirty="0">
                <a:solidFill>
                  <a:srgbClr val="000000"/>
                </a:solidFill>
                <a:latin typeface="Courier New"/>
                <a:ea typeface="华文细黑"/>
                <a:cs typeface="Courier New"/>
              </a:rPr>
              <a:t>?                                                               ?</a:t>
            </a:r>
          </a:p>
          <a:p>
            <a:pPr>
              <a:defRPr/>
            </a:pPr>
            <a:r>
              <a:rPr lang="en-US" sz="1100" dirty="0">
                <a:solidFill>
                  <a:srgbClr val="000000"/>
                </a:solidFill>
                <a:latin typeface="Courier New"/>
                <a:ea typeface="华文细黑"/>
                <a:cs typeface="Courier New"/>
              </a:rPr>
              <a:t>?         Service Level Parameters, e.g.: </a:t>
            </a:r>
            <a:r>
              <a:rPr lang="en-US" sz="1100" dirty="0" err="1">
                <a:solidFill>
                  <a:srgbClr val="000000"/>
                </a:solidFill>
                <a:latin typeface="Courier New"/>
                <a:ea typeface="华文细黑"/>
                <a:cs typeface="Courier New"/>
              </a:rPr>
              <a:t>detnet</a:t>
            </a:r>
            <a:r>
              <a:rPr lang="en-US" sz="1100" dirty="0">
                <a:solidFill>
                  <a:srgbClr val="000000"/>
                </a:solidFill>
                <a:latin typeface="Courier New"/>
                <a:ea typeface="华文细黑"/>
                <a:cs typeface="Courier New"/>
              </a:rPr>
              <a:t>                ?</a:t>
            </a:r>
          </a:p>
          <a:p>
            <a:pPr>
              <a:defRPr/>
            </a:pPr>
            <a:r>
              <a:rPr lang="en-US" sz="1100" dirty="0">
                <a:solidFill>
                  <a:srgbClr val="000000"/>
                </a:solidFill>
                <a:latin typeface="Courier New"/>
                <a:ea typeface="华文细黑"/>
                <a:cs typeface="Courier New"/>
              </a:rPr>
              <a:t>?         TBD, e.g.: latency, queuing parameters                ?    </a:t>
            </a:r>
          </a:p>
          <a:p>
            <a:pPr>
              <a:defRPr/>
            </a:pPr>
            <a:r>
              <a:rPr lang="en-US" sz="1100" dirty="0">
                <a:solidFill>
                  <a:srgbClr val="000000"/>
                </a:solidFill>
                <a:latin typeface="Courier New"/>
                <a:ea typeface="华文细黑"/>
                <a:cs typeface="Courier New"/>
              </a:rPr>
              <a:t>?                                                               ?</a:t>
            </a:r>
          </a:p>
          <a:p>
            <a:pPr>
              <a:defRPr/>
            </a:pPr>
            <a:r>
              <a:rPr lang="en-US" sz="1100" dirty="0">
                <a:solidFill>
                  <a:srgbClr val="000000"/>
                </a:solidFill>
                <a:latin typeface="Courier New"/>
                <a:ea typeface="华文细黑"/>
                <a:cs typeface="Courier New"/>
              </a:rPr>
              <a:t>+-+-+-+-+-+-+-+-+-+-+-+-+-+-+-+-+-+-+-+-+-+-+-+-+-+-+-+-+-+-+-+-+</a:t>
            </a:r>
          </a:p>
          <a:p>
            <a:pPr>
              <a:defRPr/>
            </a:pPr>
            <a:r>
              <a:rPr lang="en-US" sz="1100" dirty="0">
                <a:solidFill>
                  <a:srgbClr val="000000"/>
                </a:solidFill>
                <a:latin typeface="Courier New"/>
                <a:ea typeface="华文细黑"/>
                <a:cs typeface="Courier New"/>
              </a:rPr>
              <a:t>|  MRH Sub-Type |         MRH Sub-Type specific data            |</a:t>
            </a:r>
          </a:p>
          <a:p>
            <a:pPr>
              <a:defRPr/>
            </a:pPr>
            <a:r>
              <a:rPr lang="en-US" sz="1100" dirty="0">
                <a:solidFill>
                  <a:srgbClr val="000000"/>
                </a:solidFill>
                <a:latin typeface="Courier New"/>
                <a:ea typeface="华文细黑"/>
                <a:cs typeface="Courier New"/>
              </a:rPr>
              <a:t>+-+-+-+-+-+-+-+-+                                              //</a:t>
            </a:r>
          </a:p>
          <a:p>
            <a:pPr>
              <a:defRPr/>
            </a:pPr>
            <a:r>
              <a:rPr lang="en-US" sz="1100" dirty="0">
                <a:solidFill>
                  <a:srgbClr val="000000"/>
                </a:solidFill>
                <a:latin typeface="Courier New"/>
                <a:ea typeface="华文细黑"/>
                <a:cs typeface="Courier New"/>
              </a:rPr>
              <a:t>//                         ...                                 //</a:t>
            </a:r>
          </a:p>
          <a:p>
            <a:pPr>
              <a:defRPr/>
            </a:pPr>
            <a:r>
              <a:rPr lang="en-US" sz="1100" dirty="0">
                <a:solidFill>
                  <a:srgbClr val="000000"/>
                </a:solidFill>
                <a:latin typeface="Courier New"/>
                <a:ea typeface="华文细黑"/>
                <a:cs typeface="Courier New"/>
              </a:rPr>
              <a:t>+-+-+-+-+-+-+-+-+-+-+-+-+-+-+-+-+-+-+-+-+-+-+-+-+-+-+-+-+-+-+-+-+</a:t>
            </a:r>
          </a:p>
          <a:p>
            <a:pPr>
              <a:defRPr/>
            </a:pPr>
            <a:r>
              <a:rPr lang="en-US" sz="1100" dirty="0">
                <a:solidFill>
                  <a:srgbClr val="000000"/>
                </a:solidFill>
                <a:latin typeface="Courier New"/>
                <a:ea typeface="华文细黑"/>
                <a:cs typeface="Courier New"/>
              </a:rPr>
              <a:t>//                                                             //</a:t>
            </a:r>
          </a:p>
          <a:p>
            <a:pPr>
              <a:defRPr/>
            </a:pPr>
            <a:r>
              <a:rPr lang="en-US" sz="1100" dirty="0">
                <a:solidFill>
                  <a:srgbClr val="000000"/>
                </a:solidFill>
                <a:latin typeface="Courier New"/>
                <a:ea typeface="华文细黑"/>
                <a:cs typeface="Courier New"/>
              </a:rPr>
              <a:t>//         Optional Type Length Value (TLV) objects (variable) //</a:t>
            </a:r>
          </a:p>
          <a:p>
            <a:pPr>
              <a:defRPr/>
            </a:pPr>
            <a:r>
              <a:rPr lang="en-US" sz="1100" dirty="0">
                <a:solidFill>
                  <a:srgbClr val="000000"/>
                </a:solidFill>
                <a:latin typeface="Courier New"/>
                <a:ea typeface="华文细黑"/>
                <a:cs typeface="Courier New"/>
              </a:rPr>
              <a:t>//                                                             //</a:t>
            </a:r>
          </a:p>
          <a:p>
            <a:pPr>
              <a:defRPr/>
            </a:pPr>
            <a:r>
              <a:rPr lang="en-US" sz="1100" dirty="0">
                <a:solidFill>
                  <a:srgbClr val="000000"/>
                </a:solidFill>
                <a:latin typeface="Courier New"/>
                <a:ea typeface="华文细黑"/>
                <a:cs typeface="Courier New"/>
              </a:rPr>
              <a:t>+-+-+-+-+-+-+-+-+-+-+-+-+-+-+-+-+-+-+-+-+-+-+-+-+-+-+-+-+-+-+-+-+</a:t>
            </a:r>
          </a:p>
        </p:txBody>
      </p:sp>
    </p:spTree>
    <p:extLst>
      <p:ext uri="{BB962C8B-B14F-4D97-AF65-F5344CB8AC3E}">
        <p14:creationId xmlns:p14="http://schemas.microsoft.com/office/powerpoint/2010/main" val="331246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73848404" name="Rectangle 2"/>
          <p:cNvSpPr>
            <a:spLocks noGrp="1" noChangeArrowheads="1"/>
          </p:cNvSpPr>
          <p:nvPr>
            <p:ph type="title"/>
          </p:nvPr>
        </p:nvSpPr>
        <p:spPr bwMode="auto">
          <a:xfrm>
            <a:off x="364404" y="155284"/>
            <a:ext cx="8636703" cy="354031"/>
          </a:xfrm>
        </p:spPr>
        <p:txBody>
          <a:bodyPr>
            <a:noAutofit/>
          </a:bodyPr>
          <a:lstStyle/>
          <a:p>
            <a:pPr algn="l">
              <a:defRPr/>
            </a:pPr>
            <a:r>
              <a:rPr lang="en-US" sz="2800" b="1" dirty="0">
                <a:solidFill>
                  <a:srgbClr val="C00000"/>
                </a:solidFill>
                <a:latin typeface="Candara"/>
              </a:rPr>
              <a:t>More core decision/validation points</a:t>
            </a:r>
            <a:endParaRPr lang="en-US" sz="2800" dirty="0">
              <a:solidFill>
                <a:srgbClr val="C00000"/>
              </a:solidFill>
              <a:latin typeface="Candara"/>
            </a:endParaRPr>
          </a:p>
        </p:txBody>
      </p:sp>
      <p:sp>
        <p:nvSpPr>
          <p:cNvPr id="110689131"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eaLnBrk="1" fontAlgn="auto" latinLnBrk="0" hangingPunct="1">
              <a:lnSpc>
                <a:spcPct val="85000"/>
              </a:lnSpc>
              <a:spcBef>
                <a:spcPts val="0"/>
              </a:spcBef>
              <a:spcAft>
                <a:spcPts val="0"/>
              </a:spcAft>
              <a:buClrTx/>
              <a:buSzTx/>
              <a:buFontTx/>
              <a:buNone/>
              <a:tabLst/>
              <a:defRPr/>
            </a:pPr>
            <a:r>
              <a:rPr kumimoji="0" lang="de-DE" sz="1200" b="0" i="0" u="none" strike="noStrike" kern="0" cap="none" spc="0" normalizeH="0" baseline="0" noProof="0">
                <a:ln>
                  <a:noFill/>
                </a:ln>
                <a:solidFill>
                  <a:srgbClr val="2D2015"/>
                </a:solidFill>
                <a:effectLst/>
                <a:uLnTx/>
                <a:uFillTx/>
                <a:latin typeface="Arial"/>
                <a:ea typeface="ＭＳ Ｐゴシック"/>
                <a:cs typeface="Arial"/>
              </a:rPr>
              <a:t>Page </a:t>
            </a:r>
            <a:fld id="{3A45EA89-057D-035C-C038-579BE177005D}" type="slidenum">
              <a:rPr kumimoji="0" lang="de-DE" sz="1200" b="0" i="0" u="none" strike="noStrike" kern="0" cap="none" spc="0" normalizeH="0" baseline="0" noProof="0">
                <a:ln>
                  <a:noFill/>
                </a:ln>
                <a:solidFill>
                  <a:srgbClr val="2D2015"/>
                </a:solidFill>
                <a:effectLst/>
                <a:uLnTx/>
                <a:uFillTx/>
                <a:latin typeface="Arial"/>
                <a:ea typeface="ＭＳ Ｐゴシック"/>
                <a:cs typeface="Arial"/>
              </a:rPr>
              <a:pPr marL="0" marR="0" lvl="0" indent="0" algn="l" defTabSz="914400" eaLnBrk="1" fontAlgn="auto" latinLnBrk="0" hangingPunct="1">
                <a:lnSpc>
                  <a:spcPct val="85000"/>
                </a:lnSpc>
                <a:spcBef>
                  <a:spcPts val="0"/>
                </a:spcBef>
                <a:spcAft>
                  <a:spcPts val="0"/>
                </a:spcAft>
                <a:buClrTx/>
                <a:buSzTx/>
                <a:buFontTx/>
                <a:buNone/>
                <a:tabLst/>
                <a:defRPr/>
              </a:pPr>
              <a:t>7</a:t>
            </a:fld>
            <a:endParaRPr kumimoji="0" lang="en-GB" sz="1200" b="0" i="0" u="none" strike="noStrike" kern="0" cap="none" spc="0" normalizeH="0" baseline="0" noProof="0">
              <a:ln>
                <a:noFill/>
              </a:ln>
              <a:solidFill>
                <a:srgbClr val="2D2015"/>
              </a:solidFill>
              <a:effectLst/>
              <a:uLnTx/>
              <a:uFillTx/>
              <a:latin typeface="Arial"/>
              <a:ea typeface="ＭＳ Ｐゴシック"/>
              <a:cs typeface="Arial"/>
            </a:endParaRPr>
          </a:p>
        </p:txBody>
      </p:sp>
      <p:sp>
        <p:nvSpPr>
          <p:cNvPr id="655468997" name="Rectangle 5"/>
          <p:cNvSpPr>
            <a:spLocks noChangeArrowheads="1"/>
          </p:cNvSpPr>
          <p:nvPr/>
        </p:nvSpPr>
        <p:spPr bwMode="auto">
          <a:xfrm>
            <a:off x="364404" y="703276"/>
            <a:ext cx="11556317" cy="5409602"/>
          </a:xfrm>
          <a:prstGeom prst="rect">
            <a:avLst/>
          </a:prstGeom>
          <a:noFill/>
          <a:ln w="9525">
            <a:noFill/>
            <a:miter/>
            <a:headEnd/>
            <a:tailEnd/>
          </a:ln>
        </p:spPr>
        <p:txBody>
          <a:bodyPr/>
          <a:lstStyle/>
          <a:p>
            <a:pPr lvl="0">
              <a:buFont typeface="Wingdings" panose="05000000000000000000" pitchFamily="2" charset="2"/>
              <a:buChar char="Ø"/>
              <a:defRPr/>
            </a:pPr>
            <a:r>
              <a:rPr lang="en-US" sz="2800" dirty="0"/>
              <a:t>RH (Routing Header), single/multiple, and/or </a:t>
            </a:r>
            <a:r>
              <a:rPr lang="en-US" sz="2800" dirty="0" err="1"/>
              <a:t>DoH</a:t>
            </a:r>
            <a:r>
              <a:rPr lang="en-US" sz="2800" dirty="0"/>
              <a:t> / </a:t>
            </a:r>
            <a:r>
              <a:rPr lang="en-US" sz="2800" dirty="0" err="1"/>
              <a:t>HbH</a:t>
            </a:r>
            <a:r>
              <a:rPr lang="en-US" sz="2800" dirty="0"/>
              <a:t> ?</a:t>
            </a:r>
          </a:p>
          <a:p>
            <a:pPr lvl="0">
              <a:buFont typeface="Wingdings" panose="05000000000000000000" pitchFamily="2" charset="2"/>
              <a:buChar char="Ø"/>
              <a:defRPr/>
            </a:pPr>
            <a:r>
              <a:rPr lang="en-US" sz="2800" dirty="0"/>
              <a:t>RFC8200 relevant header encoding/processing rules.</a:t>
            </a:r>
          </a:p>
          <a:p>
            <a:pPr lvl="1">
              <a:defRPr/>
            </a:pPr>
            <a:r>
              <a:rPr lang="en-US" sz="2000" dirty="0"/>
              <a:t>E.g.: minimum per-hop header rewrite (such as Segments-Left)</a:t>
            </a:r>
          </a:p>
          <a:p>
            <a:pPr lvl="0">
              <a:buFont typeface="Wingdings" panose="05000000000000000000" pitchFamily="2" charset="2"/>
              <a:buChar char="Ø"/>
              <a:defRPr/>
            </a:pPr>
            <a:r>
              <a:rPr lang="en-US" sz="2800" dirty="0"/>
              <a:t>How to best Encode/Serialize Tree</a:t>
            </a:r>
          </a:p>
          <a:p>
            <a:pPr lvl="1">
              <a:defRPr/>
            </a:pPr>
            <a:r>
              <a:rPr lang="en-US" sz="2000" dirty="0"/>
              <a:t>For fast processing and best compression of tree</a:t>
            </a:r>
          </a:p>
          <a:p>
            <a:pPr lvl="0">
              <a:buFont typeface="Wingdings" panose="05000000000000000000" pitchFamily="2" charset="2"/>
              <a:buChar char="Ø"/>
              <a:defRPr/>
            </a:pPr>
            <a:r>
              <a:rPr lang="en-US" sz="2800" dirty="0"/>
              <a:t>Metrics for evaluation / comparison of proposals</a:t>
            </a:r>
          </a:p>
          <a:p>
            <a:pPr marL="800100" lvl="1" indent="-342900">
              <a:buFont typeface="Wingdings" panose="05000000000000000000" pitchFamily="2" charset="2"/>
              <a:buChar char="§"/>
              <a:defRPr/>
            </a:pPr>
            <a:r>
              <a:rPr lang="en-US" sz="2000" dirty="0"/>
              <a:t>Simulation results of scale in networks ?</a:t>
            </a:r>
          </a:p>
          <a:p>
            <a:pPr marL="800100" lvl="1" indent="-342900">
              <a:buFont typeface="Wingdings" panose="05000000000000000000" pitchFamily="2" charset="2"/>
              <a:buChar char="§"/>
              <a:defRPr/>
            </a:pPr>
            <a:r>
              <a:rPr lang="en-US" sz="2000" dirty="0"/>
              <a:t>Processing Pseudocode ? </a:t>
            </a:r>
          </a:p>
          <a:p>
            <a:pPr marL="800100" lvl="1" indent="-342900">
              <a:buFont typeface="Wingdings" panose="05000000000000000000" pitchFamily="2" charset="2"/>
              <a:buChar char="§"/>
              <a:defRPr/>
            </a:pPr>
            <a:r>
              <a:rPr lang="en-US" sz="2000" dirty="0"/>
              <a:t>Amount of read/writes into packet header ?</a:t>
            </a:r>
          </a:p>
          <a:p>
            <a:pPr lvl="0">
              <a:buFont typeface="Wingdings" panose="05000000000000000000" pitchFamily="2" charset="2"/>
              <a:buChar char="Ø"/>
              <a:defRPr/>
            </a:pPr>
            <a:r>
              <a:rPr lang="en-US" sz="2800" dirty="0"/>
              <a:t>How to make proposal easier comparable ?</a:t>
            </a:r>
          </a:p>
          <a:p>
            <a:pPr marL="800100" lvl="1" indent="-342900">
              <a:buFont typeface="Wingdings" panose="05000000000000000000" pitchFamily="2" charset="2"/>
              <a:buChar char="§"/>
              <a:defRPr/>
            </a:pPr>
            <a:r>
              <a:rPr lang="en-US" sz="2000" dirty="0"/>
              <a:t>Pseudocode (popular in multicast – PIM, BIER)</a:t>
            </a:r>
          </a:p>
          <a:p>
            <a:pPr marL="800100" lvl="1" indent="-342900">
              <a:buFont typeface="Wingdings" panose="05000000000000000000" pitchFamily="2" charset="2"/>
              <a:buChar char="§"/>
              <a:defRPr/>
            </a:pPr>
            <a:r>
              <a:rPr lang="en-US" sz="2000" dirty="0"/>
              <a:t>Common forwarding examples ?</a:t>
            </a:r>
          </a:p>
          <a:p>
            <a:pPr marL="800100" lvl="1" indent="-342900">
              <a:buFont typeface="Wingdings" panose="05000000000000000000" pitchFamily="2" charset="2"/>
              <a:buChar char="§"/>
              <a:defRPr/>
            </a:pPr>
            <a:r>
              <a:rPr lang="en-US" sz="2000" dirty="0"/>
              <a:t>Unified form of pseudocode ?</a:t>
            </a:r>
          </a:p>
          <a:p>
            <a:pPr marL="228600" marR="0" lvl="0" indent="-228600" algn="l" defTabSz="91440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500" b="0" i="0" u="none" strike="noStrike" kern="0" cap="none" spc="0" normalizeH="0" baseline="0" noProof="0" dirty="0">
                <a:ln>
                  <a:noFill/>
                </a:ln>
                <a:solidFill>
                  <a:prstClr val="black"/>
                </a:solidFill>
                <a:effectLst/>
                <a:uLnTx/>
                <a:uFillTx/>
                <a:latin typeface="Arial"/>
                <a:cs typeface="Arial"/>
              </a:rPr>
              <a:t>Which aspects are MSR6’s responsibility (6MAN happy)?</a:t>
            </a:r>
          </a:p>
          <a:p>
            <a:pPr marL="685800" marR="0" lvl="1" indent="-228600" algn="l" defTabSz="914400" eaLnBrk="1" fontAlgn="auto" latinLnBrk="0" hangingPunct="1">
              <a:lnSpc>
                <a:spcPct val="90000"/>
              </a:lnSpc>
              <a:spcBef>
                <a:spcPts val="500"/>
              </a:spcBef>
              <a:spcAft>
                <a:spcPts val="0"/>
              </a:spcAft>
              <a:buClrTx/>
              <a:buSzTx/>
              <a:buFont typeface="Arial"/>
              <a:buChar char="•"/>
              <a:tabLst/>
              <a:defRPr/>
            </a:pPr>
            <a:r>
              <a:rPr kumimoji="0" lang="en-US" sz="2200" b="0" i="0" u="none" strike="noStrike" kern="0" cap="none" spc="0" normalizeH="0" baseline="0" noProof="0" dirty="0">
                <a:ln>
                  <a:noFill/>
                </a:ln>
                <a:solidFill>
                  <a:prstClr val="black"/>
                </a:solidFill>
                <a:effectLst/>
                <a:uLnTx/>
                <a:uFillTx/>
                <a:latin typeface="Arial"/>
                <a:cs typeface="Arial"/>
              </a:rPr>
              <a:t>Ideally split responsibility (e.g., Tree encoding is MSR6’s). </a:t>
            </a:r>
          </a:p>
          <a:p>
            <a:pPr marL="457200" marR="0" lvl="1" indent="0" algn="l" defTabSz="914400" eaLnBrk="1" fontAlgn="auto" latinLnBrk="0" hangingPunct="1">
              <a:lnSpc>
                <a:spcPct val="90000"/>
              </a:lnSpc>
              <a:spcBef>
                <a:spcPts val="500"/>
              </a:spcBef>
              <a:spcAft>
                <a:spcPts val="0"/>
              </a:spcAft>
              <a:buClrTx/>
              <a:buSzTx/>
              <a:buFont typeface="Arial"/>
              <a:buNone/>
              <a:tabLst/>
              <a:defRPr/>
            </a:pPr>
            <a:r>
              <a:rPr kumimoji="0" lang="en-US" sz="2200" b="0" i="0" u="none" strike="noStrike" kern="0" cap="none" spc="0" normalizeH="0" baseline="0" noProof="0" dirty="0">
                <a:ln>
                  <a:noFill/>
                </a:ln>
                <a:solidFill>
                  <a:prstClr val="black"/>
                </a:solidFill>
                <a:effectLst/>
                <a:uLnTx/>
                <a:uFillTx/>
                <a:latin typeface="Arial"/>
                <a:cs typeface="Arial"/>
              </a:rPr>
              <a:t>   </a:t>
            </a:r>
            <a:r>
              <a:rPr kumimoji="0" lang="en-US" sz="1600" b="0" i="0" u="none" strike="noStrike" kern="0" cap="none" spc="0" normalizeH="0" baseline="0" noProof="0" dirty="0">
                <a:ln>
                  <a:noFill/>
                </a:ln>
                <a:solidFill>
                  <a:prstClr val="black"/>
                </a:solidFill>
                <a:effectLst/>
                <a:uLnTx/>
                <a:uFillTx/>
                <a:latin typeface="Arial"/>
                <a:cs typeface="Arial"/>
              </a:rPr>
              <a:t>Examples: Use of IPv6 addressing for IPv6 multicast done in </a:t>
            </a:r>
            <a:r>
              <a:rPr kumimoji="0" lang="en-US" sz="1600" b="0" i="0" u="none" strike="noStrike" kern="0" cap="none" spc="0" normalizeH="0" baseline="0" noProof="0" dirty="0" err="1">
                <a:ln>
                  <a:noFill/>
                </a:ln>
                <a:solidFill>
                  <a:prstClr val="black"/>
                </a:solidFill>
                <a:effectLst/>
                <a:uLnTx/>
                <a:uFillTx/>
                <a:latin typeface="Arial"/>
                <a:cs typeface="Arial"/>
              </a:rPr>
              <a:t>mboned</a:t>
            </a:r>
            <a:r>
              <a:rPr kumimoji="0" lang="en-US" sz="1600" b="0" i="0" u="none" strike="noStrike" kern="0" cap="none" spc="0" normalizeH="0" baseline="0" noProof="0" dirty="0">
                <a:ln>
                  <a:noFill/>
                </a:ln>
                <a:solidFill>
                  <a:prstClr val="black"/>
                </a:solidFill>
                <a:effectLst/>
                <a:uLnTx/>
                <a:uFillTx/>
                <a:latin typeface="Arial"/>
                <a:cs typeface="Arial"/>
              </a:rPr>
              <a:t> – RFC3956. Quite similar!</a:t>
            </a:r>
          </a:p>
        </p:txBody>
      </p:sp>
    </p:spTree>
    <p:extLst>
      <p:ext uri="{BB962C8B-B14F-4D97-AF65-F5344CB8AC3E}">
        <p14:creationId xmlns:p14="http://schemas.microsoft.com/office/powerpoint/2010/main" val="2304392194"/>
      </p:ext>
    </p:extLst>
  </p:cSld>
  <p:clrMapOvr>
    <a:masterClrMapping/>
  </p:clrMapOvr>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282</TotalTime>
  <Words>1325</Words>
  <Application>Microsoft Office PowerPoint</Application>
  <DocSecurity>0</DocSecurity>
  <PresentationFormat>Widescreen</PresentationFormat>
  <Paragraphs>207</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FrutigerNext LT BlackCn</vt:lpstr>
      <vt:lpstr>微软雅黑</vt:lpstr>
      <vt:lpstr>Arial</vt:lpstr>
      <vt:lpstr>Candara</vt:lpstr>
      <vt:lpstr>Courier New</vt:lpstr>
      <vt:lpstr>Times New Roman</vt:lpstr>
      <vt:lpstr>Wingdings</vt:lpstr>
      <vt:lpstr>Office Theme</vt:lpstr>
      <vt:lpstr>Solution Overview Stateless Traffic Engineering Multicast  MSR6 BoF IETF 114 Philadelphia   draft-geng-msr6-traffic-engineering-01, draft-geng-msr6-rlb-segment-00,   draft-chen-pim-srv6-p2mp-path-06, draft-chen-pim-mrh6-03,  draft-eckert-msr6-rbs-00 and draft-cheng-spring-ipv6-msr-design-consideration   Operators Weiqiang Cheng, Yisong Liu (China Mobile), Aijun Wang (China Telecom), Zhuangzhuang Qin (China Unicom) Gyan Mishra, Mehmet Toy (Verizon)  Vendors Xuesong Geng, Fengkai Li, Zhenbin Li, Rui Meng, Jingrong Xie, Xiuli Zheng (Huawei) Chi Fan (New H3C Technologies), Yanhe Fan (Casa Systems), Lei Liu (Fujitsu), Xufeng Liu (IBM Corporation/Volta)  Research Toerless Eckert, Huaimo Chen (Futurewei) </vt:lpstr>
      <vt:lpstr>MSR6 “Traffic Engineering” Architecture Overview </vt:lpstr>
      <vt:lpstr>Why Encode a Tree ? </vt:lpstr>
      <vt:lpstr>Five MSR6 TE Solution Drafts</vt:lpstr>
      <vt:lpstr>Five MSR6 TE Solution Drafts (cont.)</vt:lpstr>
      <vt:lpstr>Example merged MRH Header option (and alternatives)</vt:lpstr>
      <vt:lpstr>More core decision/validation points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msr6-bof-te-solution-overview</dc:title>
  <dc:subject/>
  <dc:creator/>
  <cp:keywords/>
  <dc:description/>
  <cp:lastModifiedBy>Huaimo Chen</cp:lastModifiedBy>
  <cp:revision>78</cp:revision>
  <dcterms:created xsi:type="dcterms:W3CDTF">2012-12-03T06:56:55Z</dcterms:created>
  <dcterms:modified xsi:type="dcterms:W3CDTF">2022-07-22T19:52:08Z</dcterms:modified>
  <cp:category/>
  <dc:identifier/>
  <cp:contentStatus/>
  <dc:language/>
  <cp:version/>
</cp:coreProperties>
</file>