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slides/slide5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/>
            </a:fld>
            <a:endParaRPr lang="en-US"/>
          </a:p>
        </p:txBody>
      </p:sp>
      <p:sp>
        <p:nvSpPr>
          <p:cNvPr id="4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622121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862140916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408431817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ED07F65D-57EB-1F6F-26D8-A438ED56E9B2}" type="slidenum">
              <a:rPr lang="en-US"/>
              <a:t/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692DE0E-7ECF-25E7-40DB-3A006F0CF1F8}" type="slidenum">
              <a:rPr lang="en-US"/>
              <a:t/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826155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701789230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2023575043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>
              <a:defRPr/>
            </a:pPr>
            <a:fld id="{2590D715-2232-B87E-2FD5-373564A7BA47}" type="slidenum">
              <a:rPr lang="en-US"/>
              <a:t/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2DE0E-7ECF-25E7-40DB-3A006F0CF1F8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8919313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1650150249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-</a:t>
            </a:r>
            <a:endParaRPr/>
          </a:p>
        </p:txBody>
      </p:sp>
      <p:sp>
        <p:nvSpPr>
          <p:cNvPr id="711648098" name="Slide Number Placeholder 3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/>
        <p:txBody>
          <a:bodyPr/>
          <a:lstStyle/>
          <a:p>
            <a:pPr marL="0" marR="0" lvl="0" indent="0" algn="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692DE0E-7ECF-25E7-40DB-3A006F0CF1F8}" type="slidenum">
              <a:rPr lang="en-US" sz="1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/>
            </a:fld>
            <a:endParaRPr lang="en-US" sz="1200" b="0" i="0" u="none" strike="noStrike" cap="none" spc="0">
              <a:ln>
                <a:noFill/>
              </a:ln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SR6-community/presentations/tree/main/te-drafts" TargetMode="External"/><Relationship Id="rId3" Type="http://schemas.openxmlformats.org/officeDocument/2006/relationships/hyperlink" Target="https://github.com/MSR6-community/presentations/blob/main/te-drafts/msr6-bof-geng-traffic-engineering.pdf" TargetMode="External"/><Relationship Id="rId4" Type="http://schemas.openxmlformats.org/officeDocument/2006/relationships/hyperlink" Target="https://github.com/MSR6-community/presentations/blob/main/te-drafts/msr6-bof-eckert-rb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527989" name="Rectangle 2" hidden="0"/>
          <p:cNvSpPr>
            <a:spLocks noChangeArrowheads="1" noGrp="1"/>
          </p:cNvSpPr>
          <p:nvPr isPhoto="0" userDrawn="0">
            <p:ph type="ctrTitle" hasCustomPrompt="0"/>
          </p:nvPr>
        </p:nvSpPr>
        <p:spPr bwMode="auto">
          <a:xfrm flipH="0" flipV="0">
            <a:off x="507998" y="232854"/>
            <a:ext cx="11277598" cy="6386416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3600"/>
              <a:t>Solution Overview</a:t>
            </a:r>
            <a:br>
              <a:rPr lang="en-US" sz="3600"/>
            </a:br>
            <a:r>
              <a:rPr lang="en-US" sz="3600"/>
              <a:t>Stateless Traffic Engineering Multicast</a:t>
            </a:r>
            <a:br>
              <a:rPr lang="en-US" sz="2600" i="1"/>
            </a:br>
            <a:br>
              <a:rPr lang="en-US" sz="3200"/>
            </a:b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MSR6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BoF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微软雅黑"/>
                <a:ea typeface="微软雅黑"/>
                <a:cs typeface="微软雅黑"/>
              </a:rPr>
              <a:t> IETF 114 Philadelphia</a:t>
            </a:r>
            <a:br>
              <a:rPr lang="en-US" sz="3200"/>
            </a:br>
            <a:r>
              <a:rPr lang="en-US" sz="2000"/>
              <a:t>v1.2 07/23/2022</a:t>
            </a:r>
            <a:br>
              <a:rPr lang="en-US" sz="3200"/>
            </a:br>
            <a:br>
              <a:rPr lang="en-US" sz="3200"/>
            </a:br>
            <a:br>
              <a:rPr lang="en-US" sz="3200"/>
            </a:br>
            <a:r>
              <a:rPr lang="en-US" sz="1800"/>
              <a:t>draft-geng-msr6-traffic-engineering-01, draft-geng-msr6-rlb-segment-00, </a:t>
            </a:r>
            <a:br>
              <a:rPr lang="en-US" sz="1800"/>
            </a:br>
            <a:r>
              <a:rPr lang="en-US" sz="1800"/>
              <a:t> draft-chen-pim-srv6-p2mp-path-06, draft-chen-pim-mrh6-03, </a:t>
            </a:r>
            <a:br>
              <a:rPr lang="en-US" sz="1800"/>
            </a:br>
            <a:r>
              <a:rPr lang="en-US" sz="1800"/>
              <a:t>draft-eckert-msr6-rbs-00 and </a:t>
            </a:r>
            <a:r>
              <a:rPr lang="en-US" sz="1800" b="0" i="0" u="none" strike="noStrike" cap="none" spc="0">
                <a:solidFill>
                  <a:schemeClr val="tx1"/>
                </a:solidFill>
              </a:rPr>
              <a:t>draft-cheng-spring-ipv6-msr-design-consideration</a:t>
            </a:r>
            <a:r>
              <a:rPr lang="en-US" sz="1800">
                <a:solidFill>
                  <a:schemeClr val="tx1"/>
                </a:solidFill>
                <a:latin typeface="Candara"/>
              </a:rPr>
              <a:t> </a:t>
            </a:r>
            <a:br>
              <a:rPr lang="en-US" sz="2000">
                <a:solidFill>
                  <a:schemeClr val="tx1"/>
                </a:solidFill>
                <a:latin typeface="Candara"/>
              </a:rPr>
            </a:br>
            <a:br>
              <a:rPr lang="en-US" sz="2000">
                <a:solidFill>
                  <a:schemeClr val="tx1"/>
                </a:solidFill>
                <a:latin typeface="Candara"/>
              </a:rPr>
            </a:b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Operator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W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iqiang Cheng, Y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song Li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(China Mobile), Aijun Wang (China Telecom), Z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uangzhuang Qin (China Unicom)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Gyan Mishra, Mehmet Toy (Verizon)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Vendor</a:t>
            </a:r>
            <a:r>
              <a:rPr lang="en-US"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s</a:t>
            </a:r>
            <a:endParaRPr sz="16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Xuesong Geng, Fen</a:t>
            </a:r>
            <a:r>
              <a:rPr lang="en-US"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kai Li,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Zhenbin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Li,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Rui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Jingrong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Xie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Xiuli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Zheng (Huawei)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Chi Fan (New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H3C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Technologies),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Yanhe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Fan (Casa Systems), Lei Liu (Fujitsu),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Xufeng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Liu (IBM Corporation/Volta)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Toerless Eckert, Huaimo Chen (Futurewei)</a:t>
            </a:r>
            <a: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b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en-US" sz="160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https://github.com/MSR6-community/presentations/blob/main/msr6-bof-chen-te-solution-overview.{pptx,ppt}</a:t>
            </a:r>
            <a:endParaRPr sz="16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546918" name=" 34546917" hidden="0"/>
          <p:cNvSpPr/>
          <p:nvPr isPhoto="0" userDrawn="0"/>
        </p:nvSpPr>
        <p:spPr bwMode="auto">
          <a:xfrm>
            <a:off x="5968559" y="3291840"/>
            <a:ext cx="254916" cy="365795"/>
          </a:xfrm>
        </p:spPr>
        <p:txBody>
          <a:bodyPr rot="0" spcFirstLastPara="0" vertOverflow="overflow" horzOverflow="clip" vert="horz" wrap="square" lIns="91440" tIns="45720" rIns="91440" bIns="45720" numCol="1" spcCol="0" rtlCol="0" fromWordArt="0" anchor="t" anchorCtr="0" forceAA="0" compatLnSpc="1">
            <a:prstTxWarp prst="textNoShape"/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125588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458170" y="190647"/>
            <a:ext cx="10722951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MSR6 “Traffic Engineering” Architecture Overview 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219524137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B2764AA-8F5A-B2C6-7C58-059BDC7CF1E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05927361" name="Rectangle 293" hidden="0"/>
          <p:cNvSpPr/>
          <p:nvPr isPhoto="0" userDrawn="0"/>
        </p:nvSpPr>
        <p:spPr bwMode="auto">
          <a:xfrm>
            <a:off x="2925418" y="5337047"/>
            <a:ext cx="606004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|&lt;--IPv6 header --&gt;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&lt;--Routing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header---&gt;|</a:t>
            </a:r>
            <a:endParaRPr sz="1100"/>
          </a:p>
          <a:p>
            <a:pPr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Next Header = 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Next Header         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(other extension header)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43(Routing 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header)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                   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IP multicast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packet/data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SA=IPv6 Address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|Routing Type=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TBD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(MRH)|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DA=IPv6 Address 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1">
                <a:solidFill>
                  <a:srgbClr val="00CC00"/>
                </a:solidFill>
                <a:latin typeface="Courier New"/>
                <a:ea typeface="华文细黑"/>
                <a:cs typeface="Courier New"/>
              </a:rPr>
              <a:t>Tree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Subtree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encoded 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       |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</a:t>
            </a:r>
            <a:r>
              <a:rPr lang="en-US" sz="1100" b="1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+---------------------+</a:t>
            </a:r>
            <a:r>
              <a:rPr lang="en-US" sz="11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--------------------------+</a:t>
            </a:r>
            <a:endParaRPr sz="1100"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   </a:t>
            </a:r>
            <a:r>
              <a:rPr lang="en-US" sz="1100" b="1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|&lt;------- MRH -------&gt;|</a:t>
            </a:r>
            <a:endParaRPr lang="en-US" sz="1100" b="0" i="0" u="none" strike="noStrike" cap="none" spc="0">
              <a:ln>
                <a:noFill/>
              </a:ln>
              <a:solidFill>
                <a:srgbClr val="000000"/>
              </a:solidFill>
              <a:latin typeface="Courier New"/>
              <a:ea typeface="华文细黑"/>
              <a:cs typeface="Courier New"/>
            </a:endParaRPr>
          </a:p>
        </p:txBody>
      </p:sp>
      <p:sp>
        <p:nvSpPr>
          <p:cNvPr id="1705385186" name="Rectangle 403" hidden="0"/>
          <p:cNvSpPr>
            <a:spLocks noChangeArrowheads="1"/>
          </p:cNvSpPr>
          <p:nvPr isPhoto="0" userDrawn="0"/>
        </p:nvSpPr>
        <p:spPr bwMode="auto">
          <a:xfrm>
            <a:off x="774072" y="737684"/>
            <a:ext cx="10860162" cy="1399480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Stateless native IPv6 forwarding across strict and loose hops</a:t>
            </a:r>
            <a:endParaRPr/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“Engineered Tree”</a:t>
            </a:r>
            <a:endParaRPr/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End-to-End (ingress PE to egress PE), CE-CE via usual IPv6 in IPv6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encap</a:t>
            </a:r>
            <a:endParaRPr lang="en-US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742950" lvl="1" indent="-285750">
              <a:buClr>
                <a:srgbClr val="000000"/>
              </a:buClr>
              <a:buFont typeface="Wingdings"/>
              <a:buChar char="ü"/>
              <a:defRPr/>
            </a:pP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  Loose hops for incremental deployment</a:t>
            </a:r>
            <a:endParaRPr/>
          </a:p>
        </p:txBody>
      </p:sp>
      <p:sp>
        <p:nvSpPr>
          <p:cNvPr id="1185060151" name="Rectangle 403" hidden="0"/>
          <p:cNvSpPr>
            <a:spLocks noChangeArrowheads="1"/>
          </p:cNvSpPr>
          <p:nvPr isPhoto="0" userDrawn="0"/>
        </p:nvSpPr>
        <p:spPr bwMode="auto">
          <a:xfrm>
            <a:off x="832293" y="4698240"/>
            <a:ext cx="10608077" cy="414938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285750" marR="0" lvl="0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New IPv6 Extension Header – MRH encodes the tree</a:t>
            </a:r>
            <a:endParaRPr/>
          </a:p>
        </p:txBody>
      </p:sp>
      <p:sp>
        <p:nvSpPr>
          <p:cNvPr id="14630995" name="Text Box 25" hidden="0"/>
          <p:cNvSpPr txBox="1">
            <a:spLocks noChangeArrowheads="1"/>
          </p:cNvSpPr>
          <p:nvPr isPhoto="0" userDrawn="0"/>
        </p:nvSpPr>
        <p:spPr bwMode="auto">
          <a:xfrm>
            <a:off x="7538553" y="6962314"/>
            <a:ext cx="2856151" cy="4880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>
                <a:solidFill>
                  <a:srgbClr val="2D2015"/>
                </a:solidFill>
                <a:cs typeface="Arial"/>
              </a:rPr>
              <a:t>MRH contains TE 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Times New Roman"/>
                <a:ea typeface="SimSun"/>
                <a:cs typeface="Arial"/>
              </a:rPr>
              <a:t>P2MP Tree</a:t>
            </a:r>
            <a:endParaRPr/>
          </a:p>
        </p:txBody>
      </p:sp>
      <p:grpSp>
        <p:nvGrpSpPr>
          <p:cNvPr id="2" name="Group 1" hidden="0"/>
          <p:cNvGrpSpPr/>
          <p:nvPr isPhoto="0" userDrawn="0"/>
        </p:nvGrpSpPr>
        <p:grpSpPr bwMode="auto">
          <a:xfrm>
            <a:off x="2420300" y="2211139"/>
            <a:ext cx="6467402" cy="2198545"/>
            <a:chOff x="847266" y="2912104"/>
            <a:chExt cx="9007849" cy="2198545"/>
          </a:xfrm>
        </p:grpSpPr>
        <p:sp>
          <p:nvSpPr>
            <p:cNvPr id="14434183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9162893" y="4312995"/>
              <a:ext cx="692222" cy="174739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CE4</a:t>
              </a:r>
              <a:endParaRPr/>
            </a:p>
          </p:txBody>
        </p:sp>
        <p:pic>
          <p:nvPicPr>
            <p:cNvPr id="1194374858" name="Picture 4" descr="1" hidden="0"/>
            <p:cNvPicPr>
              <a:picLocks noChangeAspect="1" noChangeArrowheads="1"/>
            </p:cNvPicPr>
            <p:nvPr isPhoto="0" userDrawn="0"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/>
          </p:blipFill>
          <p:spPr bwMode="auto">
            <a:xfrm>
              <a:off x="2004169" y="3052148"/>
              <a:ext cx="6957144" cy="1728035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</p:pic>
        <p:sp>
          <p:nvSpPr>
            <p:cNvPr id="202941193" name="Text Box 8" hidden="0"/>
            <p:cNvSpPr txBox="1">
              <a:spLocks noChangeArrowheads="1"/>
            </p:cNvSpPr>
            <p:nvPr isPhoto="0" userDrawn="0"/>
          </p:nvSpPr>
          <p:spPr bwMode="auto">
            <a:xfrm>
              <a:off x="1688870" y="3287408"/>
              <a:ext cx="561581" cy="164519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 </a:t>
              </a:r>
              <a:r>
                <a:rPr lang="en-US" sz="1000"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T</a:t>
              </a:r>
              <a:r>
                <a:rPr lang="en-US" sz="1000" b="0" i="0" u="none" strike="noStrike" cap="none" spc="0">
                  <a:ln>
                    <a:noFill/>
                  </a:ln>
                  <a:solidFill>
                    <a:srgbClr val="990000"/>
                  </a:solidFill>
                  <a:latin typeface="Arial"/>
                  <a:ea typeface="Microsoft YaHei Light"/>
                  <a:cs typeface="Arial"/>
                </a:rPr>
                <a:t>ree</a:t>
              </a:r>
              <a:endParaRPr/>
            </a:p>
          </p:txBody>
        </p:sp>
        <p:sp>
          <p:nvSpPr>
            <p:cNvPr id="1172568354" name="Text Box 111" hidden="0"/>
            <p:cNvSpPr txBox="1">
              <a:spLocks noChangeArrowheads="1"/>
            </p:cNvSpPr>
            <p:nvPr isPhoto="0" userDrawn="0"/>
          </p:nvSpPr>
          <p:spPr bwMode="auto">
            <a:xfrm>
              <a:off x="997688" y="3586609"/>
              <a:ext cx="648281" cy="315439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non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Traffic</a:t>
              </a:r>
              <a:endParaRPr sz="800"/>
            </a:p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800" b="0" i="0" u="none" strike="noStrike" cap="none" spc="0">
                  <a:ln>
                    <a:noFill/>
                  </a:ln>
                  <a:solidFill>
                    <a:srgbClr val="0000FF"/>
                  </a:solidFill>
                  <a:latin typeface="Arial"/>
                  <a:ea typeface="Microsoft YaHei Light"/>
                  <a:cs typeface="Arial"/>
                </a:rPr>
                <a:t>Source</a:t>
              </a:r>
              <a:endParaRPr sz="800"/>
            </a:p>
          </p:txBody>
        </p:sp>
        <p:sp>
          <p:nvSpPr>
            <p:cNvPr id="1401118939" name="Rectangle 113" hidden="0"/>
            <p:cNvSpPr>
              <a:spLocks noChangeArrowheads="1"/>
            </p:cNvSpPr>
            <p:nvPr isPhoto="0" userDrawn="0"/>
          </p:nvSpPr>
          <p:spPr bwMode="auto">
            <a:xfrm>
              <a:off x="1630921" y="3585343"/>
              <a:ext cx="152698" cy="222472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non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600" b="0" i="0" u="none" strike="noStrike" cap="none" spc="0">
                <a:ln>
                  <a:noFill/>
                </a:ln>
                <a:solidFill>
                  <a:srgbClr val="0000FF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60467444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6761616" y="293052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PE2</a:t>
              </a:r>
              <a:endParaRPr/>
            </a:p>
          </p:txBody>
        </p:sp>
        <p:sp>
          <p:nvSpPr>
            <p:cNvPr id="1923423972" name="Text Box 224" hidden="0"/>
            <p:cNvSpPr txBox="1">
              <a:spLocks noChangeArrowheads="1"/>
            </p:cNvSpPr>
            <p:nvPr isPhoto="0" userDrawn="0"/>
          </p:nvSpPr>
          <p:spPr bwMode="auto">
            <a:xfrm>
              <a:off x="8042177" y="3293365"/>
              <a:ext cx="692221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PE3</a:t>
              </a:r>
              <a:endParaRPr/>
            </a:p>
          </p:txBody>
        </p:sp>
        <p:sp>
          <p:nvSpPr>
            <p:cNvPr id="54183634" name="Text Box 227" hidden="0"/>
            <p:cNvSpPr txBox="1">
              <a:spLocks noChangeArrowheads="1"/>
            </p:cNvSpPr>
            <p:nvPr isPhoto="0" userDrawn="0"/>
          </p:nvSpPr>
          <p:spPr bwMode="auto">
            <a:xfrm>
              <a:off x="8449908" y="4499668"/>
              <a:ext cx="596290" cy="129725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PE5</a:t>
              </a:r>
              <a:endParaRPr/>
            </a:p>
          </p:txBody>
        </p:sp>
        <p:sp>
          <p:nvSpPr>
            <p:cNvPr id="1912720274" name="Text Box 228" hidden="0"/>
            <p:cNvSpPr txBox="1">
              <a:spLocks noChangeArrowheads="1"/>
            </p:cNvSpPr>
            <p:nvPr isPhoto="0" userDrawn="0"/>
          </p:nvSpPr>
          <p:spPr bwMode="auto">
            <a:xfrm>
              <a:off x="8845781" y="3911048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PE4</a:t>
              </a:r>
              <a:endParaRPr/>
            </a:p>
          </p:txBody>
        </p:sp>
        <p:sp>
          <p:nvSpPr>
            <p:cNvPr id="77322752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87975" y="4033841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CE1</a:t>
              </a:r>
              <a:endParaRPr/>
            </a:p>
          </p:txBody>
        </p:sp>
        <p:sp>
          <p:nvSpPr>
            <p:cNvPr id="360891820" name="Line 239" hidden="0"/>
            <p:cNvSpPr>
              <a:spLocks noChangeShapeType="1"/>
            </p:cNvSpPr>
            <p:nvPr isPhoto="0" userDrawn="0"/>
          </p:nvSpPr>
          <p:spPr bwMode="auto">
            <a:xfrm>
              <a:off x="1302108" y="3353143"/>
              <a:ext cx="432502" cy="723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61198255" name="Group 570" hidden="0"/>
            <p:cNvGrpSpPr/>
            <p:nvPr isPhoto="0" userDrawn="0"/>
          </p:nvGrpSpPr>
          <p:grpSpPr bwMode="auto">
            <a:xfrm>
              <a:off x="4913714" y="3281361"/>
              <a:ext cx="455859" cy="185756"/>
              <a:chOff x="0" y="0"/>
              <a:chExt cx="455859" cy="227457"/>
            </a:xfrm>
          </p:grpSpPr>
          <p:sp>
            <p:nvSpPr>
              <p:cNvPr id="151063663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365805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4773280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1088005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5971838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11460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0656019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348673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06574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6400827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719361957" name="Line 407" hidden="0"/>
            <p:cNvSpPr>
              <a:spLocks noChangeShapeType="1"/>
            </p:cNvSpPr>
            <p:nvPr isPhoto="0" userDrawn="0"/>
          </p:nvSpPr>
          <p:spPr bwMode="auto">
            <a:xfrm>
              <a:off x="1217376" y="3940349"/>
              <a:ext cx="1004641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4187486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3042324" y="344176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P1</a:t>
              </a:r>
              <a:endParaRPr/>
            </a:p>
          </p:txBody>
        </p:sp>
        <p:sp>
          <p:nvSpPr>
            <p:cNvPr id="659917910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4818070" y="3178765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P2</a:t>
              </a:r>
              <a:endParaRPr/>
            </a:p>
          </p:txBody>
        </p:sp>
        <p:sp>
          <p:nvSpPr>
            <p:cNvPr id="982508936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4961953" y="3840978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P3</a:t>
              </a:r>
              <a:endParaRPr/>
            </a:p>
          </p:txBody>
        </p:sp>
        <p:sp>
          <p:nvSpPr>
            <p:cNvPr id="618451695" name="Text Box 225" hidden="0"/>
            <p:cNvSpPr txBox="1">
              <a:spLocks noChangeArrowheads="1"/>
            </p:cNvSpPr>
            <p:nvPr isPhoto="0" userDrawn="0"/>
          </p:nvSpPr>
          <p:spPr bwMode="auto">
            <a:xfrm>
              <a:off x="1833893" y="3965752"/>
              <a:ext cx="692221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</a:t>
              </a:r>
              <a:endParaRPr/>
            </a:p>
          </p:txBody>
        </p:sp>
        <p:grpSp>
          <p:nvGrpSpPr>
            <p:cNvPr id="2025088745" name="Group 579" hidden="0"/>
            <p:cNvGrpSpPr/>
            <p:nvPr isPhoto="0" userDrawn="0"/>
          </p:nvGrpSpPr>
          <p:grpSpPr bwMode="auto">
            <a:xfrm>
              <a:off x="6614081" y="3012171"/>
              <a:ext cx="455859" cy="185756"/>
              <a:chOff x="0" y="0"/>
              <a:chExt cx="455859" cy="227457"/>
            </a:xfrm>
          </p:grpSpPr>
          <p:sp>
            <p:nvSpPr>
              <p:cNvPr id="94439920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30575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51945349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4452244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319033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252606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730440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23896552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41741993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09464295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919094" name="Group 580" hidden="0"/>
            <p:cNvGrpSpPr/>
            <p:nvPr isPhoto="0" userDrawn="0"/>
          </p:nvGrpSpPr>
          <p:grpSpPr bwMode="auto">
            <a:xfrm>
              <a:off x="7948766" y="3384867"/>
              <a:ext cx="455859" cy="185756"/>
              <a:chOff x="0" y="0"/>
              <a:chExt cx="455859" cy="227457"/>
            </a:xfrm>
          </p:grpSpPr>
          <p:sp>
            <p:nvSpPr>
              <p:cNvPr id="835334762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2610075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146679275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6350589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8395727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964178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0692544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044936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9580570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159489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1432699" name="Group 581" hidden="0"/>
            <p:cNvGrpSpPr/>
            <p:nvPr isPhoto="0" userDrawn="0"/>
          </p:nvGrpSpPr>
          <p:grpSpPr bwMode="auto">
            <a:xfrm>
              <a:off x="6775505" y="4020080"/>
              <a:ext cx="455859" cy="185756"/>
              <a:chOff x="0" y="0"/>
              <a:chExt cx="455859" cy="227457"/>
            </a:xfrm>
          </p:grpSpPr>
          <p:sp>
            <p:nvSpPr>
              <p:cNvPr id="449131833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021843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25373031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76594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9583512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6206543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709837942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25599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371527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52896144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34346949" name="Group 582" hidden="0"/>
            <p:cNvGrpSpPr/>
            <p:nvPr isPhoto="0" userDrawn="0"/>
          </p:nvGrpSpPr>
          <p:grpSpPr bwMode="auto">
            <a:xfrm>
              <a:off x="8101020" y="4455496"/>
              <a:ext cx="455859" cy="185756"/>
              <a:chOff x="0" y="0"/>
              <a:chExt cx="455859" cy="227457"/>
            </a:xfrm>
          </p:grpSpPr>
          <p:sp>
            <p:nvSpPr>
              <p:cNvPr id="1160172725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61208726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16797880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5049124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08802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0537434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99939453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58807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9863601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295795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96589753" name="Group 583" hidden="0"/>
            <p:cNvGrpSpPr/>
            <p:nvPr isPhoto="0" userDrawn="0"/>
          </p:nvGrpSpPr>
          <p:grpSpPr bwMode="auto">
            <a:xfrm>
              <a:off x="2798573" y="4341778"/>
              <a:ext cx="455859" cy="185756"/>
              <a:chOff x="0" y="0"/>
              <a:chExt cx="455859" cy="227457"/>
            </a:xfrm>
          </p:grpSpPr>
          <p:sp>
            <p:nvSpPr>
              <p:cNvPr id="200896438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452950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10260084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969911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777213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4720325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1166628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5572914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8176352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6086093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486717929" name="Group 584" hidden="0"/>
            <p:cNvGrpSpPr/>
            <p:nvPr isPhoto="0" userDrawn="0"/>
          </p:nvGrpSpPr>
          <p:grpSpPr bwMode="auto">
            <a:xfrm>
              <a:off x="4949241" y="3951968"/>
              <a:ext cx="455859" cy="185756"/>
              <a:chOff x="0" y="0"/>
              <a:chExt cx="455859" cy="227457"/>
            </a:xfrm>
          </p:grpSpPr>
          <p:sp>
            <p:nvSpPr>
              <p:cNvPr id="1775226200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207591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173865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24965580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215302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8892804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8830543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5917270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0037468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9661362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21874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68190582" name="Group 585" hidden="0"/>
            <p:cNvGrpSpPr/>
            <p:nvPr isPhoto="0" userDrawn="0"/>
          </p:nvGrpSpPr>
          <p:grpSpPr bwMode="auto">
            <a:xfrm>
              <a:off x="2200793" y="3805486"/>
              <a:ext cx="455859" cy="185756"/>
              <a:chOff x="0" y="0"/>
              <a:chExt cx="455859" cy="227457"/>
            </a:xfrm>
          </p:grpSpPr>
          <p:sp>
            <p:nvSpPr>
              <p:cNvPr id="670375198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8175184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441442083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86480778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219693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1846640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908300421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2345326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4544802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2422808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424336109" name="Group 586" hidden="0"/>
            <p:cNvGrpSpPr/>
            <p:nvPr isPhoto="0" userDrawn="0"/>
          </p:nvGrpSpPr>
          <p:grpSpPr bwMode="auto">
            <a:xfrm>
              <a:off x="3279457" y="3549497"/>
              <a:ext cx="455859" cy="185756"/>
              <a:chOff x="0" y="0"/>
              <a:chExt cx="455859" cy="227457"/>
            </a:xfrm>
          </p:grpSpPr>
          <p:sp>
            <p:nvSpPr>
              <p:cNvPr id="119896179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5341735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888669309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90775234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5810181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3954119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3074577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85139055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92183629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8081400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680002439" name="Line 405" hidden="0"/>
            <p:cNvSpPr>
              <a:spLocks noChangeShapeType="1"/>
            </p:cNvSpPr>
            <p:nvPr isPhoto="0" userDrawn="0"/>
          </p:nvSpPr>
          <p:spPr bwMode="auto">
            <a:xfrm flipV="1">
              <a:off x="2592953" y="3665595"/>
              <a:ext cx="775086" cy="1711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904722263" name="Line 401" hidden="0"/>
            <p:cNvSpPr>
              <a:spLocks noChangeShapeType="1"/>
            </p:cNvSpPr>
            <p:nvPr isPhoto="0" userDrawn="0"/>
          </p:nvSpPr>
          <p:spPr bwMode="auto">
            <a:xfrm>
              <a:off x="3578732" y="3645347"/>
              <a:ext cx="3187193" cy="4172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35494726" name="Line 396" hidden="0"/>
            <p:cNvSpPr>
              <a:spLocks noChangeShapeType="1"/>
            </p:cNvSpPr>
            <p:nvPr isPhoto="0" userDrawn="0"/>
          </p:nvSpPr>
          <p:spPr bwMode="auto">
            <a:xfrm>
              <a:off x="5249697" y="3445689"/>
              <a:ext cx="2736906" cy="644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520135476" name="Line 396" hidden="0"/>
            <p:cNvSpPr>
              <a:spLocks noChangeShapeType="1"/>
            </p:cNvSpPr>
            <p:nvPr isPhoto="0" userDrawn="0"/>
          </p:nvSpPr>
          <p:spPr bwMode="auto">
            <a:xfrm>
              <a:off x="5320576" y="4099220"/>
              <a:ext cx="1441037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squar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01179254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3658814" y="3401329"/>
              <a:ext cx="1341771" cy="20499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07385169" name="Line 396" hidden="0"/>
            <p:cNvSpPr>
              <a:spLocks noChangeShapeType="1"/>
            </p:cNvSpPr>
            <p:nvPr isPhoto="0" userDrawn="0"/>
          </p:nvSpPr>
          <p:spPr bwMode="auto">
            <a:xfrm>
              <a:off x="3535132" y="3703343"/>
              <a:ext cx="1417831" cy="34661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23001897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2626902" y="3700697"/>
              <a:ext cx="832551" cy="17079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328739126" name="Line 396" hidden="0"/>
            <p:cNvSpPr>
              <a:spLocks noChangeShapeType="1"/>
            </p:cNvSpPr>
            <p:nvPr isPhoto="0" userDrawn="0"/>
          </p:nvSpPr>
          <p:spPr bwMode="auto">
            <a:xfrm>
              <a:off x="2563124" y="3922398"/>
              <a:ext cx="460563" cy="45553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66297909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5329037" y="3123156"/>
              <a:ext cx="1397338" cy="2102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036559935" name="Line 396" hidden="0"/>
            <p:cNvSpPr>
              <a:spLocks noChangeShapeType="1"/>
            </p:cNvSpPr>
            <p:nvPr isPhoto="0" userDrawn="0"/>
          </p:nvSpPr>
          <p:spPr bwMode="auto">
            <a:xfrm>
              <a:off x="7080409" y="4183343"/>
              <a:ext cx="1045998" cy="36446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6216413" name="Line 396" hidden="0"/>
            <p:cNvSpPr>
              <a:spLocks noChangeShapeType="1"/>
            </p:cNvSpPr>
            <p:nvPr isPhoto="0" userDrawn="0"/>
          </p:nvSpPr>
          <p:spPr bwMode="auto">
            <a:xfrm>
              <a:off x="1307641" y="3497982"/>
              <a:ext cx="397746" cy="271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604474281" name="Text Box 8" hidden="0"/>
            <p:cNvSpPr txBox="1">
              <a:spLocks noChangeArrowheads="1"/>
            </p:cNvSpPr>
            <p:nvPr isPhoto="0" userDrawn="0"/>
          </p:nvSpPr>
          <p:spPr bwMode="auto">
            <a:xfrm flipH="1">
              <a:off x="1624409" y="3402698"/>
              <a:ext cx="634714" cy="187214"/>
            </a:xfrm>
            <a:prstGeom prst="rect">
              <a:avLst/>
            </a:prstGeom>
            <a:noFill/>
            <a:ln w="9525">
              <a:noFill/>
              <a:miter/>
              <a:headEnd/>
              <a:tailEnd/>
            </a:ln>
          </p:spPr>
          <p:txBody>
            <a:bodyPr wrap="square" lIns="68549" tIns="34274" rIns="68549" bIns="34274">
              <a:spAutoFit/>
            </a:bodyPr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rPr>
                <a:t>link</a:t>
              </a:r>
              <a:endParaRPr/>
            </a:p>
          </p:txBody>
        </p:sp>
        <p:grpSp>
          <p:nvGrpSpPr>
            <p:cNvPr id="486186432" name="Group 616" hidden="0"/>
            <p:cNvGrpSpPr/>
            <p:nvPr isPhoto="0" userDrawn="0"/>
          </p:nvGrpSpPr>
          <p:grpSpPr bwMode="auto">
            <a:xfrm>
              <a:off x="8578688" y="3958935"/>
              <a:ext cx="455859" cy="185756"/>
              <a:chOff x="0" y="0"/>
              <a:chExt cx="455859" cy="227457"/>
            </a:xfrm>
          </p:grpSpPr>
          <p:sp>
            <p:nvSpPr>
              <p:cNvPr id="705189677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2590590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0985872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39657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71330582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4250702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4204588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64276210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4622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284421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237698469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2758917" y="4512619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PE10</a:t>
              </a:r>
              <a:endParaRPr/>
            </a:p>
          </p:txBody>
        </p:sp>
        <p:sp>
          <p:nvSpPr>
            <p:cNvPr id="24589565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7086654" y="4053490"/>
              <a:ext cx="1626999" cy="423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626757583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7140786" y="3985243"/>
              <a:ext cx="1492473" cy="4627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51975151" name="Text Box 223" hidden="0"/>
            <p:cNvSpPr txBox="1">
              <a:spLocks noChangeArrowheads="1"/>
            </p:cNvSpPr>
            <p:nvPr isPhoto="0" userDrawn="0"/>
          </p:nvSpPr>
          <p:spPr bwMode="auto">
            <a:xfrm>
              <a:off x="6607049" y="3862366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P4</a:t>
              </a:r>
              <a:endParaRPr/>
            </a:p>
          </p:txBody>
        </p:sp>
        <p:sp>
          <p:nvSpPr>
            <p:cNvPr id="91231724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1842904" y="377064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08901127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689182" y="381067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57435771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087372" y="372615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102689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033416" y="308428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8268199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682432" y="4333799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3529188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379875" y="409403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5168926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701072" y="344974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770404648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453620" y="413205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7631966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528069" y="4007112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332091546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291678" y="319567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3956132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5424932" y="333690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8553633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516493" y="4023220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769400960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519596" y="333269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92644763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626861" y="375417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/>
            </a:p>
          </p:txBody>
        </p:sp>
        <p:sp>
          <p:nvSpPr>
            <p:cNvPr id="194710385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043178" y="427698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716931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218146" y="403595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10624020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845162" y="4360698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6347947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284779" y="340661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076798172" name="Line 396" hidden="0"/>
            <p:cNvSpPr>
              <a:spLocks noChangeShapeType="1"/>
            </p:cNvSpPr>
            <p:nvPr isPhoto="0" userDrawn="0"/>
          </p:nvSpPr>
          <p:spPr bwMode="auto">
            <a:xfrm flipV="1">
              <a:off x="1463817" y="3897591"/>
              <a:ext cx="815616" cy="530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897966636" name="Line 400" hidden="0"/>
            <p:cNvSpPr>
              <a:spLocks noChangeShapeType="1"/>
            </p:cNvSpPr>
            <p:nvPr isPhoto="0" userDrawn="0"/>
          </p:nvSpPr>
          <p:spPr bwMode="auto">
            <a:xfrm flipV="1">
              <a:off x="3623954" y="3408619"/>
              <a:ext cx="1460783" cy="2476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8721496" name="Line 397" hidden="0"/>
            <p:cNvSpPr>
              <a:spLocks noChangeShapeType="1"/>
            </p:cNvSpPr>
            <p:nvPr isPhoto="0" userDrawn="0"/>
          </p:nvSpPr>
          <p:spPr bwMode="auto">
            <a:xfrm flipV="1">
              <a:off x="5354393" y="3172721"/>
              <a:ext cx="1295709" cy="19485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b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8437626" name="Line 396" hidden="0"/>
            <p:cNvSpPr>
              <a:spLocks noChangeShapeType="1"/>
            </p:cNvSpPr>
            <p:nvPr isPhoto="0" userDrawn="0"/>
          </p:nvSpPr>
          <p:spPr bwMode="auto">
            <a:xfrm>
              <a:off x="5099152" y="3473536"/>
              <a:ext cx="3087557" cy="8564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428035807" name="Line 396" hidden="0"/>
            <p:cNvSpPr>
              <a:spLocks noChangeShapeType="1"/>
            </p:cNvSpPr>
            <p:nvPr isPhoto="0" userDrawn="0"/>
          </p:nvSpPr>
          <p:spPr bwMode="auto">
            <a:xfrm>
              <a:off x="6818586" y="4124567"/>
              <a:ext cx="1431590" cy="51783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42438331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2883068" y="420114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grpSp>
          <p:nvGrpSpPr>
            <p:cNvPr id="855467230" name="Group 211" hidden="0"/>
            <p:cNvGrpSpPr/>
            <p:nvPr isPhoto="0" userDrawn="0"/>
          </p:nvGrpSpPr>
          <p:grpSpPr bwMode="auto">
            <a:xfrm>
              <a:off x="7044716" y="4603304"/>
              <a:ext cx="455859" cy="185756"/>
              <a:chOff x="0" y="0"/>
              <a:chExt cx="455859" cy="227457"/>
            </a:xfrm>
          </p:grpSpPr>
          <p:sp>
            <p:nvSpPr>
              <p:cNvPr id="40476580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512962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684770137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49531217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7395178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12817246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843129634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15706249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84464430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5082049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745089537" name="Group 222" hidden="0"/>
            <p:cNvGrpSpPr/>
            <p:nvPr isPhoto="0" userDrawn="0"/>
          </p:nvGrpSpPr>
          <p:grpSpPr bwMode="auto">
            <a:xfrm>
              <a:off x="6022985" y="4614067"/>
              <a:ext cx="455859" cy="185756"/>
              <a:chOff x="0" y="0"/>
              <a:chExt cx="455859" cy="227457"/>
            </a:xfrm>
          </p:grpSpPr>
          <p:sp>
            <p:nvSpPr>
              <p:cNvPr id="1650307856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37427401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7730876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7860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39002885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724908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33009405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8988674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33531776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78826653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028769006" name="Group 234" hidden="0"/>
            <p:cNvGrpSpPr/>
            <p:nvPr isPhoto="0" userDrawn="0"/>
          </p:nvGrpSpPr>
          <p:grpSpPr bwMode="auto">
            <a:xfrm>
              <a:off x="4593974" y="4459780"/>
              <a:ext cx="455859" cy="185756"/>
              <a:chOff x="0" y="0"/>
              <a:chExt cx="455859" cy="227457"/>
            </a:xfrm>
          </p:grpSpPr>
          <p:sp>
            <p:nvSpPr>
              <p:cNvPr id="1610183714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95562272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68625853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92610876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6058990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24119700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758538127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69935658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16859135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7787526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732885431" name="Line 396" hidden="0"/>
            <p:cNvSpPr>
              <a:spLocks noChangeShapeType="1"/>
            </p:cNvSpPr>
            <p:nvPr isPhoto="0" userDrawn="0"/>
          </p:nvSpPr>
          <p:spPr bwMode="auto">
            <a:xfrm>
              <a:off x="6889453" y="4143143"/>
              <a:ext cx="291089" cy="5193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44602641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6178317" y="4166365"/>
              <a:ext cx="660685" cy="50481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5842663" name="Line 396" hidden="0"/>
            <p:cNvSpPr>
              <a:spLocks noChangeShapeType="1"/>
            </p:cNvSpPr>
            <p:nvPr isPhoto="0" userDrawn="0"/>
          </p:nvSpPr>
          <p:spPr bwMode="auto">
            <a:xfrm>
              <a:off x="6965711" y="4166364"/>
              <a:ext cx="343858" cy="4628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127716696" name="Line 396" hidden="0"/>
            <p:cNvSpPr>
              <a:spLocks noChangeShapeType="1"/>
            </p:cNvSpPr>
            <p:nvPr isPhoto="0" userDrawn="0"/>
          </p:nvSpPr>
          <p:spPr bwMode="auto">
            <a:xfrm flipH="1">
              <a:off x="6374373" y="4135599"/>
              <a:ext cx="655582" cy="51300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704046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197181" y="449498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91183013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6392757" y="4539077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160301685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4231466" y="442131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23351680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456489" y="4080296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2</a:t>
              </a:r>
              <a:endParaRPr/>
            </a:p>
          </p:txBody>
        </p:sp>
        <p:sp>
          <p:nvSpPr>
            <p:cNvPr id="189694453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155690" y="4156321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3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646433412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405676" y="3860544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4</a:t>
              </a:r>
              <a:endParaRPr lang="en-US" sz="750" b="0" i="0" u="none" strike="noStrike" cap="none" spc="0">
                <a:ln>
                  <a:noFill/>
                </a:ln>
                <a:solidFill>
                  <a:srgbClr val="000000"/>
                </a:solidFill>
                <a:latin typeface="FrutigerNext LT BlackCn"/>
                <a:ea typeface="ＭＳ Ｐゴシック"/>
                <a:cs typeface="Arial"/>
              </a:endParaRPr>
            </a:p>
          </p:txBody>
        </p:sp>
        <p:sp>
          <p:nvSpPr>
            <p:cNvPr id="183832131" name="Line 396" hidden="0"/>
            <p:cNvSpPr>
              <a:spLocks noChangeShapeType="1"/>
            </p:cNvSpPr>
            <p:nvPr isPhoto="0" userDrawn="0"/>
          </p:nvSpPr>
          <p:spPr bwMode="auto">
            <a:xfrm>
              <a:off x="3385583" y="3683278"/>
              <a:ext cx="1197162" cy="85911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930616214" name="Line 396" hidden="0"/>
            <p:cNvSpPr>
              <a:spLocks noChangeShapeType="1"/>
            </p:cNvSpPr>
            <p:nvPr isPhoto="0" userDrawn="0"/>
          </p:nvSpPr>
          <p:spPr bwMode="auto">
            <a:xfrm>
              <a:off x="3476606" y="3721095"/>
              <a:ext cx="1279635" cy="8067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755342425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7267230" y="4738713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PE6</a:t>
              </a:r>
              <a:endParaRPr/>
            </a:p>
          </p:txBody>
        </p:sp>
        <p:sp>
          <p:nvSpPr>
            <p:cNvPr id="5495448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6151672" y="4743605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PE7</a:t>
              </a:r>
              <a:endParaRPr/>
            </a:p>
          </p:txBody>
        </p:sp>
        <p:sp>
          <p:nvSpPr>
            <p:cNvPr id="72374754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4550720" y="4638466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PE8</a:t>
              </a:r>
              <a:endParaRPr/>
            </a:p>
          </p:txBody>
        </p:sp>
        <p:grpSp>
          <p:nvGrpSpPr>
            <p:cNvPr id="2116357019" name="Group 260" hidden="0"/>
            <p:cNvGrpSpPr/>
            <p:nvPr isPhoto="0" userDrawn="0"/>
          </p:nvGrpSpPr>
          <p:grpSpPr bwMode="auto">
            <a:xfrm>
              <a:off x="3530676" y="4451659"/>
              <a:ext cx="455859" cy="185756"/>
              <a:chOff x="0" y="0"/>
              <a:chExt cx="455859" cy="227457"/>
            </a:xfrm>
          </p:grpSpPr>
          <p:sp>
            <p:nvSpPr>
              <p:cNvPr id="595632221" name="Freeform 307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117518"/>
                <a:ext cx="455859" cy="109937"/>
              </a:xfrm>
              <a:custGeom>
                <a:avLst/>
                <a:gdLst>
                  <a:gd name="T0" fmla="*/ 0 w 253"/>
                  <a:gd name="T1" fmla="*/ 0 h 116"/>
                  <a:gd name="T2" fmla="*/ 0 w 253"/>
                  <a:gd name="T3" fmla="*/ 152 h 116"/>
                  <a:gd name="T4" fmla="*/ 0 w 253"/>
                  <a:gd name="T5" fmla="*/ 152 h 116"/>
                  <a:gd name="T6" fmla="*/ 508 w 253"/>
                  <a:gd name="T7" fmla="*/ 464 h 116"/>
                  <a:gd name="T8" fmla="*/ 1012 w 253"/>
                  <a:gd name="T9" fmla="*/ 152 h 116"/>
                  <a:gd name="T10" fmla="*/ 1012 w 253"/>
                  <a:gd name="T11" fmla="*/ 152 h 116"/>
                  <a:gd name="T12" fmla="*/ 1012 w 253"/>
                  <a:gd name="T13" fmla="*/ 0 h 116"/>
                  <a:gd name="T14" fmla="*/ 0 w 253"/>
                  <a:gd name="T15" fmla="*/ 0 h 1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6"/>
                  <a:gd name="T26" fmla="*/ 253 w 253"/>
                  <a:gd name="T27" fmla="*/ 116 h 11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6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6"/>
                      <a:pt x="127" y="116"/>
                    </a:cubicBezTo>
                    <a:cubicBezTo>
                      <a:pt x="196" y="116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23436719" name="Oval 308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42647"/>
                <a:ext cx="455859" cy="149742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2087385518" name="Freeform 309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42647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28 w 251"/>
                  <a:gd name="T11" fmla="*/ 316 h 159"/>
                  <a:gd name="T12" fmla="*/ 504 w 251"/>
                  <a:gd name="T13" fmla="*/ 28 h 159"/>
                  <a:gd name="T14" fmla="*/ 976 w 251"/>
                  <a:gd name="T15" fmla="*/ 316 h 159"/>
                  <a:gd name="T16" fmla="*/ 504 w 251"/>
                  <a:gd name="T17" fmla="*/ 604 h 159"/>
                  <a:gd name="T18" fmla="*/ 28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6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5"/>
                      <a:pt x="195" y="0"/>
                      <a:pt x="126" y="0"/>
                    </a:cubicBezTo>
                    <a:cubicBezTo>
                      <a:pt x="56" y="0"/>
                      <a:pt x="0" y="35"/>
                      <a:pt x="0" y="79"/>
                    </a:cubicBezTo>
                    <a:close/>
                    <a:moveTo>
                      <a:pt x="7" y="79"/>
                    </a:moveTo>
                    <a:cubicBezTo>
                      <a:pt x="7" y="39"/>
                      <a:pt x="60" y="7"/>
                      <a:pt x="126" y="7"/>
                    </a:cubicBezTo>
                    <a:cubicBezTo>
                      <a:pt x="191" y="7"/>
                      <a:pt x="244" y="39"/>
                      <a:pt x="244" y="79"/>
                    </a:cubicBezTo>
                    <a:cubicBezTo>
                      <a:pt x="244" y="119"/>
                      <a:pt x="191" y="151"/>
                      <a:pt x="126" y="151"/>
                    </a:cubicBezTo>
                    <a:cubicBezTo>
                      <a:pt x="60" y="151"/>
                      <a:pt x="7" y="119"/>
                      <a:pt x="7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7912093" name="Freeform 310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49280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88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5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2"/>
                    </a:cubicBezTo>
                    <a:cubicBezTo>
                      <a:pt x="0" y="82"/>
                      <a:pt x="3" y="90"/>
                      <a:pt x="8" y="99"/>
                    </a:cubicBezTo>
                    <a:cubicBezTo>
                      <a:pt x="4" y="91"/>
                      <a:pt x="2" y="83"/>
                      <a:pt x="2" y="75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37274374" name="Freeform 311" hidden="0"/>
              <p:cNvSpPr>
                <a:spLocks noChangeAspect="1"/>
              </p:cNvSpPr>
              <p:nvPr isPhoto="0" userDrawn="0"/>
            </p:nvSpPr>
            <p:spPr bwMode="auto">
              <a:xfrm>
                <a:off x="0" y="74871"/>
                <a:ext cx="455859" cy="110884"/>
              </a:xfrm>
              <a:custGeom>
                <a:avLst/>
                <a:gdLst>
                  <a:gd name="T0" fmla="*/ 0 w 253"/>
                  <a:gd name="T1" fmla="*/ 0 h 117"/>
                  <a:gd name="T2" fmla="*/ 0 w 253"/>
                  <a:gd name="T3" fmla="*/ 152 h 117"/>
                  <a:gd name="T4" fmla="*/ 0 w 253"/>
                  <a:gd name="T5" fmla="*/ 152 h 117"/>
                  <a:gd name="T6" fmla="*/ 508 w 253"/>
                  <a:gd name="T7" fmla="*/ 468 h 117"/>
                  <a:gd name="T8" fmla="*/ 1012 w 253"/>
                  <a:gd name="T9" fmla="*/ 152 h 117"/>
                  <a:gd name="T10" fmla="*/ 1012 w 253"/>
                  <a:gd name="T11" fmla="*/ 152 h 117"/>
                  <a:gd name="T12" fmla="*/ 1012 w 253"/>
                  <a:gd name="T13" fmla="*/ 0 h 117"/>
                  <a:gd name="T14" fmla="*/ 0 w 253"/>
                  <a:gd name="T15" fmla="*/ 0 h 11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53"/>
                  <a:gd name="T25" fmla="*/ 0 h 117"/>
                  <a:gd name="T26" fmla="*/ 253 w 253"/>
                  <a:gd name="T27" fmla="*/ 117 h 117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53" h="117" fill="norm" stroke="1" extrusionOk="0">
                    <a:moveTo>
                      <a:pt x="0" y="0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81"/>
                      <a:pt x="57" y="117"/>
                      <a:pt x="127" y="117"/>
                    </a:cubicBezTo>
                    <a:cubicBezTo>
                      <a:pt x="196" y="117"/>
                      <a:pt x="253" y="81"/>
                      <a:pt x="253" y="38"/>
                    </a:cubicBezTo>
                    <a:cubicBezTo>
                      <a:pt x="253" y="38"/>
                      <a:pt x="253" y="38"/>
                      <a:pt x="253" y="38"/>
                    </a:cubicBezTo>
                    <a:cubicBezTo>
                      <a:pt x="253" y="0"/>
                      <a:pt x="253" y="0"/>
                      <a:pt x="2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91505647" name="Oval 312" hidden="0"/>
              <p:cNvSpPr>
                <a:spLocks noChangeArrowheads="1" noChangeAspect="1"/>
              </p:cNvSpPr>
              <p:nvPr isPhoto="0" userDrawn="0"/>
            </p:nvSpPr>
            <p:spPr bwMode="auto">
              <a:xfrm>
                <a:off x="0" y="947"/>
                <a:ext cx="455859" cy="148794"/>
              </a:xfrm>
              <a:prstGeom prst="ellipse">
                <a:avLst/>
              </a:prstGeom>
              <a:solidFill>
                <a:srgbClr val="5D7695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Times New Roman"/>
                  <a:ea typeface="Microsoft YaHei Light"/>
                  <a:cs typeface="Arial"/>
                </a:endParaRPr>
              </a:p>
            </p:txBody>
          </p:sp>
          <p:sp>
            <p:nvSpPr>
              <p:cNvPr id="1998246589" name="Freeform 313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1801" y="0"/>
                <a:ext cx="452255" cy="150690"/>
              </a:xfrm>
              <a:custGeom>
                <a:avLst/>
                <a:gdLst>
                  <a:gd name="T0" fmla="*/ 0 w 251"/>
                  <a:gd name="T1" fmla="*/ 316 h 159"/>
                  <a:gd name="T2" fmla="*/ 504 w 251"/>
                  <a:gd name="T3" fmla="*/ 636 h 159"/>
                  <a:gd name="T4" fmla="*/ 1004 w 251"/>
                  <a:gd name="T5" fmla="*/ 316 h 159"/>
                  <a:gd name="T6" fmla="*/ 504 w 251"/>
                  <a:gd name="T7" fmla="*/ 0 h 159"/>
                  <a:gd name="T8" fmla="*/ 0 w 251"/>
                  <a:gd name="T9" fmla="*/ 316 h 159"/>
                  <a:gd name="T10" fmla="*/ 32 w 251"/>
                  <a:gd name="T11" fmla="*/ 316 h 159"/>
                  <a:gd name="T12" fmla="*/ 504 w 251"/>
                  <a:gd name="T13" fmla="*/ 28 h 159"/>
                  <a:gd name="T14" fmla="*/ 972 w 251"/>
                  <a:gd name="T15" fmla="*/ 316 h 159"/>
                  <a:gd name="T16" fmla="*/ 504 w 251"/>
                  <a:gd name="T17" fmla="*/ 604 h 159"/>
                  <a:gd name="T18" fmla="*/ 32 w 251"/>
                  <a:gd name="T19" fmla="*/ 316 h 159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251"/>
                  <a:gd name="T31" fmla="*/ 0 h 159"/>
                  <a:gd name="T32" fmla="*/ 251 w 251"/>
                  <a:gd name="T33" fmla="*/ 159 h 159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51" h="159" fill="norm" stroke="1" extrusionOk="0">
                    <a:moveTo>
                      <a:pt x="0" y="79"/>
                    </a:moveTo>
                    <a:cubicBezTo>
                      <a:pt x="0" y="123"/>
                      <a:pt x="57" y="159"/>
                      <a:pt x="126" y="159"/>
                    </a:cubicBezTo>
                    <a:cubicBezTo>
                      <a:pt x="195" y="159"/>
                      <a:pt x="251" y="123"/>
                      <a:pt x="251" y="79"/>
                    </a:cubicBezTo>
                    <a:cubicBezTo>
                      <a:pt x="251" y="36"/>
                      <a:pt x="195" y="0"/>
                      <a:pt x="126" y="0"/>
                    </a:cubicBezTo>
                    <a:cubicBezTo>
                      <a:pt x="57" y="0"/>
                      <a:pt x="0" y="36"/>
                      <a:pt x="0" y="79"/>
                    </a:cubicBezTo>
                    <a:close/>
                    <a:moveTo>
                      <a:pt x="8" y="79"/>
                    </a:moveTo>
                    <a:cubicBezTo>
                      <a:pt x="8" y="40"/>
                      <a:pt x="61" y="7"/>
                      <a:pt x="126" y="7"/>
                    </a:cubicBezTo>
                    <a:cubicBezTo>
                      <a:pt x="190" y="7"/>
                      <a:pt x="243" y="40"/>
                      <a:pt x="243" y="79"/>
                    </a:cubicBezTo>
                    <a:cubicBezTo>
                      <a:pt x="243" y="119"/>
                      <a:pt x="190" y="151"/>
                      <a:pt x="126" y="151"/>
                    </a:cubicBezTo>
                    <a:cubicBezTo>
                      <a:pt x="61" y="151"/>
                      <a:pt x="8" y="119"/>
                      <a:pt x="8" y="79"/>
                    </a:cubicBezTo>
                    <a:close/>
                  </a:path>
                </a:pathLst>
              </a:custGeom>
              <a:solidFill>
                <a:srgbClr val="8BA6BD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00623386" name="Freeform 314" hidden="0"/>
              <p:cNvSpPr>
                <a:spLocks noChangeAspect="1"/>
              </p:cNvSpPr>
              <p:nvPr isPhoto="0" userDrawn="0"/>
            </p:nvSpPr>
            <p:spPr bwMode="auto">
              <a:xfrm>
                <a:off x="16215" y="6633"/>
                <a:ext cx="414417" cy="93825"/>
              </a:xfrm>
              <a:custGeom>
                <a:avLst/>
                <a:gdLst>
                  <a:gd name="T0" fmla="*/ 8 w 230"/>
                  <a:gd name="T1" fmla="*/ 300 h 99"/>
                  <a:gd name="T2" fmla="*/ 476 w 230"/>
                  <a:gd name="T3" fmla="*/ 12 h 99"/>
                  <a:gd name="T4" fmla="*/ 920 w 230"/>
                  <a:gd name="T5" fmla="*/ 204 h 99"/>
                  <a:gd name="T6" fmla="*/ 472 w 230"/>
                  <a:gd name="T7" fmla="*/ 0 h 99"/>
                  <a:gd name="T8" fmla="*/ 0 w 230"/>
                  <a:gd name="T9" fmla="*/ 292 h 99"/>
                  <a:gd name="T10" fmla="*/ 32 w 230"/>
                  <a:gd name="T11" fmla="*/ 396 h 99"/>
                  <a:gd name="T12" fmla="*/ 8 w 230"/>
                  <a:gd name="T13" fmla="*/ 300 h 9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0"/>
                  <a:gd name="T22" fmla="*/ 0 h 99"/>
                  <a:gd name="T23" fmla="*/ 230 w 230"/>
                  <a:gd name="T24" fmla="*/ 99 h 9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0" h="99" fill="norm" stroke="1" extrusionOk="0">
                    <a:moveTo>
                      <a:pt x="2" y="75"/>
                    </a:moveTo>
                    <a:cubicBezTo>
                      <a:pt x="2" y="36"/>
                      <a:pt x="54" y="3"/>
                      <a:pt x="119" y="3"/>
                    </a:cubicBezTo>
                    <a:cubicBezTo>
                      <a:pt x="170" y="3"/>
                      <a:pt x="214" y="23"/>
                      <a:pt x="230" y="51"/>
                    </a:cubicBezTo>
                    <a:cubicBezTo>
                      <a:pt x="215" y="22"/>
                      <a:pt x="170" y="0"/>
                      <a:pt x="118" y="0"/>
                    </a:cubicBezTo>
                    <a:cubicBezTo>
                      <a:pt x="53" y="0"/>
                      <a:pt x="0" y="33"/>
                      <a:pt x="0" y="73"/>
                    </a:cubicBezTo>
                    <a:cubicBezTo>
                      <a:pt x="0" y="82"/>
                      <a:pt x="3" y="91"/>
                      <a:pt x="8" y="99"/>
                    </a:cubicBezTo>
                    <a:cubicBezTo>
                      <a:pt x="4" y="92"/>
                      <a:pt x="2" y="84"/>
                      <a:pt x="2" y="75"/>
                    </a:cubicBezTo>
                    <a:close/>
                  </a:path>
                </a:pathLst>
              </a:custGeom>
              <a:solidFill>
                <a:srgbClr val="2B4F7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7037927" name="Freeform 315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81081" y="34117"/>
                <a:ext cx="306307" cy="90034"/>
              </a:xfrm>
              <a:custGeom>
                <a:avLst/>
                <a:gdLst>
                  <a:gd name="T0" fmla="*/ 496 w 170"/>
                  <a:gd name="T1" fmla="*/ 320 h 95"/>
                  <a:gd name="T2" fmla="*/ 436 w 170"/>
                  <a:gd name="T3" fmla="*/ 248 h 95"/>
                  <a:gd name="T4" fmla="*/ 452 w 170"/>
                  <a:gd name="T5" fmla="*/ 232 h 95"/>
                  <a:gd name="T6" fmla="*/ 504 w 170"/>
                  <a:gd name="T7" fmla="*/ 164 h 95"/>
                  <a:gd name="T8" fmla="*/ 368 w 170"/>
                  <a:gd name="T9" fmla="*/ 240 h 95"/>
                  <a:gd name="T10" fmla="*/ 368 w 170"/>
                  <a:gd name="T11" fmla="*/ 264 h 95"/>
                  <a:gd name="T12" fmla="*/ 444 w 170"/>
                  <a:gd name="T13" fmla="*/ 344 h 95"/>
                  <a:gd name="T14" fmla="*/ 324 w 170"/>
                  <a:gd name="T15" fmla="*/ 376 h 95"/>
                  <a:gd name="T16" fmla="*/ 576 w 170"/>
                  <a:gd name="T17" fmla="*/ 244 h 95"/>
                  <a:gd name="T18" fmla="*/ 464 w 170"/>
                  <a:gd name="T19" fmla="*/ 148 h 95"/>
                  <a:gd name="T20" fmla="*/ 572 w 170"/>
                  <a:gd name="T21" fmla="*/ 148 h 95"/>
                  <a:gd name="T22" fmla="*/ 680 w 170"/>
                  <a:gd name="T23" fmla="*/ 12 h 95"/>
                  <a:gd name="T24" fmla="*/ 480 w 170"/>
                  <a:gd name="T25" fmla="*/ 28 h 95"/>
                  <a:gd name="T26" fmla="*/ 584 w 170"/>
                  <a:gd name="T27" fmla="*/ 44 h 95"/>
                  <a:gd name="T28" fmla="*/ 440 w 170"/>
                  <a:gd name="T29" fmla="*/ 100 h 95"/>
                  <a:gd name="T30" fmla="*/ 348 w 170"/>
                  <a:gd name="T31" fmla="*/ 80 h 95"/>
                  <a:gd name="T32" fmla="*/ 464 w 170"/>
                  <a:gd name="T33" fmla="*/ 148 h 95"/>
                  <a:gd name="T34" fmla="*/ 244 w 170"/>
                  <a:gd name="T35" fmla="*/ 120 h 95"/>
                  <a:gd name="T36" fmla="*/ 248 w 170"/>
                  <a:gd name="T37" fmla="*/ 132 h 95"/>
                  <a:gd name="T38" fmla="*/ 152 w 170"/>
                  <a:gd name="T39" fmla="*/ 184 h 95"/>
                  <a:gd name="T40" fmla="*/ 300 w 170"/>
                  <a:gd name="T41" fmla="*/ 152 h 95"/>
                  <a:gd name="T42" fmla="*/ 316 w 170"/>
                  <a:gd name="T43" fmla="*/ 136 h 95"/>
                  <a:gd name="T44" fmla="*/ 240 w 170"/>
                  <a:gd name="T45" fmla="*/ 36 h 95"/>
                  <a:gd name="T46" fmla="*/ 356 w 170"/>
                  <a:gd name="T47" fmla="*/ 4 h 95"/>
                  <a:gd name="T48" fmla="*/ 132 w 170"/>
                  <a:gd name="T49" fmla="*/ 80 h 95"/>
                  <a:gd name="T50" fmla="*/ 156 w 170"/>
                  <a:gd name="T51" fmla="*/ 136 h 95"/>
                  <a:gd name="T52" fmla="*/ 216 w 170"/>
                  <a:gd name="T53" fmla="*/ 232 h 95"/>
                  <a:gd name="T54" fmla="*/ 112 w 170"/>
                  <a:gd name="T55" fmla="*/ 232 h 95"/>
                  <a:gd name="T56" fmla="*/ 28 w 170"/>
                  <a:gd name="T57" fmla="*/ 312 h 95"/>
                  <a:gd name="T58" fmla="*/ 192 w 170"/>
                  <a:gd name="T59" fmla="*/ 372 h 95"/>
                  <a:gd name="T60" fmla="*/ 100 w 170"/>
                  <a:gd name="T61" fmla="*/ 336 h 95"/>
                  <a:gd name="T62" fmla="*/ 244 w 170"/>
                  <a:gd name="T63" fmla="*/ 280 h 95"/>
                  <a:gd name="T64" fmla="*/ 336 w 170"/>
                  <a:gd name="T65" fmla="*/ 300 h 95"/>
                  <a:gd name="T66" fmla="*/ 216 w 170"/>
                  <a:gd name="T67" fmla="*/ 232 h 9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5"/>
                  <a:gd name="T104" fmla="*/ 170 w 170"/>
                  <a:gd name="T105" fmla="*/ 95 h 95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5" fill="norm" stroke="1" extrusionOk="0">
                    <a:moveTo>
                      <a:pt x="132" y="61"/>
                    </a:moveTo>
                    <a:cubicBezTo>
                      <a:pt x="132" y="62"/>
                      <a:pt x="124" y="80"/>
                      <a:pt x="124" y="80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09" y="64"/>
                      <a:pt x="108" y="63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1"/>
                      <a:pt x="111" y="60"/>
                      <a:pt x="113" y="58"/>
                    </a:cubicBezTo>
                    <a:cubicBezTo>
                      <a:pt x="113" y="58"/>
                      <a:pt x="131" y="49"/>
                      <a:pt x="133" y="48"/>
                    </a:cubicBezTo>
                    <a:cubicBezTo>
                      <a:pt x="132" y="48"/>
                      <a:pt x="126" y="42"/>
                      <a:pt x="126" y="41"/>
                    </a:cubicBezTo>
                    <a:cubicBezTo>
                      <a:pt x="122" y="43"/>
                      <a:pt x="96" y="57"/>
                      <a:pt x="96" y="57"/>
                    </a:cubicBezTo>
                    <a:cubicBezTo>
                      <a:pt x="94" y="58"/>
                      <a:pt x="93" y="59"/>
                      <a:pt x="92" y="60"/>
                    </a:cubicBezTo>
                    <a:cubicBezTo>
                      <a:pt x="92" y="61"/>
                      <a:pt x="92" y="61"/>
                      <a:pt x="92" y="61"/>
                    </a:cubicBezTo>
                    <a:cubicBezTo>
                      <a:pt x="91" y="63"/>
                      <a:pt x="91" y="65"/>
                      <a:pt x="92" y="66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1" y="86"/>
                      <a:pt x="111" y="86"/>
                      <a:pt x="111" y="86"/>
                    </a:cubicBezTo>
                    <a:cubicBezTo>
                      <a:pt x="111" y="86"/>
                      <a:pt x="87" y="85"/>
                      <a:pt x="85" y="85"/>
                    </a:cubicBezTo>
                    <a:cubicBezTo>
                      <a:pt x="85" y="86"/>
                      <a:pt x="82" y="93"/>
                      <a:pt x="81" y="94"/>
                    </a:cubicBezTo>
                    <a:cubicBezTo>
                      <a:pt x="83" y="94"/>
                      <a:pt x="127" y="95"/>
                      <a:pt x="129" y="95"/>
                    </a:cubicBezTo>
                    <a:cubicBezTo>
                      <a:pt x="130" y="93"/>
                      <a:pt x="144" y="62"/>
                      <a:pt x="144" y="61"/>
                    </a:cubicBezTo>
                    <a:cubicBezTo>
                      <a:pt x="143" y="61"/>
                      <a:pt x="134" y="61"/>
                      <a:pt x="132" y="61"/>
                    </a:cubicBezTo>
                    <a:close/>
                    <a:moveTo>
                      <a:pt x="116" y="37"/>
                    </a:moveTo>
                    <a:cubicBezTo>
                      <a:pt x="151" y="19"/>
                      <a:pt x="151" y="19"/>
                      <a:pt x="151" y="19"/>
                    </a:cubicBezTo>
                    <a:cubicBezTo>
                      <a:pt x="151" y="19"/>
                      <a:pt x="143" y="36"/>
                      <a:pt x="143" y="37"/>
                    </a:cubicBezTo>
                    <a:cubicBezTo>
                      <a:pt x="144" y="37"/>
                      <a:pt x="154" y="37"/>
                      <a:pt x="155" y="37"/>
                    </a:cubicBezTo>
                    <a:cubicBezTo>
                      <a:pt x="156" y="35"/>
                      <a:pt x="170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2" y="3"/>
                      <a:pt x="120" y="7"/>
                      <a:pt x="120" y="7"/>
                    </a:cubicBezTo>
                    <a:cubicBezTo>
                      <a:pt x="120" y="7"/>
                      <a:pt x="119" y="10"/>
                      <a:pt x="119" y="10"/>
                    </a:cubicBezTo>
                    <a:cubicBezTo>
                      <a:pt x="120" y="11"/>
                      <a:pt x="146" y="11"/>
                      <a:pt x="146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3" y="28"/>
                      <a:pt x="112" y="27"/>
                      <a:pt x="110" y="25"/>
                    </a:cubicBezTo>
                    <a:cubicBezTo>
                      <a:pt x="110" y="25"/>
                      <a:pt x="100" y="15"/>
                      <a:pt x="99" y="14"/>
                    </a:cubicBezTo>
                    <a:cubicBezTo>
                      <a:pt x="98" y="15"/>
                      <a:pt x="88" y="20"/>
                      <a:pt x="87" y="20"/>
                    </a:cubicBezTo>
                    <a:cubicBezTo>
                      <a:pt x="89" y="22"/>
                      <a:pt x="103" y="37"/>
                      <a:pt x="103" y="37"/>
                    </a:cubicBezTo>
                    <a:cubicBezTo>
                      <a:pt x="105" y="39"/>
                      <a:pt x="111" y="40"/>
                      <a:pt x="116" y="37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1"/>
                      <a:pt x="63" y="32"/>
                      <a:pt x="62" y="33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60" y="35"/>
                      <a:pt x="57" y="37"/>
                    </a:cubicBezTo>
                    <a:cubicBezTo>
                      <a:pt x="57" y="37"/>
                      <a:pt x="40" y="46"/>
                      <a:pt x="38" y="46"/>
                    </a:cubicBezTo>
                    <a:cubicBezTo>
                      <a:pt x="39" y="47"/>
                      <a:pt x="44" y="53"/>
                      <a:pt x="45" y="54"/>
                    </a:cubicBezTo>
                    <a:cubicBezTo>
                      <a:pt x="49" y="52"/>
                      <a:pt x="75" y="38"/>
                      <a:pt x="75" y="38"/>
                    </a:cubicBezTo>
                    <a:cubicBezTo>
                      <a:pt x="76" y="37"/>
                      <a:pt x="78" y="36"/>
                      <a:pt x="79" y="35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80" y="32"/>
                      <a:pt x="80" y="30"/>
                      <a:pt x="78" y="29"/>
                    </a:cubicBezTo>
                    <a:cubicBezTo>
                      <a:pt x="60" y="9"/>
                      <a:pt x="60" y="9"/>
                      <a:pt x="60" y="9"/>
                    </a:cubicBezTo>
                    <a:cubicBezTo>
                      <a:pt x="60" y="9"/>
                      <a:pt x="84" y="10"/>
                      <a:pt x="86" y="10"/>
                    </a:cubicBezTo>
                    <a:cubicBezTo>
                      <a:pt x="86" y="9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1" y="2"/>
                      <a:pt x="33" y="20"/>
                      <a:pt x="33" y="20"/>
                    </a:cubicBezTo>
                    <a:cubicBezTo>
                      <a:pt x="33" y="20"/>
                      <a:pt x="27" y="33"/>
                      <a:pt x="26" y="34"/>
                    </a:cubicBezTo>
                    <a:cubicBezTo>
                      <a:pt x="27" y="34"/>
                      <a:pt x="37" y="34"/>
                      <a:pt x="39" y="34"/>
                    </a:cubicBezTo>
                    <a:cubicBezTo>
                      <a:pt x="39" y="33"/>
                      <a:pt x="47" y="15"/>
                      <a:pt x="47" y="15"/>
                    </a:cubicBezTo>
                    <a:close/>
                    <a:moveTo>
                      <a:pt x="54" y="58"/>
                    </a:moveTo>
                    <a:cubicBezTo>
                      <a:pt x="20" y="76"/>
                      <a:pt x="20" y="76"/>
                      <a:pt x="20" y="76"/>
                    </a:cubicBezTo>
                    <a:cubicBezTo>
                      <a:pt x="20" y="76"/>
                      <a:pt x="27" y="59"/>
                      <a:pt x="28" y="58"/>
                    </a:cubicBezTo>
                    <a:cubicBezTo>
                      <a:pt x="27" y="58"/>
                      <a:pt x="17" y="58"/>
                      <a:pt x="15" y="58"/>
                    </a:cubicBezTo>
                    <a:cubicBezTo>
                      <a:pt x="15" y="60"/>
                      <a:pt x="7" y="78"/>
                      <a:pt x="7" y="78"/>
                    </a:cubicBezTo>
                    <a:cubicBezTo>
                      <a:pt x="7" y="78"/>
                      <a:pt x="1" y="91"/>
                      <a:pt x="0" y="92"/>
                    </a:cubicBezTo>
                    <a:cubicBezTo>
                      <a:pt x="2" y="92"/>
                      <a:pt x="46" y="93"/>
                      <a:pt x="48" y="93"/>
                    </a:cubicBezTo>
                    <a:cubicBezTo>
                      <a:pt x="49" y="92"/>
                      <a:pt x="52" y="85"/>
                      <a:pt x="52" y="84"/>
                    </a:cubicBezTo>
                    <a:cubicBezTo>
                      <a:pt x="51" y="84"/>
                      <a:pt x="25" y="84"/>
                      <a:pt x="25" y="84"/>
                    </a:cubicBezTo>
                    <a:cubicBezTo>
                      <a:pt x="53" y="70"/>
                      <a:pt x="53" y="70"/>
                      <a:pt x="53" y="70"/>
                    </a:cubicBezTo>
                    <a:cubicBezTo>
                      <a:pt x="58" y="67"/>
                      <a:pt x="59" y="68"/>
                      <a:pt x="61" y="70"/>
                    </a:cubicBezTo>
                    <a:cubicBezTo>
                      <a:pt x="61" y="70"/>
                      <a:pt x="71" y="80"/>
                      <a:pt x="71" y="81"/>
                    </a:cubicBezTo>
                    <a:cubicBezTo>
                      <a:pt x="73" y="81"/>
                      <a:pt x="82" y="76"/>
                      <a:pt x="84" y="75"/>
                    </a:cubicBezTo>
                    <a:cubicBezTo>
                      <a:pt x="82" y="73"/>
                      <a:pt x="68" y="58"/>
                      <a:pt x="68" y="58"/>
                    </a:cubicBezTo>
                    <a:cubicBezTo>
                      <a:pt x="66" y="56"/>
                      <a:pt x="60" y="55"/>
                      <a:pt x="54" y="58"/>
                    </a:cubicBezTo>
                    <a:close/>
                  </a:path>
                </a:pathLst>
              </a:custGeom>
              <a:solidFill>
                <a:srgbClr val="0B3C68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934391" name="Freeform 316" hidden="0"/>
              <p:cNvSpPr>
                <a:spLocks noChangeAspect="1" noEditPoints="1"/>
              </p:cNvSpPr>
              <p:nvPr isPhoto="0" userDrawn="0"/>
            </p:nvSpPr>
            <p:spPr bwMode="auto">
              <a:xfrm>
                <a:off x="73872" y="30326"/>
                <a:ext cx="306307" cy="89086"/>
              </a:xfrm>
              <a:custGeom>
                <a:avLst/>
                <a:gdLst>
                  <a:gd name="T0" fmla="*/ 492 w 170"/>
                  <a:gd name="T1" fmla="*/ 316 h 94"/>
                  <a:gd name="T2" fmla="*/ 432 w 170"/>
                  <a:gd name="T3" fmla="*/ 248 h 94"/>
                  <a:gd name="T4" fmla="*/ 452 w 170"/>
                  <a:gd name="T5" fmla="*/ 232 h 94"/>
                  <a:gd name="T6" fmla="*/ 500 w 170"/>
                  <a:gd name="T7" fmla="*/ 164 h 94"/>
                  <a:gd name="T8" fmla="*/ 364 w 170"/>
                  <a:gd name="T9" fmla="*/ 240 h 94"/>
                  <a:gd name="T10" fmla="*/ 368 w 170"/>
                  <a:gd name="T11" fmla="*/ 264 h 94"/>
                  <a:gd name="T12" fmla="*/ 440 w 170"/>
                  <a:gd name="T13" fmla="*/ 340 h 94"/>
                  <a:gd name="T14" fmla="*/ 324 w 170"/>
                  <a:gd name="T15" fmla="*/ 372 h 94"/>
                  <a:gd name="T16" fmla="*/ 576 w 170"/>
                  <a:gd name="T17" fmla="*/ 240 h 94"/>
                  <a:gd name="T18" fmla="*/ 464 w 170"/>
                  <a:gd name="T19" fmla="*/ 144 h 94"/>
                  <a:gd name="T20" fmla="*/ 572 w 170"/>
                  <a:gd name="T21" fmla="*/ 144 h 94"/>
                  <a:gd name="T22" fmla="*/ 680 w 170"/>
                  <a:gd name="T23" fmla="*/ 12 h 94"/>
                  <a:gd name="T24" fmla="*/ 480 w 170"/>
                  <a:gd name="T25" fmla="*/ 24 h 94"/>
                  <a:gd name="T26" fmla="*/ 580 w 170"/>
                  <a:gd name="T27" fmla="*/ 44 h 94"/>
                  <a:gd name="T28" fmla="*/ 436 w 170"/>
                  <a:gd name="T29" fmla="*/ 96 h 94"/>
                  <a:gd name="T30" fmla="*/ 348 w 170"/>
                  <a:gd name="T31" fmla="*/ 80 h 94"/>
                  <a:gd name="T32" fmla="*/ 464 w 170"/>
                  <a:gd name="T33" fmla="*/ 144 h 94"/>
                  <a:gd name="T34" fmla="*/ 244 w 170"/>
                  <a:gd name="T35" fmla="*/ 120 h 94"/>
                  <a:gd name="T36" fmla="*/ 248 w 170"/>
                  <a:gd name="T37" fmla="*/ 132 h 94"/>
                  <a:gd name="T38" fmla="*/ 152 w 170"/>
                  <a:gd name="T39" fmla="*/ 184 h 94"/>
                  <a:gd name="T40" fmla="*/ 296 w 170"/>
                  <a:gd name="T41" fmla="*/ 152 h 94"/>
                  <a:gd name="T42" fmla="*/ 316 w 170"/>
                  <a:gd name="T43" fmla="*/ 132 h 94"/>
                  <a:gd name="T44" fmla="*/ 236 w 170"/>
                  <a:gd name="T45" fmla="*/ 36 h 94"/>
                  <a:gd name="T46" fmla="*/ 356 w 170"/>
                  <a:gd name="T47" fmla="*/ 4 h 94"/>
                  <a:gd name="T48" fmla="*/ 128 w 170"/>
                  <a:gd name="T49" fmla="*/ 76 h 94"/>
                  <a:gd name="T50" fmla="*/ 152 w 170"/>
                  <a:gd name="T51" fmla="*/ 136 h 94"/>
                  <a:gd name="T52" fmla="*/ 216 w 170"/>
                  <a:gd name="T53" fmla="*/ 228 h 94"/>
                  <a:gd name="T54" fmla="*/ 108 w 170"/>
                  <a:gd name="T55" fmla="*/ 232 h 94"/>
                  <a:gd name="T56" fmla="*/ 24 w 170"/>
                  <a:gd name="T57" fmla="*/ 308 h 94"/>
                  <a:gd name="T58" fmla="*/ 192 w 170"/>
                  <a:gd name="T59" fmla="*/ 368 h 94"/>
                  <a:gd name="T60" fmla="*/ 100 w 170"/>
                  <a:gd name="T61" fmla="*/ 332 h 94"/>
                  <a:gd name="T62" fmla="*/ 244 w 170"/>
                  <a:gd name="T63" fmla="*/ 280 h 94"/>
                  <a:gd name="T64" fmla="*/ 332 w 170"/>
                  <a:gd name="T65" fmla="*/ 296 h 94"/>
                  <a:gd name="T66" fmla="*/ 216 w 170"/>
                  <a:gd name="T67" fmla="*/ 228 h 9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170"/>
                  <a:gd name="T103" fmla="*/ 0 h 94"/>
                  <a:gd name="T104" fmla="*/ 170 w 170"/>
                  <a:gd name="T105" fmla="*/ 94 h 9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170" h="94" fill="norm" stroke="1" extrusionOk="0">
                    <a:moveTo>
                      <a:pt x="132" y="60"/>
                    </a:moveTo>
                    <a:cubicBezTo>
                      <a:pt x="131" y="62"/>
                      <a:pt x="123" y="79"/>
                      <a:pt x="123" y="79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8" y="63"/>
                      <a:pt x="108" y="63"/>
                      <a:pt x="108" y="62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9" y="60"/>
                      <a:pt x="111" y="59"/>
                      <a:pt x="113" y="58"/>
                    </a:cubicBezTo>
                    <a:cubicBezTo>
                      <a:pt x="113" y="58"/>
                      <a:pt x="130" y="49"/>
                      <a:pt x="132" y="48"/>
                    </a:cubicBezTo>
                    <a:cubicBezTo>
                      <a:pt x="131" y="47"/>
                      <a:pt x="126" y="41"/>
                      <a:pt x="125" y="41"/>
                    </a:cubicBezTo>
                    <a:cubicBezTo>
                      <a:pt x="121" y="43"/>
                      <a:pt x="95" y="56"/>
                      <a:pt x="95" y="56"/>
                    </a:cubicBezTo>
                    <a:cubicBezTo>
                      <a:pt x="94" y="57"/>
                      <a:pt x="92" y="58"/>
                      <a:pt x="91" y="60"/>
                    </a:cubicBezTo>
                    <a:cubicBezTo>
                      <a:pt x="91" y="60"/>
                      <a:pt x="91" y="60"/>
                      <a:pt x="91" y="60"/>
                    </a:cubicBezTo>
                    <a:cubicBezTo>
                      <a:pt x="90" y="62"/>
                      <a:pt x="90" y="64"/>
                      <a:pt x="92" y="66"/>
                    </a:cubicBezTo>
                    <a:cubicBezTo>
                      <a:pt x="109" y="84"/>
                      <a:pt x="109" y="84"/>
                      <a:pt x="109" y="84"/>
                    </a:cubicBezTo>
                    <a:cubicBezTo>
                      <a:pt x="110" y="85"/>
                      <a:pt x="110" y="85"/>
                      <a:pt x="110" y="85"/>
                    </a:cubicBezTo>
                    <a:cubicBezTo>
                      <a:pt x="110" y="85"/>
                      <a:pt x="86" y="85"/>
                      <a:pt x="85" y="85"/>
                    </a:cubicBezTo>
                    <a:cubicBezTo>
                      <a:pt x="84" y="86"/>
                      <a:pt x="81" y="92"/>
                      <a:pt x="81" y="93"/>
                    </a:cubicBezTo>
                    <a:cubicBezTo>
                      <a:pt x="82" y="93"/>
                      <a:pt x="127" y="94"/>
                      <a:pt x="129" y="94"/>
                    </a:cubicBezTo>
                    <a:cubicBezTo>
                      <a:pt x="129" y="93"/>
                      <a:pt x="143" y="61"/>
                      <a:pt x="144" y="60"/>
                    </a:cubicBezTo>
                    <a:cubicBezTo>
                      <a:pt x="143" y="60"/>
                      <a:pt x="133" y="60"/>
                      <a:pt x="132" y="60"/>
                    </a:cubicBezTo>
                    <a:close/>
                    <a:moveTo>
                      <a:pt x="116" y="36"/>
                    </a:moveTo>
                    <a:cubicBezTo>
                      <a:pt x="150" y="19"/>
                      <a:pt x="150" y="19"/>
                      <a:pt x="150" y="19"/>
                    </a:cubicBezTo>
                    <a:cubicBezTo>
                      <a:pt x="150" y="19"/>
                      <a:pt x="143" y="35"/>
                      <a:pt x="143" y="36"/>
                    </a:cubicBezTo>
                    <a:cubicBezTo>
                      <a:pt x="144" y="36"/>
                      <a:pt x="153" y="36"/>
                      <a:pt x="155" y="36"/>
                    </a:cubicBezTo>
                    <a:cubicBezTo>
                      <a:pt x="155" y="35"/>
                      <a:pt x="169" y="4"/>
                      <a:pt x="170" y="3"/>
                    </a:cubicBezTo>
                    <a:cubicBezTo>
                      <a:pt x="169" y="3"/>
                      <a:pt x="124" y="2"/>
                      <a:pt x="122" y="2"/>
                    </a:cubicBezTo>
                    <a:cubicBezTo>
                      <a:pt x="121" y="3"/>
                      <a:pt x="120" y="6"/>
                      <a:pt x="120" y="6"/>
                    </a:cubicBezTo>
                    <a:cubicBezTo>
                      <a:pt x="120" y="6"/>
                      <a:pt x="118" y="9"/>
                      <a:pt x="118" y="10"/>
                    </a:cubicBezTo>
                    <a:cubicBezTo>
                      <a:pt x="119" y="10"/>
                      <a:pt x="145" y="11"/>
                      <a:pt x="145" y="11"/>
                    </a:cubicBezTo>
                    <a:cubicBezTo>
                      <a:pt x="118" y="25"/>
                      <a:pt x="118" y="25"/>
                      <a:pt x="118" y="25"/>
                    </a:cubicBezTo>
                    <a:cubicBezTo>
                      <a:pt x="112" y="27"/>
                      <a:pt x="111" y="26"/>
                      <a:pt x="109" y="24"/>
                    </a:cubicBezTo>
                    <a:cubicBezTo>
                      <a:pt x="109" y="24"/>
                      <a:pt x="99" y="14"/>
                      <a:pt x="99" y="13"/>
                    </a:cubicBezTo>
                    <a:cubicBezTo>
                      <a:pt x="97" y="14"/>
                      <a:pt x="88" y="19"/>
                      <a:pt x="87" y="20"/>
                    </a:cubicBezTo>
                    <a:cubicBezTo>
                      <a:pt x="89" y="22"/>
                      <a:pt x="102" y="36"/>
                      <a:pt x="102" y="36"/>
                    </a:cubicBezTo>
                    <a:cubicBezTo>
                      <a:pt x="104" y="39"/>
                      <a:pt x="110" y="39"/>
                      <a:pt x="116" y="36"/>
                    </a:cubicBezTo>
                    <a:close/>
                    <a:moveTo>
                      <a:pt x="47" y="15"/>
                    </a:moveTo>
                    <a:cubicBezTo>
                      <a:pt x="61" y="30"/>
                      <a:pt x="61" y="30"/>
                      <a:pt x="61" y="30"/>
                    </a:cubicBezTo>
                    <a:cubicBezTo>
                      <a:pt x="62" y="30"/>
                      <a:pt x="62" y="31"/>
                      <a:pt x="62" y="32"/>
                    </a:cubicBezTo>
                    <a:cubicBezTo>
                      <a:pt x="62" y="33"/>
                      <a:pt x="62" y="33"/>
                      <a:pt x="62" y="33"/>
                    </a:cubicBezTo>
                    <a:cubicBezTo>
                      <a:pt x="61" y="34"/>
                      <a:pt x="59" y="35"/>
                      <a:pt x="57" y="36"/>
                    </a:cubicBezTo>
                    <a:cubicBezTo>
                      <a:pt x="57" y="36"/>
                      <a:pt x="40" y="45"/>
                      <a:pt x="38" y="46"/>
                    </a:cubicBezTo>
                    <a:cubicBezTo>
                      <a:pt x="38" y="47"/>
                      <a:pt x="44" y="53"/>
                      <a:pt x="44" y="53"/>
                    </a:cubicBezTo>
                    <a:cubicBezTo>
                      <a:pt x="49" y="51"/>
                      <a:pt x="74" y="38"/>
                      <a:pt x="74" y="38"/>
                    </a:cubicBezTo>
                    <a:cubicBezTo>
                      <a:pt x="76" y="37"/>
                      <a:pt x="77" y="36"/>
                      <a:pt x="78" y="34"/>
                    </a:cubicBezTo>
                    <a:cubicBezTo>
                      <a:pt x="79" y="33"/>
                      <a:pt x="79" y="33"/>
                      <a:pt x="79" y="33"/>
                    </a:cubicBezTo>
                    <a:cubicBezTo>
                      <a:pt x="79" y="32"/>
                      <a:pt x="79" y="30"/>
                      <a:pt x="78" y="28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9" y="9"/>
                      <a:pt x="83" y="9"/>
                      <a:pt x="85" y="9"/>
                    </a:cubicBezTo>
                    <a:cubicBezTo>
                      <a:pt x="86" y="8"/>
                      <a:pt x="89" y="2"/>
                      <a:pt x="89" y="1"/>
                    </a:cubicBezTo>
                    <a:cubicBezTo>
                      <a:pt x="88" y="1"/>
                      <a:pt x="43" y="0"/>
                      <a:pt x="41" y="0"/>
                    </a:cubicBezTo>
                    <a:cubicBezTo>
                      <a:pt x="40" y="1"/>
                      <a:pt x="32" y="19"/>
                      <a:pt x="32" y="19"/>
                    </a:cubicBezTo>
                    <a:cubicBezTo>
                      <a:pt x="32" y="19"/>
                      <a:pt x="26" y="32"/>
                      <a:pt x="26" y="33"/>
                    </a:cubicBezTo>
                    <a:cubicBezTo>
                      <a:pt x="27" y="33"/>
                      <a:pt x="36" y="34"/>
                      <a:pt x="38" y="34"/>
                    </a:cubicBezTo>
                    <a:cubicBezTo>
                      <a:pt x="39" y="32"/>
                      <a:pt x="47" y="15"/>
                      <a:pt x="47" y="15"/>
                    </a:cubicBezTo>
                    <a:close/>
                    <a:moveTo>
                      <a:pt x="54" y="57"/>
                    </a:moveTo>
                    <a:cubicBezTo>
                      <a:pt x="19" y="75"/>
                      <a:pt x="19" y="75"/>
                      <a:pt x="19" y="75"/>
                    </a:cubicBezTo>
                    <a:cubicBezTo>
                      <a:pt x="19" y="75"/>
                      <a:pt x="27" y="59"/>
                      <a:pt x="27" y="58"/>
                    </a:cubicBezTo>
                    <a:cubicBezTo>
                      <a:pt x="26" y="58"/>
                      <a:pt x="17" y="58"/>
                      <a:pt x="15" y="58"/>
                    </a:cubicBezTo>
                    <a:cubicBezTo>
                      <a:pt x="14" y="59"/>
                      <a:pt x="6" y="77"/>
                      <a:pt x="6" y="77"/>
                    </a:cubicBezTo>
                    <a:cubicBezTo>
                      <a:pt x="6" y="77"/>
                      <a:pt x="0" y="90"/>
                      <a:pt x="0" y="91"/>
                    </a:cubicBezTo>
                    <a:cubicBezTo>
                      <a:pt x="1" y="91"/>
                      <a:pt x="46" y="92"/>
                      <a:pt x="48" y="92"/>
                    </a:cubicBezTo>
                    <a:cubicBezTo>
                      <a:pt x="48" y="91"/>
                      <a:pt x="51" y="85"/>
                      <a:pt x="52" y="84"/>
                    </a:cubicBezTo>
                    <a:cubicBezTo>
                      <a:pt x="50" y="84"/>
                      <a:pt x="25" y="83"/>
                      <a:pt x="25" y="83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57" y="66"/>
                      <a:pt x="59" y="67"/>
                      <a:pt x="61" y="70"/>
                    </a:cubicBezTo>
                    <a:cubicBezTo>
                      <a:pt x="61" y="70"/>
                      <a:pt x="70" y="80"/>
                      <a:pt x="71" y="81"/>
                    </a:cubicBezTo>
                    <a:cubicBezTo>
                      <a:pt x="72" y="80"/>
                      <a:pt x="82" y="75"/>
                      <a:pt x="83" y="74"/>
                    </a:cubicBezTo>
                    <a:cubicBezTo>
                      <a:pt x="81" y="72"/>
                      <a:pt x="68" y="58"/>
                      <a:pt x="68" y="58"/>
                    </a:cubicBezTo>
                    <a:cubicBezTo>
                      <a:pt x="65" y="55"/>
                      <a:pt x="59" y="54"/>
                      <a:pt x="54" y="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903380635" name="Line 396" hidden="0"/>
            <p:cNvSpPr>
              <a:spLocks noChangeShapeType="1"/>
            </p:cNvSpPr>
            <p:nvPr isPhoto="0" userDrawn="0"/>
          </p:nvSpPr>
          <p:spPr bwMode="auto">
            <a:xfrm>
              <a:off x="3399630" y="3715676"/>
              <a:ext cx="252009" cy="81185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olid"/>
              <a:round/>
              <a:headEnd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338241709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200781" y="3838463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5</a:t>
              </a:r>
              <a:endParaRPr/>
            </a:p>
          </p:txBody>
        </p:sp>
        <p:sp>
          <p:nvSpPr>
            <p:cNvPr id="2112638147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3347274" y="4317835"/>
              <a:ext cx="346110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wrap="square"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1</a:t>
              </a:r>
              <a:endParaRPr/>
            </a:p>
          </p:txBody>
        </p:sp>
        <p:sp>
          <p:nvSpPr>
            <p:cNvPr id="1977630627" name="Text Box 226" hidden="0"/>
            <p:cNvSpPr txBox="1">
              <a:spLocks noChangeArrowheads="1"/>
            </p:cNvSpPr>
            <p:nvPr isPhoto="0" userDrawn="0"/>
          </p:nvSpPr>
          <p:spPr bwMode="auto">
            <a:xfrm>
              <a:off x="3516025" y="4603304"/>
              <a:ext cx="694263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PE9</a:t>
              </a:r>
              <a:endParaRPr/>
            </a:p>
          </p:txBody>
        </p:sp>
        <p:sp>
          <p:nvSpPr>
            <p:cNvPr id="187207522" name="Line 396" hidden="0"/>
            <p:cNvSpPr>
              <a:spLocks noChangeShapeType="1"/>
            </p:cNvSpPr>
            <p:nvPr isPhoto="0" userDrawn="0"/>
          </p:nvSpPr>
          <p:spPr bwMode="auto">
            <a:xfrm>
              <a:off x="3395637" y="3697372"/>
              <a:ext cx="363774" cy="8209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grpSp>
          <p:nvGrpSpPr>
            <p:cNvPr id="727961862" name="Group 29" hidden="0"/>
            <p:cNvGrpSpPr/>
            <p:nvPr isPhoto="0" userDrawn="0"/>
          </p:nvGrpSpPr>
          <p:grpSpPr bwMode="auto">
            <a:xfrm>
              <a:off x="2639780" y="2999175"/>
              <a:ext cx="1496437" cy="406372"/>
              <a:chOff x="0" y="0"/>
              <a:chExt cx="1496437" cy="497601"/>
            </a:xfrm>
          </p:grpSpPr>
          <p:sp>
            <p:nvSpPr>
              <p:cNvPr id="575049771" name="Rectangle 30" hidden="0"/>
              <p:cNvSpPr>
                <a:spLocks noChangeArrowheads="1"/>
              </p:cNvSpPr>
              <p:nvPr isPhoto="0" userDrawn="0"/>
            </p:nvSpPr>
            <p:spPr bwMode="auto">
              <a:xfrm>
                <a:off x="0" y="50031"/>
                <a:ext cx="1468110" cy="225157"/>
              </a:xfrm>
              <a:prstGeom prst="rect">
                <a:avLst/>
              </a:prstGeom>
              <a:solidFill>
                <a:srgbClr val="FF93C9"/>
              </a:solidFill>
              <a:ln w="19050">
                <a:solidFill>
                  <a:srgbClr val="000000"/>
                </a:solidFill>
                <a:miter/>
                <a:headEnd/>
                <a:tailEnd type="none" w="lg" len="lg"/>
              </a:ln>
              <a:effectLst/>
            </p:spPr>
            <p:txBody>
              <a:bodyPr wrap="none" anchor="ctr"/>
              <a:lstStyle/>
              <a:p>
                <a:pPr marL="0" marR="0" lvl="0" indent="0" algn="ctr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4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MS PGothic"/>
                  <a:cs typeface="Arial"/>
                </a:endParaRPr>
              </a:p>
            </p:txBody>
          </p:sp>
          <p:sp>
            <p:nvSpPr>
              <p:cNvPr id="432962796" name="Text Box 31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90966" y="0"/>
                <a:ext cx="1405470" cy="4976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 lIns="106691" tIns="53345" rIns="106691" bIns="53345">
                <a:spAutoFit/>
              </a:bodyPr>
              <a:lstStyle>
                <a:lvl1pPr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1pPr>
                <a:lvl2pPr marL="5333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2pPr>
                <a:lvl3pPr marL="10667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3pPr>
                <a:lvl4pPr marL="1600200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4pPr>
                <a:lvl5pPr marL="2133599" algn="l" defTabSz="1066799"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5pPr>
                <a:lvl6pPr marL="25907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6pPr>
                <a:lvl7pPr marL="30479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7pPr>
                <a:lvl8pPr marL="3505198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8pPr>
                <a:lvl9pPr marL="3962399" defTabSz="1066799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Arial"/>
                    <a:ea typeface="MS PGothic"/>
                  </a:defRPr>
                </a:lvl9pPr>
              </a:lstStyle>
              <a:p>
                <a:pPr marL="0" marR="0" lvl="0" indent="0" algn="ctr" defTabSz="1066799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GB" sz="1200" b="1" i="0" u="none" strike="noStrike" cap="none" spc="0">
                    <a:ln>
                      <a:noFill/>
                    </a:ln>
                    <a:solidFill>
                      <a:srgbClr val="000000"/>
                    </a:solidFill>
                    <a:latin typeface="Times New Roman"/>
                    <a:ea typeface="MS PGothic"/>
                    <a:cs typeface="Arial"/>
                  </a:rPr>
                  <a:t>Controller</a:t>
                </a:r>
                <a:endParaRPr/>
              </a:p>
            </p:txBody>
          </p:sp>
        </p:grpSp>
        <p:cxnSp>
          <p:nvCxnSpPr>
            <p:cNvPr id="2042537328" name="Straight Arrow Connector 287" hidden="0"/>
            <p:cNvCxnSpPr>
              <a:cxnSpLocks/>
            </p:cNvCxnSpPr>
            <p:nvPr isPhoto="0" userDrawn="0"/>
          </p:nvCxnSpPr>
          <p:spPr bwMode="auto">
            <a:xfrm flipH="1">
              <a:off x="2516494" y="3243192"/>
              <a:ext cx="942959" cy="547387"/>
            </a:xfrm>
            <a:prstGeom prst="straightConnector1">
              <a:avLst/>
            </a:prstGeom>
            <a:noFill/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66366304" name="Group 288" hidden="0"/>
            <p:cNvGrpSpPr/>
            <p:nvPr isPhoto="0" userDrawn="0"/>
          </p:nvGrpSpPr>
          <p:grpSpPr bwMode="auto">
            <a:xfrm>
              <a:off x="927209" y="3028287"/>
              <a:ext cx="1523319" cy="246221"/>
              <a:chOff x="0" y="0"/>
              <a:chExt cx="1523319" cy="301496"/>
            </a:xfrm>
          </p:grpSpPr>
          <p:sp>
            <p:nvSpPr>
              <p:cNvPr id="2118982352" name="Rounded Rectangular Callout 329" hidden="0"/>
              <p:cNvSpPr/>
              <p:nvPr isPhoto="0" userDrawn="0"/>
            </p:nvSpPr>
            <p:spPr bwMode="auto">
              <a:xfrm>
                <a:off x="62262" y="6921"/>
                <a:ext cx="1363962" cy="215068"/>
              </a:xfrm>
              <a:prstGeom prst="wedgeRoundRectCallout">
                <a:avLst>
                  <a:gd name="adj1" fmla="val 98678"/>
                  <a:gd name="adj2" fmla="val 229547"/>
                  <a:gd name="adj3" fmla="val 16667"/>
                </a:avLst>
              </a:prstGeom>
              <a:noFill/>
              <a:ln w="9525" cap="flat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/>
              </a:bodyPr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sz="1800" b="0" i="0" u="none" strike="noStrike" cap="none" spc="0">
                  <a:ln>
                    <a:noFill/>
                  </a:ln>
                  <a:solidFill>
                    <a:srgbClr val="B2B2B2"/>
                  </a:solidFill>
                  <a:latin typeface="Arial"/>
                  <a:ea typeface="宋体"/>
                  <a:cs typeface="Arial"/>
                </a:endParaRPr>
              </a:p>
            </p:txBody>
          </p:sp>
          <p:sp>
            <p:nvSpPr>
              <p:cNvPr id="1494546997" name="Text Box 25" hidden="0"/>
              <p:cNvSpPr txBox="1">
                <a:spLocks noChangeArrowheads="1"/>
              </p:cNvSpPr>
              <p:nvPr isPhoto="0" userDrawn="0"/>
            </p:nvSpPr>
            <p:spPr bwMode="auto">
              <a:xfrm>
                <a:off x="0" y="0"/>
                <a:ext cx="1523319" cy="301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lvl1pPr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1pPr>
                <a:lvl2pPr marL="742950" indent="-28575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2pPr>
                <a:lvl3pPr marL="11430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3pPr>
                <a:lvl4pPr marL="16002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4pPr>
                <a:lvl5pPr marL="2057400" indent="-228600" algn="l"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5pPr>
                <a:lvl6pPr marL="2514599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6pPr>
                <a:lvl7pPr marL="29718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7pPr>
                <a:lvl8pPr marL="34290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8pPr>
                <a:lvl9pPr marL="3886200" indent="-228600">
                  <a:spcBef>
                    <a:spcPts val="0"/>
                  </a:spcBef>
                  <a:spcAft>
                    <a:spcPts val="0"/>
                  </a:spcAft>
                  <a:defRPr sz="2400">
                    <a:solidFill>
                      <a:schemeClr val="tx1"/>
                    </a:solidFill>
                    <a:latin typeface="Times New Roman"/>
                    <a:ea typeface="SimSun"/>
                  </a:defRPr>
                </a:lvl9pPr>
              </a:lstStyle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sz="1000">
                    <a:solidFill>
                      <a:srgbClr val="2D2015"/>
                    </a:solidFill>
                    <a:cs typeface="Arial"/>
                  </a:rPr>
                  <a:t>TE </a:t>
                </a:r>
                <a:r>
                  <a:rPr lang="en-US" sz="1000" b="0" i="0" u="none" strike="noStrike" cap="none" spc="0">
                    <a:ln>
                      <a:noFill/>
                    </a:ln>
                    <a:solidFill>
                      <a:srgbClr val="2D2015"/>
                    </a:solidFill>
                    <a:latin typeface="Times New Roman"/>
                    <a:ea typeface="SimSun"/>
                    <a:cs typeface="Arial"/>
                  </a:rPr>
                  <a:t>P2MP Tree</a:t>
                </a:r>
                <a:endParaRPr sz="1000"/>
              </a:p>
            </p:txBody>
          </p:sp>
        </p:grpSp>
        <p:grpSp>
          <p:nvGrpSpPr>
            <p:cNvPr id="224533772" name="Group 276" hidden="0"/>
            <p:cNvGrpSpPr/>
            <p:nvPr isPhoto="0" userDrawn="0"/>
          </p:nvGrpSpPr>
          <p:grpSpPr bwMode="auto">
            <a:xfrm>
              <a:off x="7774889" y="2914797"/>
              <a:ext cx="380186" cy="151859"/>
              <a:chOff x="0" y="0"/>
              <a:chExt cx="380186" cy="185951"/>
            </a:xfrm>
          </p:grpSpPr>
          <p:sp>
            <p:nvSpPr>
              <p:cNvPr id="578140155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7912282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7132682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99887585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1158393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2218473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36688167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96470038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11560376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58836267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33298734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88059893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001819297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636468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0881278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3498633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81704213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1235817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064964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912260516" name="Group 309" hidden="0"/>
            <p:cNvGrpSpPr/>
            <p:nvPr isPhoto="0" userDrawn="0"/>
          </p:nvGrpSpPr>
          <p:grpSpPr bwMode="auto">
            <a:xfrm>
              <a:off x="9326380" y="4139989"/>
              <a:ext cx="380186" cy="151859"/>
              <a:chOff x="0" y="0"/>
              <a:chExt cx="380186" cy="185951"/>
            </a:xfrm>
          </p:grpSpPr>
          <p:sp>
            <p:nvSpPr>
              <p:cNvPr id="968387611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74945715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92372291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97684492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9164938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0457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9457533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88005967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94956394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06989031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8233491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0663577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8487026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9440070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26078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822525825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31993308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30046812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01336849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2095582271" name="Group 329" hidden="0"/>
            <p:cNvGrpSpPr/>
            <p:nvPr isPhoto="0" userDrawn="0"/>
          </p:nvGrpSpPr>
          <p:grpSpPr bwMode="auto">
            <a:xfrm>
              <a:off x="8943104" y="3412237"/>
              <a:ext cx="380186" cy="151859"/>
              <a:chOff x="0" y="0"/>
              <a:chExt cx="380186" cy="185951"/>
            </a:xfrm>
          </p:grpSpPr>
          <p:sp>
            <p:nvSpPr>
              <p:cNvPr id="174246403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73906924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70289028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4848607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12482202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65726329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1673786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597373974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7642989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03788549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31483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439975927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55026060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8789333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93402437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65405037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09970344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917266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16674173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grpSp>
          <p:nvGrpSpPr>
            <p:cNvPr id="1835669567" name="Group 349" hidden="0"/>
            <p:cNvGrpSpPr/>
            <p:nvPr isPhoto="0" userDrawn="0"/>
          </p:nvGrpSpPr>
          <p:grpSpPr bwMode="auto">
            <a:xfrm>
              <a:off x="1040284" y="3873734"/>
              <a:ext cx="380186" cy="151859"/>
              <a:chOff x="0" y="0"/>
              <a:chExt cx="380186" cy="185951"/>
            </a:xfrm>
          </p:grpSpPr>
          <p:sp>
            <p:nvSpPr>
              <p:cNvPr id="1393654790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64466153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62287137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05123894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8201576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445592154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16487931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60447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7195852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52019395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36483568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7921584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53382475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009141212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60160762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19320169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6394420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3571905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62747270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58464027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7941037" y="2912104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CE2</a:t>
              </a:r>
              <a:endParaRPr/>
            </a:p>
          </p:txBody>
        </p:sp>
        <p:grpSp>
          <p:nvGrpSpPr>
            <p:cNvPr id="2118361827" name="Group 370" hidden="0"/>
            <p:cNvGrpSpPr/>
            <p:nvPr isPhoto="0" userDrawn="0"/>
          </p:nvGrpSpPr>
          <p:grpSpPr bwMode="auto">
            <a:xfrm>
              <a:off x="8666209" y="4685347"/>
              <a:ext cx="380186" cy="151859"/>
              <a:chOff x="0" y="0"/>
              <a:chExt cx="380186" cy="185951"/>
            </a:xfrm>
          </p:grpSpPr>
          <p:sp>
            <p:nvSpPr>
              <p:cNvPr id="1452558622" name="Freeform 121" hidden="0"/>
              <p:cNvSpPr/>
              <p:nvPr isPhoto="0" userDrawn="0"/>
            </p:nvSpPr>
            <p:spPr bwMode="auto">
              <a:xfrm>
                <a:off x="0" y="52101"/>
                <a:ext cx="380186" cy="133849"/>
              </a:xfrm>
              <a:custGeom>
                <a:avLst/>
                <a:gdLst>
                  <a:gd name="T0" fmla="*/ 360 w 303"/>
                  <a:gd name="T1" fmla="*/ 95 h 137"/>
                  <a:gd name="T2" fmla="*/ 359 w 303"/>
                  <a:gd name="T3" fmla="*/ 97 h 137"/>
                  <a:gd name="T4" fmla="*/ 360 w 303"/>
                  <a:gd name="T5" fmla="*/ 102 h 137"/>
                  <a:gd name="T6" fmla="*/ 181 w 303"/>
                  <a:gd name="T7" fmla="*/ 162 h 137"/>
                  <a:gd name="T8" fmla="*/ 0 w 303"/>
                  <a:gd name="T9" fmla="*/ 102 h 137"/>
                  <a:gd name="T10" fmla="*/ 1 w 303"/>
                  <a:gd name="T11" fmla="*/ 97 h 137"/>
                  <a:gd name="T12" fmla="*/ 0 w 303"/>
                  <a:gd name="T13" fmla="*/ 95 h 137"/>
                  <a:gd name="T14" fmla="*/ 0 w 303"/>
                  <a:gd name="T15" fmla="*/ 0 h 137"/>
                  <a:gd name="T16" fmla="*/ 360 w 303"/>
                  <a:gd name="T17" fmla="*/ 0 h 137"/>
                  <a:gd name="T18" fmla="*/ 360 w 303"/>
                  <a:gd name="T19" fmla="*/ 91 h 137"/>
                  <a:gd name="T20" fmla="*/ 360 w 303"/>
                  <a:gd name="T21" fmla="*/ 95 h 13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03"/>
                  <a:gd name="T34" fmla="*/ 0 h 137"/>
                  <a:gd name="T35" fmla="*/ 303 w 303"/>
                  <a:gd name="T36" fmla="*/ 137 h 137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03" h="137" fill="norm" stroke="1" extrusionOk="0">
                    <a:moveTo>
                      <a:pt x="302" y="80"/>
                    </a:moveTo>
                    <a:cubicBezTo>
                      <a:pt x="302" y="81"/>
                      <a:pt x="302" y="81"/>
                      <a:pt x="301" y="82"/>
                    </a:cubicBezTo>
                    <a:cubicBezTo>
                      <a:pt x="302" y="83"/>
                      <a:pt x="302" y="85"/>
                      <a:pt x="302" y="86"/>
                    </a:cubicBezTo>
                    <a:cubicBezTo>
                      <a:pt x="302" y="114"/>
                      <a:pt x="234" y="137"/>
                      <a:pt x="152" y="137"/>
                    </a:cubicBezTo>
                    <a:cubicBezTo>
                      <a:pt x="68" y="137"/>
                      <a:pt x="0" y="114"/>
                      <a:pt x="0" y="86"/>
                    </a:cubicBezTo>
                    <a:cubicBezTo>
                      <a:pt x="0" y="85"/>
                      <a:pt x="0" y="83"/>
                      <a:pt x="1" y="82"/>
                    </a:cubicBezTo>
                    <a:cubicBezTo>
                      <a:pt x="0" y="81"/>
                      <a:pt x="0" y="81"/>
                      <a:pt x="0" y="80"/>
                    </a:cubicBezTo>
                    <a:lnTo>
                      <a:pt x="0" y="0"/>
                    </a:lnTo>
                    <a:lnTo>
                      <a:pt x="302" y="0"/>
                    </a:lnTo>
                    <a:lnTo>
                      <a:pt x="302" y="77"/>
                    </a:lnTo>
                    <a:cubicBezTo>
                      <a:pt x="303" y="78"/>
                      <a:pt x="302" y="79"/>
                      <a:pt x="302" y="80"/>
                    </a:cubicBezTo>
                  </a:path>
                </a:pathLst>
              </a:custGeom>
              <a:solidFill>
                <a:srgbClr val="C3A229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64714759" name="Freeform 122" hidden="0"/>
              <p:cNvSpPr/>
              <p:nvPr isPhoto="0" userDrawn="0"/>
            </p:nvSpPr>
            <p:spPr bwMode="auto">
              <a:xfrm>
                <a:off x="0" y="52101"/>
                <a:ext cx="380186" cy="897"/>
              </a:xfrm>
              <a:custGeom>
                <a:avLst/>
                <a:gdLst>
                  <a:gd name="T0" fmla="*/ 331 w 331"/>
                  <a:gd name="T1" fmla="*/ 0 h 1"/>
                  <a:gd name="T2" fmla="*/ 330 w 331"/>
                  <a:gd name="T3" fmla="*/ 0 h 1"/>
                  <a:gd name="T4" fmla="*/ 0 w 331"/>
                  <a:gd name="T5" fmla="*/ 0 h 1"/>
                  <a:gd name="T6" fmla="*/ 0 w 331"/>
                  <a:gd name="T7" fmla="*/ 1 h 1"/>
                  <a:gd name="T8" fmla="*/ 330 w 331"/>
                  <a:gd name="T9" fmla="*/ 1 h 1"/>
                  <a:gd name="T10" fmla="*/ 331 w 331"/>
                  <a:gd name="T11" fmla="*/ 0 h 1"/>
                  <a:gd name="T12" fmla="*/ 331 w 331"/>
                  <a:gd name="T13" fmla="*/ 0 h 1"/>
                  <a:gd name="T14" fmla="*/ 331 w 331"/>
                  <a:gd name="T15" fmla="*/ 0 h 1"/>
                  <a:gd name="T16" fmla="*/ 330 w 331"/>
                  <a:gd name="T17" fmla="*/ 0 h 1"/>
                  <a:gd name="T18" fmla="*/ 331 w 331"/>
                  <a:gd name="T19" fmla="*/ 0 h 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31"/>
                  <a:gd name="T31" fmla="*/ 0 h 1"/>
                  <a:gd name="T32" fmla="*/ 331 w 331"/>
                  <a:gd name="T33" fmla="*/ 1 h 1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31" h="1" fill="norm" stroke="1" extrusionOk="0">
                    <a:moveTo>
                      <a:pt x="331" y="0"/>
                    </a:moveTo>
                    <a:lnTo>
                      <a:pt x="330" y="0"/>
                    </a:lnTo>
                    <a:lnTo>
                      <a:pt x="0" y="0"/>
                    </a:lnTo>
                    <a:lnTo>
                      <a:pt x="0" y="1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0" y="0"/>
                    </a:lnTo>
                    <a:lnTo>
                      <a:pt x="331" y="0"/>
                    </a:lnTo>
                    <a:close/>
                  </a:path>
                </a:pathLst>
              </a:custGeom>
              <a:solidFill>
                <a:srgbClr val="61BFF3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15166044" name="Freeform 123" hidden="0"/>
              <p:cNvSpPr/>
              <p:nvPr isPhoto="0" userDrawn="0"/>
            </p:nvSpPr>
            <p:spPr bwMode="auto">
              <a:xfrm>
                <a:off x="0" y="0"/>
                <a:ext cx="379037" cy="101509"/>
              </a:xfrm>
              <a:custGeom>
                <a:avLst/>
                <a:gdLst>
                  <a:gd name="T0" fmla="*/ 361 w 302"/>
                  <a:gd name="T1" fmla="*/ 63 h 104"/>
                  <a:gd name="T2" fmla="*/ 181 w 302"/>
                  <a:gd name="T3" fmla="*/ 123 h 104"/>
                  <a:gd name="T4" fmla="*/ 0 w 302"/>
                  <a:gd name="T5" fmla="*/ 63 h 104"/>
                  <a:gd name="T6" fmla="*/ 181 w 302"/>
                  <a:gd name="T7" fmla="*/ 0 h 104"/>
                  <a:gd name="T8" fmla="*/ 361 w 302"/>
                  <a:gd name="T9" fmla="*/ 63 h 10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2"/>
                  <a:gd name="T16" fmla="*/ 0 h 104"/>
                  <a:gd name="T17" fmla="*/ 302 w 302"/>
                  <a:gd name="T18" fmla="*/ 104 h 10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2" h="104" fill="norm" stroke="1" extrusionOk="0">
                    <a:moveTo>
                      <a:pt x="302" y="53"/>
                    </a:moveTo>
                    <a:cubicBezTo>
                      <a:pt x="302" y="81"/>
                      <a:pt x="234" y="104"/>
                      <a:pt x="152" y="104"/>
                    </a:cubicBezTo>
                    <a:cubicBezTo>
                      <a:pt x="68" y="104"/>
                      <a:pt x="0" y="81"/>
                      <a:pt x="0" y="53"/>
                    </a:cubicBezTo>
                    <a:cubicBezTo>
                      <a:pt x="0" y="24"/>
                      <a:pt x="68" y="0"/>
                      <a:pt x="152" y="0"/>
                    </a:cubicBezTo>
                    <a:cubicBezTo>
                      <a:pt x="234" y="0"/>
                      <a:pt x="302" y="24"/>
                      <a:pt x="302" y="53"/>
                    </a:cubicBezTo>
                  </a:path>
                </a:pathLst>
              </a:custGeom>
              <a:solidFill>
                <a:srgbClr val="E1C973"/>
              </a:solidFill>
              <a:ln w="9525" cap="flat" cmpd="sng">
                <a:solidFill>
                  <a:srgbClr val="DD8D17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06202941" name="Freeform 124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7908104" name="Freeform 125" hidden="0"/>
              <p:cNvSpPr/>
              <p:nvPr isPhoto="0" userDrawn="0"/>
            </p:nvSpPr>
            <p:spPr bwMode="auto">
              <a:xfrm>
                <a:off x="192963" y="15270"/>
                <a:ext cx="125195" cy="31440"/>
              </a:xfrm>
              <a:custGeom>
                <a:avLst/>
                <a:gdLst>
                  <a:gd name="T0" fmla="*/ 0 w 99"/>
                  <a:gd name="T1" fmla="*/ 29 h 33"/>
                  <a:gd name="T2" fmla="*/ 26 w 99"/>
                  <a:gd name="T3" fmla="*/ 37 h 33"/>
                  <a:gd name="T4" fmla="*/ 91 w 99"/>
                  <a:gd name="T5" fmla="*/ 13 h 33"/>
                  <a:gd name="T6" fmla="*/ 120 w 99"/>
                  <a:gd name="T7" fmla="*/ 20 h 33"/>
                  <a:gd name="T8" fmla="*/ 105 w 99"/>
                  <a:gd name="T9" fmla="*/ 0 h 33"/>
                  <a:gd name="T10" fmla="*/ 29 w 99"/>
                  <a:gd name="T11" fmla="*/ 0 h 33"/>
                  <a:gd name="T12" fmla="*/ 59 w 99"/>
                  <a:gd name="T13" fmla="*/ 5 h 33"/>
                  <a:gd name="T14" fmla="*/ 0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9" y="18"/>
                    </a:lnTo>
                    <a:lnTo>
                      <a:pt x="86" y="0"/>
                    </a:lnTo>
                    <a:lnTo>
                      <a:pt x="24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108725465" name="Freeform 126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0091995" name="Freeform 127" hidden="0"/>
              <p:cNvSpPr/>
              <p:nvPr isPhoto="0" userDrawn="0"/>
            </p:nvSpPr>
            <p:spPr bwMode="auto">
              <a:xfrm>
                <a:off x="57429" y="52101"/>
                <a:ext cx="125195" cy="34135"/>
              </a:xfrm>
              <a:custGeom>
                <a:avLst/>
                <a:gdLst>
                  <a:gd name="T0" fmla="*/ 120 w 99"/>
                  <a:gd name="T1" fmla="*/ 9 h 35"/>
                  <a:gd name="T2" fmla="*/ 94 w 99"/>
                  <a:gd name="T3" fmla="*/ 0 h 35"/>
                  <a:gd name="T4" fmla="*/ 32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4 w 99"/>
                  <a:gd name="T11" fmla="*/ 41 h 35"/>
                  <a:gd name="T12" fmla="*/ 59 w 99"/>
                  <a:gd name="T13" fmla="*/ 33 h 35"/>
                  <a:gd name="T14" fmla="*/ 120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6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8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785082569" name="Freeform 128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2117201107" name="Freeform 129" hidden="0"/>
              <p:cNvSpPr/>
              <p:nvPr isPhoto="0" userDrawn="0"/>
            </p:nvSpPr>
            <p:spPr bwMode="auto">
              <a:xfrm>
                <a:off x="64321" y="12575"/>
                <a:ext cx="124047" cy="32338"/>
              </a:xfrm>
              <a:custGeom>
                <a:avLst/>
                <a:gdLst>
                  <a:gd name="T0" fmla="*/ 0 w 99"/>
                  <a:gd name="T1" fmla="*/ 9 h 33"/>
                  <a:gd name="T2" fmla="*/ 26 w 99"/>
                  <a:gd name="T3" fmla="*/ 0 h 33"/>
                  <a:gd name="T4" fmla="*/ 89 w 99"/>
                  <a:gd name="T5" fmla="*/ 24 h 33"/>
                  <a:gd name="T6" fmla="*/ 118 w 99"/>
                  <a:gd name="T7" fmla="*/ 17 h 33"/>
                  <a:gd name="T8" fmla="*/ 103 w 99"/>
                  <a:gd name="T9" fmla="*/ 39 h 33"/>
                  <a:gd name="T10" fmla="*/ 28 w 99"/>
                  <a:gd name="T11" fmla="*/ 39 h 33"/>
                  <a:gd name="T12" fmla="*/ 60 w 99"/>
                  <a:gd name="T13" fmla="*/ 32 h 33"/>
                  <a:gd name="T14" fmla="*/ 0 w 99"/>
                  <a:gd name="T15" fmla="*/ 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5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30977380" name="Freeform 130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674511269" name="Freeform 131" hidden="0"/>
              <p:cNvSpPr/>
              <p:nvPr isPhoto="0" userDrawn="0"/>
            </p:nvSpPr>
            <p:spPr bwMode="auto">
              <a:xfrm>
                <a:off x="188369" y="55694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60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50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24272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640311445" name="Freeform 132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214798792" name="Freeform 133" hidden="0"/>
              <p:cNvSpPr/>
              <p:nvPr isPhoto="0" userDrawn="0"/>
            </p:nvSpPr>
            <p:spPr bwMode="auto">
              <a:xfrm>
                <a:off x="196408" y="17067"/>
                <a:ext cx="122899" cy="32338"/>
              </a:xfrm>
              <a:custGeom>
                <a:avLst/>
                <a:gdLst>
                  <a:gd name="T0" fmla="*/ 0 w 98"/>
                  <a:gd name="T1" fmla="*/ 29 h 33"/>
                  <a:gd name="T2" fmla="*/ 26 w 98"/>
                  <a:gd name="T3" fmla="*/ 39 h 33"/>
                  <a:gd name="T4" fmla="*/ 90 w 98"/>
                  <a:gd name="T5" fmla="*/ 13 h 33"/>
                  <a:gd name="T6" fmla="*/ 117 w 98"/>
                  <a:gd name="T7" fmla="*/ 22 h 33"/>
                  <a:gd name="T8" fmla="*/ 103 w 98"/>
                  <a:gd name="T9" fmla="*/ 0 h 33"/>
                  <a:gd name="T10" fmla="*/ 27 w 98"/>
                  <a:gd name="T11" fmla="*/ 0 h 33"/>
                  <a:gd name="T12" fmla="*/ 59 w 98"/>
                  <a:gd name="T13" fmla="*/ 5 h 33"/>
                  <a:gd name="T14" fmla="*/ 0 w 98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8"/>
                  <a:gd name="T25" fmla="*/ 0 h 33"/>
                  <a:gd name="T26" fmla="*/ 98 w 98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8" h="33" fill="norm" stroke="1" extrusionOk="0">
                    <a:moveTo>
                      <a:pt x="0" y="25"/>
                    </a:moveTo>
                    <a:lnTo>
                      <a:pt x="22" y="33"/>
                    </a:lnTo>
                    <a:lnTo>
                      <a:pt x="75" y="11"/>
                    </a:lnTo>
                    <a:lnTo>
                      <a:pt x="98" y="18"/>
                    </a:lnTo>
                    <a:lnTo>
                      <a:pt x="86" y="0"/>
                    </a:lnTo>
                    <a:lnTo>
                      <a:pt x="23" y="0"/>
                    </a:lnTo>
                    <a:lnTo>
                      <a:pt x="49" y="5"/>
                    </a:lnTo>
                    <a:lnTo>
                      <a:pt x="0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943912715" name="Freeform 134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389371776" name="Freeform 135" hidden="0"/>
              <p:cNvSpPr/>
              <p:nvPr isPhoto="0" userDrawn="0"/>
            </p:nvSpPr>
            <p:spPr bwMode="auto">
              <a:xfrm>
                <a:off x="60876" y="53898"/>
                <a:ext cx="124047" cy="34135"/>
              </a:xfrm>
              <a:custGeom>
                <a:avLst/>
                <a:gdLst>
                  <a:gd name="T0" fmla="*/ 118 w 99"/>
                  <a:gd name="T1" fmla="*/ 9 h 35"/>
                  <a:gd name="T2" fmla="*/ 92 w 99"/>
                  <a:gd name="T3" fmla="*/ 0 h 35"/>
                  <a:gd name="T4" fmla="*/ 29 w 99"/>
                  <a:gd name="T5" fmla="*/ 26 h 35"/>
                  <a:gd name="T6" fmla="*/ 0 w 99"/>
                  <a:gd name="T7" fmla="*/ 17 h 35"/>
                  <a:gd name="T8" fmla="*/ 15 w 99"/>
                  <a:gd name="T9" fmla="*/ 41 h 35"/>
                  <a:gd name="T10" fmla="*/ 92 w 99"/>
                  <a:gd name="T11" fmla="*/ 41 h 35"/>
                  <a:gd name="T12" fmla="*/ 58 w 99"/>
                  <a:gd name="T13" fmla="*/ 31 h 35"/>
                  <a:gd name="T14" fmla="*/ 118 w 99"/>
                  <a:gd name="T15" fmla="*/ 9 h 3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5"/>
                  <a:gd name="T26" fmla="*/ 99 w 99"/>
                  <a:gd name="T27" fmla="*/ 35 h 3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5" fill="norm" stroke="1" extrusionOk="0">
                    <a:moveTo>
                      <a:pt x="99" y="7"/>
                    </a:moveTo>
                    <a:lnTo>
                      <a:pt x="77" y="0"/>
                    </a:lnTo>
                    <a:lnTo>
                      <a:pt x="25" y="22"/>
                    </a:lnTo>
                    <a:lnTo>
                      <a:pt x="0" y="15"/>
                    </a:lnTo>
                    <a:lnTo>
                      <a:pt x="13" y="35"/>
                    </a:lnTo>
                    <a:lnTo>
                      <a:pt x="77" y="35"/>
                    </a:lnTo>
                    <a:lnTo>
                      <a:pt x="49" y="27"/>
                    </a:lnTo>
                    <a:lnTo>
                      <a:pt x="99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878489848" name="Freeform 136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525037565" name="Freeform 137" hidden="0"/>
              <p:cNvSpPr/>
              <p:nvPr isPhoto="0" userDrawn="0"/>
            </p:nvSpPr>
            <p:spPr bwMode="auto">
              <a:xfrm>
                <a:off x="66618" y="15270"/>
                <a:ext cx="124047" cy="31440"/>
              </a:xfrm>
              <a:custGeom>
                <a:avLst/>
                <a:gdLst>
                  <a:gd name="T0" fmla="*/ 0 w 99"/>
                  <a:gd name="T1" fmla="*/ 7 h 33"/>
                  <a:gd name="T2" fmla="*/ 26 w 99"/>
                  <a:gd name="T3" fmla="*/ 0 h 33"/>
                  <a:gd name="T4" fmla="*/ 89 w 99"/>
                  <a:gd name="T5" fmla="*/ 22 h 33"/>
                  <a:gd name="T6" fmla="*/ 118 w 99"/>
                  <a:gd name="T7" fmla="*/ 16 h 33"/>
                  <a:gd name="T8" fmla="*/ 103 w 99"/>
                  <a:gd name="T9" fmla="*/ 37 h 33"/>
                  <a:gd name="T10" fmla="*/ 28 w 99"/>
                  <a:gd name="T11" fmla="*/ 37 h 33"/>
                  <a:gd name="T12" fmla="*/ 60 w 99"/>
                  <a:gd name="T13" fmla="*/ 31 h 33"/>
                  <a:gd name="T14" fmla="*/ 0 w 99"/>
                  <a:gd name="T15" fmla="*/ 7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0" y="7"/>
                    </a:moveTo>
                    <a:lnTo>
                      <a:pt x="22" y="0"/>
                    </a:lnTo>
                    <a:lnTo>
                      <a:pt x="75" y="20"/>
                    </a:lnTo>
                    <a:lnTo>
                      <a:pt x="99" y="14"/>
                    </a:lnTo>
                    <a:lnTo>
                      <a:pt x="86" y="33"/>
                    </a:lnTo>
                    <a:lnTo>
                      <a:pt x="24" y="33"/>
                    </a:lnTo>
                    <a:lnTo>
                      <a:pt x="50" y="27"/>
                    </a:lnTo>
                    <a:lnTo>
                      <a:pt x="0" y="7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1767448819" name="Freeform 138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  <p:sp>
            <p:nvSpPr>
              <p:cNvPr id="35873535" name="Freeform 139" hidden="0"/>
              <p:cNvSpPr/>
              <p:nvPr isPhoto="0" userDrawn="0"/>
            </p:nvSpPr>
            <p:spPr bwMode="auto">
              <a:xfrm>
                <a:off x="190666" y="57492"/>
                <a:ext cx="124047" cy="32338"/>
              </a:xfrm>
              <a:custGeom>
                <a:avLst/>
                <a:gdLst>
                  <a:gd name="T0" fmla="*/ 118 w 99"/>
                  <a:gd name="T1" fmla="*/ 29 h 33"/>
                  <a:gd name="T2" fmla="*/ 92 w 99"/>
                  <a:gd name="T3" fmla="*/ 39 h 33"/>
                  <a:gd name="T4" fmla="*/ 31 w 99"/>
                  <a:gd name="T5" fmla="*/ 13 h 33"/>
                  <a:gd name="T6" fmla="*/ 0 w 99"/>
                  <a:gd name="T7" fmla="*/ 22 h 33"/>
                  <a:gd name="T8" fmla="*/ 15 w 99"/>
                  <a:gd name="T9" fmla="*/ 0 h 33"/>
                  <a:gd name="T10" fmla="*/ 92 w 99"/>
                  <a:gd name="T11" fmla="*/ 0 h 33"/>
                  <a:gd name="T12" fmla="*/ 58 w 99"/>
                  <a:gd name="T13" fmla="*/ 5 h 33"/>
                  <a:gd name="T14" fmla="*/ 118 w 99"/>
                  <a:gd name="T15" fmla="*/ 29 h 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9"/>
                  <a:gd name="T25" fmla="*/ 0 h 33"/>
                  <a:gd name="T26" fmla="*/ 99 w 99"/>
                  <a:gd name="T27" fmla="*/ 33 h 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9" h="33" fill="norm" stroke="1" extrusionOk="0">
                    <a:moveTo>
                      <a:pt x="99" y="25"/>
                    </a:moveTo>
                    <a:lnTo>
                      <a:pt x="77" y="33"/>
                    </a:lnTo>
                    <a:lnTo>
                      <a:pt x="26" y="11"/>
                    </a:lnTo>
                    <a:lnTo>
                      <a:pt x="0" y="18"/>
                    </a:lnTo>
                    <a:lnTo>
                      <a:pt x="13" y="0"/>
                    </a:lnTo>
                    <a:lnTo>
                      <a:pt x="77" y="0"/>
                    </a:lnTo>
                    <a:lnTo>
                      <a:pt x="49" y="5"/>
                    </a:lnTo>
                    <a:lnTo>
                      <a:pt x="99" y="25"/>
                    </a:lnTo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en-US" sz="180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Microsoft YaHei Light"/>
                  <a:cs typeface="Arial"/>
                </a:endParaRPr>
              </a:p>
            </p:txBody>
          </p:sp>
        </p:grpSp>
        <p:sp>
          <p:nvSpPr>
            <p:cNvPr id="1360991884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991146" y="3540279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CE3</a:t>
              </a:r>
              <a:endParaRPr/>
            </a:p>
          </p:txBody>
        </p:sp>
        <p:sp>
          <p:nvSpPr>
            <p:cNvPr id="1814408791" name="Text Box 230" hidden="0"/>
            <p:cNvSpPr txBox="1">
              <a:spLocks noChangeArrowheads="1"/>
            </p:cNvSpPr>
            <p:nvPr isPhoto="0" userDrawn="0"/>
          </p:nvSpPr>
          <p:spPr bwMode="auto">
            <a:xfrm>
              <a:off x="8925848" y="4732733"/>
              <a:ext cx="692222" cy="128853"/>
            </a:xfrm>
            <a:prstGeom prst="rect">
              <a:avLst/>
            </a:prstGeom>
            <a:noFill/>
            <a:ln w="22225" algn="ctr">
              <a:noFill/>
              <a:miter/>
              <a:headEnd/>
              <a:tailEnd/>
            </a:ln>
          </p:spPr>
          <p:txBody>
            <a:bodyPr lIns="58750" tIns="29374" rIns="58750" bIns="29374">
              <a:spAutoFit/>
            </a:bodyPr>
            <a:lstStyle/>
            <a:p>
              <a:pPr marL="0" marR="0" lvl="0" indent="0" algn="ctr" defTabSz="58801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50" b="0" i="0" u="none" strike="noStrike" cap="none" spc="0">
                  <a:ln>
                    <a:noFill/>
                  </a:ln>
                  <a:solidFill>
                    <a:srgbClr val="000000"/>
                  </a:solidFill>
                  <a:latin typeface="FrutigerNext LT BlackCn"/>
                  <a:ea typeface="ＭＳ Ｐゴシック"/>
                  <a:cs typeface="Arial"/>
                </a:rPr>
                <a:t>CE5</a:t>
              </a:r>
              <a:endParaRPr/>
            </a:p>
          </p:txBody>
        </p:sp>
        <p:sp>
          <p:nvSpPr>
            <p:cNvPr id="1766174793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7060932" y="3025543"/>
              <a:ext cx="831698" cy="54075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299704326" name="Line 407" hidden="0"/>
            <p:cNvSpPr>
              <a:spLocks noChangeShapeType="1"/>
            </p:cNvSpPr>
            <p:nvPr isPhoto="0" userDrawn="0"/>
          </p:nvSpPr>
          <p:spPr bwMode="auto">
            <a:xfrm flipV="1">
              <a:off x="8355545" y="3496808"/>
              <a:ext cx="689698" cy="23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2016404628" name="Line 407" hidden="0"/>
            <p:cNvSpPr>
              <a:spLocks noChangeShapeType="1"/>
            </p:cNvSpPr>
            <p:nvPr isPhoto="0" userDrawn="0"/>
          </p:nvSpPr>
          <p:spPr bwMode="auto">
            <a:xfrm>
              <a:off x="8921408" y="4063550"/>
              <a:ext cx="514678" cy="121118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1512341125" name="Line 407" hidden="0"/>
            <p:cNvSpPr>
              <a:spLocks noChangeShapeType="1"/>
            </p:cNvSpPr>
            <p:nvPr isPhoto="0" userDrawn="0"/>
          </p:nvSpPr>
          <p:spPr bwMode="auto">
            <a:xfrm>
              <a:off x="8370389" y="4590758"/>
              <a:ext cx="407349" cy="152846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Microsoft YaHei Light"/>
                <a:cs typeface="Arial"/>
              </a:endParaRPr>
            </a:p>
          </p:txBody>
        </p:sp>
        <p:sp>
          <p:nvSpPr>
            <p:cNvPr id="353" name="Text Box 25" hidden="0"/>
            <p:cNvSpPr txBox="1">
              <a:spLocks noChangeArrowheads="1"/>
            </p:cNvSpPr>
            <p:nvPr isPhoto="0" userDrawn="0"/>
          </p:nvSpPr>
          <p:spPr bwMode="auto">
            <a:xfrm>
              <a:off x="847266" y="4833650"/>
              <a:ext cx="665150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1pPr>
              <a:lvl2pPr marL="742950" indent="-28575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2pPr>
              <a:lvl3pPr marL="11430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3pPr>
              <a:lvl4pPr marL="16002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4pPr>
              <a:lvl5pPr marL="2057400" indent="-228600" algn="l"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5pPr>
              <a:lvl6pPr marL="2514599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6pPr>
              <a:lvl7pPr marL="29718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7pPr>
              <a:lvl8pPr marL="34290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8pPr>
              <a:lvl9pPr marL="3886200" indent="-228600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chemeClr val="tx1"/>
                  </a:solidFill>
                  <a:latin typeface="Times New Roman"/>
                  <a:ea typeface="SimSun"/>
                </a:defRPr>
              </a:lvl9pPr>
            </a:lstStyle>
            <a:p>
              <a:pPr marL="0" marR="0" lvl="0" indent="0" algn="l" defTabSz="91440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200">
                  <a:solidFill>
                    <a:srgbClr val="2D2015"/>
                  </a:solidFill>
                  <a:cs typeface="Arial"/>
                </a:rPr>
                <a:t>Encoding P2MP Tree into IPv6 Header, packet forwarded along Tree</a:t>
              </a:r>
              <a:endParaRPr/>
            </a:p>
          </p:txBody>
        </p:sp>
      </p:grpSp>
      <p:sp>
        <p:nvSpPr>
          <p:cNvPr id="356" name="Text Box 25" hidden="0"/>
          <p:cNvSpPr txBox="1">
            <a:spLocks noChangeArrowheads="1"/>
          </p:cNvSpPr>
          <p:nvPr isPhoto="0" userDrawn="0"/>
        </p:nvSpPr>
        <p:spPr bwMode="auto">
          <a:xfrm>
            <a:off x="906206" y="5351235"/>
            <a:ext cx="2085383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5pPr>
            <a:lvl6pPr marL="2514599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6pPr>
            <a:lvl7pPr marL="29718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7pPr>
            <a:lvl8pPr marL="34290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8pPr>
            <a:lvl9pPr marL="3886200" indent="-228600">
              <a:spcBef>
                <a:spcPts val="0"/>
              </a:spcBef>
              <a:spcAft>
                <a:spcPts val="0"/>
              </a:spcAft>
              <a:defRPr sz="2400">
                <a:solidFill>
                  <a:schemeClr val="tx1"/>
                </a:solidFill>
                <a:latin typeface="Times New Roman"/>
                <a:ea typeface="SimSun"/>
              </a:defRPr>
            </a:lvl9pPr>
          </a:lstStyle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>
                <a:solidFill>
                  <a:srgbClr val="2D2015"/>
                </a:solidFill>
                <a:cs typeface="Arial"/>
              </a:rPr>
              <a:t>Here assuming routing header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33887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09599" y="63162"/>
            <a:ext cx="10887001" cy="629534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>
                <a:solidFill>
                  <a:srgbClr val="C00000"/>
                </a:solidFill>
              </a:rPr>
              <a:t>Why </a:t>
            </a:r>
            <a:r>
              <a:rPr lang="en-US">
                <a:solidFill>
                  <a:srgbClr val="C00000"/>
                </a:solidFill>
              </a:rPr>
              <a:t>E</a:t>
            </a:r>
            <a:r>
              <a:rPr>
                <a:solidFill>
                  <a:srgbClr val="C00000"/>
                </a:solidFill>
              </a:rPr>
              <a:t>ncode a </a:t>
            </a:r>
            <a:r>
              <a:rPr lang="en-US">
                <a:solidFill>
                  <a:srgbClr val="C00000"/>
                </a:solidFill>
              </a:rPr>
              <a:t>T</a:t>
            </a:r>
            <a:r>
              <a:rPr>
                <a:solidFill>
                  <a:srgbClr val="C00000"/>
                </a:solidFill>
              </a:rPr>
              <a:t>ree ? </a:t>
            </a:r>
            <a:endParaRPr/>
          </a:p>
        </p:txBody>
      </p:sp>
      <p:sp>
        <p:nvSpPr>
          <p:cNvPr id="622188688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263352" y="764704"/>
            <a:ext cx="11103026" cy="576064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compatLnSpc="0">
            <a:normAutofit fontScale="95000"/>
          </a:bodyPr>
          <a:lstStyle/>
          <a:p>
            <a:pPr>
              <a:buFont typeface="Wingdings"/>
              <a:buChar char="Ø"/>
              <a:defRPr/>
            </a:pPr>
            <a:r>
              <a:rPr lang="en-US" sz="3500">
                <a:solidFill>
                  <a:srgbClr val="00B050"/>
                </a:solidFill>
              </a:rPr>
              <a:t> </a:t>
            </a:r>
            <a:r>
              <a:rPr sz="3500">
                <a:solidFill>
                  <a:srgbClr val="00B050"/>
                </a:solidFill>
              </a:rPr>
              <a:t>Classical unicast TE + multicast TE reasons</a:t>
            </a:r>
            <a:endParaRPr sz="3500"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Resource guarantees</a:t>
            </a:r>
            <a:r>
              <a:rPr lang="en-US" sz="2500"/>
              <a:t> for QoS</a:t>
            </a:r>
            <a:endParaRPr sz="2500"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Network </a:t>
            </a:r>
            <a:r>
              <a:rPr lang="en-US" sz="2500"/>
              <a:t>c</a:t>
            </a:r>
            <a:r>
              <a:rPr sz="2500"/>
              <a:t>apacity optimization 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500"/>
              <a:t> </a:t>
            </a:r>
            <a:r>
              <a:rPr sz="2500"/>
              <a:t>Path </a:t>
            </a:r>
            <a:r>
              <a:rPr lang="en-US" sz="2500"/>
              <a:t>d</a:t>
            </a:r>
            <a:r>
              <a:rPr sz="2500"/>
              <a:t>iversity (live-live)</a:t>
            </a:r>
            <a:r>
              <a:rPr lang="en-US" sz="2500"/>
              <a:t> for</a:t>
            </a:r>
            <a:r>
              <a:rPr sz="2500"/>
              <a:t> reduc</a:t>
            </a:r>
            <a:r>
              <a:rPr lang="en-US" sz="2500"/>
              <a:t>ing</a:t>
            </a:r>
            <a:r>
              <a:rPr sz="2500"/>
              <a:t> loss</a:t>
            </a:r>
            <a:endParaRPr/>
          </a:p>
          <a:p>
            <a:pPr marL="0" lvl="0" indent="0">
              <a:buNone/>
              <a:defRPr/>
            </a:pPr>
            <a:endParaRPr sz="2200"/>
          </a:p>
          <a:p>
            <a:pPr lvl="0">
              <a:buFont typeface="Wingdings"/>
              <a:buChar char="Ø"/>
              <a:defRPr/>
            </a:pPr>
            <a:r>
              <a:rPr lang="en-US" sz="3600">
                <a:solidFill>
                  <a:srgbClr val="00B050"/>
                </a:solidFill>
              </a:rPr>
              <a:t> </a:t>
            </a:r>
            <a:r>
              <a:rPr sz="2900">
                <a:solidFill>
                  <a:srgbClr val="00B050"/>
                </a:solidFill>
              </a:rPr>
              <a:t>Better scalability than “flat bitstrings”</a:t>
            </a:r>
            <a:r>
              <a:rPr sz="2900"/>
              <a:t> </a:t>
            </a:r>
            <a:r>
              <a:rPr sz="2800"/>
              <a:t>?! (counterintuitive !)</a:t>
            </a:r>
            <a:endParaRPr sz="2800">
              <a:solidFill>
                <a:srgbClr val="C00000"/>
              </a:solidFill>
            </a:endParaRPr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/>
              <a:buChar char="ü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srgbClr val="00B050"/>
                </a:solidFill>
                <a:latin typeface="Arial"/>
                <a:cs typeface="Arial"/>
              </a:rPr>
              <a:t>MSR simulation showing significant (~1 order) better!</a:t>
            </a:r>
            <a:endParaRPr lang="en-US" sz="2500">
              <a:solidFill>
                <a:srgbClr val="00B050"/>
              </a:solidFill>
            </a:endParaRPr>
          </a:p>
          <a:p>
            <a:pPr lvl="1">
              <a:buFont typeface="Wingdings"/>
              <a:buChar char="ü"/>
              <a:defRPr/>
            </a:pPr>
            <a:r>
              <a:rPr sz="2500"/>
              <a:t>Fl</a:t>
            </a:r>
            <a:r>
              <a:rPr lang="en-US" sz="2500"/>
              <a:t>a</a:t>
            </a:r>
            <a:r>
              <a:rPr sz="2500"/>
              <a:t>t-bitstrings: Need to hard-segment destinations (BIER) and topology (BIER-TE) into</a:t>
            </a:r>
            <a:r>
              <a:rPr lang="en-US" sz="2500"/>
              <a:t> </a:t>
            </a:r>
            <a:r>
              <a:rPr sz="2500"/>
              <a:t>different bitstrings during provisioning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sz="2500"/>
              <a:t>Relevance: 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Sparse multicast was day 1 core IP </a:t>
            </a:r>
            <a:r>
              <a:rPr lang="en-US" sz="2500"/>
              <a:t>m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ulticast goal</a:t>
            </a:r>
            <a:endParaRPr sz="2500"/>
          </a:p>
          <a:p>
            <a:pPr marL="914400" lvl="2" indent="0">
              <a:buNone/>
              <a:defRPr/>
            </a:pPr>
            <a:endParaRPr sz="2600"/>
          </a:p>
          <a:p>
            <a:pPr lvl="0">
              <a:buFont typeface="Wingdings"/>
              <a:buChar char="Ø"/>
              <a:defRPr/>
            </a:pPr>
            <a:r>
              <a:rPr lang="en-US" sz="2800"/>
              <a:t> </a:t>
            </a:r>
            <a:r>
              <a:rPr sz="2800"/>
              <a:t>BIER/BIER-TE built for assumed minimum</a:t>
            </a:r>
            <a:r>
              <a:rPr lang="en-US" sz="2800"/>
              <a:t> </a:t>
            </a:r>
            <a:r>
              <a:rPr sz="2800"/>
              <a:t>complexity - </a:t>
            </a:r>
            <a:r>
              <a:rPr lang="en-US" sz="2800"/>
              <a:t>~</a:t>
            </a:r>
            <a:r>
              <a:rPr sz="2800"/>
              <a:t>10 years old</a:t>
            </a:r>
            <a:r>
              <a:rPr sz="2600"/>
              <a:t> 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400">
                <a:solidFill>
                  <a:srgbClr val="00B050"/>
                </a:solidFill>
              </a:rPr>
              <a:t> </a:t>
            </a:r>
            <a:r>
              <a:rPr sz="2400">
                <a:solidFill>
                  <a:srgbClr val="00B050"/>
                </a:solidFill>
              </a:rPr>
              <a:t>We know current/next gen hardware can do better</a:t>
            </a:r>
            <a:endParaRPr/>
          </a:p>
          <a:p>
            <a:pPr lvl="1">
              <a:buFont typeface="Wingdings"/>
              <a:buChar char="ü"/>
              <a:defRPr/>
            </a:pPr>
            <a:r>
              <a:rPr lang="en-US" sz="2400"/>
              <a:t> </a:t>
            </a:r>
            <a:r>
              <a:rPr sz="2400"/>
              <a:t>But </a:t>
            </a:r>
            <a:r>
              <a:rPr lang="en-US"/>
              <a:t>us</a:t>
            </a:r>
            <a:r>
              <a:rPr sz="2400"/>
              <a:t>ing MRH for performance is one key work item !</a:t>
            </a:r>
            <a:endParaRPr/>
          </a:p>
          <a:p>
            <a:pPr lvl="0">
              <a:defRPr/>
            </a:pPr>
            <a:endParaRPr sz="2000"/>
          </a:p>
          <a:p>
            <a:pPr lvl="1">
              <a:defRPr/>
            </a:pPr>
            <a:endParaRPr sz="2200"/>
          </a:p>
        </p:txBody>
      </p:sp>
      <p:sp>
        <p:nvSpPr>
          <p:cNvPr id="4" name="矩形 1" hidden="0"/>
          <p:cNvSpPr/>
          <p:nvPr isPhoto="0" userDrawn="0"/>
        </p:nvSpPr>
        <p:spPr bwMode="auto">
          <a:xfrm>
            <a:off x="9120336" y="1340768"/>
            <a:ext cx="2929700" cy="1615827"/>
          </a:xfrm>
          <a:prstGeom prst="rect">
            <a:avLst/>
          </a:prstGeom>
          <a:ln>
            <a:solidFill>
              <a:srgbClr val="00B05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/>
              <a:t>Example: 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256 bit long bitstrings, 2048 egress PE in network, and input packet for 8 of those 2048 </a:t>
            </a:r>
            <a:r>
              <a:rPr lang="en-US" sz="1100"/>
              <a:t>egres</a:t>
            </a:r>
            <a:r>
              <a:rPr lang="en-US" sz="1100"/>
              <a:t> PE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Flat-</a:t>
            </a:r>
            <a:r>
              <a:rPr lang="en-US" sz="1100"/>
              <a:t>bitstrings</a:t>
            </a:r>
            <a:r>
              <a:rPr lang="en-US" sz="1100"/>
              <a:t>: requires 8 packets from ingress to egress PE when all 8 egress-PE are in a different </a:t>
            </a:r>
            <a:r>
              <a:rPr lang="en-US" sz="1100"/>
              <a:t>Bitstring</a:t>
            </a:r>
            <a:r>
              <a:rPr lang="en-US" sz="1100"/>
              <a:t>.</a:t>
            </a:r>
            <a:endParaRPr/>
          </a:p>
          <a:p>
            <a:pPr marL="171450" indent="-171450">
              <a:buFont typeface="Arial"/>
              <a:buChar char="•"/>
              <a:defRPr/>
            </a:pPr>
            <a:r>
              <a:rPr lang="en-US" sz="1100"/>
              <a:t>Well compressed Tree options can always support delivery via one packet</a:t>
            </a:r>
            <a:endParaRPr/>
          </a:p>
        </p:txBody>
      </p:sp>
      <p:cxnSp>
        <p:nvCxnSpPr>
          <p:cNvPr id="5" name="直接箭头连接符 16" hidden="0"/>
          <p:cNvCxnSpPr>
            <a:cxnSpLocks/>
          </p:cNvCxnSpPr>
          <p:nvPr isPhoto="0" userDrawn="0"/>
        </p:nvCxnSpPr>
        <p:spPr bwMode="auto">
          <a:xfrm flipH="1">
            <a:off x="9336359" y="2956595"/>
            <a:ext cx="1296144" cy="832445"/>
          </a:xfrm>
          <a:prstGeom prst="straightConnector1">
            <a:avLst/>
          </a:prstGeom>
          <a:ln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</p:cxnSp>
      <p:sp>
        <p:nvSpPr>
          <p:cNvPr id="6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B2764AA-8F5A-B2C6-7C58-059BDC7CF1E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Five MSR6 TE Solution Drafts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4" y="703276"/>
            <a:ext cx="11556317" cy="54096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marL="34290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2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Motivation of presentation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Focus on common important aspects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20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Attempt at high level comparison on next slide</a:t>
            </a:r>
            <a:endParaRPr/>
          </a:p>
          <a:p>
            <a:pPr lvl="1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(many authors invested lot of time, hoped to present their work, each proposal with detail would take half slot, best understood if you had seen prior side-meeting slides)</a:t>
            </a:r>
            <a:endParaRPr/>
          </a:p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>
              <a:solidFill>
                <a:srgbClr val="000000"/>
              </a:solidFill>
              <a:latin typeface="Arial"/>
              <a:ea typeface="华文细黑"/>
              <a:cs typeface="Courier New"/>
            </a:endParaRPr>
          </a:p>
          <a:p>
            <a:pPr marL="342900" lvl="0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3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Important aspects in each draft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Overall MRH header encoding.</a:t>
            </a:r>
            <a:endParaRPr/>
          </a:p>
          <a:p>
            <a:pPr marL="80010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Encoding: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encode vertices/adjacencies: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bitstring, SID, interface-index, ...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link the vertices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How to (de)serialize the tree</a:t>
            </a:r>
            <a:endParaRPr/>
          </a:p>
          <a:p>
            <a:pPr marL="1200150" lvl="2" indent="-28575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en-US" sz="18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MSR6 packet forwarding table on each node</a:t>
            </a:r>
            <a:endParaRPr/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</a:t>
            </a:r>
            <a:r>
              <a:rPr lang="en-US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(explicit through pseudo-code or implied by structure decision)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80791" name="Date Placeholder 3" hidden="0"/>
          <p:cNvSpPr txBox="1"/>
          <p:nvPr isPhoto="0" userDrawn="0"/>
        </p:nvSpPr>
        <p:spPr bwMode="auto">
          <a:xfrm>
            <a:off x="11087714" y="659756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ED16F4B1-EB66-AC9B-4082-530A1E0F4C13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1657102392" name="Rectangle 281" hidden="0"/>
          <p:cNvSpPr>
            <a:spLocks noChangeArrowheads="1"/>
          </p:cNvSpPr>
          <p:nvPr isPhoto="0" userDrawn="0"/>
        </p:nvSpPr>
        <p:spPr bwMode="auto">
          <a:xfrm>
            <a:off x="364403" y="4330041"/>
            <a:ext cx="8555027" cy="870355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sz="1600"/>
              <a:t>4)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Multicast Source Routing Traffic Engineering (draft-geng-msr6-traffic-engineering-01)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(MSR6 Endpoint Replication List) SID for each node on tree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Args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in SID: "Replication number“ indicating the number of replications and a “Pointer” pointing to the first child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each child and sends copy to root of child</a:t>
            </a:r>
            <a:endParaRPr sz="1200"/>
          </a:p>
        </p:txBody>
      </p:sp>
      <p:sp>
        <p:nvSpPr>
          <p:cNvPr id="328042143" name="Rectangle 398" hidden="0"/>
          <p:cNvSpPr>
            <a:spLocks noChangeArrowheads="1"/>
          </p:cNvSpPr>
          <p:nvPr isPhoto="0" userDrawn="0"/>
        </p:nvSpPr>
        <p:spPr bwMode="auto">
          <a:xfrm>
            <a:off x="349285" y="5221378"/>
            <a:ext cx="8555027" cy="1303966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5) RLB 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(Replication through Local Bitstring) </a:t>
            </a: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Segment for Multicast Source Routing over IPv6 (draft-geng-msr6-rlb-segment-00)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End.RLB</a:t>
            </a: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 (Replication through Local Bitstring) SID with LB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Local Bitstring indicating the links on tree and Pointer. 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LB Segment is a special segment of 128-bits containing the Local Bitstring.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replicates packet for link with bit set to 1 and sends copy to next hop</a:t>
            </a:r>
            <a:endParaRPr sz="1200"/>
          </a:p>
        </p:txBody>
      </p:sp>
      <p:sp>
        <p:nvSpPr>
          <p:cNvPr id="1700248381" name="Rectangle 397" hidden="0"/>
          <p:cNvSpPr>
            <a:spLocks noChangeArrowheads="1"/>
          </p:cNvSpPr>
          <p:nvPr isPhoto="0" userDrawn="0"/>
        </p:nvSpPr>
        <p:spPr bwMode="auto">
          <a:xfrm>
            <a:off x="349284" y="3391954"/>
            <a:ext cx="8555027" cy="870355"/>
          </a:xfrm>
          <a:prstGeom prst="rect">
            <a:avLst/>
          </a:prstGeom>
          <a:noFill/>
          <a:ln w="9525">
            <a:solidFill>
              <a:schemeClr val="accent1"/>
            </a:solidFill>
            <a:miter/>
            <a:headEnd/>
            <a:tailEnd/>
          </a:ln>
        </p:spPr>
        <p:txBody>
          <a:bodyPr/>
          <a:lstStyle/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3) Stateless SRv6 Point-to-Multipoint Path (draft-chen-pim-srv6-p2mp-path-06)</a:t>
            </a:r>
            <a:endParaRPr sz="16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Multicast SIDs for the nodes on tree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Tree structure in SIDs’ arguments by N-Branches and N-SIDs as “pointer” to start of sub-tree/branch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Procedure of SID duplicates packet for each branch, and sends copy to next hop</a:t>
            </a:r>
            <a:endParaRPr sz="1200"/>
          </a:p>
        </p:txBody>
      </p:sp>
      <p:sp>
        <p:nvSpPr>
          <p:cNvPr id="1206915129" name="Rectangle 281" hidden="0"/>
          <p:cNvSpPr>
            <a:spLocks noChangeArrowheads="1"/>
          </p:cNvSpPr>
          <p:nvPr isPhoto="0" userDrawn="0"/>
        </p:nvSpPr>
        <p:spPr bwMode="auto">
          <a:xfrm>
            <a:off x="349284" y="2090577"/>
            <a:ext cx="7963845" cy="1280395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2) Recursive Bitstring Structure (RBS) for Multicast Source Routing over IPv6 (MSR6) (draft-eckert-msr6-rbs-00)  [</a:t>
            </a:r>
            <a:r>
              <a:rPr lang="en-US" sz="1200" b="0" i="0" u="none" strike="noStrike" cap="none" spc="0">
                <a:ln>
                  <a:noFill/>
                </a:ln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Not presented in any MRS6 side meeting] 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MSR6/RBS IPv6 extension header with Tree AND IP multicast destination address</a:t>
            </a:r>
            <a:endParaRPr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adjacencies on the tree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adjacencies are encoded by bit positions in bitstrings</a:t>
            </a:r>
            <a:endParaRPr sz="1200"/>
          </a:p>
          <a:p>
            <a:pPr marL="742950" lvl="1" indent="-342900">
              <a:spcBef>
                <a:spcPts val="0"/>
              </a:spcBef>
              <a:buClr>
                <a:srgbClr val="000000"/>
              </a:buClr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bit position is local to a node</a:t>
            </a:r>
            <a:endParaRPr sz="1200"/>
          </a:p>
        </p:txBody>
      </p:sp>
      <p:sp>
        <p:nvSpPr>
          <p:cNvPr id="1024792532" name="Rectangle 398" hidden="0"/>
          <p:cNvSpPr>
            <a:spLocks noChangeArrowheads="1"/>
          </p:cNvSpPr>
          <p:nvPr isPhoto="0" userDrawn="0"/>
        </p:nvSpPr>
        <p:spPr bwMode="auto">
          <a:xfrm>
            <a:off x="349283" y="789200"/>
            <a:ext cx="7963845" cy="1280394"/>
          </a:xfrm>
          <a:prstGeom prst="rect">
            <a:avLst/>
          </a:prstGeom>
          <a:noFill/>
          <a:ln w="19049">
            <a:solidFill>
              <a:schemeClr val="accent1"/>
            </a:solidFill>
            <a:prstDash val="solid"/>
            <a:miter/>
            <a:headEnd/>
            <a:tailEnd/>
          </a:ln>
        </p:spPr>
        <p:txBody>
          <a:bodyPr/>
          <a:lstStyle/>
          <a:p>
            <a:pPr marL="283878" marR="0" lvl="0" indent="-283878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AutoNum type="arabicParenR"/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Stateless Traffic Engineering (TE) Multicast using MRH (draft-chen-pim-mrh6-03)</a:t>
            </a:r>
            <a:endParaRPr sz="16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IPv6 extension header for TE Multicast is defined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TE Tree is represented by the links on the tree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The links are encoded by Link numbers and bitstrings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A link number is local to a node</a:t>
            </a:r>
            <a:endParaRPr sz="1200"/>
          </a:p>
          <a:p>
            <a:pPr marL="742950" marR="0" lvl="1" indent="-34290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lphaLcParenR"/>
              <a:defRPr/>
            </a:pPr>
            <a:r>
              <a:rPr lang="en-US" sz="1200">
                <a:solidFill>
                  <a:srgbClr val="000000"/>
                </a:solidFill>
                <a:latin typeface="Arial"/>
                <a:ea typeface="华文细黑"/>
                <a:cs typeface="Courier New"/>
              </a:rPr>
              <a:t>For a portion of tree, a more efficient encoding (bitstring or link #) is used.</a:t>
            </a:r>
            <a:endParaRPr sz="1200"/>
          </a:p>
        </p:txBody>
      </p:sp>
      <p:sp>
        <p:nvSpPr>
          <p:cNvPr id="8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3" y="224289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990000"/>
                </a:solidFill>
                <a:latin typeface="Candara"/>
              </a:rPr>
              <a:t>Five MSR6 TE Solution Drafts (cont.)</a:t>
            </a:r>
            <a:endParaRPr lang="en-US" sz="2800">
              <a:solidFill>
                <a:schemeClr val="tx2"/>
              </a:solidFill>
              <a:latin typeface="Candara"/>
            </a:endParaRPr>
          </a:p>
        </p:txBody>
      </p:sp>
      <p:sp>
        <p:nvSpPr>
          <p:cNvPr id="9" name="右大括号 2" hidden="0"/>
          <p:cNvSpPr/>
          <p:nvPr isPhoto="0" userDrawn="0"/>
        </p:nvSpPr>
        <p:spPr bwMode="auto">
          <a:xfrm>
            <a:off x="10344472" y="3395698"/>
            <a:ext cx="216024" cy="3129646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0" name="文本框 3" hidden="0"/>
          <p:cNvSpPr txBox="1"/>
          <p:nvPr isPhoto="0" userDrawn="0"/>
        </p:nvSpPr>
        <p:spPr bwMode="auto">
          <a:xfrm>
            <a:off x="10459444" y="4611329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SRv6 based</a:t>
            </a:r>
            <a:endParaRPr/>
          </a:p>
          <a:p>
            <a:pPr algn="ctr">
              <a:defRPr/>
            </a:pPr>
            <a:r>
              <a:rPr lang="en-US" sz="1400"/>
              <a:t>(SRH)  </a:t>
            </a:r>
            <a:endParaRPr lang="zh-CN" sz="1400"/>
          </a:p>
        </p:txBody>
      </p:sp>
      <p:sp>
        <p:nvSpPr>
          <p:cNvPr id="11" name="文本框 13" hidden="0"/>
          <p:cNvSpPr txBox="1"/>
          <p:nvPr isPhoto="0" userDrawn="0"/>
        </p:nvSpPr>
        <p:spPr bwMode="auto">
          <a:xfrm>
            <a:off x="9086303" y="5611751"/>
            <a:ext cx="1285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Using </a:t>
            </a:r>
            <a:endParaRPr/>
          </a:p>
          <a:p>
            <a:pPr algn="ctr">
              <a:defRPr/>
            </a:pPr>
            <a:r>
              <a:rPr lang="en-US" sz="1400"/>
              <a:t>Local bitstring </a:t>
            </a:r>
            <a:endParaRPr lang="zh-CN" sz="1400"/>
          </a:p>
        </p:txBody>
      </p:sp>
      <p:sp>
        <p:nvSpPr>
          <p:cNvPr id="12" name="右大括号 2" hidden="0"/>
          <p:cNvSpPr/>
          <p:nvPr isPhoto="0" userDrawn="0"/>
        </p:nvSpPr>
        <p:spPr bwMode="auto">
          <a:xfrm>
            <a:off x="9001106" y="5200396"/>
            <a:ext cx="228603" cy="1303967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3" name="右大括号 2" hidden="0"/>
          <p:cNvSpPr/>
          <p:nvPr isPhoto="0" userDrawn="0"/>
        </p:nvSpPr>
        <p:spPr bwMode="auto">
          <a:xfrm>
            <a:off x="9912424" y="694656"/>
            <a:ext cx="200905" cy="2655202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4" name="文本框 3" hidden="0"/>
          <p:cNvSpPr txBox="1"/>
          <p:nvPr isPhoto="0" userDrawn="0"/>
        </p:nvSpPr>
        <p:spPr bwMode="auto">
          <a:xfrm>
            <a:off x="10012876" y="1828967"/>
            <a:ext cx="15716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Using</a:t>
            </a:r>
            <a:endParaRPr/>
          </a:p>
          <a:p>
            <a:pPr algn="ctr">
              <a:defRPr/>
            </a:pPr>
            <a:r>
              <a:rPr lang="en-US" sz="1400"/>
              <a:t>Routing Header </a:t>
            </a:r>
            <a:endParaRPr/>
          </a:p>
          <a:p>
            <a:pPr algn="ctr">
              <a:defRPr/>
            </a:pPr>
            <a:r>
              <a:rPr lang="en-US" sz="1400"/>
              <a:t>w/ Local bitstring </a:t>
            </a:r>
            <a:endParaRPr lang="zh-CN" sz="1400"/>
          </a:p>
        </p:txBody>
      </p:sp>
      <p:sp>
        <p:nvSpPr>
          <p:cNvPr id="15" name="右大括号 2" hidden="0"/>
          <p:cNvSpPr/>
          <p:nvPr isPhoto="0" userDrawn="0"/>
        </p:nvSpPr>
        <p:spPr bwMode="auto">
          <a:xfrm>
            <a:off x="8461694" y="2069595"/>
            <a:ext cx="200905" cy="1237900"/>
          </a:xfrm>
          <a:prstGeom prst="righ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" name="右大括号 2" hidden="0"/>
          <p:cNvSpPr/>
          <p:nvPr isPhoto="0" userDrawn="0"/>
        </p:nvSpPr>
        <p:spPr bwMode="auto">
          <a:xfrm>
            <a:off x="8441257" y="789200"/>
            <a:ext cx="221341" cy="1195935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7" name="文本框 3" hidden="0"/>
          <p:cNvSpPr txBox="1"/>
          <p:nvPr isPhoto="0" userDrawn="0"/>
        </p:nvSpPr>
        <p:spPr bwMode="auto">
          <a:xfrm>
            <a:off x="8501702" y="2469164"/>
            <a:ext cx="157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+ Multicast </a:t>
            </a:r>
            <a:r>
              <a:rPr lang="en-US" sz="1400"/>
              <a:t>Dest</a:t>
            </a:r>
            <a:r>
              <a:rPr lang="en-US" sz="1400"/>
              <a:t> </a:t>
            </a:r>
            <a:endParaRPr lang="zh-CN" sz="1400"/>
          </a:p>
        </p:txBody>
      </p:sp>
      <p:sp>
        <p:nvSpPr>
          <p:cNvPr id="18" name="文本框 3" hidden="0"/>
          <p:cNvSpPr txBox="1"/>
          <p:nvPr isPhoto="0" userDrawn="0"/>
        </p:nvSpPr>
        <p:spPr bwMode="auto">
          <a:xfrm>
            <a:off x="8487633" y="1399051"/>
            <a:ext cx="157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400"/>
              <a:t>+ Link numbers </a:t>
            </a:r>
            <a:endParaRPr 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9692036" cy="39339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>
                <a:solidFill>
                  <a:srgbClr val="C00000"/>
                </a:solidFill>
              </a:rPr>
              <a:t>Example merged MRH Header option (and alternatives)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5" y="703275"/>
            <a:ext cx="6667699" cy="5773723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>
              <a:buFont typeface="Wingdings"/>
              <a:buChar char="Ø"/>
              <a:defRPr/>
            </a:pPr>
            <a:r>
              <a:rPr lang="en-US" sz="2600"/>
              <a:t>Single New IPv6 Routing Header for MSR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Or else every new MRH option requires separate Routing Type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lang="en-US" sz="2600"/>
          </a:p>
          <a:p>
            <a:pPr>
              <a:buFont typeface="Wingdings"/>
              <a:buChar char="Ø"/>
              <a:defRPr/>
            </a:pPr>
            <a:r>
              <a:rPr lang="en-US" sz="2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MRH Sub-type: </a:t>
            </a:r>
            <a:endParaRPr lang="en-US" sz="2600"/>
          </a:p>
          <a:p>
            <a:pPr marL="400050" lvl="1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support different MRH options</a:t>
            </a:r>
            <a:endParaRPr lang="en-US"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0">
              <a:buFont typeface="Wingdings"/>
              <a:buChar char="Ø"/>
              <a:defRPr/>
            </a:pPr>
            <a:r>
              <a:rPr lang="en-US" sz="2600"/>
              <a:t>MRH Sub-Type specific data: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Encoded list of egress MSR routers (BE) 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2000"/>
              <a:t>or steered tree information (TE)</a:t>
            </a:r>
            <a:endParaRPr/>
          </a:p>
          <a:p>
            <a:pPr marL="400050" lvl="1" indent="0">
              <a:buFont typeface="Arial"/>
              <a:buNone/>
              <a:defRPr/>
            </a:pPr>
            <a:endParaRPr lang="en-US" sz="2200"/>
          </a:p>
          <a:p>
            <a:pPr lvl="0">
              <a:buFont typeface="Wingdings"/>
              <a:buChar char="Ø"/>
              <a:defRPr/>
            </a:pPr>
            <a:r>
              <a:rPr lang="en-US" sz="2600"/>
              <a:t>Service Level Parameters (optional)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Or else may need another extension header for them</a:t>
            </a:r>
            <a:endParaRPr/>
          </a:p>
          <a:p>
            <a:pPr marL="800100" lvl="2" indent="0">
              <a:buFont typeface="Arial"/>
              <a:buNone/>
              <a:defRPr/>
            </a:pPr>
            <a:r>
              <a:rPr lang="en-US"/>
              <a:t>Easier if per-hop forwarding only needs to look at one header ?!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Stateless multicast means no-per-flow state, so this may require novel </a:t>
            </a:r>
            <a:r>
              <a:rPr lang="en-US"/>
              <a:t>DetNet</a:t>
            </a:r>
            <a:r>
              <a:rPr lang="en-US"/>
              <a:t> queuing mechanisms.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/>
              <a:t>DSCP may not be good enough.</a:t>
            </a:r>
            <a:endParaRPr/>
          </a:p>
        </p:txBody>
      </p:sp>
      <p:sp>
        <p:nvSpPr>
          <p:cNvPr id="5" name="Rectangle 293" hidden="0"/>
          <p:cNvSpPr/>
          <p:nvPr isPhoto="0" userDrawn="0"/>
        </p:nvSpPr>
        <p:spPr bwMode="auto">
          <a:xfrm>
            <a:off x="6096000" y="1556792"/>
            <a:ext cx="570961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Next Header  | 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Hdr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Ext Len  |  Routing Type | Segments Left |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                                      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Service Level Parameters, e.g.: 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detnet</a:t>
            </a: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TBD, e.g.: latency, queuing parameters                ?    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?                                                               ?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|  MRH Sub-Type |         MRH Sub-Type specific data            |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...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Optional Type Length Value (TLV) objects (variable)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//                                                             //</a:t>
            </a:r>
            <a:endParaRPr/>
          </a:p>
          <a:p>
            <a:pPr>
              <a:defRPr/>
            </a:pPr>
            <a:r>
              <a:rPr lang="en-US" sz="1100">
                <a:solidFill>
                  <a:srgbClr val="000000"/>
                </a:solidFill>
                <a:latin typeface="Courier New"/>
                <a:ea typeface="华文细黑"/>
                <a:cs typeface="Courier New"/>
              </a:rPr>
              <a:t>+-+-+-+-+-+-+-+-+-+-+-+-+-+-+-+-+-+-+-+-+-+-+-+-+-+-+-+-+-+-+-+-+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848404" name="Rectangle 2" hidden="0"/>
          <p:cNvSpPr>
            <a:spLocks noChangeArrowheads="1" noGrp="1"/>
          </p:cNvSpPr>
          <p:nvPr isPhoto="0" userDrawn="0">
            <p:ph type="title" hasCustomPrompt="0"/>
          </p:nvPr>
        </p:nvSpPr>
        <p:spPr bwMode="auto">
          <a:xfrm>
            <a:off x="364404" y="155284"/>
            <a:ext cx="8636703" cy="354031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sz="2800" b="1">
                <a:solidFill>
                  <a:srgbClr val="C00000"/>
                </a:solidFill>
                <a:latin typeface="Candara"/>
              </a:rPr>
              <a:t>More core decision/validation points</a:t>
            </a:r>
            <a:endParaRPr lang="en-US" sz="2800">
              <a:solidFill>
                <a:srgbClr val="C00000"/>
              </a:solidFill>
              <a:latin typeface="Candara"/>
            </a:endParaRPr>
          </a:p>
        </p:txBody>
      </p:sp>
      <p:sp>
        <p:nvSpPr>
          <p:cNvPr id="110689131" name="Date Placeholder 3" hidden="0"/>
          <p:cNvSpPr txBox="1"/>
          <p:nvPr isPhoto="0" userDrawn="0"/>
        </p:nvSpPr>
        <p:spPr bwMode="auto">
          <a:xfrm>
            <a:off x="11087714" y="6476999"/>
            <a:ext cx="833007" cy="457200"/>
          </a:xfrm>
          <a:prstGeom prst="rect">
            <a:avLst/>
          </a:prstGeom>
          <a:noFill/>
          <a:ln w="9525">
            <a:noFill/>
            <a:miter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/>
          </a:bodyPr>
          <a:lstStyle>
            <a:defPPr>
              <a:defRPr lang="en-US"/>
            </a:defPPr>
            <a:lvl1pPr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  <a:latin typeface="Arial"/>
                <a:ea typeface="ＭＳ Ｐゴシック"/>
                <a:cs typeface="+mn-cs"/>
              </a:defRPr>
            </a:lvl1pPr>
            <a:lvl2pPr marL="4572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>
              <a:spcBef>
                <a:spcPts val="0"/>
              </a:spcBef>
              <a:spcAft>
                <a:spcPts val="0"/>
              </a:spcAft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>
              <a:defRPr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marL="0" marR="0" lvl="0" indent="0" algn="l" defTabSz="91440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>Page </a:t>
            </a:r>
            <a:fld id="{3A45EA89-057D-035C-C038-579BE177005D}" type="slidenum">
              <a:rPr lang="de-DE" sz="1200" b="0" i="0" u="none" strike="noStrike" cap="none" spc="0">
                <a:ln>
                  <a:noFill/>
                </a:ln>
                <a:solidFill>
                  <a:srgbClr val="2D2015"/>
                </a:solidFill>
                <a:latin typeface="Arial"/>
                <a:ea typeface="ＭＳ Ｐゴシック"/>
                <a:cs typeface="Arial"/>
              </a:rPr>
              <a:t/>
            </a:fld>
            <a:endParaRPr lang="en-GB" sz="1200" b="0" i="0" u="none" strike="noStrike" cap="none" spc="0">
              <a:ln>
                <a:noFill/>
              </a:ln>
              <a:solidFill>
                <a:srgbClr val="2D2015"/>
              </a:solidFill>
              <a:latin typeface="Arial"/>
              <a:ea typeface="ＭＳ Ｐゴシック"/>
              <a:cs typeface="Arial"/>
            </a:endParaRPr>
          </a:p>
        </p:txBody>
      </p:sp>
      <p:sp>
        <p:nvSpPr>
          <p:cNvPr id="655468997" name="Rectangle 5" hidden="0"/>
          <p:cNvSpPr>
            <a:spLocks noChangeArrowheads="1"/>
          </p:cNvSpPr>
          <p:nvPr isPhoto="0" userDrawn="0"/>
        </p:nvSpPr>
        <p:spPr bwMode="auto">
          <a:xfrm>
            <a:off x="364404" y="703276"/>
            <a:ext cx="11556317" cy="5409602"/>
          </a:xfrm>
          <a:prstGeom prst="rect">
            <a:avLst/>
          </a:prstGeom>
          <a:noFill/>
          <a:ln w="9525">
            <a:noFill/>
            <a:miter/>
            <a:headEnd/>
            <a:tailEnd/>
          </a:ln>
        </p:spPr>
        <p:txBody>
          <a:bodyPr/>
          <a:lstStyle/>
          <a:p>
            <a:pPr lvl="0">
              <a:buFont typeface="Wingdings"/>
              <a:buChar char="Ø"/>
              <a:defRPr/>
            </a:pPr>
            <a:r>
              <a:rPr lang="en-US" sz="2800"/>
              <a:t>RH (Routing Header), single/multiple, and/or </a:t>
            </a:r>
            <a:r>
              <a:rPr lang="en-US" sz="2800"/>
              <a:t>DoH</a:t>
            </a:r>
            <a:r>
              <a:rPr lang="en-US" sz="2800"/>
              <a:t> / </a:t>
            </a:r>
            <a:r>
              <a:rPr lang="en-US" sz="2800"/>
              <a:t>HbH</a:t>
            </a:r>
            <a:r>
              <a:rPr lang="en-US" sz="2800"/>
              <a:t> ?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RFC8200 relevant header encoding/processing rules.</a:t>
            </a:r>
            <a:endParaRPr/>
          </a:p>
          <a:p>
            <a:pPr lvl="1">
              <a:defRPr/>
            </a:pPr>
            <a:r>
              <a:rPr lang="en-US" sz="2000"/>
              <a:t>E.g.: minimum per-hop header rewrite (such as Segments-Left)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How to best Encode/Serialize Tree</a:t>
            </a:r>
            <a:endParaRPr/>
          </a:p>
          <a:p>
            <a:pPr lvl="1">
              <a:defRPr/>
            </a:pPr>
            <a:r>
              <a:rPr lang="en-US" sz="2000"/>
              <a:t>For fast processing and best compression of tree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Metrics for evaluation / comparison of proposals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Simulation results of scale in networks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Processing Pseudocode ? 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Amount of read/writes into packet header ?</a:t>
            </a:r>
            <a:endParaRPr/>
          </a:p>
          <a:p>
            <a:pPr lvl="0">
              <a:buFont typeface="Wingdings"/>
              <a:buChar char="Ø"/>
              <a:defRPr/>
            </a:pPr>
            <a:r>
              <a:rPr lang="en-US" sz="2800"/>
              <a:t>How to make proposal easier comparable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Pseudocode (popular in multicast – PIM, BIER)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Common forwarding examples ?</a:t>
            </a:r>
            <a:endParaRPr/>
          </a:p>
          <a:p>
            <a:pPr marL="800100" lvl="1" indent="-342900">
              <a:buFont typeface="Wingdings"/>
              <a:buChar char="§"/>
              <a:defRPr/>
            </a:pPr>
            <a:r>
              <a:rPr lang="en-US" sz="2000"/>
              <a:t>Unified form of pseudocode ?</a:t>
            </a:r>
            <a:endParaRPr/>
          </a:p>
          <a:p>
            <a:pPr marL="228600" marR="0" lvl="0" indent="-228600" algn="l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5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Which aspects are MSR6’s responsibility (6MAN happy)?</a:t>
            </a:r>
            <a:endParaRPr/>
          </a:p>
          <a:p>
            <a:pPr marL="685800" marR="0" lvl="1" indent="-22860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Ideally split responsibility (e.g., Tree encoding is MSR6’s). </a:t>
            </a:r>
            <a:endParaRPr/>
          </a:p>
          <a:p>
            <a:pPr marL="457200" marR="0" lvl="1" indent="0" algn="l" defTabSz="91440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None/>
              <a:defRPr/>
            </a:pPr>
            <a:r>
              <a:rPr lang="en-US" sz="22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   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Examples: Use of IPv6 addressing for IPv6 multicast done in 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mboned</a:t>
            </a:r>
            <a:r>
              <a:rPr lang="en-US" sz="1600" b="0" i="0" u="none" strike="noStrike" cap="none" spc="0">
                <a:ln>
                  <a:noFill/>
                </a:ln>
                <a:solidFill>
                  <a:prstClr val="black"/>
                </a:solidFill>
                <a:latin typeface="Arial"/>
                <a:cs typeface="Arial"/>
              </a:rPr>
              <a:t> – RFC3956. Quite similar!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00483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References</a:t>
            </a:r>
            <a:endParaRPr/>
          </a:p>
        </p:txBody>
      </p:sp>
      <p:sp>
        <p:nvSpPr>
          <p:cNvPr id="55836209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507120"/>
            <a:ext cx="10515600" cy="466984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More detailed slide decks for individual solutions in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18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2" tooltip="https://github.com/MSR6-community/presentations/tree/main/te-drafts"/>
              </a:rPr>
              <a:t>https://github.com/MSR6-community/presentations/tree/main/te-drafts</a:t>
            </a:r>
            <a:endParaRPr sz="2000"/>
          </a:p>
          <a:p>
            <a:pPr marL="400050" lvl="1" indent="0">
              <a:buFont typeface="Arial"/>
              <a:buNone/>
              <a:defRPr/>
            </a:pPr>
            <a:r>
              <a:rPr/>
              <a:t>draft-geng-msr6-traffic-engineering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hub.com/MSR6-community/presentations/blob/main/te-drafts/msr6-bof-geng-traffic-engineering.pdf"/>
              </a:rPr>
              <a:t>https://github.com/MSR6-community/presentations/blob/main/te-drafts/msr6-bof-geng-traffic-engineering.pdf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2400"/>
              <a:t>draft-eckert-msr6-rbs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r>
              <a:rPr lang="en-US" sz="14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4" tooltip="https://github.com/MSR6-community/presentations/blob/main/te-drafts/msr6-bof-eckert-rbs.pdf"/>
              </a:rPr>
              <a:t>https://github.com/MSR6-community/presentations/blob/main/te-drafts/msr6-bof-eckert-rbs.pdf</a:t>
            </a:r>
            <a:endParaRPr lang="en-US"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400050" lvl="1" indent="0">
              <a:buFont typeface="Arial"/>
              <a:buNone/>
              <a:defRPr/>
            </a:pP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msr6-bof-te-solution-overview</dc:title>
  <dc:subject/>
  <dc:creator/>
  <cp:keywords/>
  <dc:description/>
  <dc:identifier/>
  <dc:language/>
  <cp:lastModifiedBy/>
  <cp:revision>79</cp:revision>
  <dcterms:created xsi:type="dcterms:W3CDTF">2012-12-03T06:56:55Z</dcterms:created>
  <dcterms:modified xsi:type="dcterms:W3CDTF">2022-07-24T01:26:07Z</dcterms:modified>
  <cp:category/>
  <cp:contentStatus/>
  <cp:version/>
</cp:coreProperties>
</file>