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44" y="1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7/25/2022</a:t>
            </a:fld>
            <a:endParaRPr lang="en-US"/>
          </a:p>
        </p:txBody>
      </p:sp>
      <p:sp>
        <p:nvSpPr>
          <p:cNvPr id="4" name="Slide Image Placehold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486622121" name="Slide Image Placeholder 1"/>
          <p:cNvSpPr>
            <a:spLocks noGrp="1" noRot="1" noChangeAspect="1"/>
          </p:cNvSpPr>
          <p:nvPr>
            <p:ph type="sldImg"/>
          </p:nvPr>
        </p:nvSpPr>
        <p:spPr bwMode="auto"/>
      </p:sp>
      <p:sp>
        <p:nvSpPr>
          <p:cNvPr id="862140916" name="Notes Placeholder 2"/>
          <p:cNvSpPr>
            <a:spLocks noGrp="1"/>
          </p:cNvSpPr>
          <p:nvPr>
            <p:ph type="body" idx="1"/>
          </p:nvPr>
        </p:nvSpPr>
        <p:spPr bwMode="auto"/>
        <p:txBody>
          <a:bodyPr/>
          <a:lstStyle/>
          <a:p>
            <a:pPr>
              <a:defRPr/>
            </a:pPr>
            <a:r>
              <a:rPr lang="en-US"/>
              <a:t>-</a:t>
            </a:r>
            <a:endParaRPr/>
          </a:p>
        </p:txBody>
      </p:sp>
      <p:sp>
        <p:nvSpPr>
          <p:cNvPr id="408431817" name="Slide Number Placeholder 3"/>
          <p:cNvSpPr>
            <a:spLocks noGrp="1"/>
          </p:cNvSpPr>
          <p:nvPr>
            <p:ph type="sldNum" sz="quarter" idx="5"/>
          </p:nvPr>
        </p:nvSpPr>
        <p:spPr bwMode="auto"/>
        <p:txBody>
          <a:bodyPr/>
          <a:lstStyle/>
          <a:p>
            <a:pPr>
              <a:defRPr/>
            </a:pPr>
            <a:fld id="{ED07F65D-57EB-1F6F-26D8-A438ED56E9B2}" type="slidenum">
              <a:rPr lang="en-US"/>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778919313" name="Slide Image Placeholder 1"/>
          <p:cNvSpPr>
            <a:spLocks noGrp="1" noRot="1" noChangeAspect="1"/>
          </p:cNvSpPr>
          <p:nvPr>
            <p:ph type="sldImg"/>
          </p:nvPr>
        </p:nvSpPr>
        <p:spPr bwMode="auto"/>
      </p:sp>
      <p:sp>
        <p:nvSpPr>
          <p:cNvPr id="1650150249" name="Notes Placeholder 2"/>
          <p:cNvSpPr>
            <a:spLocks noGrp="1"/>
          </p:cNvSpPr>
          <p:nvPr>
            <p:ph type="body" idx="1"/>
          </p:nvPr>
        </p:nvSpPr>
        <p:spPr bwMode="auto"/>
        <p:txBody>
          <a:bodyPr/>
          <a:lstStyle/>
          <a:p>
            <a:pPr>
              <a:defRPr/>
            </a:pPr>
            <a:r>
              <a:rPr lang="en-US"/>
              <a:t>-</a:t>
            </a:r>
            <a:endParaRPr/>
          </a:p>
        </p:txBody>
      </p:sp>
      <p:sp>
        <p:nvSpPr>
          <p:cNvPr id="711648098" name="Slide Number Placeholder 3"/>
          <p:cNvSpPr>
            <a:spLocks noGrp="1"/>
          </p:cNvSpPr>
          <p:nvPr>
            <p:ph type="sldNum" sz="quarter" idx="5"/>
          </p:nvPr>
        </p:nvSpPr>
        <p:spPr bwMode="auto"/>
        <p:txBody>
          <a:bodyPr/>
          <a:lstStyle/>
          <a:p>
            <a:pPr>
              <a:defRPr/>
            </a:pPr>
            <a:fld id="{2692DE0E-7ECF-25E7-40DB-3A006F0CF1F8}"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54826155" name="Slide Image Placeholder 1"/>
          <p:cNvSpPr>
            <a:spLocks noGrp="1" noRot="1" noChangeAspect="1"/>
          </p:cNvSpPr>
          <p:nvPr>
            <p:ph type="sldImg"/>
          </p:nvPr>
        </p:nvSpPr>
        <p:spPr bwMode="auto"/>
      </p:sp>
      <p:sp>
        <p:nvSpPr>
          <p:cNvPr id="701789230" name="Notes Placeholder 2"/>
          <p:cNvSpPr>
            <a:spLocks noGrp="1"/>
          </p:cNvSpPr>
          <p:nvPr>
            <p:ph type="body" idx="1"/>
          </p:nvPr>
        </p:nvSpPr>
        <p:spPr bwMode="auto"/>
        <p:txBody>
          <a:bodyPr/>
          <a:lstStyle/>
          <a:p>
            <a:pPr>
              <a:defRPr/>
            </a:pPr>
            <a:r>
              <a:rPr lang="en-US"/>
              <a:t>-</a:t>
            </a:r>
            <a:endParaRPr/>
          </a:p>
        </p:txBody>
      </p:sp>
      <p:sp>
        <p:nvSpPr>
          <p:cNvPr id="2023575043" name="Slide Number Placeholder 3"/>
          <p:cNvSpPr>
            <a:spLocks noGrp="1"/>
          </p:cNvSpPr>
          <p:nvPr>
            <p:ph type="sldNum" sz="quarter" idx="5"/>
          </p:nvPr>
        </p:nvSpPr>
        <p:spPr bwMode="auto"/>
        <p:txBody>
          <a:bodyPr/>
          <a:lstStyle/>
          <a:p>
            <a:pPr>
              <a:defRPr/>
            </a:pPr>
            <a:fld id="{2590D715-2232-B87E-2FD5-373564A7BA47}"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778919313" name="Slide Image Placeholder 1"/>
          <p:cNvSpPr>
            <a:spLocks noGrp="1" noRot="1" noChangeAspect="1"/>
          </p:cNvSpPr>
          <p:nvPr>
            <p:ph type="sldImg"/>
          </p:nvPr>
        </p:nvSpPr>
        <p:spPr bwMode="auto"/>
      </p:sp>
      <p:sp>
        <p:nvSpPr>
          <p:cNvPr id="1650150249" name="Notes Placeholder 2"/>
          <p:cNvSpPr>
            <a:spLocks noGrp="1"/>
          </p:cNvSpPr>
          <p:nvPr>
            <p:ph type="body" idx="1"/>
          </p:nvPr>
        </p:nvSpPr>
        <p:spPr bwMode="auto"/>
        <p:txBody>
          <a:bodyPr/>
          <a:lstStyle/>
          <a:p>
            <a:pPr>
              <a:defRPr/>
            </a:pPr>
            <a:r>
              <a:rPr lang="en-US"/>
              <a:t>-</a:t>
            </a:r>
            <a:endParaRPr/>
          </a:p>
        </p:txBody>
      </p:sp>
      <p:sp>
        <p:nvSpPr>
          <p:cNvPr id="711648098" name="Slide Number Placeholder 3"/>
          <p:cNvSpPr>
            <a:spLocks noGrp="1"/>
          </p:cNvSpPr>
          <p:nvPr>
            <p:ph type="sldNum" sz="quarter" idx="5"/>
          </p:nvPr>
        </p:nvSpPr>
        <p:spPr bwMode="auto"/>
        <p:txBody>
          <a:bodyPr/>
          <a:lstStyle/>
          <a:p>
            <a:pPr marL="0" marR="0" lvl="0" indent="0" algn="r" defTabSz="914400">
              <a:lnSpc>
                <a:spcPct val="100000"/>
              </a:lnSpc>
              <a:spcBef>
                <a:spcPts val="0"/>
              </a:spcBef>
              <a:spcAft>
                <a:spcPts val="0"/>
              </a:spcAft>
              <a:buClrTx/>
              <a:buSzTx/>
              <a:buFontTx/>
              <a:buNone/>
              <a:defRPr/>
            </a:pPr>
            <a:fld id="{2692DE0E-7ECF-25E7-40DB-3A006F0CF1F8}" type="slidenum">
              <a:rPr lang="en-US" sz="1200" b="0" i="0" u="none" strike="noStrike" cap="none" spc="0">
                <a:ln>
                  <a:noFill/>
                </a:ln>
                <a:solidFill>
                  <a:prstClr val="black"/>
                </a:solidFill>
                <a:latin typeface="Arial"/>
                <a:cs typeface="Arial"/>
              </a:rPr>
              <a:t>6</a:t>
            </a:fld>
            <a:endParaRPr lang="en-US" sz="1200" b="0" i="0" u="none" strike="noStrike" cap="none" spc="0">
              <a:ln>
                <a:noFill/>
              </a:ln>
              <a:solidFill>
                <a:prstClr val="black"/>
              </a:solidFill>
              <a:latin typeface="Arial"/>
              <a:cs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778919313" name="Slide Image Placeholder 1"/>
          <p:cNvSpPr>
            <a:spLocks noGrp="1" noRot="1" noChangeAspect="1"/>
          </p:cNvSpPr>
          <p:nvPr>
            <p:ph type="sldImg"/>
          </p:nvPr>
        </p:nvSpPr>
        <p:spPr bwMode="auto"/>
      </p:sp>
      <p:sp>
        <p:nvSpPr>
          <p:cNvPr id="1650150249" name="Notes Placeholder 2"/>
          <p:cNvSpPr>
            <a:spLocks noGrp="1"/>
          </p:cNvSpPr>
          <p:nvPr>
            <p:ph type="body" idx="1"/>
          </p:nvPr>
        </p:nvSpPr>
        <p:spPr bwMode="auto"/>
        <p:txBody>
          <a:bodyPr/>
          <a:lstStyle/>
          <a:p>
            <a:pPr>
              <a:defRPr/>
            </a:pPr>
            <a:r>
              <a:rPr lang="en-US"/>
              <a:t>-</a:t>
            </a:r>
            <a:endParaRPr/>
          </a:p>
        </p:txBody>
      </p:sp>
      <p:sp>
        <p:nvSpPr>
          <p:cNvPr id="711648098" name="Slide Number Placeholder 3"/>
          <p:cNvSpPr>
            <a:spLocks noGrp="1"/>
          </p:cNvSpPr>
          <p:nvPr>
            <p:ph type="sldNum" sz="quarter" idx="5"/>
          </p:nvPr>
        </p:nvSpPr>
        <p:spPr bwMode="auto"/>
        <p:txBody>
          <a:bodyPr/>
          <a:lstStyle/>
          <a:p>
            <a:pPr marL="0" marR="0" lvl="0" indent="0" algn="r" defTabSz="914400">
              <a:lnSpc>
                <a:spcPct val="100000"/>
              </a:lnSpc>
              <a:spcBef>
                <a:spcPts val="0"/>
              </a:spcBef>
              <a:spcAft>
                <a:spcPts val="0"/>
              </a:spcAft>
              <a:buClrTx/>
              <a:buSzTx/>
              <a:buFontTx/>
              <a:buNone/>
              <a:defRPr/>
            </a:pPr>
            <a:fld id="{2692DE0E-7ECF-25E7-40DB-3A006F0CF1F8}" type="slidenum">
              <a:rPr lang="en-US" sz="1200" b="0" i="0" u="none" strike="noStrike" cap="none" spc="0">
                <a:ln>
                  <a:noFill/>
                </a:ln>
                <a:solidFill>
                  <a:prstClr val="black"/>
                </a:solidFill>
                <a:latin typeface="Arial"/>
                <a:cs typeface="Arial"/>
              </a:rPr>
              <a:t>7</a:t>
            </a:fld>
            <a:endParaRPr lang="en-US" sz="1200" b="0" i="0" u="none" strike="noStrike" cap="none" spc="0">
              <a:ln>
                <a:noFill/>
              </a:ln>
              <a:solidFill>
                <a:prstClr val="black"/>
              </a:solidFill>
              <a:latin typeface="Arial"/>
              <a:cs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Picture Placeholder 2"/>
          <p:cNvSpPr>
            <a:spLocks noGrp="1" noChangeAspect="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7/25/2022</a:t>
            </a:fld>
            <a:endParaRPr lang="en-U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SR6-community/presentations/blob/main/te-drafts/msr6-bof-geng-traffic-engineering.pdf" TargetMode="External"/><Relationship Id="rId2" Type="http://schemas.openxmlformats.org/officeDocument/2006/relationships/hyperlink" Target="https://github.com/MSR6-community/presentations/tree/main/te-drafts" TargetMode="External"/><Relationship Id="rId1" Type="http://schemas.openxmlformats.org/officeDocument/2006/relationships/slideLayout" Target="../slideLayouts/slideLayout2.xml"/><Relationship Id="rId4" Type="http://schemas.openxmlformats.org/officeDocument/2006/relationships/hyperlink" Target="https://github.com/MSR6-community/presentations/blob/main/te-drafts/msr6-bof-eckert-rbs.pdf"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26527989" name="Rectangle 2"/>
          <p:cNvSpPr>
            <a:spLocks noGrp="1" noChangeArrowheads="1"/>
          </p:cNvSpPr>
          <p:nvPr>
            <p:ph type="ctrTitle"/>
          </p:nvPr>
        </p:nvSpPr>
        <p:spPr bwMode="auto">
          <a:xfrm>
            <a:off x="507998" y="232854"/>
            <a:ext cx="11277598" cy="6386416"/>
          </a:xfrm>
        </p:spPr>
        <p:txBody>
          <a:bodyPr vertOverflow="overflow" horzOverflow="clip" vert="horz" wrap="square" lIns="91440" tIns="45720" rIns="91440" bIns="45720" numCol="1" spcCol="0" rtlCol="0" fromWordArt="0" anchor="b" anchorCtr="0" forceAA="0" compatLnSpc="0">
            <a:normAutofit/>
          </a:bodyPr>
          <a:lstStyle/>
          <a:p>
            <a:pPr>
              <a:defRPr/>
            </a:pPr>
            <a:r>
              <a:rPr lang="en-US" sz="3600" dirty="0"/>
              <a:t>Solution Overview</a:t>
            </a:r>
            <a:br>
              <a:rPr lang="en-US" sz="3600" dirty="0"/>
            </a:br>
            <a:r>
              <a:rPr lang="en-US" sz="3600" dirty="0"/>
              <a:t>Stateless Traffic Engineering Multicast</a:t>
            </a:r>
            <a:br>
              <a:rPr lang="en-US" sz="2600" i="1" dirty="0"/>
            </a:br>
            <a:br>
              <a:rPr lang="en-US" sz="3200" dirty="0"/>
            </a:br>
            <a:r>
              <a:rPr lang="en-US" sz="2000" b="0" i="0" u="none" strike="noStrike" cap="none" spc="0" dirty="0">
                <a:solidFill>
                  <a:schemeClr val="tx1"/>
                </a:solidFill>
                <a:latin typeface="微软雅黑"/>
                <a:ea typeface="微软雅黑"/>
                <a:cs typeface="微软雅黑"/>
              </a:rPr>
              <a:t>MSR6 </a:t>
            </a:r>
            <a:r>
              <a:rPr lang="en-US" sz="2000" b="0" i="0" u="none" strike="noStrike" cap="none" spc="0" dirty="0" err="1">
                <a:solidFill>
                  <a:schemeClr val="tx1"/>
                </a:solidFill>
                <a:latin typeface="微软雅黑"/>
                <a:ea typeface="微软雅黑"/>
                <a:cs typeface="微软雅黑"/>
              </a:rPr>
              <a:t>BoF</a:t>
            </a:r>
            <a:r>
              <a:rPr lang="en-US" sz="2000" b="0" i="0" u="none" strike="noStrike" cap="none" spc="0" dirty="0">
                <a:solidFill>
                  <a:schemeClr val="tx1"/>
                </a:solidFill>
                <a:latin typeface="微软雅黑"/>
                <a:ea typeface="微软雅黑"/>
                <a:cs typeface="微软雅黑"/>
              </a:rPr>
              <a:t> IETF 114 Philadelphia</a:t>
            </a:r>
            <a:br>
              <a:rPr lang="en-US" sz="3200" dirty="0"/>
            </a:br>
            <a:r>
              <a:rPr lang="en-US" sz="2000" dirty="0"/>
              <a:t>v1.3 07/25/2022</a:t>
            </a:r>
            <a:br>
              <a:rPr lang="en-US" sz="3200" dirty="0"/>
            </a:br>
            <a:br>
              <a:rPr lang="en-US" sz="3200" dirty="0"/>
            </a:br>
            <a:br>
              <a:rPr lang="en-US" sz="3200" dirty="0"/>
            </a:br>
            <a:r>
              <a:rPr lang="en-US" sz="1800" dirty="0"/>
              <a:t>draft-geng-msr6-traffic-engineering-01, draft-geng-msr6-rlb-segment-00, </a:t>
            </a:r>
            <a:br>
              <a:rPr lang="en-US" sz="1800" dirty="0"/>
            </a:br>
            <a:r>
              <a:rPr lang="en-US" sz="1800" dirty="0"/>
              <a:t> draft-chen-pim-srv6-p2mp-path-06, draft-chen-pim-mrh6-03, </a:t>
            </a:r>
            <a:br>
              <a:rPr lang="en-US" sz="1800" dirty="0"/>
            </a:br>
            <a:r>
              <a:rPr lang="en-US" sz="1800" dirty="0"/>
              <a:t>draft-eckert-msr6-rbs-00 and </a:t>
            </a:r>
            <a:r>
              <a:rPr lang="en-US" sz="1800" b="0" i="0" u="none" strike="noStrike" cap="none" spc="0" dirty="0">
                <a:solidFill>
                  <a:schemeClr val="tx1"/>
                </a:solidFill>
              </a:rPr>
              <a:t>draft-cheng-spring-ipv6-msr-design-consideration</a:t>
            </a:r>
            <a:r>
              <a:rPr lang="en-US" sz="1800" dirty="0">
                <a:solidFill>
                  <a:schemeClr val="tx1"/>
                </a:solidFill>
                <a:latin typeface="Candara"/>
              </a:rPr>
              <a:t> </a:t>
            </a:r>
            <a:br>
              <a:rPr lang="en-US" sz="2000" dirty="0">
                <a:solidFill>
                  <a:schemeClr val="tx1"/>
                </a:solidFill>
                <a:latin typeface="Candara"/>
              </a:rPr>
            </a:br>
            <a:br>
              <a:rPr lang="en-US" sz="2000" dirty="0">
                <a:solidFill>
                  <a:schemeClr val="tx1"/>
                </a:solidFill>
                <a:latin typeface="Candara"/>
              </a:rPr>
            </a:br>
            <a:r>
              <a:rPr sz="1600" b="1" i="0" u="none" dirty="0">
                <a:solidFill>
                  <a:srgbClr val="000000"/>
                </a:solidFill>
                <a:latin typeface="Arial"/>
                <a:ea typeface="Arial"/>
                <a:cs typeface="Arial"/>
              </a:rPr>
              <a:t>Operator</a:t>
            </a:r>
            <a:r>
              <a:rPr lang="en-US" sz="1600" b="1" i="0" u="none" dirty="0">
                <a:solidFill>
                  <a:srgbClr val="000000"/>
                </a:solidFill>
                <a:latin typeface="Arial"/>
                <a:ea typeface="Arial"/>
                <a:cs typeface="Arial"/>
              </a:rPr>
              <a:t>s</a:t>
            </a:r>
            <a:endParaRPr sz="1600" b="1" i="0" u="none" dirty="0">
              <a:solidFill>
                <a:srgbClr val="000000"/>
              </a:solidFill>
              <a:latin typeface="Arial"/>
              <a:ea typeface="Arial"/>
              <a:cs typeface="Arial"/>
            </a:endParaRPr>
          </a:p>
          <a:p>
            <a:pPr>
              <a:defRPr/>
            </a:pPr>
            <a:r>
              <a:rPr sz="1600" b="0" i="0" u="none" dirty="0" err="1">
                <a:solidFill>
                  <a:srgbClr val="000000"/>
                </a:solidFill>
                <a:latin typeface="Arial"/>
                <a:ea typeface="Arial"/>
                <a:cs typeface="Arial"/>
              </a:rPr>
              <a:t>W</a:t>
            </a:r>
            <a:r>
              <a:rPr lang="en-US" sz="1600" b="0" i="0" u="none" dirty="0" err="1">
                <a:solidFill>
                  <a:srgbClr val="000000"/>
                </a:solidFill>
                <a:latin typeface="Arial"/>
                <a:ea typeface="Arial"/>
                <a:cs typeface="Arial"/>
              </a:rPr>
              <a:t>e</a:t>
            </a:r>
            <a:r>
              <a:rPr sz="1600" b="0" i="0" u="none" dirty="0" err="1">
                <a:solidFill>
                  <a:srgbClr val="000000"/>
                </a:solidFill>
                <a:latin typeface="Arial"/>
                <a:ea typeface="Arial"/>
                <a:cs typeface="Arial"/>
              </a:rPr>
              <a:t>iqiang</a:t>
            </a:r>
            <a:r>
              <a:rPr sz="1600" b="0" i="0" u="none" dirty="0">
                <a:solidFill>
                  <a:srgbClr val="000000"/>
                </a:solidFill>
                <a:latin typeface="Arial"/>
                <a:ea typeface="Arial"/>
                <a:cs typeface="Arial"/>
              </a:rPr>
              <a:t> Cheng, </a:t>
            </a:r>
            <a:r>
              <a:rPr sz="1600" b="0" i="0" u="none" dirty="0" err="1">
                <a:solidFill>
                  <a:srgbClr val="000000"/>
                </a:solidFill>
                <a:latin typeface="Arial"/>
                <a:ea typeface="Arial"/>
                <a:cs typeface="Arial"/>
              </a:rPr>
              <a:t>Y</a:t>
            </a:r>
            <a:r>
              <a:rPr lang="en-US" sz="1600" b="0" i="0" u="none" dirty="0" err="1">
                <a:solidFill>
                  <a:srgbClr val="000000"/>
                </a:solidFill>
                <a:latin typeface="Arial"/>
                <a:ea typeface="Arial"/>
                <a:cs typeface="Arial"/>
              </a:rPr>
              <a:t>i</a:t>
            </a:r>
            <a:r>
              <a:rPr sz="1600" b="0" i="0" u="none" dirty="0" err="1">
                <a:solidFill>
                  <a:srgbClr val="000000"/>
                </a:solidFill>
                <a:latin typeface="Arial"/>
                <a:ea typeface="Arial"/>
                <a:cs typeface="Arial"/>
              </a:rPr>
              <a:t>song</a:t>
            </a:r>
            <a:r>
              <a:rPr sz="1600" b="0" i="0" u="none" dirty="0">
                <a:solidFill>
                  <a:srgbClr val="000000"/>
                </a:solidFill>
                <a:latin typeface="Arial"/>
                <a:ea typeface="Arial"/>
                <a:cs typeface="Arial"/>
              </a:rPr>
              <a:t> Li</a:t>
            </a:r>
            <a:r>
              <a:rPr lang="en-US" sz="1600" b="0" i="0" u="none" dirty="0">
                <a:solidFill>
                  <a:srgbClr val="000000"/>
                </a:solidFill>
                <a:latin typeface="Arial"/>
                <a:ea typeface="Arial"/>
                <a:cs typeface="Arial"/>
              </a:rPr>
              <a:t>u</a:t>
            </a:r>
            <a:r>
              <a:rPr sz="1600" b="0" i="0" u="none" dirty="0">
                <a:solidFill>
                  <a:srgbClr val="000000"/>
                </a:solidFill>
                <a:latin typeface="Arial"/>
                <a:ea typeface="Arial"/>
                <a:cs typeface="Arial"/>
              </a:rPr>
              <a:t> (China Mobile), Aijun Wang (China Telecom), </a:t>
            </a:r>
            <a:r>
              <a:rPr sz="1600" b="0" i="0" u="none" dirty="0" err="1">
                <a:solidFill>
                  <a:srgbClr val="000000"/>
                </a:solidFill>
                <a:latin typeface="Arial"/>
                <a:ea typeface="Arial"/>
                <a:cs typeface="Arial"/>
              </a:rPr>
              <a:t>Z</a:t>
            </a:r>
            <a:r>
              <a:rPr lang="en-US" sz="1600" b="0" i="0" u="none" dirty="0" err="1">
                <a:solidFill>
                  <a:srgbClr val="000000"/>
                </a:solidFill>
                <a:latin typeface="Arial"/>
                <a:ea typeface="Arial"/>
                <a:cs typeface="Arial"/>
              </a:rPr>
              <a:t>h</a:t>
            </a:r>
            <a:r>
              <a:rPr sz="1600" b="0" i="0" u="none" dirty="0" err="1">
                <a:solidFill>
                  <a:srgbClr val="000000"/>
                </a:solidFill>
                <a:latin typeface="Arial"/>
                <a:ea typeface="Arial"/>
                <a:cs typeface="Arial"/>
              </a:rPr>
              <a:t>uangzhuang</a:t>
            </a:r>
            <a:r>
              <a:rPr sz="1600" b="0" i="0" u="none" dirty="0">
                <a:solidFill>
                  <a:srgbClr val="000000"/>
                </a:solidFill>
                <a:latin typeface="Arial"/>
                <a:ea typeface="Arial"/>
                <a:cs typeface="Arial"/>
              </a:rPr>
              <a:t> Qin (China Unicom)</a:t>
            </a:r>
            <a:endParaRPr dirty="0"/>
          </a:p>
          <a:p>
            <a:pPr>
              <a:defRPr/>
            </a:pPr>
            <a:r>
              <a:rPr sz="1600" b="0" i="0" u="none" dirty="0">
                <a:solidFill>
                  <a:srgbClr val="000000"/>
                </a:solidFill>
                <a:latin typeface="Arial"/>
                <a:ea typeface="Arial"/>
                <a:cs typeface="Arial"/>
              </a:rPr>
              <a:t>Gyan Mishra, Mehmet Toy (Verizon)</a:t>
            </a:r>
            <a:br>
              <a:rPr sz="1600" b="0" i="0" u="none" dirty="0">
                <a:solidFill>
                  <a:srgbClr val="000000"/>
                </a:solidFill>
                <a:latin typeface="Arial"/>
                <a:ea typeface="Arial"/>
                <a:cs typeface="Arial"/>
              </a:rPr>
            </a:br>
            <a:endParaRPr sz="1600" b="0" i="0" u="none" dirty="0">
              <a:solidFill>
                <a:srgbClr val="000000"/>
              </a:solidFill>
              <a:latin typeface="Arial"/>
              <a:ea typeface="Arial"/>
              <a:cs typeface="Arial"/>
            </a:endParaRPr>
          </a:p>
          <a:p>
            <a:pPr>
              <a:defRPr/>
            </a:pPr>
            <a:r>
              <a:rPr sz="1600" b="1" i="0" u="none" dirty="0">
                <a:solidFill>
                  <a:srgbClr val="000000"/>
                </a:solidFill>
                <a:latin typeface="Arial"/>
                <a:ea typeface="Arial"/>
                <a:cs typeface="Arial"/>
              </a:rPr>
              <a:t>Vendor</a:t>
            </a:r>
            <a:r>
              <a:rPr lang="en-US" sz="1600" b="1" i="0" u="none" dirty="0">
                <a:solidFill>
                  <a:srgbClr val="000000"/>
                </a:solidFill>
                <a:latin typeface="Arial"/>
                <a:ea typeface="Arial"/>
                <a:cs typeface="Arial"/>
              </a:rPr>
              <a:t>s</a:t>
            </a:r>
            <a:endParaRPr sz="1600" b="1" i="0" u="none" dirty="0">
              <a:solidFill>
                <a:srgbClr val="000000"/>
              </a:solidFill>
              <a:latin typeface="Arial"/>
              <a:ea typeface="Arial"/>
              <a:cs typeface="Arial"/>
            </a:endParaRPr>
          </a:p>
          <a:p>
            <a:pPr>
              <a:defRPr/>
            </a:pPr>
            <a:r>
              <a:rPr sz="1600" b="0" i="0" u="none" dirty="0">
                <a:solidFill>
                  <a:srgbClr val="000000"/>
                </a:solidFill>
                <a:latin typeface="Arial"/>
                <a:ea typeface="Arial"/>
                <a:cs typeface="Arial"/>
              </a:rPr>
              <a:t>Xuesong Geng, </a:t>
            </a:r>
            <a:r>
              <a:rPr sz="1600" b="0" i="0" u="none" dirty="0" err="1">
                <a:solidFill>
                  <a:srgbClr val="000000"/>
                </a:solidFill>
                <a:latin typeface="Arial"/>
                <a:ea typeface="Arial"/>
                <a:cs typeface="Arial"/>
              </a:rPr>
              <a:t>Fen</a:t>
            </a:r>
            <a:r>
              <a:rPr lang="en-US" sz="1600" b="0" i="0" u="none" dirty="0" err="1">
                <a:solidFill>
                  <a:srgbClr val="000000"/>
                </a:solidFill>
                <a:latin typeface="Arial"/>
                <a:ea typeface="Arial"/>
                <a:cs typeface="Arial"/>
              </a:rPr>
              <a:t>g</a:t>
            </a:r>
            <a:r>
              <a:rPr sz="1600" b="0" i="0" u="none" dirty="0" err="1">
                <a:solidFill>
                  <a:srgbClr val="000000"/>
                </a:solidFill>
                <a:latin typeface="Arial"/>
                <a:ea typeface="Arial"/>
                <a:cs typeface="Arial"/>
              </a:rPr>
              <a:t>kai</a:t>
            </a:r>
            <a:r>
              <a:rPr sz="1600" b="0" i="0" u="none" dirty="0">
                <a:solidFill>
                  <a:srgbClr val="000000"/>
                </a:solidFill>
                <a:latin typeface="Arial"/>
                <a:ea typeface="Arial"/>
                <a:cs typeface="Arial"/>
              </a:rPr>
              <a:t> Li, </a:t>
            </a:r>
            <a:r>
              <a:rPr sz="1600" b="0" i="0" u="none" dirty="0" err="1">
                <a:solidFill>
                  <a:srgbClr val="000000"/>
                </a:solidFill>
                <a:latin typeface="Arial"/>
                <a:ea typeface="Arial"/>
                <a:cs typeface="Arial"/>
              </a:rPr>
              <a:t>Zhenbin</a:t>
            </a:r>
            <a:r>
              <a:rPr sz="1600" b="0" i="0" u="none" dirty="0">
                <a:solidFill>
                  <a:srgbClr val="000000"/>
                </a:solidFill>
                <a:latin typeface="Arial"/>
                <a:ea typeface="Arial"/>
                <a:cs typeface="Arial"/>
              </a:rPr>
              <a:t> Li, Rui Meng, </a:t>
            </a:r>
            <a:r>
              <a:rPr sz="1600" b="0" i="0" u="none" dirty="0" err="1">
                <a:solidFill>
                  <a:srgbClr val="000000"/>
                </a:solidFill>
                <a:latin typeface="Arial"/>
                <a:ea typeface="Arial"/>
                <a:cs typeface="Arial"/>
              </a:rPr>
              <a:t>Jingrong</a:t>
            </a:r>
            <a:r>
              <a:rPr sz="1600" b="0" i="0" u="none" dirty="0">
                <a:solidFill>
                  <a:srgbClr val="000000"/>
                </a:solidFill>
                <a:latin typeface="Arial"/>
                <a:ea typeface="Arial"/>
                <a:cs typeface="Arial"/>
              </a:rPr>
              <a:t> </a:t>
            </a:r>
            <a:r>
              <a:rPr sz="1600" b="0" i="0" u="none" dirty="0" err="1">
                <a:solidFill>
                  <a:srgbClr val="000000"/>
                </a:solidFill>
                <a:latin typeface="Arial"/>
                <a:ea typeface="Arial"/>
                <a:cs typeface="Arial"/>
              </a:rPr>
              <a:t>Xie</a:t>
            </a:r>
            <a:r>
              <a:rPr sz="1600" b="0" i="0" u="none" dirty="0">
                <a:solidFill>
                  <a:srgbClr val="000000"/>
                </a:solidFill>
                <a:latin typeface="Arial"/>
                <a:ea typeface="Arial"/>
                <a:cs typeface="Arial"/>
              </a:rPr>
              <a:t>, </a:t>
            </a:r>
            <a:r>
              <a:rPr sz="1600" b="0" i="0" u="none" dirty="0" err="1">
                <a:solidFill>
                  <a:srgbClr val="000000"/>
                </a:solidFill>
                <a:latin typeface="Arial"/>
                <a:ea typeface="Arial"/>
                <a:cs typeface="Arial"/>
              </a:rPr>
              <a:t>Xiuli</a:t>
            </a:r>
            <a:r>
              <a:rPr sz="1600" b="0" i="0" u="none" dirty="0">
                <a:solidFill>
                  <a:srgbClr val="000000"/>
                </a:solidFill>
                <a:latin typeface="Arial"/>
                <a:ea typeface="Arial"/>
                <a:cs typeface="Arial"/>
              </a:rPr>
              <a:t> Zheng (Huawei)</a:t>
            </a:r>
            <a:endParaRPr dirty="0"/>
          </a:p>
          <a:p>
            <a:pPr>
              <a:defRPr/>
            </a:pPr>
            <a:r>
              <a:rPr sz="1600" b="0" i="0" u="none" dirty="0">
                <a:solidFill>
                  <a:srgbClr val="000000"/>
                </a:solidFill>
                <a:latin typeface="Arial"/>
                <a:ea typeface="Arial"/>
                <a:cs typeface="Arial"/>
              </a:rPr>
              <a:t>Chi Fan (New H3C Technologies), Yanhe Fan (Casa Systems), Lei Liu (Fujitsu), </a:t>
            </a:r>
            <a:r>
              <a:rPr sz="1600" b="0" i="0" u="none" dirty="0" err="1">
                <a:solidFill>
                  <a:srgbClr val="000000"/>
                </a:solidFill>
                <a:latin typeface="Arial"/>
                <a:ea typeface="Arial"/>
                <a:cs typeface="Arial"/>
              </a:rPr>
              <a:t>Xufeng</a:t>
            </a:r>
            <a:r>
              <a:rPr sz="1600" b="0" i="0" u="none" dirty="0">
                <a:solidFill>
                  <a:srgbClr val="000000"/>
                </a:solidFill>
                <a:latin typeface="Arial"/>
                <a:ea typeface="Arial"/>
                <a:cs typeface="Arial"/>
              </a:rPr>
              <a:t> Liu (IBM Corporation/Volta)</a:t>
            </a:r>
          </a:p>
          <a:p>
            <a:pPr>
              <a:defRPr/>
            </a:pPr>
            <a:r>
              <a:rPr sz="1600" b="0" i="0" u="none" dirty="0">
                <a:solidFill>
                  <a:srgbClr val="000000"/>
                </a:solidFill>
                <a:latin typeface="Arial"/>
                <a:ea typeface="Arial"/>
                <a:cs typeface="Arial"/>
              </a:rPr>
              <a:t>Toerless Eckert, Huaimo Chen (Futurewei)</a:t>
            </a:r>
            <a:r>
              <a:rPr lang="en-US" sz="1600" dirty="0">
                <a:solidFill>
                  <a:schemeClr val="tx1"/>
                </a:solidFill>
                <a:latin typeface="Arial"/>
                <a:ea typeface="Arial"/>
                <a:cs typeface="Arial"/>
              </a:rPr>
              <a:t> </a:t>
            </a:r>
            <a:br>
              <a:rPr lang="en-US" sz="1600" dirty="0">
                <a:solidFill>
                  <a:schemeClr val="tx1"/>
                </a:solidFill>
                <a:latin typeface="Arial"/>
                <a:ea typeface="Arial"/>
                <a:cs typeface="Arial"/>
              </a:rPr>
            </a:br>
            <a:br>
              <a:rPr lang="en-US" sz="1600" dirty="0">
                <a:solidFill>
                  <a:schemeClr val="tx1"/>
                </a:solidFill>
                <a:latin typeface="Arial"/>
                <a:ea typeface="Arial"/>
                <a:cs typeface="Arial"/>
              </a:rPr>
            </a:br>
            <a:r>
              <a:rPr lang="en-US" sz="1600" b="0" i="0" u="none" strike="noStrike" cap="none" spc="0" dirty="0">
                <a:solidFill>
                  <a:schemeClr val="tx1"/>
                </a:solidFill>
                <a:latin typeface="Arial"/>
                <a:ea typeface="Arial"/>
                <a:cs typeface="Arial"/>
              </a:rPr>
              <a:t>https://github.com/MSR6-community/presentations/blob/main/msr6-bof-chen-te-solution-overview.{pptx,ppt}</a:t>
            </a:r>
            <a:endParaRPr sz="1600" b="0" i="0" u="none" dirty="0">
              <a:solidFill>
                <a:srgbClr val="000000"/>
              </a:solidFill>
              <a:latin typeface="Arial"/>
              <a:ea typeface="Arial"/>
              <a:cs typeface="Arial"/>
            </a:endParaRPr>
          </a:p>
        </p:txBody>
      </p:sp>
      <p:sp>
        <p:nvSpPr>
          <p:cNvPr id="34546918" name=" 34546917"/>
          <p:cNvSpPr/>
          <p:nvPr/>
        </p:nvSpPr>
        <p:spPr bwMode="auto">
          <a:xfrm>
            <a:off x="5968559" y="3291840"/>
            <a:ext cx="254916" cy="365795"/>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32125588" name="Rectangle 2"/>
          <p:cNvSpPr>
            <a:spLocks noGrp="1" noChangeArrowheads="1"/>
          </p:cNvSpPr>
          <p:nvPr>
            <p:ph type="title"/>
          </p:nvPr>
        </p:nvSpPr>
        <p:spPr bwMode="auto">
          <a:xfrm>
            <a:off x="458170" y="190647"/>
            <a:ext cx="10722951" cy="354031"/>
          </a:xfrm>
        </p:spPr>
        <p:txBody>
          <a:bodyPr>
            <a:noAutofit/>
          </a:bodyPr>
          <a:lstStyle/>
          <a:p>
            <a:pPr algn="l">
              <a:defRPr/>
            </a:pPr>
            <a:r>
              <a:rPr lang="en-US" sz="2800" b="1">
                <a:solidFill>
                  <a:srgbClr val="C00000"/>
                </a:solidFill>
                <a:latin typeface="Candara"/>
              </a:rPr>
              <a:t>MSR6 “Traffic Engineering” Architecture Overview </a:t>
            </a:r>
            <a:endParaRPr lang="en-US" sz="2800">
              <a:solidFill>
                <a:srgbClr val="C00000"/>
              </a:solidFill>
              <a:latin typeface="Candara"/>
            </a:endParaRPr>
          </a:p>
        </p:txBody>
      </p:sp>
      <p:sp>
        <p:nvSpPr>
          <p:cNvPr id="1219524137" name="Date Placeholder 3"/>
          <p:cNvSpPr txBox="1"/>
          <p:nvPr/>
        </p:nvSpPr>
        <p:spPr bwMode="auto">
          <a:xfrm>
            <a:off x="11087714" y="6476999"/>
            <a:ext cx="833007" cy="457200"/>
          </a:xfrm>
          <a:prstGeom prst="rect">
            <a:avLst/>
          </a:prstGeom>
          <a:noFill/>
          <a:ln w="9525">
            <a:noFill/>
            <a:miter/>
            <a:headEnd/>
            <a:tailEnd/>
          </a:ln>
          <a:effectLst/>
        </p:spPr>
        <p:txBody>
          <a:bodyPr vert="horz" wrap="square" lIns="0" tIns="0" rIns="0" bIns="0" numCol="1" anchor="t" anchorCtr="0" compatLnSpc="1">
            <a:prstTxWarp prst="textNoShape">
              <a:avLst/>
            </a:prstTxWarp>
          </a:bodyPr>
          <a:lstStyle>
            <a:defPPr>
              <a:defRPr lang="en-US"/>
            </a:defPPr>
            <a:lvl1pPr algn="l">
              <a:lnSpc>
                <a:spcPct val="85000"/>
              </a:lnSpc>
              <a:spcBef>
                <a:spcPts val="0"/>
              </a:spcBef>
              <a:spcAft>
                <a:spcPts val="0"/>
              </a:spcAft>
              <a:defRPr sz="1200">
                <a:solidFill>
                  <a:schemeClr val="bg2"/>
                </a:solidFill>
                <a:latin typeface="Arial"/>
                <a:ea typeface="ＭＳ Ｐゴシック"/>
                <a:cs typeface="+mn-cs"/>
              </a:defRPr>
            </a:lvl1pPr>
            <a:lvl2pPr marL="457200" algn="l">
              <a:spcBef>
                <a:spcPts val="0"/>
              </a:spcBef>
              <a:spcAft>
                <a:spcPts val="0"/>
              </a:spcAft>
              <a:defRPr>
                <a:solidFill>
                  <a:schemeClr val="tx1"/>
                </a:solidFill>
                <a:latin typeface="Arial"/>
                <a:ea typeface="+mn-ea"/>
                <a:cs typeface="+mn-cs"/>
              </a:defRPr>
            </a:lvl2pPr>
            <a:lvl3pPr marL="914400" algn="l">
              <a:spcBef>
                <a:spcPts val="0"/>
              </a:spcBef>
              <a:spcAft>
                <a:spcPts val="0"/>
              </a:spcAft>
              <a:defRPr>
                <a:solidFill>
                  <a:schemeClr val="tx1"/>
                </a:solidFill>
                <a:latin typeface="Arial"/>
                <a:ea typeface="+mn-ea"/>
                <a:cs typeface="+mn-cs"/>
              </a:defRPr>
            </a:lvl3pPr>
            <a:lvl4pPr marL="1371600" algn="l">
              <a:spcBef>
                <a:spcPts val="0"/>
              </a:spcBef>
              <a:spcAft>
                <a:spcPts val="0"/>
              </a:spcAft>
              <a:defRPr>
                <a:solidFill>
                  <a:schemeClr val="tx1"/>
                </a:solidFill>
                <a:latin typeface="Arial"/>
                <a:ea typeface="+mn-ea"/>
                <a:cs typeface="+mn-cs"/>
              </a:defRPr>
            </a:lvl4pPr>
            <a:lvl5pPr marL="1828800" algn="l">
              <a:spcBef>
                <a:spcPts val="0"/>
              </a:spcBef>
              <a:spcAft>
                <a:spcPts val="0"/>
              </a:spcAft>
              <a:defRPr>
                <a:solidFill>
                  <a:schemeClr val="tx1"/>
                </a:solidFill>
                <a:latin typeface="Arial"/>
                <a:ea typeface="+mn-ea"/>
                <a:cs typeface="+mn-cs"/>
              </a:defRPr>
            </a:lvl5pPr>
            <a:lvl6pPr marL="2286000" algn="l" defTabSz="914400">
              <a:defRPr>
                <a:solidFill>
                  <a:schemeClr val="tx1"/>
                </a:solidFill>
                <a:latin typeface="Arial"/>
                <a:ea typeface="+mn-ea"/>
                <a:cs typeface="+mn-cs"/>
              </a:defRPr>
            </a:lvl6pPr>
            <a:lvl7pPr marL="2743200" algn="l" defTabSz="914400">
              <a:defRPr>
                <a:solidFill>
                  <a:schemeClr val="tx1"/>
                </a:solidFill>
                <a:latin typeface="Arial"/>
                <a:ea typeface="+mn-ea"/>
                <a:cs typeface="+mn-cs"/>
              </a:defRPr>
            </a:lvl7pPr>
            <a:lvl8pPr marL="3200400" algn="l" defTabSz="914400">
              <a:defRPr>
                <a:solidFill>
                  <a:schemeClr val="tx1"/>
                </a:solidFill>
                <a:latin typeface="Arial"/>
                <a:ea typeface="+mn-ea"/>
                <a:cs typeface="+mn-cs"/>
              </a:defRPr>
            </a:lvl8pPr>
            <a:lvl9pPr marL="3657600" algn="l" defTabSz="914400">
              <a:defRPr>
                <a:solidFill>
                  <a:schemeClr val="tx1"/>
                </a:solidFill>
                <a:latin typeface="Arial"/>
                <a:ea typeface="+mn-ea"/>
                <a:cs typeface="+mn-cs"/>
              </a:defRPr>
            </a:lvl9pPr>
          </a:lstStyle>
          <a:p>
            <a:pPr marL="0" marR="0" lvl="0" indent="0" algn="l" defTabSz="914400">
              <a:lnSpc>
                <a:spcPct val="85000"/>
              </a:lnSpc>
              <a:spcBef>
                <a:spcPts val="0"/>
              </a:spcBef>
              <a:spcAft>
                <a:spcPts val="0"/>
              </a:spcAft>
              <a:buClrTx/>
              <a:buSzTx/>
              <a:buFontTx/>
              <a:buNone/>
              <a:defRPr/>
            </a:pPr>
            <a:r>
              <a:rPr lang="de-DE" sz="1200" b="0" i="0" u="none" strike="noStrike" cap="none" spc="0">
                <a:ln>
                  <a:noFill/>
                </a:ln>
                <a:solidFill>
                  <a:srgbClr val="2D2015"/>
                </a:solidFill>
                <a:latin typeface="Arial"/>
                <a:ea typeface="ＭＳ Ｐゴシック"/>
                <a:cs typeface="Arial"/>
              </a:rPr>
              <a:t>Page </a:t>
            </a:r>
            <a:fld id="{3B2764AA-8F5A-B2C6-7C58-059BDC7CF1ED}" type="slidenum">
              <a:rPr lang="de-DE" sz="1200" b="0" i="0" u="none" strike="noStrike" cap="none" spc="0">
                <a:ln>
                  <a:noFill/>
                </a:ln>
                <a:solidFill>
                  <a:srgbClr val="2D2015"/>
                </a:solidFill>
                <a:latin typeface="Arial"/>
                <a:ea typeface="ＭＳ Ｐゴシック"/>
                <a:cs typeface="Arial"/>
              </a:rPr>
              <a:t>2</a:t>
            </a:fld>
            <a:endParaRPr lang="en-GB" sz="1200" b="0" i="0" u="none" strike="noStrike" cap="none" spc="0">
              <a:ln>
                <a:noFill/>
              </a:ln>
              <a:solidFill>
                <a:srgbClr val="2D2015"/>
              </a:solidFill>
              <a:latin typeface="Arial"/>
              <a:ea typeface="ＭＳ Ｐゴシック"/>
              <a:cs typeface="Arial"/>
            </a:endParaRPr>
          </a:p>
        </p:txBody>
      </p:sp>
      <p:sp>
        <p:nvSpPr>
          <p:cNvPr id="605927361" name="Rectangle 293"/>
          <p:cNvSpPr/>
          <p:nvPr/>
        </p:nvSpPr>
        <p:spPr bwMode="auto">
          <a:xfrm>
            <a:off x="2925418" y="5337047"/>
            <a:ext cx="6060048" cy="1446550"/>
          </a:xfrm>
          <a:prstGeom prst="rect">
            <a:avLst/>
          </a:prstGeom>
        </p:spPr>
        <p:txBody>
          <a:bodyPr wrap="square">
            <a:spAutoFit/>
          </a:bodyPr>
          <a:lstStyle/>
          <a:p>
            <a:pPr marL="0" marR="0" lvl="0" indent="0" algn="l" defTabSz="914400">
              <a:lnSpc>
                <a:spcPct val="100000"/>
              </a:lnSpc>
              <a:spcBef>
                <a:spcPts val="0"/>
              </a:spcBef>
              <a:spcAft>
                <a:spcPts val="0"/>
              </a:spcAft>
              <a:buClrTx/>
              <a:buSzTx/>
              <a:buFontTx/>
              <a:buNone/>
              <a:defRPr/>
            </a:pPr>
            <a:r>
              <a:rPr lang="en-US" sz="1100" b="0" i="0" u="none" strike="noStrike" cap="none" spc="0">
                <a:ln>
                  <a:noFill/>
                </a:ln>
                <a:solidFill>
                  <a:srgbClr val="000000"/>
                </a:solidFill>
                <a:latin typeface="Courier New"/>
                <a:ea typeface="华文细黑"/>
                <a:cs typeface="Courier New"/>
              </a:rPr>
              <a:t>|&lt;--IPv6 header --&gt;</a:t>
            </a:r>
            <a:r>
              <a:rPr lang="en-US" sz="1100" b="1" i="0" u="none" strike="noStrike" cap="none" spc="0">
                <a:ln>
                  <a:noFill/>
                </a:ln>
                <a:solidFill>
                  <a:srgbClr val="000000"/>
                </a:solidFill>
                <a:latin typeface="Courier New"/>
                <a:ea typeface="华文细黑"/>
                <a:cs typeface="Courier New"/>
              </a:rPr>
              <a:t>|</a:t>
            </a:r>
            <a:r>
              <a:rPr lang="en-US" sz="1100" b="1">
                <a:solidFill>
                  <a:srgbClr val="000000"/>
                </a:solidFill>
                <a:latin typeface="Courier New"/>
                <a:ea typeface="华文细黑"/>
                <a:cs typeface="Courier New"/>
              </a:rPr>
              <a:t>&lt;--Routing</a:t>
            </a:r>
            <a:r>
              <a:rPr lang="en-US" sz="1100" b="1" i="0" u="none" strike="noStrike" cap="none" spc="0">
                <a:ln>
                  <a:noFill/>
                </a:ln>
                <a:solidFill>
                  <a:srgbClr val="000000"/>
                </a:solidFill>
                <a:latin typeface="Courier New"/>
                <a:ea typeface="华文细黑"/>
                <a:cs typeface="Courier New"/>
              </a:rPr>
              <a:t> header---&gt;|</a:t>
            </a:r>
            <a:endParaRPr sz="1100"/>
          </a:p>
          <a:p>
            <a:pPr>
              <a:defRPr/>
            </a:pPr>
            <a:r>
              <a:rPr lang="en-US" sz="1100" b="0" i="0" u="none" strike="noStrike" cap="none" spc="0">
                <a:ln>
                  <a:noFill/>
                </a:ln>
                <a:solidFill>
                  <a:srgbClr val="000000"/>
                </a:solidFill>
                <a:latin typeface="Courier New"/>
                <a:ea typeface="华文细黑"/>
                <a:cs typeface="Courier New"/>
              </a:rPr>
              <a:t>+------------------</a:t>
            </a:r>
            <a:r>
              <a:rPr lang="en-US" sz="1100" b="1" i="0" u="none" strike="noStrike" cap="none" spc="0">
                <a:ln>
                  <a:noFill/>
                </a:ln>
                <a:solidFill>
                  <a:srgbClr val="000000"/>
                </a:solidFill>
                <a:latin typeface="Courier New"/>
                <a:ea typeface="华文细黑"/>
                <a:cs typeface="Courier New"/>
              </a:rPr>
              <a:t>+---------------------+</a:t>
            </a:r>
            <a:r>
              <a:rPr lang="en-US" sz="1100" b="0" i="0" u="none" strike="noStrike" cap="none" spc="0">
                <a:ln>
                  <a:noFill/>
                </a:ln>
                <a:solidFill>
                  <a:srgbClr val="000000"/>
                </a:solidFill>
                <a:latin typeface="Courier New"/>
                <a:ea typeface="华文细黑"/>
                <a:cs typeface="Courier New"/>
              </a:rPr>
              <a:t>--------------------------+</a:t>
            </a:r>
            <a:endParaRPr sz="1100"/>
          </a:p>
          <a:p>
            <a:pPr marL="0" marR="0" lvl="0" indent="0" algn="l" defTabSz="914400">
              <a:lnSpc>
                <a:spcPct val="100000"/>
              </a:lnSpc>
              <a:spcBef>
                <a:spcPts val="0"/>
              </a:spcBef>
              <a:spcAft>
                <a:spcPts val="0"/>
              </a:spcAft>
              <a:buClrTx/>
              <a:buSzTx/>
              <a:buFontTx/>
              <a:buNone/>
              <a:defRPr/>
            </a:pPr>
            <a:r>
              <a:rPr lang="en-US" sz="1100" b="0" i="0" u="none" strike="noStrike" cap="none" spc="0">
                <a:ln>
                  <a:noFill/>
                </a:ln>
                <a:solidFill>
                  <a:srgbClr val="000000"/>
                </a:solidFill>
                <a:latin typeface="Courier New"/>
                <a:ea typeface="华文细黑"/>
                <a:cs typeface="Courier New"/>
              </a:rPr>
              <a:t>|  Next Header =   </a:t>
            </a:r>
            <a:r>
              <a:rPr lang="en-US" sz="1100" b="1" i="0" u="none" strike="noStrike" cap="none" spc="0">
                <a:ln>
                  <a:noFill/>
                </a:ln>
                <a:solidFill>
                  <a:srgbClr val="000000"/>
                </a:solidFill>
                <a:latin typeface="Courier New"/>
                <a:ea typeface="华文细黑"/>
                <a:cs typeface="Courier New"/>
              </a:rPr>
              <a:t>| Next Header         |</a:t>
            </a:r>
            <a:r>
              <a:rPr lang="en-US" sz="1100" b="0" i="0" u="none" strike="noStrike" cap="none" spc="0">
                <a:ln>
                  <a:noFill/>
                </a:ln>
                <a:solidFill>
                  <a:srgbClr val="000000"/>
                </a:solidFill>
                <a:latin typeface="Courier New"/>
                <a:ea typeface="华文细黑"/>
                <a:cs typeface="Courier New"/>
              </a:rPr>
              <a:t> (other extension header) |</a:t>
            </a:r>
            <a:endParaRPr sz="1100"/>
          </a:p>
          <a:p>
            <a:pPr marL="0" marR="0" lvl="0" indent="0" algn="l" defTabSz="914400">
              <a:lnSpc>
                <a:spcPct val="100000"/>
              </a:lnSpc>
              <a:spcBef>
                <a:spcPts val="0"/>
              </a:spcBef>
              <a:spcAft>
                <a:spcPts val="0"/>
              </a:spcAft>
              <a:buClrTx/>
              <a:buSzTx/>
              <a:buFontTx/>
              <a:buNone/>
              <a:defRPr/>
            </a:pPr>
            <a:r>
              <a:rPr lang="en-US" sz="1100" b="0" i="0" u="none" strike="noStrike" cap="none" spc="0">
                <a:ln>
                  <a:noFill/>
                </a:ln>
                <a:solidFill>
                  <a:srgbClr val="000000"/>
                </a:solidFill>
                <a:latin typeface="Courier New"/>
                <a:ea typeface="华文细黑"/>
                <a:cs typeface="Courier New"/>
              </a:rPr>
              <a:t>|</a:t>
            </a:r>
            <a:r>
              <a:rPr lang="en-US" sz="1100">
                <a:solidFill>
                  <a:srgbClr val="000000"/>
                </a:solidFill>
                <a:latin typeface="Courier New"/>
                <a:ea typeface="华文细黑"/>
                <a:cs typeface="Courier New"/>
              </a:rPr>
              <a:t>43(Routing </a:t>
            </a:r>
            <a:r>
              <a:rPr lang="en-US" sz="1100" b="0" i="0" u="none" strike="noStrike" cap="none" spc="0">
                <a:ln>
                  <a:noFill/>
                </a:ln>
                <a:solidFill>
                  <a:srgbClr val="000000"/>
                </a:solidFill>
                <a:latin typeface="Courier New"/>
                <a:ea typeface="华文细黑"/>
                <a:cs typeface="Courier New"/>
              </a:rPr>
              <a:t>header)</a:t>
            </a:r>
            <a:r>
              <a:rPr lang="en-US" sz="1100" b="1" i="0" u="none" strike="noStrike" cap="none" spc="0">
                <a:ln>
                  <a:noFill/>
                </a:ln>
                <a:solidFill>
                  <a:srgbClr val="000000"/>
                </a:solidFill>
                <a:latin typeface="Courier New"/>
                <a:ea typeface="华文细黑"/>
                <a:cs typeface="Courier New"/>
              </a:rPr>
              <a:t>|                     |</a:t>
            </a:r>
            <a:r>
              <a:rPr lang="en-US" sz="1100" b="0" i="0" u="none" strike="noStrike" cap="none" spc="0">
                <a:ln>
                  <a:noFill/>
                </a:ln>
                <a:solidFill>
                  <a:srgbClr val="000000"/>
                </a:solidFill>
                <a:latin typeface="Courier New"/>
                <a:ea typeface="华文细黑"/>
                <a:cs typeface="Courier New"/>
              </a:rPr>
              <a:t> IP multicast </a:t>
            </a:r>
            <a:r>
              <a:rPr lang="en-US" sz="1100">
                <a:solidFill>
                  <a:srgbClr val="000000"/>
                </a:solidFill>
                <a:latin typeface="Courier New"/>
                <a:ea typeface="华文细黑"/>
                <a:cs typeface="Courier New"/>
              </a:rPr>
              <a:t>packet/data</a:t>
            </a:r>
            <a:r>
              <a:rPr lang="en-US" sz="1100" b="0" i="0" u="none" strike="noStrike" cap="none" spc="0">
                <a:ln>
                  <a:noFill/>
                </a:ln>
                <a:solidFill>
                  <a:srgbClr val="000000"/>
                </a:solidFill>
                <a:latin typeface="Courier New"/>
                <a:ea typeface="华文细黑"/>
                <a:cs typeface="Courier New"/>
              </a:rPr>
              <a:t> |</a:t>
            </a:r>
            <a:endParaRPr sz="1100"/>
          </a:p>
          <a:p>
            <a:pPr marL="0" marR="0" lvl="0" indent="0" algn="l" defTabSz="914400">
              <a:lnSpc>
                <a:spcPct val="100000"/>
              </a:lnSpc>
              <a:spcBef>
                <a:spcPts val="0"/>
              </a:spcBef>
              <a:spcAft>
                <a:spcPts val="0"/>
              </a:spcAft>
              <a:buClrTx/>
              <a:buSzTx/>
              <a:buFontTx/>
              <a:buNone/>
              <a:defRPr/>
            </a:pPr>
            <a:r>
              <a:rPr lang="en-US" sz="1100" b="0" i="0" u="none" strike="noStrike" cap="none" spc="0">
                <a:ln>
                  <a:noFill/>
                </a:ln>
                <a:solidFill>
                  <a:srgbClr val="000000"/>
                </a:solidFill>
                <a:latin typeface="Courier New"/>
                <a:ea typeface="华文细黑"/>
                <a:cs typeface="Courier New"/>
              </a:rPr>
              <a:t>| SA=IPv6 Address  </a:t>
            </a:r>
            <a:r>
              <a:rPr lang="en-US" sz="1100" b="1" i="0" u="none" strike="noStrike" cap="none" spc="0">
                <a:ln>
                  <a:noFill/>
                </a:ln>
                <a:solidFill>
                  <a:srgbClr val="000000"/>
                </a:solidFill>
                <a:latin typeface="Courier New"/>
                <a:ea typeface="华文细黑"/>
                <a:cs typeface="Courier New"/>
              </a:rPr>
              <a:t>|Routing Type=</a:t>
            </a:r>
            <a:r>
              <a:rPr lang="en-US" sz="1100" b="1" i="0" u="none" strike="noStrike" cap="none" spc="0">
                <a:ln>
                  <a:noFill/>
                </a:ln>
                <a:solidFill>
                  <a:srgbClr val="00CC00"/>
                </a:solidFill>
                <a:latin typeface="Courier New"/>
                <a:ea typeface="华文细黑"/>
                <a:cs typeface="Courier New"/>
              </a:rPr>
              <a:t>TBD</a:t>
            </a:r>
            <a:r>
              <a:rPr lang="en-US" sz="1100" b="1" i="0" u="none" strike="noStrike" cap="none" spc="0">
                <a:ln>
                  <a:noFill/>
                </a:ln>
                <a:solidFill>
                  <a:srgbClr val="000000"/>
                </a:solidFill>
                <a:latin typeface="Courier New"/>
                <a:ea typeface="华文细黑"/>
                <a:cs typeface="Courier New"/>
              </a:rPr>
              <a:t>(MRH)|</a:t>
            </a:r>
            <a:r>
              <a:rPr lang="en-US" sz="1100" b="0" i="0" u="none" strike="noStrike" cap="none" spc="0">
                <a:ln>
                  <a:noFill/>
                </a:ln>
                <a:solidFill>
                  <a:srgbClr val="000000"/>
                </a:solidFill>
                <a:latin typeface="Courier New"/>
                <a:ea typeface="华文细黑"/>
                <a:cs typeface="Courier New"/>
              </a:rPr>
              <a:t>                          |</a:t>
            </a:r>
            <a:endParaRPr sz="1100"/>
          </a:p>
          <a:p>
            <a:pPr marL="0" marR="0" lvl="0" indent="0" algn="l" defTabSz="914400">
              <a:lnSpc>
                <a:spcPct val="100000"/>
              </a:lnSpc>
              <a:spcBef>
                <a:spcPts val="0"/>
              </a:spcBef>
              <a:spcAft>
                <a:spcPts val="0"/>
              </a:spcAft>
              <a:buClrTx/>
              <a:buSzTx/>
              <a:buFontTx/>
              <a:buNone/>
              <a:defRPr/>
            </a:pPr>
            <a:r>
              <a:rPr lang="en-US" sz="1100" b="0" i="0" u="none" strike="noStrike" cap="none" spc="0">
                <a:ln>
                  <a:noFill/>
                </a:ln>
                <a:solidFill>
                  <a:srgbClr val="000000"/>
                </a:solidFill>
                <a:latin typeface="Courier New"/>
                <a:ea typeface="华文细黑"/>
                <a:cs typeface="Courier New"/>
              </a:rPr>
              <a:t>| DA=IPv6 Address  </a:t>
            </a:r>
            <a:r>
              <a:rPr lang="en-US" sz="1100" b="1" i="0" u="none" strike="noStrike" cap="none" spc="0">
                <a:ln>
                  <a:noFill/>
                </a:ln>
                <a:solidFill>
                  <a:srgbClr val="000000"/>
                </a:solidFill>
                <a:latin typeface="Courier New"/>
                <a:ea typeface="华文细黑"/>
                <a:cs typeface="Courier New"/>
              </a:rPr>
              <a:t>|</a:t>
            </a:r>
            <a:r>
              <a:rPr lang="en-US" sz="1100" b="1">
                <a:solidFill>
                  <a:srgbClr val="00CC00"/>
                </a:solidFill>
                <a:latin typeface="Courier New"/>
                <a:ea typeface="华文细黑"/>
                <a:cs typeface="Courier New"/>
              </a:rPr>
              <a:t>Tree</a:t>
            </a:r>
            <a:r>
              <a:rPr lang="en-US" sz="1100" b="1">
                <a:solidFill>
                  <a:srgbClr val="000000"/>
                </a:solidFill>
                <a:latin typeface="Courier New"/>
                <a:ea typeface="华文细黑"/>
                <a:cs typeface="Courier New"/>
              </a:rPr>
              <a:t>/</a:t>
            </a:r>
            <a:r>
              <a:rPr lang="en-US" sz="1100" b="1" i="0" u="none" strike="noStrike" cap="none" spc="0">
                <a:ln>
                  <a:noFill/>
                </a:ln>
                <a:solidFill>
                  <a:srgbClr val="000000"/>
                </a:solidFill>
                <a:latin typeface="Courier New"/>
                <a:ea typeface="华文细黑"/>
                <a:cs typeface="Courier New"/>
              </a:rPr>
              <a:t>Subtree</a:t>
            </a:r>
            <a:r>
              <a:rPr lang="en-US" sz="1100" b="1">
                <a:solidFill>
                  <a:srgbClr val="000000"/>
                </a:solidFill>
                <a:latin typeface="Courier New"/>
                <a:ea typeface="华文细黑"/>
                <a:cs typeface="Courier New"/>
              </a:rPr>
              <a:t> encoded </a:t>
            </a:r>
            <a:r>
              <a:rPr lang="en-US" sz="1100" b="1" i="0" u="none" strike="noStrike" cap="none" spc="0">
                <a:ln>
                  <a:noFill/>
                </a:ln>
                <a:solidFill>
                  <a:srgbClr val="000000"/>
                </a:solidFill>
                <a:latin typeface="Courier New"/>
                <a:ea typeface="华文细黑"/>
                <a:cs typeface="Courier New"/>
              </a:rPr>
              <a:t>|</a:t>
            </a:r>
            <a:r>
              <a:rPr lang="en-US" sz="1100" b="0" i="0" u="none" strike="noStrike" cap="none" spc="0">
                <a:ln>
                  <a:noFill/>
                </a:ln>
                <a:solidFill>
                  <a:srgbClr val="000000"/>
                </a:solidFill>
                <a:latin typeface="Courier New"/>
                <a:ea typeface="华文细黑"/>
                <a:cs typeface="Courier New"/>
              </a:rPr>
              <a:t>                          |</a:t>
            </a:r>
            <a:endParaRPr sz="1100"/>
          </a:p>
          <a:p>
            <a:pPr marL="0" marR="0" lvl="0" indent="0" algn="l" defTabSz="914400">
              <a:lnSpc>
                <a:spcPct val="100000"/>
              </a:lnSpc>
              <a:spcBef>
                <a:spcPts val="0"/>
              </a:spcBef>
              <a:spcAft>
                <a:spcPts val="0"/>
              </a:spcAft>
              <a:buClrTx/>
              <a:buSzTx/>
              <a:buFontTx/>
              <a:buNone/>
              <a:defRPr/>
            </a:pPr>
            <a:r>
              <a:rPr lang="en-US" sz="1100" b="0" i="0" u="none" strike="noStrike" cap="none" spc="0">
                <a:ln>
                  <a:noFill/>
                </a:ln>
                <a:solidFill>
                  <a:srgbClr val="000000"/>
                </a:solidFill>
                <a:latin typeface="Courier New"/>
                <a:ea typeface="华文细黑"/>
                <a:cs typeface="Courier New"/>
              </a:rPr>
              <a:t>+------------------</a:t>
            </a:r>
            <a:r>
              <a:rPr lang="en-US" sz="1100" b="1" i="0" u="none" strike="noStrike" cap="none" spc="0">
                <a:ln>
                  <a:noFill/>
                </a:ln>
                <a:solidFill>
                  <a:srgbClr val="000000"/>
                </a:solidFill>
                <a:latin typeface="Courier New"/>
                <a:ea typeface="华文细黑"/>
                <a:cs typeface="Courier New"/>
              </a:rPr>
              <a:t>+---------------------+</a:t>
            </a:r>
            <a:r>
              <a:rPr lang="en-US" sz="1100" b="0" i="0" u="none" strike="noStrike" cap="none" spc="0">
                <a:ln>
                  <a:noFill/>
                </a:ln>
                <a:solidFill>
                  <a:srgbClr val="000000"/>
                </a:solidFill>
                <a:latin typeface="Courier New"/>
                <a:ea typeface="华文细黑"/>
                <a:cs typeface="Courier New"/>
              </a:rPr>
              <a:t>--------------------------+</a:t>
            </a:r>
            <a:endParaRPr sz="1100"/>
          </a:p>
          <a:p>
            <a:pPr marL="0" marR="0" lvl="0" indent="0" algn="l" defTabSz="914400">
              <a:lnSpc>
                <a:spcPct val="100000"/>
              </a:lnSpc>
              <a:spcBef>
                <a:spcPts val="0"/>
              </a:spcBef>
              <a:spcAft>
                <a:spcPts val="0"/>
              </a:spcAft>
              <a:buClrTx/>
              <a:buSzTx/>
              <a:buFontTx/>
              <a:buNone/>
              <a:defRPr/>
            </a:pPr>
            <a:r>
              <a:rPr lang="en-US" sz="1100">
                <a:solidFill>
                  <a:srgbClr val="000000"/>
                </a:solidFill>
                <a:latin typeface="Courier New"/>
                <a:ea typeface="华文细黑"/>
                <a:cs typeface="Courier New"/>
              </a:rPr>
              <a:t>                   </a:t>
            </a:r>
            <a:r>
              <a:rPr lang="en-US" sz="1100" b="1">
                <a:solidFill>
                  <a:srgbClr val="000000"/>
                </a:solidFill>
                <a:latin typeface="Courier New"/>
                <a:ea typeface="华文细黑"/>
                <a:cs typeface="Courier New"/>
              </a:rPr>
              <a:t>|&lt;------- MRH -------&gt;|</a:t>
            </a:r>
            <a:endParaRPr lang="en-US" sz="1100" b="0" i="0" u="none" strike="noStrike" cap="none" spc="0">
              <a:ln>
                <a:noFill/>
              </a:ln>
              <a:solidFill>
                <a:srgbClr val="000000"/>
              </a:solidFill>
              <a:latin typeface="Courier New"/>
              <a:ea typeface="华文细黑"/>
              <a:cs typeface="Courier New"/>
            </a:endParaRPr>
          </a:p>
        </p:txBody>
      </p:sp>
      <p:sp>
        <p:nvSpPr>
          <p:cNvPr id="1705385186" name="Rectangle 403"/>
          <p:cNvSpPr>
            <a:spLocks noChangeArrowheads="1"/>
          </p:cNvSpPr>
          <p:nvPr/>
        </p:nvSpPr>
        <p:spPr bwMode="auto">
          <a:xfrm>
            <a:off x="774072" y="737684"/>
            <a:ext cx="10860162" cy="1399480"/>
          </a:xfrm>
          <a:prstGeom prst="rect">
            <a:avLst/>
          </a:prstGeom>
          <a:noFill/>
          <a:ln w="9525">
            <a:noFill/>
            <a:miter/>
            <a:headEnd/>
            <a:tailEnd/>
          </a:ln>
        </p:spPr>
        <p:txBody>
          <a:bodyPr/>
          <a:lstStyle/>
          <a:p>
            <a:pPr marL="285750" marR="0" lvl="0" indent="-285750" algn="l" defTabSz="914400">
              <a:lnSpc>
                <a:spcPct val="100000"/>
              </a:lnSpc>
              <a:spcBef>
                <a:spcPts val="0"/>
              </a:spcBef>
              <a:spcAft>
                <a:spcPts val="0"/>
              </a:spcAft>
              <a:buClr>
                <a:srgbClr val="000000"/>
              </a:buClr>
              <a:buSzTx/>
              <a:buFont typeface="Wingdings"/>
              <a:buChar char="Ø"/>
              <a:defRPr/>
            </a:pPr>
            <a:r>
              <a:rPr lang="en-US" sz="2800">
                <a:solidFill>
                  <a:srgbClr val="000000"/>
                </a:solidFill>
                <a:latin typeface="Arial"/>
                <a:ea typeface="华文细黑"/>
                <a:cs typeface="Courier New"/>
              </a:rPr>
              <a:t> Stateless native IPv6 forwarding across strict and loose hops</a:t>
            </a:r>
            <a:endParaRPr/>
          </a:p>
          <a:p>
            <a:pPr marL="742950" lvl="1" indent="-285750">
              <a:buClr>
                <a:srgbClr val="000000"/>
              </a:buClr>
              <a:buFont typeface="Wingdings"/>
              <a:buChar char="ü"/>
              <a:defRPr/>
            </a:pPr>
            <a:r>
              <a:rPr lang="en-US">
                <a:solidFill>
                  <a:srgbClr val="000000"/>
                </a:solidFill>
                <a:latin typeface="Arial"/>
                <a:ea typeface="华文细黑"/>
                <a:cs typeface="Courier New"/>
              </a:rPr>
              <a:t>   “Engineered Tree”</a:t>
            </a:r>
            <a:endParaRPr/>
          </a:p>
          <a:p>
            <a:pPr marL="742950" lvl="1" indent="-285750">
              <a:buClr>
                <a:srgbClr val="000000"/>
              </a:buClr>
              <a:buFont typeface="Wingdings"/>
              <a:buChar char="ü"/>
              <a:defRPr/>
            </a:pPr>
            <a:r>
              <a:rPr lang="en-US">
                <a:solidFill>
                  <a:srgbClr val="000000"/>
                </a:solidFill>
                <a:latin typeface="Arial"/>
                <a:ea typeface="华文细黑"/>
                <a:cs typeface="Courier New"/>
              </a:rPr>
              <a:t>   End-to-End (ingress PE to egress PE), CE-CE via usual IPv6 in IPv6 encap</a:t>
            </a:r>
          </a:p>
          <a:p>
            <a:pPr marL="742950" lvl="1" indent="-285750">
              <a:buClr>
                <a:srgbClr val="000000"/>
              </a:buClr>
              <a:buFont typeface="Wingdings"/>
              <a:buChar char="ü"/>
              <a:defRPr/>
            </a:pPr>
            <a:r>
              <a:rPr lang="en-US">
                <a:solidFill>
                  <a:srgbClr val="000000"/>
                </a:solidFill>
                <a:latin typeface="Arial"/>
                <a:ea typeface="华文细黑"/>
                <a:cs typeface="Courier New"/>
              </a:rPr>
              <a:t>   Loose hops for incremental deployment</a:t>
            </a:r>
            <a:endParaRPr/>
          </a:p>
        </p:txBody>
      </p:sp>
      <p:sp>
        <p:nvSpPr>
          <p:cNvPr id="1185060151" name="Rectangle 403"/>
          <p:cNvSpPr>
            <a:spLocks noChangeArrowheads="1"/>
          </p:cNvSpPr>
          <p:nvPr/>
        </p:nvSpPr>
        <p:spPr bwMode="auto">
          <a:xfrm>
            <a:off x="832293" y="4698240"/>
            <a:ext cx="10608077" cy="414938"/>
          </a:xfrm>
          <a:prstGeom prst="rect">
            <a:avLst/>
          </a:prstGeom>
          <a:noFill/>
          <a:ln w="9525">
            <a:noFill/>
            <a:miter/>
            <a:headEnd/>
            <a:tailEnd/>
          </a:ln>
        </p:spPr>
        <p:txBody>
          <a:bodyPr/>
          <a:lstStyle/>
          <a:p>
            <a:pPr marL="285750" marR="0" lvl="0" indent="-285750" algn="l" defTabSz="914400">
              <a:lnSpc>
                <a:spcPct val="100000"/>
              </a:lnSpc>
              <a:spcBef>
                <a:spcPts val="0"/>
              </a:spcBef>
              <a:spcAft>
                <a:spcPts val="0"/>
              </a:spcAft>
              <a:buClr>
                <a:srgbClr val="000000"/>
              </a:buClr>
              <a:buSzTx/>
              <a:buFont typeface="Wingdings"/>
              <a:buChar char="Ø"/>
              <a:defRPr/>
            </a:pPr>
            <a:r>
              <a:rPr lang="en-US" sz="2800">
                <a:solidFill>
                  <a:srgbClr val="000000"/>
                </a:solidFill>
                <a:latin typeface="Arial"/>
                <a:ea typeface="华文细黑"/>
                <a:cs typeface="Courier New"/>
              </a:rPr>
              <a:t> New IPv6 Extension Header – MRH encodes the tree</a:t>
            </a:r>
            <a:endParaRPr/>
          </a:p>
        </p:txBody>
      </p:sp>
      <p:sp>
        <p:nvSpPr>
          <p:cNvPr id="14630995" name="Text Box 25"/>
          <p:cNvSpPr txBox="1">
            <a:spLocks noChangeArrowheads="1"/>
          </p:cNvSpPr>
          <p:nvPr/>
        </p:nvSpPr>
        <p:spPr bwMode="auto">
          <a:xfrm>
            <a:off x="7538553" y="6962314"/>
            <a:ext cx="2856151" cy="488065"/>
          </a:xfrm>
          <a:prstGeom prst="rect">
            <a:avLst/>
          </a:prstGeom>
          <a:noFill/>
          <a:ln>
            <a:noFill/>
          </a:ln>
        </p:spPr>
        <p:txBody>
          <a:bodyPr wrap="square">
            <a:spAutoFit/>
          </a:bodyPr>
          <a:lstStyle>
            <a:lvl1pPr algn="l">
              <a:defRPr sz="2400">
                <a:solidFill>
                  <a:schemeClr val="tx1"/>
                </a:solidFill>
                <a:latin typeface="Times New Roman"/>
                <a:ea typeface="SimSun"/>
              </a:defRPr>
            </a:lvl1pPr>
            <a:lvl2pPr marL="742950" indent="-285750" algn="l">
              <a:defRPr sz="2400">
                <a:solidFill>
                  <a:schemeClr val="tx1"/>
                </a:solidFill>
                <a:latin typeface="Times New Roman"/>
                <a:ea typeface="SimSun"/>
              </a:defRPr>
            </a:lvl2pPr>
            <a:lvl3pPr marL="1143000" indent="-228600" algn="l">
              <a:defRPr sz="2400">
                <a:solidFill>
                  <a:schemeClr val="tx1"/>
                </a:solidFill>
                <a:latin typeface="Times New Roman"/>
                <a:ea typeface="SimSun"/>
              </a:defRPr>
            </a:lvl3pPr>
            <a:lvl4pPr marL="1600200" indent="-228600" algn="l">
              <a:defRPr sz="2400">
                <a:solidFill>
                  <a:schemeClr val="tx1"/>
                </a:solidFill>
                <a:latin typeface="Times New Roman"/>
                <a:ea typeface="SimSun"/>
              </a:defRPr>
            </a:lvl4pPr>
            <a:lvl5pPr marL="2057400" indent="-228600" algn="l">
              <a:defRPr sz="2400">
                <a:solidFill>
                  <a:schemeClr val="tx1"/>
                </a:solidFill>
                <a:latin typeface="Times New Roman"/>
                <a:ea typeface="SimSun"/>
              </a:defRPr>
            </a:lvl5pPr>
            <a:lvl6pPr marL="2514599" indent="-228600">
              <a:spcBef>
                <a:spcPts val="0"/>
              </a:spcBef>
              <a:spcAft>
                <a:spcPts val="0"/>
              </a:spcAft>
              <a:defRPr sz="2400">
                <a:solidFill>
                  <a:schemeClr val="tx1"/>
                </a:solidFill>
                <a:latin typeface="Times New Roman"/>
                <a:ea typeface="SimSun"/>
              </a:defRPr>
            </a:lvl6pPr>
            <a:lvl7pPr marL="2971800" indent="-228600">
              <a:spcBef>
                <a:spcPts val="0"/>
              </a:spcBef>
              <a:spcAft>
                <a:spcPts val="0"/>
              </a:spcAft>
              <a:defRPr sz="2400">
                <a:solidFill>
                  <a:schemeClr val="tx1"/>
                </a:solidFill>
                <a:latin typeface="Times New Roman"/>
                <a:ea typeface="SimSun"/>
              </a:defRPr>
            </a:lvl7pPr>
            <a:lvl8pPr marL="3429000" indent="-228600">
              <a:spcBef>
                <a:spcPts val="0"/>
              </a:spcBef>
              <a:spcAft>
                <a:spcPts val="0"/>
              </a:spcAft>
              <a:defRPr sz="2400">
                <a:solidFill>
                  <a:schemeClr val="tx1"/>
                </a:solidFill>
                <a:latin typeface="Times New Roman"/>
                <a:ea typeface="SimSun"/>
              </a:defRPr>
            </a:lvl8pPr>
            <a:lvl9pPr marL="3886200" indent="-228600">
              <a:spcBef>
                <a:spcPts val="0"/>
              </a:spcBef>
              <a:spcAft>
                <a:spcPts val="0"/>
              </a:spcAft>
              <a:defRPr sz="2400">
                <a:solidFill>
                  <a:schemeClr val="tx1"/>
                </a:solidFill>
                <a:latin typeface="Times New Roman"/>
                <a:ea typeface="SimSun"/>
              </a:defRPr>
            </a:lvl9pPr>
          </a:lstStyle>
          <a:p>
            <a:pPr marL="0" marR="0" lvl="0" indent="0" algn="l" defTabSz="914400">
              <a:lnSpc>
                <a:spcPct val="100000"/>
              </a:lnSpc>
              <a:spcBef>
                <a:spcPts val="0"/>
              </a:spcBef>
              <a:spcAft>
                <a:spcPts val="0"/>
              </a:spcAft>
              <a:buClrTx/>
              <a:buSzTx/>
              <a:buFontTx/>
              <a:buNone/>
              <a:defRPr/>
            </a:pPr>
            <a:r>
              <a:rPr lang="en-US" sz="1200">
                <a:solidFill>
                  <a:srgbClr val="2D2015"/>
                </a:solidFill>
                <a:cs typeface="Arial"/>
              </a:rPr>
              <a:t>MRH contains TE </a:t>
            </a:r>
            <a:r>
              <a:rPr lang="en-US" sz="1200" b="0" i="0" u="none" strike="noStrike" cap="none" spc="0">
                <a:ln>
                  <a:noFill/>
                </a:ln>
                <a:solidFill>
                  <a:srgbClr val="2D2015"/>
                </a:solidFill>
                <a:latin typeface="Times New Roman"/>
                <a:ea typeface="SimSun"/>
                <a:cs typeface="Arial"/>
              </a:rPr>
              <a:t>P2MP Tree</a:t>
            </a:r>
            <a:endParaRPr/>
          </a:p>
        </p:txBody>
      </p:sp>
      <p:grpSp>
        <p:nvGrpSpPr>
          <p:cNvPr id="2" name="Group 1"/>
          <p:cNvGrpSpPr/>
          <p:nvPr/>
        </p:nvGrpSpPr>
        <p:grpSpPr bwMode="auto">
          <a:xfrm>
            <a:off x="2420300" y="2211139"/>
            <a:ext cx="6467402" cy="2198545"/>
            <a:chOff x="847266" y="2912104"/>
            <a:chExt cx="9007849" cy="2198545"/>
          </a:xfrm>
        </p:grpSpPr>
        <p:sp>
          <p:nvSpPr>
            <p:cNvPr id="144341836" name="Text Box 230"/>
            <p:cNvSpPr txBox="1">
              <a:spLocks noChangeArrowheads="1"/>
            </p:cNvSpPr>
            <p:nvPr/>
          </p:nvSpPr>
          <p:spPr bwMode="auto">
            <a:xfrm>
              <a:off x="9162893" y="4312995"/>
              <a:ext cx="692222" cy="174739"/>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CE4</a:t>
              </a:r>
              <a:endParaRPr/>
            </a:p>
          </p:txBody>
        </p:sp>
        <p:pic>
          <p:nvPicPr>
            <p:cNvPr id="1194374858" name="Picture 4" descr="1"/>
            <p:cNvPicPr>
              <a:picLocks noChangeAspect="1" noChangeArrowheads="1"/>
            </p:cNvPicPr>
            <p:nvPr/>
          </p:nvPicPr>
          <p:blipFill>
            <a:blip r:embed="rId3">
              <a:clrChange>
                <a:clrFrom>
                  <a:srgbClr val="FFFFFF"/>
                </a:clrFrom>
                <a:clrTo>
                  <a:srgbClr val="FFFFFF">
                    <a:alpha val="0"/>
                  </a:srgbClr>
                </a:clrTo>
              </a:clrChange>
            </a:blip>
            <a:stretch/>
          </p:blipFill>
          <p:spPr bwMode="auto">
            <a:xfrm>
              <a:off x="2004169" y="3052148"/>
              <a:ext cx="6957144" cy="1728035"/>
            </a:xfrm>
            <a:prstGeom prst="rect">
              <a:avLst/>
            </a:prstGeom>
            <a:noFill/>
            <a:ln w="9525">
              <a:noFill/>
              <a:miter/>
              <a:headEnd/>
              <a:tailEnd/>
            </a:ln>
          </p:spPr>
        </p:pic>
        <p:sp>
          <p:nvSpPr>
            <p:cNvPr id="202941193" name="Text Box 8"/>
            <p:cNvSpPr txBox="1">
              <a:spLocks noChangeArrowheads="1"/>
            </p:cNvSpPr>
            <p:nvPr/>
          </p:nvSpPr>
          <p:spPr bwMode="auto">
            <a:xfrm>
              <a:off x="1688870" y="3287408"/>
              <a:ext cx="561581" cy="164519"/>
            </a:xfrm>
            <a:prstGeom prst="rect">
              <a:avLst/>
            </a:prstGeom>
            <a:noFill/>
            <a:ln w="9525">
              <a:noFill/>
              <a:miter/>
              <a:headEnd/>
              <a:tailEnd/>
            </a:ln>
          </p:spPr>
          <p:txBody>
            <a:bodyPr wrap="none" lIns="68549" tIns="34274" rIns="68549" bIns="34274">
              <a:spAutoFit/>
            </a:bodyPr>
            <a:lstStyle/>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990000"/>
                  </a:solidFill>
                  <a:latin typeface="Arial"/>
                  <a:ea typeface="Microsoft YaHei Light"/>
                  <a:cs typeface="Arial"/>
                </a:rPr>
                <a:t> </a:t>
              </a:r>
              <a:r>
                <a:rPr lang="en-US" sz="1000">
                  <a:solidFill>
                    <a:srgbClr val="990000"/>
                  </a:solidFill>
                  <a:latin typeface="Arial"/>
                  <a:ea typeface="Microsoft YaHei Light"/>
                  <a:cs typeface="Arial"/>
                </a:rPr>
                <a:t>T</a:t>
              </a:r>
              <a:r>
                <a:rPr lang="en-US" sz="1000" b="0" i="0" u="none" strike="noStrike" cap="none" spc="0">
                  <a:ln>
                    <a:noFill/>
                  </a:ln>
                  <a:solidFill>
                    <a:srgbClr val="990000"/>
                  </a:solidFill>
                  <a:latin typeface="Arial"/>
                  <a:ea typeface="Microsoft YaHei Light"/>
                  <a:cs typeface="Arial"/>
                </a:rPr>
                <a:t>ree</a:t>
              </a:r>
              <a:endParaRPr/>
            </a:p>
          </p:txBody>
        </p:sp>
        <p:sp>
          <p:nvSpPr>
            <p:cNvPr id="1172568354" name="Text Box 111"/>
            <p:cNvSpPr txBox="1">
              <a:spLocks noChangeArrowheads="1"/>
            </p:cNvSpPr>
            <p:nvPr/>
          </p:nvSpPr>
          <p:spPr bwMode="auto">
            <a:xfrm>
              <a:off x="997688" y="3586609"/>
              <a:ext cx="648281" cy="315439"/>
            </a:xfrm>
            <a:prstGeom prst="rect">
              <a:avLst/>
            </a:prstGeom>
            <a:noFill/>
            <a:ln w="9525">
              <a:noFill/>
              <a:miter/>
              <a:headEnd/>
              <a:tailEnd/>
            </a:ln>
          </p:spPr>
          <p:txBody>
            <a:bodyPr wrap="none" lIns="68549" tIns="34274" rIns="68549" bIns="34274">
              <a:spAutoFit/>
            </a:bodyPr>
            <a:lstStyle/>
            <a:p>
              <a:pPr marL="0" marR="0" lvl="0" indent="0" algn="l" defTabSz="914400">
                <a:lnSpc>
                  <a:spcPct val="100000"/>
                </a:lnSpc>
                <a:spcBef>
                  <a:spcPts val="0"/>
                </a:spcBef>
                <a:spcAft>
                  <a:spcPts val="0"/>
                </a:spcAft>
                <a:buClrTx/>
                <a:buSzTx/>
                <a:buFontTx/>
                <a:buNone/>
                <a:defRPr/>
              </a:pPr>
              <a:r>
                <a:rPr lang="en-US" sz="800" b="0" i="0" u="none" strike="noStrike" cap="none" spc="0">
                  <a:ln>
                    <a:noFill/>
                  </a:ln>
                  <a:solidFill>
                    <a:srgbClr val="0000FF"/>
                  </a:solidFill>
                  <a:latin typeface="Arial"/>
                  <a:ea typeface="Microsoft YaHei Light"/>
                  <a:cs typeface="Arial"/>
                </a:rPr>
                <a:t>Traffic</a:t>
              </a:r>
              <a:endParaRPr sz="800"/>
            </a:p>
            <a:p>
              <a:pPr marL="0" marR="0" lvl="0" indent="0" algn="l" defTabSz="914400">
                <a:lnSpc>
                  <a:spcPct val="100000"/>
                </a:lnSpc>
                <a:spcBef>
                  <a:spcPts val="0"/>
                </a:spcBef>
                <a:spcAft>
                  <a:spcPts val="0"/>
                </a:spcAft>
                <a:buClrTx/>
                <a:buSzTx/>
                <a:buFontTx/>
                <a:buNone/>
                <a:defRPr/>
              </a:pPr>
              <a:r>
                <a:rPr lang="en-US" sz="800" b="0" i="0" u="none" strike="noStrike" cap="none" spc="0">
                  <a:ln>
                    <a:noFill/>
                  </a:ln>
                  <a:solidFill>
                    <a:srgbClr val="0000FF"/>
                  </a:solidFill>
                  <a:latin typeface="Arial"/>
                  <a:ea typeface="Microsoft YaHei Light"/>
                  <a:cs typeface="Arial"/>
                </a:rPr>
                <a:t>Source</a:t>
              </a:r>
              <a:endParaRPr sz="800"/>
            </a:p>
          </p:txBody>
        </p:sp>
        <p:sp>
          <p:nvSpPr>
            <p:cNvPr id="1401118939" name="Rectangle 113"/>
            <p:cNvSpPr>
              <a:spLocks noChangeArrowheads="1"/>
            </p:cNvSpPr>
            <p:nvPr/>
          </p:nvSpPr>
          <p:spPr bwMode="auto">
            <a:xfrm>
              <a:off x="1630921" y="3585343"/>
              <a:ext cx="152698" cy="222472"/>
            </a:xfrm>
            <a:prstGeom prst="rect">
              <a:avLst/>
            </a:prstGeom>
            <a:noFill/>
            <a:ln w="22225" algn="ctr">
              <a:noFill/>
              <a:miter/>
              <a:headEnd/>
              <a:tailEnd/>
            </a:ln>
          </p:spPr>
          <p:txBody>
            <a:bodyPr wrap="none" lIns="58750" tIns="29374" rIns="58750" bIns="29374">
              <a:spAutoFit/>
            </a:bodyPr>
            <a:lstStyle/>
            <a:p>
              <a:pPr marL="0" marR="0" lvl="0" indent="0" algn="ctr" defTabSz="588011">
                <a:lnSpc>
                  <a:spcPct val="100000"/>
                </a:lnSpc>
                <a:spcBef>
                  <a:spcPts val="0"/>
                </a:spcBef>
                <a:spcAft>
                  <a:spcPts val="0"/>
                </a:spcAft>
                <a:buClrTx/>
                <a:buSzTx/>
                <a:buFontTx/>
                <a:buNone/>
                <a:defRPr/>
              </a:pPr>
              <a:endParaRPr lang="en-US" sz="1600" b="0" i="0" u="none" strike="noStrike" cap="none" spc="0">
                <a:ln>
                  <a:noFill/>
                </a:ln>
                <a:solidFill>
                  <a:srgbClr val="0000FF"/>
                </a:solidFill>
                <a:latin typeface="Arial"/>
                <a:ea typeface="Microsoft YaHei Light"/>
                <a:cs typeface="Arial"/>
              </a:endParaRPr>
            </a:p>
          </p:txBody>
        </p:sp>
        <p:sp>
          <p:nvSpPr>
            <p:cNvPr id="1260467444" name="Text Box 223"/>
            <p:cNvSpPr txBox="1">
              <a:spLocks noChangeArrowheads="1"/>
            </p:cNvSpPr>
            <p:nvPr/>
          </p:nvSpPr>
          <p:spPr bwMode="auto">
            <a:xfrm>
              <a:off x="6761616" y="2930529"/>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PE2</a:t>
              </a:r>
              <a:endParaRPr/>
            </a:p>
          </p:txBody>
        </p:sp>
        <p:sp>
          <p:nvSpPr>
            <p:cNvPr id="1923423972" name="Text Box 224"/>
            <p:cNvSpPr txBox="1">
              <a:spLocks noChangeArrowheads="1"/>
            </p:cNvSpPr>
            <p:nvPr/>
          </p:nvSpPr>
          <p:spPr bwMode="auto">
            <a:xfrm>
              <a:off x="8042177" y="3293365"/>
              <a:ext cx="692221"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PE3</a:t>
              </a:r>
              <a:endParaRPr/>
            </a:p>
          </p:txBody>
        </p:sp>
        <p:sp>
          <p:nvSpPr>
            <p:cNvPr id="54183634" name="Text Box 227"/>
            <p:cNvSpPr txBox="1">
              <a:spLocks noChangeArrowheads="1"/>
            </p:cNvSpPr>
            <p:nvPr/>
          </p:nvSpPr>
          <p:spPr bwMode="auto">
            <a:xfrm>
              <a:off x="8449908" y="4499668"/>
              <a:ext cx="596290" cy="129725"/>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PE5</a:t>
              </a:r>
              <a:endParaRPr/>
            </a:p>
          </p:txBody>
        </p:sp>
        <p:sp>
          <p:nvSpPr>
            <p:cNvPr id="1912720274" name="Text Box 228"/>
            <p:cNvSpPr txBox="1">
              <a:spLocks noChangeArrowheads="1"/>
            </p:cNvSpPr>
            <p:nvPr/>
          </p:nvSpPr>
          <p:spPr bwMode="auto">
            <a:xfrm>
              <a:off x="8845781" y="3911048"/>
              <a:ext cx="694263"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PE4</a:t>
              </a:r>
              <a:endParaRPr/>
            </a:p>
          </p:txBody>
        </p:sp>
        <p:sp>
          <p:nvSpPr>
            <p:cNvPr id="773227522" name="Text Box 230"/>
            <p:cNvSpPr txBox="1">
              <a:spLocks noChangeArrowheads="1"/>
            </p:cNvSpPr>
            <p:nvPr/>
          </p:nvSpPr>
          <p:spPr bwMode="auto">
            <a:xfrm>
              <a:off x="887975" y="4033841"/>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CE1</a:t>
              </a:r>
              <a:endParaRPr/>
            </a:p>
          </p:txBody>
        </p:sp>
        <p:sp>
          <p:nvSpPr>
            <p:cNvPr id="360891820" name="Line 239"/>
            <p:cNvSpPr>
              <a:spLocks noChangeShapeType="1"/>
            </p:cNvSpPr>
            <p:nvPr/>
          </p:nvSpPr>
          <p:spPr bwMode="auto">
            <a:xfrm>
              <a:off x="1302108" y="3353143"/>
              <a:ext cx="432502" cy="7234"/>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nvGrpSpPr>
            <p:cNvPr id="761198255" name="Group 570"/>
            <p:cNvGrpSpPr/>
            <p:nvPr/>
          </p:nvGrpSpPr>
          <p:grpSpPr bwMode="auto">
            <a:xfrm>
              <a:off x="4913714" y="3281361"/>
              <a:ext cx="455859" cy="185756"/>
              <a:chOff x="0" y="0"/>
              <a:chExt cx="455859" cy="227457"/>
            </a:xfrm>
          </p:grpSpPr>
          <p:sp>
            <p:nvSpPr>
              <p:cNvPr id="1510636637"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73658059"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847732802"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10880053"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59718388"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21146019"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606560191"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6348673"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05065741"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06400827"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1719361957" name="Line 407"/>
            <p:cNvSpPr>
              <a:spLocks noChangeShapeType="1"/>
            </p:cNvSpPr>
            <p:nvPr/>
          </p:nvSpPr>
          <p:spPr bwMode="auto">
            <a:xfrm>
              <a:off x="1217376" y="3940349"/>
              <a:ext cx="1004641" cy="0"/>
            </a:xfrm>
            <a:prstGeom prst="line">
              <a:avLst/>
            </a:prstGeom>
            <a:noFill/>
            <a:ln w="57150">
              <a:solidFill>
                <a:srgbClr val="0000FF"/>
              </a:solidFill>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41874866" name="Text Box 223"/>
            <p:cNvSpPr txBox="1">
              <a:spLocks noChangeArrowheads="1"/>
            </p:cNvSpPr>
            <p:nvPr/>
          </p:nvSpPr>
          <p:spPr bwMode="auto">
            <a:xfrm>
              <a:off x="3042324" y="3441769"/>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P1</a:t>
              </a:r>
              <a:endParaRPr/>
            </a:p>
          </p:txBody>
        </p:sp>
        <p:sp>
          <p:nvSpPr>
            <p:cNvPr id="659917910" name="Text Box 223"/>
            <p:cNvSpPr txBox="1">
              <a:spLocks noChangeArrowheads="1"/>
            </p:cNvSpPr>
            <p:nvPr/>
          </p:nvSpPr>
          <p:spPr bwMode="auto">
            <a:xfrm>
              <a:off x="4818070" y="3178765"/>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P2</a:t>
              </a:r>
              <a:endParaRPr/>
            </a:p>
          </p:txBody>
        </p:sp>
        <p:sp>
          <p:nvSpPr>
            <p:cNvPr id="982508936" name="Text Box 223"/>
            <p:cNvSpPr txBox="1">
              <a:spLocks noChangeArrowheads="1"/>
            </p:cNvSpPr>
            <p:nvPr/>
          </p:nvSpPr>
          <p:spPr bwMode="auto">
            <a:xfrm>
              <a:off x="4961953" y="3840978"/>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P3</a:t>
              </a:r>
              <a:endParaRPr/>
            </a:p>
          </p:txBody>
        </p:sp>
        <p:sp>
          <p:nvSpPr>
            <p:cNvPr id="618451695" name="Text Box 225"/>
            <p:cNvSpPr txBox="1">
              <a:spLocks noChangeArrowheads="1"/>
            </p:cNvSpPr>
            <p:nvPr/>
          </p:nvSpPr>
          <p:spPr bwMode="auto">
            <a:xfrm>
              <a:off x="1833893" y="3965752"/>
              <a:ext cx="692221"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PE1</a:t>
              </a:r>
              <a:endParaRPr/>
            </a:p>
          </p:txBody>
        </p:sp>
        <p:grpSp>
          <p:nvGrpSpPr>
            <p:cNvPr id="2025088745" name="Group 579"/>
            <p:cNvGrpSpPr/>
            <p:nvPr/>
          </p:nvGrpSpPr>
          <p:grpSpPr bwMode="auto">
            <a:xfrm>
              <a:off x="6614081" y="3012171"/>
              <a:ext cx="455859" cy="185756"/>
              <a:chOff x="0" y="0"/>
              <a:chExt cx="455859" cy="227457"/>
            </a:xfrm>
          </p:grpSpPr>
          <p:sp>
            <p:nvSpPr>
              <p:cNvPr id="944399202"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1305752"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519453499"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44522449"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3190337"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32526062"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82730440"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23896552"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41741993"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09464295"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10919094" name="Group 580"/>
            <p:cNvGrpSpPr/>
            <p:nvPr/>
          </p:nvGrpSpPr>
          <p:grpSpPr bwMode="auto">
            <a:xfrm>
              <a:off x="7948766" y="3384867"/>
              <a:ext cx="455859" cy="185756"/>
              <a:chOff x="0" y="0"/>
              <a:chExt cx="455859" cy="227457"/>
            </a:xfrm>
          </p:grpSpPr>
          <p:sp>
            <p:nvSpPr>
              <p:cNvPr id="835334762"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26100750"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146679275"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36350589"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88395727"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29641786"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406925449"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04493649"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95805705"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31594892"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791432699" name="Group 581"/>
            <p:cNvGrpSpPr/>
            <p:nvPr/>
          </p:nvGrpSpPr>
          <p:grpSpPr bwMode="auto">
            <a:xfrm>
              <a:off x="6775505" y="4020080"/>
              <a:ext cx="455859" cy="185756"/>
              <a:chOff x="0" y="0"/>
              <a:chExt cx="455859" cy="227457"/>
            </a:xfrm>
          </p:grpSpPr>
          <p:sp>
            <p:nvSpPr>
              <p:cNvPr id="449131833"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70218434"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825373031"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99765940"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95835122"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06206543"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709837942"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45255998"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33715277"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52896144"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934346949" name="Group 582"/>
            <p:cNvGrpSpPr/>
            <p:nvPr/>
          </p:nvGrpSpPr>
          <p:grpSpPr bwMode="auto">
            <a:xfrm>
              <a:off x="8101020" y="4455496"/>
              <a:ext cx="455859" cy="185756"/>
              <a:chOff x="0" y="0"/>
              <a:chExt cx="455859" cy="227457"/>
            </a:xfrm>
          </p:grpSpPr>
          <p:sp>
            <p:nvSpPr>
              <p:cNvPr id="1160172725"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61208726"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816797880"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50491246"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24088020"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05374340"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799939453"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85880786"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99863601"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72957956"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796589753" name="Group 583"/>
            <p:cNvGrpSpPr/>
            <p:nvPr/>
          </p:nvGrpSpPr>
          <p:grpSpPr bwMode="auto">
            <a:xfrm>
              <a:off x="2798573" y="4341778"/>
              <a:ext cx="455859" cy="185756"/>
              <a:chOff x="0" y="0"/>
              <a:chExt cx="455859" cy="227457"/>
            </a:xfrm>
          </p:grpSpPr>
          <p:sp>
            <p:nvSpPr>
              <p:cNvPr id="2008964380"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4529502"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810260084"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9699110"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97772134"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47203258"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611666287"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55729140"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98176352"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60860932"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1486717929" name="Group 584"/>
            <p:cNvGrpSpPr/>
            <p:nvPr/>
          </p:nvGrpSpPr>
          <p:grpSpPr bwMode="auto">
            <a:xfrm>
              <a:off x="4949241" y="3951968"/>
              <a:ext cx="455859" cy="185756"/>
              <a:chOff x="0" y="0"/>
              <a:chExt cx="455859" cy="227457"/>
            </a:xfrm>
          </p:grpSpPr>
          <p:sp>
            <p:nvSpPr>
              <p:cNvPr id="1775226200"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62075914"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681738653"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24965580"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52153021"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58892804"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488305439"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59172700"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0037468"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79661362" name="Freeform 316"/>
              <p:cNvSpPr>
                <a:spLocks noChangeAspect="1" noEditPoints="1"/>
              </p:cNvSpPr>
              <p:nvPr/>
            </p:nvSpPr>
            <p:spPr bwMode="auto">
              <a:xfrm>
                <a:off x="73872" y="21874"/>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68190582" name="Group 585"/>
            <p:cNvGrpSpPr/>
            <p:nvPr/>
          </p:nvGrpSpPr>
          <p:grpSpPr bwMode="auto">
            <a:xfrm>
              <a:off x="2200793" y="3805486"/>
              <a:ext cx="455859" cy="185756"/>
              <a:chOff x="0" y="0"/>
              <a:chExt cx="455859" cy="227457"/>
            </a:xfrm>
          </p:grpSpPr>
          <p:sp>
            <p:nvSpPr>
              <p:cNvPr id="670375198"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18175184"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441442083"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86480778"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21969378"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18466407"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908300421"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23453269"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45448025"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2422808"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424336109" name="Group 586"/>
            <p:cNvGrpSpPr/>
            <p:nvPr/>
          </p:nvGrpSpPr>
          <p:grpSpPr bwMode="auto">
            <a:xfrm>
              <a:off x="3279457" y="3549497"/>
              <a:ext cx="455859" cy="185756"/>
              <a:chOff x="0" y="0"/>
              <a:chExt cx="455859" cy="227457"/>
            </a:xfrm>
          </p:grpSpPr>
          <p:sp>
            <p:nvSpPr>
              <p:cNvPr id="119896179"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55341735"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888669309"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90775234"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85810181"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13954119"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230745779"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85139055"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92183629"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08081400"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680002439" name="Line 405"/>
            <p:cNvSpPr>
              <a:spLocks noChangeShapeType="1"/>
            </p:cNvSpPr>
            <p:nvPr/>
          </p:nvSpPr>
          <p:spPr bwMode="auto">
            <a:xfrm flipV="1">
              <a:off x="2592953" y="3665595"/>
              <a:ext cx="775086" cy="171195"/>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04722263" name="Line 401"/>
            <p:cNvSpPr>
              <a:spLocks noChangeShapeType="1"/>
            </p:cNvSpPr>
            <p:nvPr/>
          </p:nvSpPr>
          <p:spPr bwMode="auto">
            <a:xfrm>
              <a:off x="3578732" y="3645347"/>
              <a:ext cx="3187193" cy="417224"/>
            </a:xfrm>
            <a:prstGeom prst="line">
              <a:avLst/>
            </a:prstGeom>
            <a:noFill/>
            <a:ln w="38100">
              <a:solidFill>
                <a:srgbClr val="FF0000"/>
              </a:solidFill>
              <a:prstDash val="sysDash"/>
              <a:round/>
              <a:headEnd/>
              <a:tailEnd type="triangle" w="med" len="med"/>
            </a:ln>
          </p:spPr>
          <p:txBody>
            <a:bodyPr wrap="squar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35494726" name="Line 396"/>
            <p:cNvSpPr>
              <a:spLocks noChangeShapeType="1"/>
            </p:cNvSpPr>
            <p:nvPr/>
          </p:nvSpPr>
          <p:spPr bwMode="auto">
            <a:xfrm>
              <a:off x="5249697" y="3445689"/>
              <a:ext cx="2736906" cy="64408"/>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20135476" name="Line 396"/>
            <p:cNvSpPr>
              <a:spLocks noChangeShapeType="1"/>
            </p:cNvSpPr>
            <p:nvPr/>
          </p:nvSpPr>
          <p:spPr bwMode="auto">
            <a:xfrm>
              <a:off x="5320576" y="4099220"/>
              <a:ext cx="1441037" cy="0"/>
            </a:xfrm>
            <a:prstGeom prst="line">
              <a:avLst/>
            </a:prstGeom>
            <a:noFill/>
            <a:ln w="12700">
              <a:solidFill>
                <a:schemeClr val="tx2"/>
              </a:solidFill>
              <a:prstDash val="solid"/>
              <a:round/>
              <a:headEnd/>
              <a:tailEnd type="none" w="med" len="med"/>
            </a:ln>
          </p:spPr>
          <p:txBody>
            <a:bodyPr wrap="squar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01179254" name="Line 396"/>
            <p:cNvSpPr>
              <a:spLocks noChangeShapeType="1"/>
            </p:cNvSpPr>
            <p:nvPr/>
          </p:nvSpPr>
          <p:spPr bwMode="auto">
            <a:xfrm flipV="1">
              <a:off x="3658814" y="3401329"/>
              <a:ext cx="1341771" cy="204993"/>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07385169" name="Line 396"/>
            <p:cNvSpPr>
              <a:spLocks noChangeShapeType="1"/>
            </p:cNvSpPr>
            <p:nvPr/>
          </p:nvSpPr>
          <p:spPr bwMode="auto">
            <a:xfrm>
              <a:off x="3535132" y="3703343"/>
              <a:ext cx="1417831" cy="346615"/>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23001897" name="Line 396"/>
            <p:cNvSpPr>
              <a:spLocks noChangeShapeType="1"/>
            </p:cNvSpPr>
            <p:nvPr/>
          </p:nvSpPr>
          <p:spPr bwMode="auto">
            <a:xfrm flipV="1">
              <a:off x="2626902" y="3700697"/>
              <a:ext cx="832551" cy="170795"/>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28739126" name="Line 396"/>
            <p:cNvSpPr>
              <a:spLocks noChangeShapeType="1"/>
            </p:cNvSpPr>
            <p:nvPr/>
          </p:nvSpPr>
          <p:spPr bwMode="auto">
            <a:xfrm>
              <a:off x="2563124" y="3922398"/>
              <a:ext cx="460563" cy="455538"/>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66297909" name="Line 396"/>
            <p:cNvSpPr>
              <a:spLocks noChangeShapeType="1"/>
            </p:cNvSpPr>
            <p:nvPr/>
          </p:nvSpPr>
          <p:spPr bwMode="auto">
            <a:xfrm flipV="1">
              <a:off x="5329037" y="3123156"/>
              <a:ext cx="1397338" cy="210236"/>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36559935" name="Line 396"/>
            <p:cNvSpPr>
              <a:spLocks noChangeShapeType="1"/>
            </p:cNvSpPr>
            <p:nvPr/>
          </p:nvSpPr>
          <p:spPr bwMode="auto">
            <a:xfrm>
              <a:off x="7080409" y="4183343"/>
              <a:ext cx="1045998" cy="364468"/>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6216413" name="Line 396"/>
            <p:cNvSpPr>
              <a:spLocks noChangeShapeType="1"/>
            </p:cNvSpPr>
            <p:nvPr/>
          </p:nvSpPr>
          <p:spPr bwMode="auto">
            <a:xfrm>
              <a:off x="1307641" y="3497982"/>
              <a:ext cx="397746" cy="2713"/>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04474281" name="Text Box 8"/>
            <p:cNvSpPr txBox="1">
              <a:spLocks noChangeArrowheads="1"/>
            </p:cNvSpPr>
            <p:nvPr/>
          </p:nvSpPr>
          <p:spPr bwMode="auto">
            <a:xfrm flipH="1">
              <a:off x="1624409" y="3402698"/>
              <a:ext cx="634714" cy="187214"/>
            </a:xfrm>
            <a:prstGeom prst="rect">
              <a:avLst/>
            </a:prstGeom>
            <a:noFill/>
            <a:ln w="9525">
              <a:noFill/>
              <a:miter/>
              <a:headEnd/>
              <a:tailEnd/>
            </a:ln>
          </p:spPr>
          <p:txBody>
            <a:bodyPr wrap="square" lIns="68549" tIns="34274" rIns="68549" bIns="34274">
              <a:spAutoFit/>
            </a:bodyPr>
            <a:lstStyle/>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Arial"/>
                  <a:ea typeface="Microsoft YaHei Light"/>
                  <a:cs typeface="Arial"/>
                </a:rPr>
                <a:t>link</a:t>
              </a:r>
              <a:endParaRPr/>
            </a:p>
          </p:txBody>
        </p:sp>
        <p:grpSp>
          <p:nvGrpSpPr>
            <p:cNvPr id="486186432" name="Group 616"/>
            <p:cNvGrpSpPr/>
            <p:nvPr/>
          </p:nvGrpSpPr>
          <p:grpSpPr bwMode="auto">
            <a:xfrm>
              <a:off x="8578688" y="3958935"/>
              <a:ext cx="455859" cy="185756"/>
              <a:chOff x="0" y="0"/>
              <a:chExt cx="455859" cy="227457"/>
            </a:xfrm>
          </p:grpSpPr>
          <p:sp>
            <p:nvSpPr>
              <p:cNvPr id="705189677"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12590590"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0985872"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03965776"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71330582"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24250702"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674204588"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64276210"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5462235"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22844213"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237698469" name="Text Box 226"/>
            <p:cNvSpPr txBox="1">
              <a:spLocks noChangeArrowheads="1"/>
            </p:cNvSpPr>
            <p:nvPr/>
          </p:nvSpPr>
          <p:spPr bwMode="auto">
            <a:xfrm>
              <a:off x="2758917" y="4512619"/>
              <a:ext cx="694263"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PE10</a:t>
              </a:r>
              <a:endParaRPr/>
            </a:p>
          </p:txBody>
        </p:sp>
        <p:sp>
          <p:nvSpPr>
            <p:cNvPr id="245895652" name="Line 396"/>
            <p:cNvSpPr>
              <a:spLocks noChangeShapeType="1"/>
            </p:cNvSpPr>
            <p:nvPr/>
          </p:nvSpPr>
          <p:spPr bwMode="auto">
            <a:xfrm flipV="1">
              <a:off x="7086654" y="4053490"/>
              <a:ext cx="1626999" cy="42308"/>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26757583" name="Line 396"/>
            <p:cNvSpPr>
              <a:spLocks noChangeShapeType="1"/>
            </p:cNvSpPr>
            <p:nvPr/>
          </p:nvSpPr>
          <p:spPr bwMode="auto">
            <a:xfrm flipV="1">
              <a:off x="7140786" y="3985243"/>
              <a:ext cx="1492473" cy="46279"/>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51975151" name="Text Box 223"/>
            <p:cNvSpPr txBox="1">
              <a:spLocks noChangeArrowheads="1"/>
            </p:cNvSpPr>
            <p:nvPr/>
          </p:nvSpPr>
          <p:spPr bwMode="auto">
            <a:xfrm>
              <a:off x="6607049" y="3862366"/>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P4</a:t>
              </a:r>
              <a:endParaRPr/>
            </a:p>
          </p:txBody>
        </p:sp>
        <p:sp>
          <p:nvSpPr>
            <p:cNvPr id="912317243" name="Text Box 230"/>
            <p:cNvSpPr txBox="1">
              <a:spLocks noChangeArrowheads="1"/>
            </p:cNvSpPr>
            <p:nvPr/>
          </p:nvSpPr>
          <p:spPr bwMode="auto">
            <a:xfrm>
              <a:off x="1842904" y="3770644"/>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089011274" name="Text Box 230"/>
            <p:cNvSpPr txBox="1">
              <a:spLocks noChangeArrowheads="1"/>
            </p:cNvSpPr>
            <p:nvPr/>
          </p:nvSpPr>
          <p:spPr bwMode="auto">
            <a:xfrm>
              <a:off x="2689182" y="3810676"/>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2</a:t>
              </a:r>
              <a:endParaRPr/>
            </a:p>
          </p:txBody>
        </p:sp>
        <p:sp>
          <p:nvSpPr>
            <p:cNvPr id="1574357717" name="Text Box 230"/>
            <p:cNvSpPr txBox="1">
              <a:spLocks noChangeArrowheads="1"/>
            </p:cNvSpPr>
            <p:nvPr/>
          </p:nvSpPr>
          <p:spPr bwMode="auto">
            <a:xfrm>
              <a:off x="3087372" y="372615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310268952" name="Text Box 230"/>
            <p:cNvSpPr txBox="1">
              <a:spLocks noChangeArrowheads="1"/>
            </p:cNvSpPr>
            <p:nvPr/>
          </p:nvSpPr>
          <p:spPr bwMode="auto">
            <a:xfrm>
              <a:off x="6033416" y="3084288"/>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982681996" name="Text Box 230"/>
            <p:cNvSpPr txBox="1">
              <a:spLocks noChangeArrowheads="1"/>
            </p:cNvSpPr>
            <p:nvPr/>
          </p:nvSpPr>
          <p:spPr bwMode="auto">
            <a:xfrm>
              <a:off x="6682432" y="4333799"/>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5</a:t>
              </a:r>
              <a:endParaRPr/>
            </a:p>
          </p:txBody>
        </p:sp>
        <p:sp>
          <p:nvSpPr>
            <p:cNvPr id="352918807" name="Text Box 230"/>
            <p:cNvSpPr txBox="1">
              <a:spLocks noChangeArrowheads="1"/>
            </p:cNvSpPr>
            <p:nvPr/>
          </p:nvSpPr>
          <p:spPr bwMode="auto">
            <a:xfrm>
              <a:off x="5379875" y="4094035"/>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2</a:t>
              </a:r>
              <a:endParaRPr/>
            </a:p>
          </p:txBody>
        </p:sp>
        <p:sp>
          <p:nvSpPr>
            <p:cNvPr id="51689268" name="Text Box 230"/>
            <p:cNvSpPr txBox="1">
              <a:spLocks noChangeArrowheads="1"/>
            </p:cNvSpPr>
            <p:nvPr/>
          </p:nvSpPr>
          <p:spPr bwMode="auto">
            <a:xfrm>
              <a:off x="3701072" y="3449745"/>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2</a:t>
              </a:r>
              <a:endParaRPr/>
            </a:p>
          </p:txBody>
        </p:sp>
        <p:sp>
          <p:nvSpPr>
            <p:cNvPr id="1770404648" name="Text Box 230"/>
            <p:cNvSpPr txBox="1">
              <a:spLocks noChangeArrowheads="1"/>
            </p:cNvSpPr>
            <p:nvPr/>
          </p:nvSpPr>
          <p:spPr bwMode="auto">
            <a:xfrm>
              <a:off x="6453620" y="4132051"/>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763196609" name="Text Box 230"/>
            <p:cNvSpPr txBox="1">
              <a:spLocks noChangeArrowheads="1"/>
            </p:cNvSpPr>
            <p:nvPr/>
          </p:nvSpPr>
          <p:spPr bwMode="auto">
            <a:xfrm>
              <a:off x="4528069" y="4007112"/>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332091546" name="Text Box 230"/>
            <p:cNvSpPr txBox="1">
              <a:spLocks noChangeArrowheads="1"/>
            </p:cNvSpPr>
            <p:nvPr/>
          </p:nvSpPr>
          <p:spPr bwMode="auto">
            <a:xfrm>
              <a:off x="5291678" y="319567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395613252" name="Text Box 230"/>
            <p:cNvSpPr txBox="1">
              <a:spLocks noChangeArrowheads="1"/>
            </p:cNvSpPr>
            <p:nvPr/>
          </p:nvSpPr>
          <p:spPr bwMode="auto">
            <a:xfrm>
              <a:off x="5424932" y="333690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2</a:t>
              </a:r>
              <a:endParaRPr/>
            </a:p>
          </p:txBody>
        </p:sp>
        <p:sp>
          <p:nvSpPr>
            <p:cNvPr id="855363347" name="Text Box 230"/>
            <p:cNvSpPr txBox="1">
              <a:spLocks noChangeArrowheads="1"/>
            </p:cNvSpPr>
            <p:nvPr/>
          </p:nvSpPr>
          <p:spPr bwMode="auto">
            <a:xfrm>
              <a:off x="2516493" y="4023220"/>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3</a:t>
              </a:r>
              <a:endParaRPr/>
            </a:p>
          </p:txBody>
        </p:sp>
        <p:sp>
          <p:nvSpPr>
            <p:cNvPr id="1769400960" name="Text Box 230"/>
            <p:cNvSpPr txBox="1">
              <a:spLocks noChangeArrowheads="1"/>
            </p:cNvSpPr>
            <p:nvPr/>
          </p:nvSpPr>
          <p:spPr bwMode="auto">
            <a:xfrm>
              <a:off x="4519596" y="333269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3</a:t>
              </a:r>
              <a:endParaRPr/>
            </a:p>
          </p:txBody>
        </p:sp>
        <p:sp>
          <p:nvSpPr>
            <p:cNvPr id="92644763" name="Text Box 230"/>
            <p:cNvSpPr txBox="1">
              <a:spLocks noChangeArrowheads="1"/>
            </p:cNvSpPr>
            <p:nvPr/>
          </p:nvSpPr>
          <p:spPr bwMode="auto">
            <a:xfrm>
              <a:off x="3626861" y="3754178"/>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3</a:t>
              </a:r>
              <a:endParaRPr/>
            </a:p>
          </p:txBody>
        </p:sp>
        <p:sp>
          <p:nvSpPr>
            <p:cNvPr id="1947103852" name="Text Box 230"/>
            <p:cNvSpPr txBox="1">
              <a:spLocks noChangeArrowheads="1"/>
            </p:cNvSpPr>
            <p:nvPr/>
          </p:nvSpPr>
          <p:spPr bwMode="auto">
            <a:xfrm>
              <a:off x="7043178" y="4276985"/>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a:solidFill>
                    <a:srgbClr val="000000"/>
                  </a:solidFill>
                  <a:latin typeface="FrutigerNext LT BlackCn"/>
                  <a:ea typeface="ＭＳ Ｐゴシック"/>
                  <a:cs typeface="Arial"/>
                </a:rPr>
                <a:t>4</a:t>
              </a:r>
              <a:endParaRPr lang="en-US" sz="750" b="0" i="0" u="none" strike="noStrike" cap="none" spc="0">
                <a:ln>
                  <a:noFill/>
                </a:ln>
                <a:solidFill>
                  <a:srgbClr val="000000"/>
                </a:solidFill>
                <a:latin typeface="FrutigerNext LT BlackCn"/>
                <a:ea typeface="ＭＳ Ｐゴシック"/>
                <a:cs typeface="Arial"/>
              </a:endParaRPr>
            </a:p>
          </p:txBody>
        </p:sp>
        <p:sp>
          <p:nvSpPr>
            <p:cNvPr id="671693185" name="Text Box 230"/>
            <p:cNvSpPr txBox="1">
              <a:spLocks noChangeArrowheads="1"/>
            </p:cNvSpPr>
            <p:nvPr/>
          </p:nvSpPr>
          <p:spPr bwMode="auto">
            <a:xfrm>
              <a:off x="8218146" y="403595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2106240207" name="Text Box 230"/>
            <p:cNvSpPr txBox="1">
              <a:spLocks noChangeArrowheads="1"/>
            </p:cNvSpPr>
            <p:nvPr/>
          </p:nvSpPr>
          <p:spPr bwMode="auto">
            <a:xfrm>
              <a:off x="7845162" y="4360698"/>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963479472" name="Text Box 230"/>
            <p:cNvSpPr txBox="1">
              <a:spLocks noChangeArrowheads="1"/>
            </p:cNvSpPr>
            <p:nvPr/>
          </p:nvSpPr>
          <p:spPr bwMode="auto">
            <a:xfrm>
              <a:off x="7284779" y="3406614"/>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2076798172" name="Line 396"/>
            <p:cNvSpPr>
              <a:spLocks noChangeShapeType="1"/>
            </p:cNvSpPr>
            <p:nvPr/>
          </p:nvSpPr>
          <p:spPr bwMode="auto">
            <a:xfrm flipV="1">
              <a:off x="1463817" y="3897591"/>
              <a:ext cx="815616" cy="5302"/>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97966636" name="Line 400"/>
            <p:cNvSpPr>
              <a:spLocks noChangeShapeType="1"/>
            </p:cNvSpPr>
            <p:nvPr/>
          </p:nvSpPr>
          <p:spPr bwMode="auto">
            <a:xfrm flipV="1">
              <a:off x="3623954" y="3408619"/>
              <a:ext cx="1460783" cy="247628"/>
            </a:xfrm>
            <a:prstGeom prst="line">
              <a:avLst/>
            </a:prstGeom>
            <a:noFill/>
            <a:ln w="38100">
              <a:solidFill>
                <a:srgbClr val="FF0000"/>
              </a:solidFill>
              <a:prstDash val="sysDash"/>
              <a:round/>
              <a:headEnd/>
              <a:tailEnd type="triangle" w="med" len="med"/>
            </a:ln>
          </p:spPr>
          <p:txBody>
            <a:bodyPr wrap="none" anchor="ctr"/>
            <a:lstStyle/>
            <a:p>
              <a:pPr>
                <a:defRPr/>
              </a:pPr>
              <a:endParaRPr lang="en-US" b="0">
                <a:solidFill>
                  <a:srgbClr val="000000"/>
                </a:solidFill>
                <a:latin typeface="Arial"/>
              </a:endParaRPr>
            </a:p>
          </p:txBody>
        </p:sp>
        <p:sp>
          <p:nvSpPr>
            <p:cNvPr id="1388721496" name="Line 397"/>
            <p:cNvSpPr>
              <a:spLocks noChangeShapeType="1"/>
            </p:cNvSpPr>
            <p:nvPr/>
          </p:nvSpPr>
          <p:spPr bwMode="auto">
            <a:xfrm flipV="1">
              <a:off x="5354393" y="3172721"/>
              <a:ext cx="1295709" cy="194858"/>
            </a:xfrm>
            <a:prstGeom prst="line">
              <a:avLst/>
            </a:prstGeom>
            <a:noFill/>
            <a:ln w="38100">
              <a:solidFill>
                <a:srgbClr val="FF0000"/>
              </a:solidFill>
              <a:prstDash val="sysDash"/>
              <a:round/>
              <a:headEnd/>
              <a:tailEnd type="triangle" w="med" len="med"/>
            </a:ln>
          </p:spPr>
          <p:txBody>
            <a:bodyPr wrap="none" anchor="ctr"/>
            <a:lstStyle/>
            <a:p>
              <a:pPr>
                <a:defRPr/>
              </a:pPr>
              <a:endParaRPr lang="en-US" b="0">
                <a:solidFill>
                  <a:srgbClr val="000000"/>
                </a:solidFill>
                <a:latin typeface="Arial"/>
              </a:endParaRPr>
            </a:p>
          </p:txBody>
        </p:sp>
        <p:sp>
          <p:nvSpPr>
            <p:cNvPr id="1448437626" name="Line 396"/>
            <p:cNvSpPr>
              <a:spLocks noChangeShapeType="1"/>
            </p:cNvSpPr>
            <p:nvPr/>
          </p:nvSpPr>
          <p:spPr bwMode="auto">
            <a:xfrm>
              <a:off x="5099152" y="3473536"/>
              <a:ext cx="3087557" cy="85643"/>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28035807" name="Line 396"/>
            <p:cNvSpPr>
              <a:spLocks noChangeShapeType="1"/>
            </p:cNvSpPr>
            <p:nvPr/>
          </p:nvSpPr>
          <p:spPr bwMode="auto">
            <a:xfrm>
              <a:off x="6818586" y="4124567"/>
              <a:ext cx="1431590" cy="517839"/>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24383315" name="Text Box 230"/>
            <p:cNvSpPr txBox="1">
              <a:spLocks noChangeArrowheads="1"/>
            </p:cNvSpPr>
            <p:nvPr/>
          </p:nvSpPr>
          <p:spPr bwMode="auto">
            <a:xfrm>
              <a:off x="2883068" y="4201141"/>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grpSp>
          <p:nvGrpSpPr>
            <p:cNvPr id="855467230" name="Group 211"/>
            <p:cNvGrpSpPr/>
            <p:nvPr/>
          </p:nvGrpSpPr>
          <p:grpSpPr bwMode="auto">
            <a:xfrm>
              <a:off x="7044716" y="4603304"/>
              <a:ext cx="455859" cy="185756"/>
              <a:chOff x="0" y="0"/>
              <a:chExt cx="455859" cy="227457"/>
            </a:xfrm>
          </p:grpSpPr>
          <p:sp>
            <p:nvSpPr>
              <p:cNvPr id="404765804"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5129629"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684770137"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49531217"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27395178"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12817246"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843129634"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15706249"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84464430"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75082049"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745089537" name="Group 222"/>
            <p:cNvGrpSpPr/>
            <p:nvPr/>
          </p:nvGrpSpPr>
          <p:grpSpPr bwMode="auto">
            <a:xfrm>
              <a:off x="6022985" y="4614067"/>
              <a:ext cx="455859" cy="185756"/>
              <a:chOff x="0" y="0"/>
              <a:chExt cx="455859" cy="227457"/>
            </a:xfrm>
          </p:grpSpPr>
          <p:sp>
            <p:nvSpPr>
              <p:cNvPr id="1650307856"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37427401"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67730876"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78606"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39002885"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0724908"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330094057"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08988674"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33531776"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78826653"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1028769006" name="Group 234"/>
            <p:cNvGrpSpPr/>
            <p:nvPr/>
          </p:nvGrpSpPr>
          <p:grpSpPr bwMode="auto">
            <a:xfrm>
              <a:off x="4593974" y="4459780"/>
              <a:ext cx="455859" cy="185756"/>
              <a:chOff x="0" y="0"/>
              <a:chExt cx="455859" cy="227457"/>
            </a:xfrm>
          </p:grpSpPr>
          <p:sp>
            <p:nvSpPr>
              <p:cNvPr id="1610183714"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95562272"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686258538"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92610876"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76058990"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24119700"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758538127"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69935658"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16859135"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07787526"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732885431" name="Line 396"/>
            <p:cNvSpPr>
              <a:spLocks noChangeShapeType="1"/>
            </p:cNvSpPr>
            <p:nvPr/>
          </p:nvSpPr>
          <p:spPr bwMode="auto">
            <a:xfrm>
              <a:off x="6889453" y="4143143"/>
              <a:ext cx="291089" cy="519393"/>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44602641" name="Line 396"/>
            <p:cNvSpPr>
              <a:spLocks noChangeShapeType="1"/>
            </p:cNvSpPr>
            <p:nvPr/>
          </p:nvSpPr>
          <p:spPr bwMode="auto">
            <a:xfrm flipH="1">
              <a:off x="6178317" y="4166365"/>
              <a:ext cx="660685" cy="504810"/>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35842663" name="Line 396"/>
            <p:cNvSpPr>
              <a:spLocks noChangeShapeType="1"/>
            </p:cNvSpPr>
            <p:nvPr/>
          </p:nvSpPr>
          <p:spPr bwMode="auto">
            <a:xfrm>
              <a:off x="6965711" y="4166364"/>
              <a:ext cx="343858" cy="462891"/>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27716696" name="Line 396"/>
            <p:cNvSpPr>
              <a:spLocks noChangeShapeType="1"/>
            </p:cNvSpPr>
            <p:nvPr/>
          </p:nvSpPr>
          <p:spPr bwMode="auto">
            <a:xfrm flipH="1">
              <a:off x="6374373" y="4135599"/>
              <a:ext cx="655582" cy="513008"/>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7040465" name="Text Box 230"/>
            <p:cNvSpPr txBox="1">
              <a:spLocks noChangeArrowheads="1"/>
            </p:cNvSpPr>
            <p:nvPr/>
          </p:nvSpPr>
          <p:spPr bwMode="auto">
            <a:xfrm>
              <a:off x="7197181" y="449498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911830132" name="Text Box 230"/>
            <p:cNvSpPr txBox="1">
              <a:spLocks noChangeArrowheads="1"/>
            </p:cNvSpPr>
            <p:nvPr/>
          </p:nvSpPr>
          <p:spPr bwMode="auto">
            <a:xfrm>
              <a:off x="6392757" y="4539077"/>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160301685" name="Text Box 230"/>
            <p:cNvSpPr txBox="1">
              <a:spLocks noChangeArrowheads="1"/>
            </p:cNvSpPr>
            <p:nvPr/>
          </p:nvSpPr>
          <p:spPr bwMode="auto">
            <a:xfrm>
              <a:off x="4231466" y="4421316"/>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233516804" name="Text Box 230"/>
            <p:cNvSpPr txBox="1">
              <a:spLocks noChangeArrowheads="1"/>
            </p:cNvSpPr>
            <p:nvPr/>
          </p:nvSpPr>
          <p:spPr bwMode="auto">
            <a:xfrm>
              <a:off x="7456489" y="4080296"/>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2</a:t>
              </a:r>
              <a:endParaRPr/>
            </a:p>
          </p:txBody>
        </p:sp>
        <p:sp>
          <p:nvSpPr>
            <p:cNvPr id="1896944534" name="Text Box 230"/>
            <p:cNvSpPr txBox="1">
              <a:spLocks noChangeArrowheads="1"/>
            </p:cNvSpPr>
            <p:nvPr/>
          </p:nvSpPr>
          <p:spPr bwMode="auto">
            <a:xfrm>
              <a:off x="7155690" y="4156321"/>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a:solidFill>
                    <a:srgbClr val="000000"/>
                  </a:solidFill>
                  <a:latin typeface="FrutigerNext LT BlackCn"/>
                  <a:ea typeface="ＭＳ Ｐゴシック"/>
                  <a:cs typeface="Arial"/>
                </a:rPr>
                <a:t>3</a:t>
              </a:r>
              <a:endParaRPr lang="en-US" sz="750" b="0" i="0" u="none" strike="noStrike" cap="none" spc="0">
                <a:ln>
                  <a:noFill/>
                </a:ln>
                <a:solidFill>
                  <a:srgbClr val="000000"/>
                </a:solidFill>
                <a:latin typeface="FrutigerNext LT BlackCn"/>
                <a:ea typeface="ＭＳ Ｐゴシック"/>
                <a:cs typeface="Arial"/>
              </a:endParaRPr>
            </a:p>
          </p:txBody>
        </p:sp>
        <p:sp>
          <p:nvSpPr>
            <p:cNvPr id="646433412" name="Text Box 230"/>
            <p:cNvSpPr txBox="1">
              <a:spLocks noChangeArrowheads="1"/>
            </p:cNvSpPr>
            <p:nvPr/>
          </p:nvSpPr>
          <p:spPr bwMode="auto">
            <a:xfrm>
              <a:off x="3405676" y="3860544"/>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a:solidFill>
                    <a:srgbClr val="000000"/>
                  </a:solidFill>
                  <a:latin typeface="FrutigerNext LT BlackCn"/>
                  <a:ea typeface="ＭＳ Ｐゴシック"/>
                  <a:cs typeface="Arial"/>
                </a:rPr>
                <a:t>4</a:t>
              </a:r>
              <a:endParaRPr lang="en-US" sz="750" b="0" i="0" u="none" strike="noStrike" cap="none" spc="0">
                <a:ln>
                  <a:noFill/>
                </a:ln>
                <a:solidFill>
                  <a:srgbClr val="000000"/>
                </a:solidFill>
                <a:latin typeface="FrutigerNext LT BlackCn"/>
                <a:ea typeface="ＭＳ Ｐゴシック"/>
                <a:cs typeface="Arial"/>
              </a:endParaRPr>
            </a:p>
          </p:txBody>
        </p:sp>
        <p:sp>
          <p:nvSpPr>
            <p:cNvPr id="183832131" name="Line 396"/>
            <p:cNvSpPr>
              <a:spLocks noChangeShapeType="1"/>
            </p:cNvSpPr>
            <p:nvPr/>
          </p:nvSpPr>
          <p:spPr bwMode="auto">
            <a:xfrm>
              <a:off x="3385583" y="3683278"/>
              <a:ext cx="1197162" cy="859114"/>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30616214" name="Line 396"/>
            <p:cNvSpPr>
              <a:spLocks noChangeShapeType="1"/>
            </p:cNvSpPr>
            <p:nvPr/>
          </p:nvSpPr>
          <p:spPr bwMode="auto">
            <a:xfrm>
              <a:off x="3476606" y="3721095"/>
              <a:ext cx="1279635" cy="806795"/>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55342425" name="Text Box 226"/>
            <p:cNvSpPr txBox="1">
              <a:spLocks noChangeArrowheads="1"/>
            </p:cNvSpPr>
            <p:nvPr/>
          </p:nvSpPr>
          <p:spPr bwMode="auto">
            <a:xfrm>
              <a:off x="7267230" y="4738713"/>
              <a:ext cx="694263"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PE6</a:t>
              </a:r>
              <a:endParaRPr/>
            </a:p>
          </p:txBody>
        </p:sp>
        <p:sp>
          <p:nvSpPr>
            <p:cNvPr id="549544827" name="Text Box 226"/>
            <p:cNvSpPr txBox="1">
              <a:spLocks noChangeArrowheads="1"/>
            </p:cNvSpPr>
            <p:nvPr/>
          </p:nvSpPr>
          <p:spPr bwMode="auto">
            <a:xfrm>
              <a:off x="6151672" y="4743605"/>
              <a:ext cx="694263"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PE7</a:t>
              </a:r>
              <a:endParaRPr/>
            </a:p>
          </p:txBody>
        </p:sp>
        <p:sp>
          <p:nvSpPr>
            <p:cNvPr id="723747547" name="Text Box 226"/>
            <p:cNvSpPr txBox="1">
              <a:spLocks noChangeArrowheads="1"/>
            </p:cNvSpPr>
            <p:nvPr/>
          </p:nvSpPr>
          <p:spPr bwMode="auto">
            <a:xfrm>
              <a:off x="4550720" y="4638466"/>
              <a:ext cx="694263"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PE8</a:t>
              </a:r>
              <a:endParaRPr/>
            </a:p>
          </p:txBody>
        </p:sp>
        <p:grpSp>
          <p:nvGrpSpPr>
            <p:cNvPr id="2116357019" name="Group 260"/>
            <p:cNvGrpSpPr/>
            <p:nvPr/>
          </p:nvGrpSpPr>
          <p:grpSpPr bwMode="auto">
            <a:xfrm>
              <a:off x="3530676" y="4451659"/>
              <a:ext cx="455859" cy="185756"/>
              <a:chOff x="0" y="0"/>
              <a:chExt cx="455859" cy="227457"/>
            </a:xfrm>
          </p:grpSpPr>
          <p:sp>
            <p:nvSpPr>
              <p:cNvPr id="595632221"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23436719"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2087385518"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27912093"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37274374"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91505647"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998246589"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00623386"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07037927"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35934391"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903380635" name="Line 396"/>
            <p:cNvSpPr>
              <a:spLocks noChangeShapeType="1"/>
            </p:cNvSpPr>
            <p:nvPr/>
          </p:nvSpPr>
          <p:spPr bwMode="auto">
            <a:xfrm>
              <a:off x="3399630" y="3715676"/>
              <a:ext cx="252009" cy="811858"/>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38241709" name="Text Box 230"/>
            <p:cNvSpPr txBox="1">
              <a:spLocks noChangeArrowheads="1"/>
            </p:cNvSpPr>
            <p:nvPr/>
          </p:nvSpPr>
          <p:spPr bwMode="auto">
            <a:xfrm>
              <a:off x="3200781" y="383846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5</a:t>
              </a:r>
              <a:endParaRPr/>
            </a:p>
          </p:txBody>
        </p:sp>
        <p:sp>
          <p:nvSpPr>
            <p:cNvPr id="2112638147" name="Text Box 230"/>
            <p:cNvSpPr txBox="1">
              <a:spLocks noChangeArrowheads="1"/>
            </p:cNvSpPr>
            <p:nvPr/>
          </p:nvSpPr>
          <p:spPr bwMode="auto">
            <a:xfrm>
              <a:off x="3347274" y="4317835"/>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977630627" name="Text Box 226"/>
            <p:cNvSpPr txBox="1">
              <a:spLocks noChangeArrowheads="1"/>
            </p:cNvSpPr>
            <p:nvPr/>
          </p:nvSpPr>
          <p:spPr bwMode="auto">
            <a:xfrm>
              <a:off x="3516025" y="4603304"/>
              <a:ext cx="694263"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PE9</a:t>
              </a:r>
              <a:endParaRPr/>
            </a:p>
          </p:txBody>
        </p:sp>
        <p:sp>
          <p:nvSpPr>
            <p:cNvPr id="187207522" name="Line 396"/>
            <p:cNvSpPr>
              <a:spLocks noChangeShapeType="1"/>
            </p:cNvSpPr>
            <p:nvPr/>
          </p:nvSpPr>
          <p:spPr bwMode="auto">
            <a:xfrm>
              <a:off x="3395637" y="3697372"/>
              <a:ext cx="363774" cy="820907"/>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nvGrpSpPr>
            <p:cNvPr id="727961862" name="Group 29"/>
            <p:cNvGrpSpPr/>
            <p:nvPr/>
          </p:nvGrpSpPr>
          <p:grpSpPr bwMode="auto">
            <a:xfrm>
              <a:off x="2639780" y="2999175"/>
              <a:ext cx="1496437" cy="406372"/>
              <a:chOff x="0" y="0"/>
              <a:chExt cx="1496437" cy="497601"/>
            </a:xfrm>
          </p:grpSpPr>
          <p:sp>
            <p:nvSpPr>
              <p:cNvPr id="575049771" name="Rectangle 30"/>
              <p:cNvSpPr>
                <a:spLocks noChangeArrowheads="1"/>
              </p:cNvSpPr>
              <p:nvPr/>
            </p:nvSpPr>
            <p:spPr bwMode="auto">
              <a:xfrm>
                <a:off x="0" y="50031"/>
                <a:ext cx="1468110" cy="225157"/>
              </a:xfrm>
              <a:prstGeom prst="rect">
                <a:avLst/>
              </a:prstGeom>
              <a:solidFill>
                <a:srgbClr val="FF93C9"/>
              </a:solidFill>
              <a:ln w="19050">
                <a:solidFill>
                  <a:srgbClr val="000000"/>
                </a:solidFill>
                <a:miter/>
                <a:headEnd/>
                <a:tailEnd type="none" w="lg" len="lg"/>
              </a:ln>
              <a:effectLst/>
            </p:spPr>
            <p:txBody>
              <a:bodyPr wrap="none" anchor="ctr"/>
              <a:lstStyle/>
              <a:p>
                <a:pPr marL="0" marR="0" lvl="0" indent="0" algn="ctr" defTabSz="914400">
                  <a:lnSpc>
                    <a:spcPct val="100000"/>
                  </a:lnSpc>
                  <a:spcBef>
                    <a:spcPts val="0"/>
                  </a:spcBef>
                  <a:spcAft>
                    <a:spcPts val="0"/>
                  </a:spcAft>
                  <a:buClrTx/>
                  <a:buSzTx/>
                  <a:buFontTx/>
                  <a:buNone/>
                  <a:defRPr/>
                </a:pPr>
                <a:endParaRPr lang="zh-CN" sz="1400" b="0" i="0" u="none" strike="noStrike" cap="none" spc="0">
                  <a:ln>
                    <a:noFill/>
                  </a:ln>
                  <a:solidFill>
                    <a:srgbClr val="000000"/>
                  </a:solidFill>
                  <a:latin typeface="FrutigerNext LT BlackCn"/>
                  <a:ea typeface="MS PGothic"/>
                  <a:cs typeface="Arial"/>
                </a:endParaRPr>
              </a:p>
            </p:txBody>
          </p:sp>
          <p:sp>
            <p:nvSpPr>
              <p:cNvPr id="432962796" name="Text Box 31"/>
              <p:cNvSpPr txBox="1">
                <a:spLocks noChangeArrowheads="1"/>
              </p:cNvSpPr>
              <p:nvPr/>
            </p:nvSpPr>
            <p:spPr bwMode="auto">
              <a:xfrm>
                <a:off x="90966" y="0"/>
                <a:ext cx="1405470" cy="497601"/>
              </a:xfrm>
              <a:prstGeom prst="rect">
                <a:avLst/>
              </a:prstGeom>
              <a:noFill/>
              <a:ln>
                <a:noFill/>
              </a:ln>
              <a:effectLst/>
            </p:spPr>
            <p:txBody>
              <a:bodyPr wrap="square" lIns="106691" tIns="53345" rIns="106691" bIns="53345">
                <a:spAutoFit/>
              </a:bodyPr>
              <a:lstStyle>
                <a:lvl1pPr algn="l" defTabSz="1066799">
                  <a:defRPr sz="2400">
                    <a:solidFill>
                      <a:schemeClr val="tx1"/>
                    </a:solidFill>
                    <a:latin typeface="Arial"/>
                    <a:ea typeface="MS PGothic"/>
                  </a:defRPr>
                </a:lvl1pPr>
                <a:lvl2pPr marL="533399" algn="l" defTabSz="1066799">
                  <a:defRPr sz="2400">
                    <a:solidFill>
                      <a:schemeClr val="tx1"/>
                    </a:solidFill>
                    <a:latin typeface="Arial"/>
                    <a:ea typeface="MS PGothic"/>
                  </a:defRPr>
                </a:lvl2pPr>
                <a:lvl3pPr marL="1066799" algn="l" defTabSz="1066799">
                  <a:defRPr sz="2400">
                    <a:solidFill>
                      <a:schemeClr val="tx1"/>
                    </a:solidFill>
                    <a:latin typeface="Arial"/>
                    <a:ea typeface="MS PGothic"/>
                  </a:defRPr>
                </a:lvl3pPr>
                <a:lvl4pPr marL="1600200" algn="l" defTabSz="1066799">
                  <a:defRPr sz="2400">
                    <a:solidFill>
                      <a:schemeClr val="tx1"/>
                    </a:solidFill>
                    <a:latin typeface="Arial"/>
                    <a:ea typeface="MS PGothic"/>
                  </a:defRPr>
                </a:lvl4pPr>
                <a:lvl5pPr marL="2133599" algn="l" defTabSz="1066799">
                  <a:defRPr sz="2400">
                    <a:solidFill>
                      <a:schemeClr val="tx1"/>
                    </a:solidFill>
                    <a:latin typeface="Arial"/>
                    <a:ea typeface="MS PGothic"/>
                  </a:defRPr>
                </a:lvl5pPr>
                <a:lvl6pPr marL="2590799" defTabSz="1066799">
                  <a:spcBef>
                    <a:spcPts val="0"/>
                  </a:spcBef>
                  <a:spcAft>
                    <a:spcPts val="0"/>
                  </a:spcAft>
                  <a:defRPr sz="2400">
                    <a:solidFill>
                      <a:schemeClr val="tx1"/>
                    </a:solidFill>
                    <a:latin typeface="Arial"/>
                    <a:ea typeface="MS PGothic"/>
                  </a:defRPr>
                </a:lvl6pPr>
                <a:lvl7pPr marL="3047999" defTabSz="1066799">
                  <a:spcBef>
                    <a:spcPts val="0"/>
                  </a:spcBef>
                  <a:spcAft>
                    <a:spcPts val="0"/>
                  </a:spcAft>
                  <a:defRPr sz="2400">
                    <a:solidFill>
                      <a:schemeClr val="tx1"/>
                    </a:solidFill>
                    <a:latin typeface="Arial"/>
                    <a:ea typeface="MS PGothic"/>
                  </a:defRPr>
                </a:lvl7pPr>
                <a:lvl8pPr marL="3505198" defTabSz="1066799">
                  <a:spcBef>
                    <a:spcPts val="0"/>
                  </a:spcBef>
                  <a:spcAft>
                    <a:spcPts val="0"/>
                  </a:spcAft>
                  <a:defRPr sz="2400">
                    <a:solidFill>
                      <a:schemeClr val="tx1"/>
                    </a:solidFill>
                    <a:latin typeface="Arial"/>
                    <a:ea typeface="MS PGothic"/>
                  </a:defRPr>
                </a:lvl8pPr>
                <a:lvl9pPr marL="3962399" defTabSz="1066799">
                  <a:spcBef>
                    <a:spcPts val="0"/>
                  </a:spcBef>
                  <a:spcAft>
                    <a:spcPts val="0"/>
                  </a:spcAft>
                  <a:defRPr sz="2400">
                    <a:solidFill>
                      <a:schemeClr val="tx1"/>
                    </a:solidFill>
                    <a:latin typeface="Arial"/>
                    <a:ea typeface="MS PGothic"/>
                  </a:defRPr>
                </a:lvl9pPr>
              </a:lstStyle>
              <a:p>
                <a:pPr marL="0" marR="0" lvl="0" indent="0" algn="ctr" defTabSz="1066799">
                  <a:lnSpc>
                    <a:spcPct val="100000"/>
                  </a:lnSpc>
                  <a:spcBef>
                    <a:spcPts val="0"/>
                  </a:spcBef>
                  <a:spcAft>
                    <a:spcPts val="0"/>
                  </a:spcAft>
                  <a:buClrTx/>
                  <a:buSzTx/>
                  <a:buFontTx/>
                  <a:buNone/>
                  <a:defRPr/>
                </a:pPr>
                <a:r>
                  <a:rPr lang="en-GB" sz="1200" b="1" i="0" u="none" strike="noStrike" cap="none" spc="0">
                    <a:ln>
                      <a:noFill/>
                    </a:ln>
                    <a:solidFill>
                      <a:srgbClr val="000000"/>
                    </a:solidFill>
                    <a:latin typeface="Times New Roman"/>
                    <a:ea typeface="MS PGothic"/>
                    <a:cs typeface="Arial"/>
                  </a:rPr>
                  <a:t>Controller</a:t>
                </a:r>
                <a:endParaRPr/>
              </a:p>
            </p:txBody>
          </p:sp>
        </p:grpSp>
        <p:cxnSp>
          <p:nvCxnSpPr>
            <p:cNvPr id="2042537328" name="Straight Arrow Connector 287"/>
            <p:cNvCxnSpPr>
              <a:cxnSpLocks/>
            </p:cNvCxnSpPr>
            <p:nvPr/>
          </p:nvCxnSpPr>
          <p:spPr bwMode="auto">
            <a:xfrm flipH="1">
              <a:off x="2516494" y="3243192"/>
              <a:ext cx="942959" cy="547387"/>
            </a:xfrm>
            <a:prstGeom prst="straightConnector1">
              <a:avLst/>
            </a:prstGeom>
            <a:noFill/>
            <a:ln w="9525" cap="flat" cmpd="sng" algn="ctr">
              <a:solidFill>
                <a:srgbClr val="0000FF"/>
              </a:solidFill>
              <a:prstDash val="solid"/>
              <a:round/>
              <a:headEnd type="none" w="med" len="med"/>
              <a:tailEnd type="triangle"/>
            </a:ln>
            <a:effectLst/>
          </p:spPr>
        </p:cxnSp>
        <p:grpSp>
          <p:nvGrpSpPr>
            <p:cNvPr id="266366304" name="Group 288"/>
            <p:cNvGrpSpPr/>
            <p:nvPr/>
          </p:nvGrpSpPr>
          <p:grpSpPr bwMode="auto">
            <a:xfrm>
              <a:off x="927209" y="3028287"/>
              <a:ext cx="1523319" cy="246221"/>
              <a:chOff x="0" y="0"/>
              <a:chExt cx="1523319" cy="301496"/>
            </a:xfrm>
          </p:grpSpPr>
          <p:sp>
            <p:nvSpPr>
              <p:cNvPr id="2118982352" name="Rounded Rectangular Callout 329"/>
              <p:cNvSpPr/>
              <p:nvPr/>
            </p:nvSpPr>
            <p:spPr bwMode="auto">
              <a:xfrm>
                <a:off x="62262" y="6921"/>
                <a:ext cx="1363962" cy="215068"/>
              </a:xfrm>
              <a:prstGeom prst="wedgeRoundRectCallout">
                <a:avLst>
                  <a:gd name="adj1" fmla="val 98678"/>
                  <a:gd name="adj2" fmla="val 229547"/>
                  <a:gd name="adj3" fmla="val 16667"/>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B2B2B2"/>
                  </a:solidFill>
                  <a:latin typeface="Arial"/>
                  <a:ea typeface="宋体"/>
                  <a:cs typeface="Arial"/>
                </a:endParaRPr>
              </a:p>
            </p:txBody>
          </p:sp>
          <p:sp>
            <p:nvSpPr>
              <p:cNvPr id="1494546997" name="Text Box 25"/>
              <p:cNvSpPr txBox="1">
                <a:spLocks noChangeArrowheads="1"/>
              </p:cNvSpPr>
              <p:nvPr/>
            </p:nvSpPr>
            <p:spPr bwMode="auto">
              <a:xfrm>
                <a:off x="0" y="0"/>
                <a:ext cx="1523319" cy="301496"/>
              </a:xfrm>
              <a:prstGeom prst="rect">
                <a:avLst/>
              </a:prstGeom>
              <a:noFill/>
              <a:ln>
                <a:noFill/>
              </a:ln>
            </p:spPr>
            <p:txBody>
              <a:bodyPr wrap="square">
                <a:spAutoFit/>
              </a:bodyPr>
              <a:lstStyle>
                <a:lvl1pPr algn="l">
                  <a:defRPr sz="2400">
                    <a:solidFill>
                      <a:schemeClr val="tx1"/>
                    </a:solidFill>
                    <a:latin typeface="Times New Roman"/>
                    <a:ea typeface="SimSun"/>
                  </a:defRPr>
                </a:lvl1pPr>
                <a:lvl2pPr marL="742950" indent="-285750" algn="l">
                  <a:defRPr sz="2400">
                    <a:solidFill>
                      <a:schemeClr val="tx1"/>
                    </a:solidFill>
                    <a:latin typeface="Times New Roman"/>
                    <a:ea typeface="SimSun"/>
                  </a:defRPr>
                </a:lvl2pPr>
                <a:lvl3pPr marL="1143000" indent="-228600" algn="l">
                  <a:defRPr sz="2400">
                    <a:solidFill>
                      <a:schemeClr val="tx1"/>
                    </a:solidFill>
                    <a:latin typeface="Times New Roman"/>
                    <a:ea typeface="SimSun"/>
                  </a:defRPr>
                </a:lvl3pPr>
                <a:lvl4pPr marL="1600200" indent="-228600" algn="l">
                  <a:defRPr sz="2400">
                    <a:solidFill>
                      <a:schemeClr val="tx1"/>
                    </a:solidFill>
                    <a:latin typeface="Times New Roman"/>
                    <a:ea typeface="SimSun"/>
                  </a:defRPr>
                </a:lvl4pPr>
                <a:lvl5pPr marL="2057400" indent="-228600" algn="l">
                  <a:defRPr sz="2400">
                    <a:solidFill>
                      <a:schemeClr val="tx1"/>
                    </a:solidFill>
                    <a:latin typeface="Times New Roman"/>
                    <a:ea typeface="SimSun"/>
                  </a:defRPr>
                </a:lvl5pPr>
                <a:lvl6pPr marL="2514599" indent="-228600">
                  <a:spcBef>
                    <a:spcPts val="0"/>
                  </a:spcBef>
                  <a:spcAft>
                    <a:spcPts val="0"/>
                  </a:spcAft>
                  <a:defRPr sz="2400">
                    <a:solidFill>
                      <a:schemeClr val="tx1"/>
                    </a:solidFill>
                    <a:latin typeface="Times New Roman"/>
                    <a:ea typeface="SimSun"/>
                  </a:defRPr>
                </a:lvl6pPr>
                <a:lvl7pPr marL="2971800" indent="-228600">
                  <a:spcBef>
                    <a:spcPts val="0"/>
                  </a:spcBef>
                  <a:spcAft>
                    <a:spcPts val="0"/>
                  </a:spcAft>
                  <a:defRPr sz="2400">
                    <a:solidFill>
                      <a:schemeClr val="tx1"/>
                    </a:solidFill>
                    <a:latin typeface="Times New Roman"/>
                    <a:ea typeface="SimSun"/>
                  </a:defRPr>
                </a:lvl7pPr>
                <a:lvl8pPr marL="3429000" indent="-228600">
                  <a:spcBef>
                    <a:spcPts val="0"/>
                  </a:spcBef>
                  <a:spcAft>
                    <a:spcPts val="0"/>
                  </a:spcAft>
                  <a:defRPr sz="2400">
                    <a:solidFill>
                      <a:schemeClr val="tx1"/>
                    </a:solidFill>
                    <a:latin typeface="Times New Roman"/>
                    <a:ea typeface="SimSun"/>
                  </a:defRPr>
                </a:lvl8pPr>
                <a:lvl9pPr marL="3886200" indent="-228600">
                  <a:spcBef>
                    <a:spcPts val="0"/>
                  </a:spcBef>
                  <a:spcAft>
                    <a:spcPts val="0"/>
                  </a:spcAft>
                  <a:defRPr sz="2400">
                    <a:solidFill>
                      <a:schemeClr val="tx1"/>
                    </a:solidFill>
                    <a:latin typeface="Times New Roman"/>
                    <a:ea typeface="SimSun"/>
                  </a:defRPr>
                </a:lvl9pPr>
              </a:lstStyle>
              <a:p>
                <a:pPr marL="0" marR="0" lvl="0" indent="0" algn="l" defTabSz="914400">
                  <a:lnSpc>
                    <a:spcPct val="100000"/>
                  </a:lnSpc>
                  <a:spcBef>
                    <a:spcPts val="0"/>
                  </a:spcBef>
                  <a:spcAft>
                    <a:spcPts val="0"/>
                  </a:spcAft>
                  <a:buClrTx/>
                  <a:buSzTx/>
                  <a:buFontTx/>
                  <a:buNone/>
                  <a:defRPr/>
                </a:pPr>
                <a:r>
                  <a:rPr lang="en-US" sz="1000">
                    <a:solidFill>
                      <a:srgbClr val="2D2015"/>
                    </a:solidFill>
                    <a:cs typeface="Arial"/>
                  </a:rPr>
                  <a:t>TE </a:t>
                </a:r>
                <a:r>
                  <a:rPr lang="en-US" sz="1000" b="0" i="0" u="none" strike="noStrike" cap="none" spc="0">
                    <a:ln>
                      <a:noFill/>
                    </a:ln>
                    <a:solidFill>
                      <a:srgbClr val="2D2015"/>
                    </a:solidFill>
                    <a:latin typeface="Times New Roman"/>
                    <a:ea typeface="SimSun"/>
                    <a:cs typeface="Arial"/>
                  </a:rPr>
                  <a:t>P2MP Tree</a:t>
                </a:r>
                <a:endParaRPr sz="1000"/>
              </a:p>
            </p:txBody>
          </p:sp>
        </p:grpSp>
        <p:grpSp>
          <p:nvGrpSpPr>
            <p:cNvPr id="224533772" name="Group 276"/>
            <p:cNvGrpSpPr/>
            <p:nvPr/>
          </p:nvGrpSpPr>
          <p:grpSpPr bwMode="auto">
            <a:xfrm>
              <a:off x="7774889" y="2914797"/>
              <a:ext cx="380186" cy="151859"/>
              <a:chOff x="0" y="0"/>
              <a:chExt cx="380186" cy="185951"/>
            </a:xfrm>
          </p:grpSpPr>
          <p:sp>
            <p:nvSpPr>
              <p:cNvPr id="578140155" name="Freeform 121"/>
              <p:cNvSpPr/>
              <p:nvPr/>
            </p:nvSpPr>
            <p:spPr bwMode="auto">
              <a:xfrm>
                <a:off x="0" y="52101"/>
                <a:ext cx="380186" cy="133849"/>
              </a:xfrm>
              <a:custGeom>
                <a:avLst/>
                <a:gdLst>
                  <a:gd name="T0" fmla="*/ 360 w 303"/>
                  <a:gd name="T1" fmla="*/ 95 h 137"/>
                  <a:gd name="T2" fmla="*/ 359 w 303"/>
                  <a:gd name="T3" fmla="*/ 97 h 137"/>
                  <a:gd name="T4" fmla="*/ 360 w 303"/>
                  <a:gd name="T5" fmla="*/ 102 h 137"/>
                  <a:gd name="T6" fmla="*/ 181 w 303"/>
                  <a:gd name="T7" fmla="*/ 162 h 137"/>
                  <a:gd name="T8" fmla="*/ 0 w 303"/>
                  <a:gd name="T9" fmla="*/ 102 h 137"/>
                  <a:gd name="T10" fmla="*/ 1 w 303"/>
                  <a:gd name="T11" fmla="*/ 97 h 137"/>
                  <a:gd name="T12" fmla="*/ 0 w 303"/>
                  <a:gd name="T13" fmla="*/ 95 h 137"/>
                  <a:gd name="T14" fmla="*/ 0 w 303"/>
                  <a:gd name="T15" fmla="*/ 0 h 137"/>
                  <a:gd name="T16" fmla="*/ 360 w 303"/>
                  <a:gd name="T17" fmla="*/ 0 h 137"/>
                  <a:gd name="T18" fmla="*/ 360 w 303"/>
                  <a:gd name="T19" fmla="*/ 91 h 137"/>
                  <a:gd name="T20" fmla="*/ 360 w 303"/>
                  <a:gd name="T21" fmla="*/ 95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3"/>
                  <a:gd name="T34" fmla="*/ 0 h 137"/>
                  <a:gd name="T35" fmla="*/ 303 w 303"/>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3" h="137" extrusionOk="0">
                    <a:moveTo>
                      <a:pt x="302" y="80"/>
                    </a:moveTo>
                    <a:cubicBezTo>
                      <a:pt x="302" y="81"/>
                      <a:pt x="302" y="81"/>
                      <a:pt x="301" y="82"/>
                    </a:cubicBezTo>
                    <a:cubicBezTo>
                      <a:pt x="302" y="83"/>
                      <a:pt x="302" y="85"/>
                      <a:pt x="302" y="86"/>
                    </a:cubicBezTo>
                    <a:cubicBezTo>
                      <a:pt x="302" y="114"/>
                      <a:pt x="234" y="137"/>
                      <a:pt x="152" y="137"/>
                    </a:cubicBezTo>
                    <a:cubicBezTo>
                      <a:pt x="68" y="137"/>
                      <a:pt x="0" y="114"/>
                      <a:pt x="0" y="86"/>
                    </a:cubicBezTo>
                    <a:cubicBezTo>
                      <a:pt x="0" y="85"/>
                      <a:pt x="0" y="83"/>
                      <a:pt x="1" y="82"/>
                    </a:cubicBezTo>
                    <a:cubicBezTo>
                      <a:pt x="0" y="81"/>
                      <a:pt x="0" y="81"/>
                      <a:pt x="0" y="80"/>
                    </a:cubicBezTo>
                    <a:lnTo>
                      <a:pt x="0" y="0"/>
                    </a:lnTo>
                    <a:lnTo>
                      <a:pt x="302" y="0"/>
                    </a:lnTo>
                    <a:lnTo>
                      <a:pt x="302" y="77"/>
                    </a:lnTo>
                    <a:cubicBezTo>
                      <a:pt x="303" y="78"/>
                      <a:pt x="302" y="79"/>
                      <a:pt x="302" y="80"/>
                    </a:cubicBezTo>
                  </a:path>
                </a:pathLst>
              </a:custGeom>
              <a:solidFill>
                <a:srgbClr val="C3A229"/>
              </a:solidFill>
              <a:ln w="9525" cap="flat" cmpd="sng">
                <a:solidFill>
                  <a:srgbClr val="DD8D17"/>
                </a:solidFill>
                <a:prstDash val="solid"/>
                <a:round/>
                <a:headEnd type="none" w="med" len="med"/>
                <a:tailEnd type="none" w="med" len="me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79122823" name="Freeform 122"/>
              <p:cNvSpPr/>
              <p:nvPr/>
            </p:nvSpPr>
            <p:spPr bwMode="auto">
              <a:xfrm>
                <a:off x="0" y="52101"/>
                <a:ext cx="380186" cy="897"/>
              </a:xfrm>
              <a:custGeom>
                <a:avLst/>
                <a:gdLst>
                  <a:gd name="T0" fmla="*/ 331 w 331"/>
                  <a:gd name="T1" fmla="*/ 0 h 1"/>
                  <a:gd name="T2" fmla="*/ 330 w 331"/>
                  <a:gd name="T3" fmla="*/ 0 h 1"/>
                  <a:gd name="T4" fmla="*/ 0 w 331"/>
                  <a:gd name="T5" fmla="*/ 0 h 1"/>
                  <a:gd name="T6" fmla="*/ 0 w 331"/>
                  <a:gd name="T7" fmla="*/ 1 h 1"/>
                  <a:gd name="T8" fmla="*/ 330 w 331"/>
                  <a:gd name="T9" fmla="*/ 1 h 1"/>
                  <a:gd name="T10" fmla="*/ 331 w 331"/>
                  <a:gd name="T11" fmla="*/ 0 h 1"/>
                  <a:gd name="T12" fmla="*/ 331 w 331"/>
                  <a:gd name="T13" fmla="*/ 0 h 1"/>
                  <a:gd name="T14" fmla="*/ 331 w 331"/>
                  <a:gd name="T15" fmla="*/ 0 h 1"/>
                  <a:gd name="T16" fmla="*/ 330 w 331"/>
                  <a:gd name="T17" fmla="*/ 0 h 1"/>
                  <a:gd name="T18" fmla="*/ 331 w 33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
                  <a:gd name="T31" fmla="*/ 0 h 1"/>
                  <a:gd name="T32" fmla="*/ 331 w 331"/>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 h="1" extrusionOk="0">
                    <a:moveTo>
                      <a:pt x="331" y="0"/>
                    </a:moveTo>
                    <a:lnTo>
                      <a:pt x="330" y="0"/>
                    </a:lnTo>
                    <a:lnTo>
                      <a:pt x="0" y="0"/>
                    </a:lnTo>
                    <a:lnTo>
                      <a:pt x="0" y="1"/>
                    </a:lnTo>
                    <a:lnTo>
                      <a:pt x="330" y="1"/>
                    </a:lnTo>
                    <a:lnTo>
                      <a:pt x="331" y="0"/>
                    </a:lnTo>
                    <a:lnTo>
                      <a:pt x="330" y="0"/>
                    </a:lnTo>
                    <a:lnTo>
                      <a:pt x="331" y="0"/>
                    </a:lnTo>
                    <a:close/>
                  </a:path>
                </a:pathLst>
              </a:custGeom>
              <a:solidFill>
                <a:srgbClr val="61BFF3"/>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71326824" name="Freeform 123"/>
              <p:cNvSpPr/>
              <p:nvPr/>
            </p:nvSpPr>
            <p:spPr bwMode="auto">
              <a:xfrm>
                <a:off x="0" y="0"/>
                <a:ext cx="379037" cy="101509"/>
              </a:xfrm>
              <a:custGeom>
                <a:avLst/>
                <a:gdLst>
                  <a:gd name="T0" fmla="*/ 361 w 302"/>
                  <a:gd name="T1" fmla="*/ 63 h 104"/>
                  <a:gd name="T2" fmla="*/ 181 w 302"/>
                  <a:gd name="T3" fmla="*/ 123 h 104"/>
                  <a:gd name="T4" fmla="*/ 0 w 302"/>
                  <a:gd name="T5" fmla="*/ 63 h 104"/>
                  <a:gd name="T6" fmla="*/ 181 w 302"/>
                  <a:gd name="T7" fmla="*/ 0 h 104"/>
                  <a:gd name="T8" fmla="*/ 361 w 302"/>
                  <a:gd name="T9" fmla="*/ 63 h 104"/>
                  <a:gd name="T10" fmla="*/ 0 60000 65536"/>
                  <a:gd name="T11" fmla="*/ 0 60000 65536"/>
                  <a:gd name="T12" fmla="*/ 0 60000 65536"/>
                  <a:gd name="T13" fmla="*/ 0 60000 65536"/>
                  <a:gd name="T14" fmla="*/ 0 60000 65536"/>
                  <a:gd name="T15" fmla="*/ 0 w 302"/>
                  <a:gd name="T16" fmla="*/ 0 h 104"/>
                  <a:gd name="T17" fmla="*/ 302 w 302"/>
                  <a:gd name="T18" fmla="*/ 104 h 104"/>
                </a:gdLst>
                <a:ahLst/>
                <a:cxnLst>
                  <a:cxn ang="T10">
                    <a:pos x="T0" y="T1"/>
                  </a:cxn>
                  <a:cxn ang="T11">
                    <a:pos x="T2" y="T3"/>
                  </a:cxn>
                  <a:cxn ang="T12">
                    <a:pos x="T4" y="T5"/>
                  </a:cxn>
                  <a:cxn ang="T13">
                    <a:pos x="T6" y="T7"/>
                  </a:cxn>
                  <a:cxn ang="T14">
                    <a:pos x="T8" y="T9"/>
                  </a:cxn>
                </a:cxnLst>
                <a:rect l="T15" t="T16" r="T17" b="T18"/>
                <a:pathLst>
                  <a:path w="302" h="104" extrusionOk="0">
                    <a:moveTo>
                      <a:pt x="302" y="53"/>
                    </a:moveTo>
                    <a:cubicBezTo>
                      <a:pt x="302" y="81"/>
                      <a:pt x="234" y="104"/>
                      <a:pt x="152" y="104"/>
                    </a:cubicBezTo>
                    <a:cubicBezTo>
                      <a:pt x="68" y="104"/>
                      <a:pt x="0" y="81"/>
                      <a:pt x="0" y="53"/>
                    </a:cubicBezTo>
                    <a:cubicBezTo>
                      <a:pt x="0" y="24"/>
                      <a:pt x="68" y="0"/>
                      <a:pt x="152" y="0"/>
                    </a:cubicBezTo>
                    <a:cubicBezTo>
                      <a:pt x="234" y="0"/>
                      <a:pt x="302" y="24"/>
                      <a:pt x="302" y="53"/>
                    </a:cubicBezTo>
                  </a:path>
                </a:pathLst>
              </a:custGeom>
              <a:solidFill>
                <a:srgbClr val="E1C973"/>
              </a:solidFill>
              <a:ln w="9525" cap="flat" cmpd="sng">
                <a:solidFill>
                  <a:srgbClr val="DD8D17"/>
                </a:solidFill>
                <a:prstDash val="solid"/>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99887585" name="Freeform 124"/>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21158393" name="Freeform 125"/>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2218473" name="Freeform 126"/>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36688167" name="Freeform 127"/>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64700387" name="Freeform 128"/>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11560376" name="Freeform 129"/>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58836267" name="Freeform 130"/>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33298734" name="Freeform 131"/>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88059893" name="Freeform 132"/>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01819297" name="Freeform 133"/>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6636468" name="Freeform 134"/>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08812787" name="Freeform 135"/>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53498633" name="Freeform 136"/>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81704213" name="Freeform 137"/>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91235817" name="Freeform 138"/>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01064964" name="Freeform 139"/>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912260516" name="Group 309"/>
            <p:cNvGrpSpPr/>
            <p:nvPr/>
          </p:nvGrpSpPr>
          <p:grpSpPr bwMode="auto">
            <a:xfrm>
              <a:off x="9326380" y="4139989"/>
              <a:ext cx="380186" cy="151859"/>
              <a:chOff x="0" y="0"/>
              <a:chExt cx="380186" cy="185951"/>
            </a:xfrm>
          </p:grpSpPr>
          <p:sp>
            <p:nvSpPr>
              <p:cNvPr id="968387611" name="Freeform 121"/>
              <p:cNvSpPr/>
              <p:nvPr/>
            </p:nvSpPr>
            <p:spPr bwMode="auto">
              <a:xfrm>
                <a:off x="0" y="52101"/>
                <a:ext cx="380186" cy="133849"/>
              </a:xfrm>
              <a:custGeom>
                <a:avLst/>
                <a:gdLst>
                  <a:gd name="T0" fmla="*/ 360 w 303"/>
                  <a:gd name="T1" fmla="*/ 95 h 137"/>
                  <a:gd name="T2" fmla="*/ 359 w 303"/>
                  <a:gd name="T3" fmla="*/ 97 h 137"/>
                  <a:gd name="T4" fmla="*/ 360 w 303"/>
                  <a:gd name="T5" fmla="*/ 102 h 137"/>
                  <a:gd name="T6" fmla="*/ 181 w 303"/>
                  <a:gd name="T7" fmla="*/ 162 h 137"/>
                  <a:gd name="T8" fmla="*/ 0 w 303"/>
                  <a:gd name="T9" fmla="*/ 102 h 137"/>
                  <a:gd name="T10" fmla="*/ 1 w 303"/>
                  <a:gd name="T11" fmla="*/ 97 h 137"/>
                  <a:gd name="T12" fmla="*/ 0 w 303"/>
                  <a:gd name="T13" fmla="*/ 95 h 137"/>
                  <a:gd name="T14" fmla="*/ 0 w 303"/>
                  <a:gd name="T15" fmla="*/ 0 h 137"/>
                  <a:gd name="T16" fmla="*/ 360 w 303"/>
                  <a:gd name="T17" fmla="*/ 0 h 137"/>
                  <a:gd name="T18" fmla="*/ 360 w 303"/>
                  <a:gd name="T19" fmla="*/ 91 h 137"/>
                  <a:gd name="T20" fmla="*/ 360 w 303"/>
                  <a:gd name="T21" fmla="*/ 95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3"/>
                  <a:gd name="T34" fmla="*/ 0 h 137"/>
                  <a:gd name="T35" fmla="*/ 303 w 303"/>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3" h="137" extrusionOk="0">
                    <a:moveTo>
                      <a:pt x="302" y="80"/>
                    </a:moveTo>
                    <a:cubicBezTo>
                      <a:pt x="302" y="81"/>
                      <a:pt x="302" y="81"/>
                      <a:pt x="301" y="82"/>
                    </a:cubicBezTo>
                    <a:cubicBezTo>
                      <a:pt x="302" y="83"/>
                      <a:pt x="302" y="85"/>
                      <a:pt x="302" y="86"/>
                    </a:cubicBezTo>
                    <a:cubicBezTo>
                      <a:pt x="302" y="114"/>
                      <a:pt x="234" y="137"/>
                      <a:pt x="152" y="137"/>
                    </a:cubicBezTo>
                    <a:cubicBezTo>
                      <a:pt x="68" y="137"/>
                      <a:pt x="0" y="114"/>
                      <a:pt x="0" y="86"/>
                    </a:cubicBezTo>
                    <a:cubicBezTo>
                      <a:pt x="0" y="85"/>
                      <a:pt x="0" y="83"/>
                      <a:pt x="1" y="82"/>
                    </a:cubicBezTo>
                    <a:cubicBezTo>
                      <a:pt x="0" y="81"/>
                      <a:pt x="0" y="81"/>
                      <a:pt x="0" y="80"/>
                    </a:cubicBezTo>
                    <a:lnTo>
                      <a:pt x="0" y="0"/>
                    </a:lnTo>
                    <a:lnTo>
                      <a:pt x="302" y="0"/>
                    </a:lnTo>
                    <a:lnTo>
                      <a:pt x="302" y="77"/>
                    </a:lnTo>
                    <a:cubicBezTo>
                      <a:pt x="303" y="78"/>
                      <a:pt x="302" y="79"/>
                      <a:pt x="302" y="80"/>
                    </a:cubicBezTo>
                  </a:path>
                </a:pathLst>
              </a:custGeom>
              <a:solidFill>
                <a:srgbClr val="C3A229"/>
              </a:solidFill>
              <a:ln w="9525" cap="flat" cmpd="sng">
                <a:solidFill>
                  <a:srgbClr val="DD8D17"/>
                </a:solidFill>
                <a:prstDash val="solid"/>
                <a:round/>
                <a:headEnd type="none" w="med" len="med"/>
                <a:tailEnd type="none" w="med" len="me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74945715" name="Freeform 122"/>
              <p:cNvSpPr/>
              <p:nvPr/>
            </p:nvSpPr>
            <p:spPr bwMode="auto">
              <a:xfrm>
                <a:off x="0" y="52101"/>
                <a:ext cx="380186" cy="897"/>
              </a:xfrm>
              <a:custGeom>
                <a:avLst/>
                <a:gdLst>
                  <a:gd name="T0" fmla="*/ 331 w 331"/>
                  <a:gd name="T1" fmla="*/ 0 h 1"/>
                  <a:gd name="T2" fmla="*/ 330 w 331"/>
                  <a:gd name="T3" fmla="*/ 0 h 1"/>
                  <a:gd name="T4" fmla="*/ 0 w 331"/>
                  <a:gd name="T5" fmla="*/ 0 h 1"/>
                  <a:gd name="T6" fmla="*/ 0 w 331"/>
                  <a:gd name="T7" fmla="*/ 1 h 1"/>
                  <a:gd name="T8" fmla="*/ 330 w 331"/>
                  <a:gd name="T9" fmla="*/ 1 h 1"/>
                  <a:gd name="T10" fmla="*/ 331 w 331"/>
                  <a:gd name="T11" fmla="*/ 0 h 1"/>
                  <a:gd name="T12" fmla="*/ 331 w 331"/>
                  <a:gd name="T13" fmla="*/ 0 h 1"/>
                  <a:gd name="T14" fmla="*/ 331 w 331"/>
                  <a:gd name="T15" fmla="*/ 0 h 1"/>
                  <a:gd name="T16" fmla="*/ 330 w 331"/>
                  <a:gd name="T17" fmla="*/ 0 h 1"/>
                  <a:gd name="T18" fmla="*/ 331 w 33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
                  <a:gd name="T31" fmla="*/ 0 h 1"/>
                  <a:gd name="T32" fmla="*/ 331 w 331"/>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 h="1" extrusionOk="0">
                    <a:moveTo>
                      <a:pt x="331" y="0"/>
                    </a:moveTo>
                    <a:lnTo>
                      <a:pt x="330" y="0"/>
                    </a:lnTo>
                    <a:lnTo>
                      <a:pt x="0" y="0"/>
                    </a:lnTo>
                    <a:lnTo>
                      <a:pt x="0" y="1"/>
                    </a:lnTo>
                    <a:lnTo>
                      <a:pt x="330" y="1"/>
                    </a:lnTo>
                    <a:lnTo>
                      <a:pt x="331" y="0"/>
                    </a:lnTo>
                    <a:lnTo>
                      <a:pt x="330" y="0"/>
                    </a:lnTo>
                    <a:lnTo>
                      <a:pt x="331" y="0"/>
                    </a:lnTo>
                    <a:close/>
                  </a:path>
                </a:pathLst>
              </a:custGeom>
              <a:solidFill>
                <a:srgbClr val="61BFF3"/>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92372291" name="Freeform 123"/>
              <p:cNvSpPr/>
              <p:nvPr/>
            </p:nvSpPr>
            <p:spPr bwMode="auto">
              <a:xfrm>
                <a:off x="0" y="0"/>
                <a:ext cx="379037" cy="101509"/>
              </a:xfrm>
              <a:custGeom>
                <a:avLst/>
                <a:gdLst>
                  <a:gd name="T0" fmla="*/ 361 w 302"/>
                  <a:gd name="T1" fmla="*/ 63 h 104"/>
                  <a:gd name="T2" fmla="*/ 181 w 302"/>
                  <a:gd name="T3" fmla="*/ 123 h 104"/>
                  <a:gd name="T4" fmla="*/ 0 w 302"/>
                  <a:gd name="T5" fmla="*/ 63 h 104"/>
                  <a:gd name="T6" fmla="*/ 181 w 302"/>
                  <a:gd name="T7" fmla="*/ 0 h 104"/>
                  <a:gd name="T8" fmla="*/ 361 w 302"/>
                  <a:gd name="T9" fmla="*/ 63 h 104"/>
                  <a:gd name="T10" fmla="*/ 0 60000 65536"/>
                  <a:gd name="T11" fmla="*/ 0 60000 65536"/>
                  <a:gd name="T12" fmla="*/ 0 60000 65536"/>
                  <a:gd name="T13" fmla="*/ 0 60000 65536"/>
                  <a:gd name="T14" fmla="*/ 0 60000 65536"/>
                  <a:gd name="T15" fmla="*/ 0 w 302"/>
                  <a:gd name="T16" fmla="*/ 0 h 104"/>
                  <a:gd name="T17" fmla="*/ 302 w 302"/>
                  <a:gd name="T18" fmla="*/ 104 h 104"/>
                </a:gdLst>
                <a:ahLst/>
                <a:cxnLst>
                  <a:cxn ang="T10">
                    <a:pos x="T0" y="T1"/>
                  </a:cxn>
                  <a:cxn ang="T11">
                    <a:pos x="T2" y="T3"/>
                  </a:cxn>
                  <a:cxn ang="T12">
                    <a:pos x="T4" y="T5"/>
                  </a:cxn>
                  <a:cxn ang="T13">
                    <a:pos x="T6" y="T7"/>
                  </a:cxn>
                  <a:cxn ang="T14">
                    <a:pos x="T8" y="T9"/>
                  </a:cxn>
                </a:cxnLst>
                <a:rect l="T15" t="T16" r="T17" b="T18"/>
                <a:pathLst>
                  <a:path w="302" h="104" extrusionOk="0">
                    <a:moveTo>
                      <a:pt x="302" y="53"/>
                    </a:moveTo>
                    <a:cubicBezTo>
                      <a:pt x="302" y="81"/>
                      <a:pt x="234" y="104"/>
                      <a:pt x="152" y="104"/>
                    </a:cubicBezTo>
                    <a:cubicBezTo>
                      <a:pt x="68" y="104"/>
                      <a:pt x="0" y="81"/>
                      <a:pt x="0" y="53"/>
                    </a:cubicBezTo>
                    <a:cubicBezTo>
                      <a:pt x="0" y="24"/>
                      <a:pt x="68" y="0"/>
                      <a:pt x="152" y="0"/>
                    </a:cubicBezTo>
                    <a:cubicBezTo>
                      <a:pt x="234" y="0"/>
                      <a:pt x="302" y="24"/>
                      <a:pt x="302" y="53"/>
                    </a:cubicBezTo>
                  </a:path>
                </a:pathLst>
              </a:custGeom>
              <a:solidFill>
                <a:srgbClr val="E1C973"/>
              </a:solidFill>
              <a:ln w="9525" cap="flat" cmpd="sng">
                <a:solidFill>
                  <a:srgbClr val="DD8D17"/>
                </a:solidFill>
                <a:prstDash val="solid"/>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97684492" name="Freeform 124"/>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49164938" name="Freeform 125"/>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304574" name="Freeform 126"/>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19457533" name="Freeform 127"/>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88005967" name="Freeform 128"/>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94956394" name="Freeform 129"/>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06989031" name="Freeform 130"/>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82334913" name="Freeform 131"/>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20663577" name="Freeform 132"/>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38487026" name="Freeform 133"/>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9440070" name="Freeform 134"/>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7260782" name="Freeform 135"/>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22525825" name="Freeform 136"/>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31993308" name="Freeform 137"/>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30046812" name="Freeform 138"/>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01336849" name="Freeform 139"/>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2095582271" name="Group 329"/>
            <p:cNvGrpSpPr/>
            <p:nvPr/>
          </p:nvGrpSpPr>
          <p:grpSpPr bwMode="auto">
            <a:xfrm>
              <a:off x="8943104" y="3412237"/>
              <a:ext cx="380186" cy="151859"/>
              <a:chOff x="0" y="0"/>
              <a:chExt cx="380186" cy="185951"/>
            </a:xfrm>
          </p:grpSpPr>
          <p:sp>
            <p:nvSpPr>
              <p:cNvPr id="174246403" name="Freeform 121"/>
              <p:cNvSpPr/>
              <p:nvPr/>
            </p:nvSpPr>
            <p:spPr bwMode="auto">
              <a:xfrm>
                <a:off x="0" y="52101"/>
                <a:ext cx="380186" cy="133849"/>
              </a:xfrm>
              <a:custGeom>
                <a:avLst/>
                <a:gdLst>
                  <a:gd name="T0" fmla="*/ 360 w 303"/>
                  <a:gd name="T1" fmla="*/ 95 h 137"/>
                  <a:gd name="T2" fmla="*/ 359 w 303"/>
                  <a:gd name="T3" fmla="*/ 97 h 137"/>
                  <a:gd name="T4" fmla="*/ 360 w 303"/>
                  <a:gd name="T5" fmla="*/ 102 h 137"/>
                  <a:gd name="T6" fmla="*/ 181 w 303"/>
                  <a:gd name="T7" fmla="*/ 162 h 137"/>
                  <a:gd name="T8" fmla="*/ 0 w 303"/>
                  <a:gd name="T9" fmla="*/ 102 h 137"/>
                  <a:gd name="T10" fmla="*/ 1 w 303"/>
                  <a:gd name="T11" fmla="*/ 97 h 137"/>
                  <a:gd name="T12" fmla="*/ 0 w 303"/>
                  <a:gd name="T13" fmla="*/ 95 h 137"/>
                  <a:gd name="T14" fmla="*/ 0 w 303"/>
                  <a:gd name="T15" fmla="*/ 0 h 137"/>
                  <a:gd name="T16" fmla="*/ 360 w 303"/>
                  <a:gd name="T17" fmla="*/ 0 h 137"/>
                  <a:gd name="T18" fmla="*/ 360 w 303"/>
                  <a:gd name="T19" fmla="*/ 91 h 137"/>
                  <a:gd name="T20" fmla="*/ 360 w 303"/>
                  <a:gd name="T21" fmla="*/ 95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3"/>
                  <a:gd name="T34" fmla="*/ 0 h 137"/>
                  <a:gd name="T35" fmla="*/ 303 w 303"/>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3" h="137" extrusionOk="0">
                    <a:moveTo>
                      <a:pt x="302" y="80"/>
                    </a:moveTo>
                    <a:cubicBezTo>
                      <a:pt x="302" y="81"/>
                      <a:pt x="302" y="81"/>
                      <a:pt x="301" y="82"/>
                    </a:cubicBezTo>
                    <a:cubicBezTo>
                      <a:pt x="302" y="83"/>
                      <a:pt x="302" y="85"/>
                      <a:pt x="302" y="86"/>
                    </a:cubicBezTo>
                    <a:cubicBezTo>
                      <a:pt x="302" y="114"/>
                      <a:pt x="234" y="137"/>
                      <a:pt x="152" y="137"/>
                    </a:cubicBezTo>
                    <a:cubicBezTo>
                      <a:pt x="68" y="137"/>
                      <a:pt x="0" y="114"/>
                      <a:pt x="0" y="86"/>
                    </a:cubicBezTo>
                    <a:cubicBezTo>
                      <a:pt x="0" y="85"/>
                      <a:pt x="0" y="83"/>
                      <a:pt x="1" y="82"/>
                    </a:cubicBezTo>
                    <a:cubicBezTo>
                      <a:pt x="0" y="81"/>
                      <a:pt x="0" y="81"/>
                      <a:pt x="0" y="80"/>
                    </a:cubicBezTo>
                    <a:lnTo>
                      <a:pt x="0" y="0"/>
                    </a:lnTo>
                    <a:lnTo>
                      <a:pt x="302" y="0"/>
                    </a:lnTo>
                    <a:lnTo>
                      <a:pt x="302" y="77"/>
                    </a:lnTo>
                    <a:cubicBezTo>
                      <a:pt x="303" y="78"/>
                      <a:pt x="302" y="79"/>
                      <a:pt x="302" y="80"/>
                    </a:cubicBezTo>
                  </a:path>
                </a:pathLst>
              </a:custGeom>
              <a:solidFill>
                <a:srgbClr val="C3A229"/>
              </a:solidFill>
              <a:ln w="9525" cap="flat" cmpd="sng">
                <a:solidFill>
                  <a:srgbClr val="DD8D17"/>
                </a:solidFill>
                <a:prstDash val="solid"/>
                <a:round/>
                <a:headEnd type="none" w="med" len="med"/>
                <a:tailEnd type="none" w="med" len="me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73906924" name="Freeform 122"/>
              <p:cNvSpPr/>
              <p:nvPr/>
            </p:nvSpPr>
            <p:spPr bwMode="auto">
              <a:xfrm>
                <a:off x="0" y="52101"/>
                <a:ext cx="380186" cy="897"/>
              </a:xfrm>
              <a:custGeom>
                <a:avLst/>
                <a:gdLst>
                  <a:gd name="T0" fmla="*/ 331 w 331"/>
                  <a:gd name="T1" fmla="*/ 0 h 1"/>
                  <a:gd name="T2" fmla="*/ 330 w 331"/>
                  <a:gd name="T3" fmla="*/ 0 h 1"/>
                  <a:gd name="T4" fmla="*/ 0 w 331"/>
                  <a:gd name="T5" fmla="*/ 0 h 1"/>
                  <a:gd name="T6" fmla="*/ 0 w 331"/>
                  <a:gd name="T7" fmla="*/ 1 h 1"/>
                  <a:gd name="T8" fmla="*/ 330 w 331"/>
                  <a:gd name="T9" fmla="*/ 1 h 1"/>
                  <a:gd name="T10" fmla="*/ 331 w 331"/>
                  <a:gd name="T11" fmla="*/ 0 h 1"/>
                  <a:gd name="T12" fmla="*/ 331 w 331"/>
                  <a:gd name="T13" fmla="*/ 0 h 1"/>
                  <a:gd name="T14" fmla="*/ 331 w 331"/>
                  <a:gd name="T15" fmla="*/ 0 h 1"/>
                  <a:gd name="T16" fmla="*/ 330 w 331"/>
                  <a:gd name="T17" fmla="*/ 0 h 1"/>
                  <a:gd name="T18" fmla="*/ 331 w 33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
                  <a:gd name="T31" fmla="*/ 0 h 1"/>
                  <a:gd name="T32" fmla="*/ 331 w 331"/>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 h="1" extrusionOk="0">
                    <a:moveTo>
                      <a:pt x="331" y="0"/>
                    </a:moveTo>
                    <a:lnTo>
                      <a:pt x="330" y="0"/>
                    </a:lnTo>
                    <a:lnTo>
                      <a:pt x="0" y="0"/>
                    </a:lnTo>
                    <a:lnTo>
                      <a:pt x="0" y="1"/>
                    </a:lnTo>
                    <a:lnTo>
                      <a:pt x="330" y="1"/>
                    </a:lnTo>
                    <a:lnTo>
                      <a:pt x="331" y="0"/>
                    </a:lnTo>
                    <a:lnTo>
                      <a:pt x="330" y="0"/>
                    </a:lnTo>
                    <a:lnTo>
                      <a:pt x="331" y="0"/>
                    </a:lnTo>
                    <a:close/>
                  </a:path>
                </a:pathLst>
              </a:custGeom>
              <a:solidFill>
                <a:srgbClr val="61BFF3"/>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70289028" name="Freeform 123"/>
              <p:cNvSpPr/>
              <p:nvPr/>
            </p:nvSpPr>
            <p:spPr bwMode="auto">
              <a:xfrm>
                <a:off x="0" y="0"/>
                <a:ext cx="379037" cy="101509"/>
              </a:xfrm>
              <a:custGeom>
                <a:avLst/>
                <a:gdLst>
                  <a:gd name="T0" fmla="*/ 361 w 302"/>
                  <a:gd name="T1" fmla="*/ 63 h 104"/>
                  <a:gd name="T2" fmla="*/ 181 w 302"/>
                  <a:gd name="T3" fmla="*/ 123 h 104"/>
                  <a:gd name="T4" fmla="*/ 0 w 302"/>
                  <a:gd name="T5" fmla="*/ 63 h 104"/>
                  <a:gd name="T6" fmla="*/ 181 w 302"/>
                  <a:gd name="T7" fmla="*/ 0 h 104"/>
                  <a:gd name="T8" fmla="*/ 361 w 302"/>
                  <a:gd name="T9" fmla="*/ 63 h 104"/>
                  <a:gd name="T10" fmla="*/ 0 60000 65536"/>
                  <a:gd name="T11" fmla="*/ 0 60000 65536"/>
                  <a:gd name="T12" fmla="*/ 0 60000 65536"/>
                  <a:gd name="T13" fmla="*/ 0 60000 65536"/>
                  <a:gd name="T14" fmla="*/ 0 60000 65536"/>
                  <a:gd name="T15" fmla="*/ 0 w 302"/>
                  <a:gd name="T16" fmla="*/ 0 h 104"/>
                  <a:gd name="T17" fmla="*/ 302 w 302"/>
                  <a:gd name="T18" fmla="*/ 104 h 104"/>
                </a:gdLst>
                <a:ahLst/>
                <a:cxnLst>
                  <a:cxn ang="T10">
                    <a:pos x="T0" y="T1"/>
                  </a:cxn>
                  <a:cxn ang="T11">
                    <a:pos x="T2" y="T3"/>
                  </a:cxn>
                  <a:cxn ang="T12">
                    <a:pos x="T4" y="T5"/>
                  </a:cxn>
                  <a:cxn ang="T13">
                    <a:pos x="T6" y="T7"/>
                  </a:cxn>
                  <a:cxn ang="T14">
                    <a:pos x="T8" y="T9"/>
                  </a:cxn>
                </a:cxnLst>
                <a:rect l="T15" t="T16" r="T17" b="T18"/>
                <a:pathLst>
                  <a:path w="302" h="104" extrusionOk="0">
                    <a:moveTo>
                      <a:pt x="302" y="53"/>
                    </a:moveTo>
                    <a:cubicBezTo>
                      <a:pt x="302" y="81"/>
                      <a:pt x="234" y="104"/>
                      <a:pt x="152" y="104"/>
                    </a:cubicBezTo>
                    <a:cubicBezTo>
                      <a:pt x="68" y="104"/>
                      <a:pt x="0" y="81"/>
                      <a:pt x="0" y="53"/>
                    </a:cubicBezTo>
                    <a:cubicBezTo>
                      <a:pt x="0" y="24"/>
                      <a:pt x="68" y="0"/>
                      <a:pt x="152" y="0"/>
                    </a:cubicBezTo>
                    <a:cubicBezTo>
                      <a:pt x="234" y="0"/>
                      <a:pt x="302" y="24"/>
                      <a:pt x="302" y="53"/>
                    </a:cubicBezTo>
                  </a:path>
                </a:pathLst>
              </a:custGeom>
              <a:solidFill>
                <a:srgbClr val="E1C973"/>
              </a:solidFill>
              <a:ln w="9525" cap="flat" cmpd="sng">
                <a:solidFill>
                  <a:srgbClr val="DD8D17"/>
                </a:solidFill>
                <a:prstDash val="solid"/>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54848607" name="Freeform 124"/>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12482202" name="Freeform 125"/>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65726329" name="Freeform 126"/>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16737861" name="Freeform 127"/>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97373974" name="Freeform 128"/>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77642989" name="Freeform 129"/>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03788549" name="Freeform 130"/>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31483" name="Freeform 131"/>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39975927" name="Freeform 132"/>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55026060" name="Freeform 133"/>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87893335" name="Freeform 134"/>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93402437" name="Freeform 135"/>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65405037" name="Freeform 136"/>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09970344" name="Freeform 137"/>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69172669" name="Freeform 138"/>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16674173" name="Freeform 139"/>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1835669567" name="Group 349"/>
            <p:cNvGrpSpPr/>
            <p:nvPr/>
          </p:nvGrpSpPr>
          <p:grpSpPr bwMode="auto">
            <a:xfrm>
              <a:off x="1040284" y="3873734"/>
              <a:ext cx="380186" cy="151859"/>
              <a:chOff x="0" y="0"/>
              <a:chExt cx="380186" cy="185951"/>
            </a:xfrm>
          </p:grpSpPr>
          <p:sp>
            <p:nvSpPr>
              <p:cNvPr id="1393654790" name="Freeform 121"/>
              <p:cNvSpPr/>
              <p:nvPr/>
            </p:nvSpPr>
            <p:spPr bwMode="auto">
              <a:xfrm>
                <a:off x="0" y="52101"/>
                <a:ext cx="380186" cy="133849"/>
              </a:xfrm>
              <a:custGeom>
                <a:avLst/>
                <a:gdLst>
                  <a:gd name="T0" fmla="*/ 360 w 303"/>
                  <a:gd name="T1" fmla="*/ 95 h 137"/>
                  <a:gd name="T2" fmla="*/ 359 w 303"/>
                  <a:gd name="T3" fmla="*/ 97 h 137"/>
                  <a:gd name="T4" fmla="*/ 360 w 303"/>
                  <a:gd name="T5" fmla="*/ 102 h 137"/>
                  <a:gd name="T6" fmla="*/ 181 w 303"/>
                  <a:gd name="T7" fmla="*/ 162 h 137"/>
                  <a:gd name="T8" fmla="*/ 0 w 303"/>
                  <a:gd name="T9" fmla="*/ 102 h 137"/>
                  <a:gd name="T10" fmla="*/ 1 w 303"/>
                  <a:gd name="T11" fmla="*/ 97 h 137"/>
                  <a:gd name="T12" fmla="*/ 0 w 303"/>
                  <a:gd name="T13" fmla="*/ 95 h 137"/>
                  <a:gd name="T14" fmla="*/ 0 w 303"/>
                  <a:gd name="T15" fmla="*/ 0 h 137"/>
                  <a:gd name="T16" fmla="*/ 360 w 303"/>
                  <a:gd name="T17" fmla="*/ 0 h 137"/>
                  <a:gd name="T18" fmla="*/ 360 w 303"/>
                  <a:gd name="T19" fmla="*/ 91 h 137"/>
                  <a:gd name="T20" fmla="*/ 360 w 303"/>
                  <a:gd name="T21" fmla="*/ 95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3"/>
                  <a:gd name="T34" fmla="*/ 0 h 137"/>
                  <a:gd name="T35" fmla="*/ 303 w 303"/>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3" h="137" extrusionOk="0">
                    <a:moveTo>
                      <a:pt x="302" y="80"/>
                    </a:moveTo>
                    <a:cubicBezTo>
                      <a:pt x="302" y="81"/>
                      <a:pt x="302" y="81"/>
                      <a:pt x="301" y="82"/>
                    </a:cubicBezTo>
                    <a:cubicBezTo>
                      <a:pt x="302" y="83"/>
                      <a:pt x="302" y="85"/>
                      <a:pt x="302" y="86"/>
                    </a:cubicBezTo>
                    <a:cubicBezTo>
                      <a:pt x="302" y="114"/>
                      <a:pt x="234" y="137"/>
                      <a:pt x="152" y="137"/>
                    </a:cubicBezTo>
                    <a:cubicBezTo>
                      <a:pt x="68" y="137"/>
                      <a:pt x="0" y="114"/>
                      <a:pt x="0" y="86"/>
                    </a:cubicBezTo>
                    <a:cubicBezTo>
                      <a:pt x="0" y="85"/>
                      <a:pt x="0" y="83"/>
                      <a:pt x="1" y="82"/>
                    </a:cubicBezTo>
                    <a:cubicBezTo>
                      <a:pt x="0" y="81"/>
                      <a:pt x="0" y="81"/>
                      <a:pt x="0" y="80"/>
                    </a:cubicBezTo>
                    <a:lnTo>
                      <a:pt x="0" y="0"/>
                    </a:lnTo>
                    <a:lnTo>
                      <a:pt x="302" y="0"/>
                    </a:lnTo>
                    <a:lnTo>
                      <a:pt x="302" y="77"/>
                    </a:lnTo>
                    <a:cubicBezTo>
                      <a:pt x="303" y="78"/>
                      <a:pt x="302" y="79"/>
                      <a:pt x="302" y="80"/>
                    </a:cubicBezTo>
                  </a:path>
                </a:pathLst>
              </a:custGeom>
              <a:solidFill>
                <a:srgbClr val="C3A229"/>
              </a:solidFill>
              <a:ln w="9525" cap="flat" cmpd="sng">
                <a:solidFill>
                  <a:srgbClr val="DD8D17"/>
                </a:solidFill>
                <a:prstDash val="solid"/>
                <a:round/>
                <a:headEnd type="none" w="med" len="med"/>
                <a:tailEnd type="none" w="med" len="me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64466153" name="Freeform 122"/>
              <p:cNvSpPr/>
              <p:nvPr/>
            </p:nvSpPr>
            <p:spPr bwMode="auto">
              <a:xfrm>
                <a:off x="0" y="52101"/>
                <a:ext cx="380186" cy="897"/>
              </a:xfrm>
              <a:custGeom>
                <a:avLst/>
                <a:gdLst>
                  <a:gd name="T0" fmla="*/ 331 w 331"/>
                  <a:gd name="T1" fmla="*/ 0 h 1"/>
                  <a:gd name="T2" fmla="*/ 330 w 331"/>
                  <a:gd name="T3" fmla="*/ 0 h 1"/>
                  <a:gd name="T4" fmla="*/ 0 w 331"/>
                  <a:gd name="T5" fmla="*/ 0 h 1"/>
                  <a:gd name="T6" fmla="*/ 0 w 331"/>
                  <a:gd name="T7" fmla="*/ 1 h 1"/>
                  <a:gd name="T8" fmla="*/ 330 w 331"/>
                  <a:gd name="T9" fmla="*/ 1 h 1"/>
                  <a:gd name="T10" fmla="*/ 331 w 331"/>
                  <a:gd name="T11" fmla="*/ 0 h 1"/>
                  <a:gd name="T12" fmla="*/ 331 w 331"/>
                  <a:gd name="T13" fmla="*/ 0 h 1"/>
                  <a:gd name="T14" fmla="*/ 331 w 331"/>
                  <a:gd name="T15" fmla="*/ 0 h 1"/>
                  <a:gd name="T16" fmla="*/ 330 w 331"/>
                  <a:gd name="T17" fmla="*/ 0 h 1"/>
                  <a:gd name="T18" fmla="*/ 331 w 33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
                  <a:gd name="T31" fmla="*/ 0 h 1"/>
                  <a:gd name="T32" fmla="*/ 331 w 331"/>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 h="1" extrusionOk="0">
                    <a:moveTo>
                      <a:pt x="331" y="0"/>
                    </a:moveTo>
                    <a:lnTo>
                      <a:pt x="330" y="0"/>
                    </a:lnTo>
                    <a:lnTo>
                      <a:pt x="0" y="0"/>
                    </a:lnTo>
                    <a:lnTo>
                      <a:pt x="0" y="1"/>
                    </a:lnTo>
                    <a:lnTo>
                      <a:pt x="330" y="1"/>
                    </a:lnTo>
                    <a:lnTo>
                      <a:pt x="331" y="0"/>
                    </a:lnTo>
                    <a:lnTo>
                      <a:pt x="330" y="0"/>
                    </a:lnTo>
                    <a:lnTo>
                      <a:pt x="331" y="0"/>
                    </a:lnTo>
                    <a:close/>
                  </a:path>
                </a:pathLst>
              </a:custGeom>
              <a:solidFill>
                <a:srgbClr val="61BFF3"/>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62287137" name="Freeform 123"/>
              <p:cNvSpPr/>
              <p:nvPr/>
            </p:nvSpPr>
            <p:spPr bwMode="auto">
              <a:xfrm>
                <a:off x="0" y="0"/>
                <a:ext cx="379037" cy="101509"/>
              </a:xfrm>
              <a:custGeom>
                <a:avLst/>
                <a:gdLst>
                  <a:gd name="T0" fmla="*/ 361 w 302"/>
                  <a:gd name="T1" fmla="*/ 63 h 104"/>
                  <a:gd name="T2" fmla="*/ 181 w 302"/>
                  <a:gd name="T3" fmla="*/ 123 h 104"/>
                  <a:gd name="T4" fmla="*/ 0 w 302"/>
                  <a:gd name="T5" fmla="*/ 63 h 104"/>
                  <a:gd name="T6" fmla="*/ 181 w 302"/>
                  <a:gd name="T7" fmla="*/ 0 h 104"/>
                  <a:gd name="T8" fmla="*/ 361 w 302"/>
                  <a:gd name="T9" fmla="*/ 63 h 104"/>
                  <a:gd name="T10" fmla="*/ 0 60000 65536"/>
                  <a:gd name="T11" fmla="*/ 0 60000 65536"/>
                  <a:gd name="T12" fmla="*/ 0 60000 65536"/>
                  <a:gd name="T13" fmla="*/ 0 60000 65536"/>
                  <a:gd name="T14" fmla="*/ 0 60000 65536"/>
                  <a:gd name="T15" fmla="*/ 0 w 302"/>
                  <a:gd name="T16" fmla="*/ 0 h 104"/>
                  <a:gd name="T17" fmla="*/ 302 w 302"/>
                  <a:gd name="T18" fmla="*/ 104 h 104"/>
                </a:gdLst>
                <a:ahLst/>
                <a:cxnLst>
                  <a:cxn ang="T10">
                    <a:pos x="T0" y="T1"/>
                  </a:cxn>
                  <a:cxn ang="T11">
                    <a:pos x="T2" y="T3"/>
                  </a:cxn>
                  <a:cxn ang="T12">
                    <a:pos x="T4" y="T5"/>
                  </a:cxn>
                  <a:cxn ang="T13">
                    <a:pos x="T6" y="T7"/>
                  </a:cxn>
                  <a:cxn ang="T14">
                    <a:pos x="T8" y="T9"/>
                  </a:cxn>
                </a:cxnLst>
                <a:rect l="T15" t="T16" r="T17" b="T18"/>
                <a:pathLst>
                  <a:path w="302" h="104" extrusionOk="0">
                    <a:moveTo>
                      <a:pt x="302" y="53"/>
                    </a:moveTo>
                    <a:cubicBezTo>
                      <a:pt x="302" y="81"/>
                      <a:pt x="234" y="104"/>
                      <a:pt x="152" y="104"/>
                    </a:cubicBezTo>
                    <a:cubicBezTo>
                      <a:pt x="68" y="104"/>
                      <a:pt x="0" y="81"/>
                      <a:pt x="0" y="53"/>
                    </a:cubicBezTo>
                    <a:cubicBezTo>
                      <a:pt x="0" y="24"/>
                      <a:pt x="68" y="0"/>
                      <a:pt x="152" y="0"/>
                    </a:cubicBezTo>
                    <a:cubicBezTo>
                      <a:pt x="234" y="0"/>
                      <a:pt x="302" y="24"/>
                      <a:pt x="302" y="53"/>
                    </a:cubicBezTo>
                  </a:path>
                </a:pathLst>
              </a:custGeom>
              <a:solidFill>
                <a:srgbClr val="E1C973"/>
              </a:solidFill>
              <a:ln w="9525" cap="flat" cmpd="sng">
                <a:solidFill>
                  <a:srgbClr val="DD8D17"/>
                </a:solidFill>
                <a:prstDash val="solid"/>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05123894" name="Freeform 124"/>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82015764" name="Freeform 125"/>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45592154" name="Freeform 126"/>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16487931" name="Freeform 127"/>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604479" name="Freeform 128"/>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17195852" name="Freeform 129"/>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52019395" name="Freeform 130"/>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36483568" name="Freeform 131"/>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7921584" name="Freeform 132"/>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53382475" name="Freeform 133"/>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09141212" name="Freeform 134"/>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60160762" name="Freeform 135"/>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19320169" name="Freeform 136"/>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66394420" name="Freeform 137"/>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3571905" name="Freeform 138"/>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62747270" name="Freeform 139"/>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584640271" name="Text Box 230"/>
            <p:cNvSpPr txBox="1">
              <a:spLocks noChangeArrowheads="1"/>
            </p:cNvSpPr>
            <p:nvPr/>
          </p:nvSpPr>
          <p:spPr bwMode="auto">
            <a:xfrm>
              <a:off x="7941037" y="2912104"/>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CE2</a:t>
              </a:r>
              <a:endParaRPr/>
            </a:p>
          </p:txBody>
        </p:sp>
        <p:grpSp>
          <p:nvGrpSpPr>
            <p:cNvPr id="2118361827" name="Group 370"/>
            <p:cNvGrpSpPr/>
            <p:nvPr/>
          </p:nvGrpSpPr>
          <p:grpSpPr bwMode="auto">
            <a:xfrm>
              <a:off x="8666209" y="4685347"/>
              <a:ext cx="380186" cy="151859"/>
              <a:chOff x="0" y="0"/>
              <a:chExt cx="380186" cy="185951"/>
            </a:xfrm>
          </p:grpSpPr>
          <p:sp>
            <p:nvSpPr>
              <p:cNvPr id="1452558622" name="Freeform 121"/>
              <p:cNvSpPr/>
              <p:nvPr/>
            </p:nvSpPr>
            <p:spPr bwMode="auto">
              <a:xfrm>
                <a:off x="0" y="52101"/>
                <a:ext cx="380186" cy="133849"/>
              </a:xfrm>
              <a:custGeom>
                <a:avLst/>
                <a:gdLst>
                  <a:gd name="T0" fmla="*/ 360 w 303"/>
                  <a:gd name="T1" fmla="*/ 95 h 137"/>
                  <a:gd name="T2" fmla="*/ 359 w 303"/>
                  <a:gd name="T3" fmla="*/ 97 h 137"/>
                  <a:gd name="T4" fmla="*/ 360 w 303"/>
                  <a:gd name="T5" fmla="*/ 102 h 137"/>
                  <a:gd name="T6" fmla="*/ 181 w 303"/>
                  <a:gd name="T7" fmla="*/ 162 h 137"/>
                  <a:gd name="T8" fmla="*/ 0 w 303"/>
                  <a:gd name="T9" fmla="*/ 102 h 137"/>
                  <a:gd name="T10" fmla="*/ 1 w 303"/>
                  <a:gd name="T11" fmla="*/ 97 h 137"/>
                  <a:gd name="T12" fmla="*/ 0 w 303"/>
                  <a:gd name="T13" fmla="*/ 95 h 137"/>
                  <a:gd name="T14" fmla="*/ 0 w 303"/>
                  <a:gd name="T15" fmla="*/ 0 h 137"/>
                  <a:gd name="T16" fmla="*/ 360 w 303"/>
                  <a:gd name="T17" fmla="*/ 0 h 137"/>
                  <a:gd name="T18" fmla="*/ 360 w 303"/>
                  <a:gd name="T19" fmla="*/ 91 h 137"/>
                  <a:gd name="T20" fmla="*/ 360 w 303"/>
                  <a:gd name="T21" fmla="*/ 95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3"/>
                  <a:gd name="T34" fmla="*/ 0 h 137"/>
                  <a:gd name="T35" fmla="*/ 303 w 303"/>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3" h="137" extrusionOk="0">
                    <a:moveTo>
                      <a:pt x="302" y="80"/>
                    </a:moveTo>
                    <a:cubicBezTo>
                      <a:pt x="302" y="81"/>
                      <a:pt x="302" y="81"/>
                      <a:pt x="301" y="82"/>
                    </a:cubicBezTo>
                    <a:cubicBezTo>
                      <a:pt x="302" y="83"/>
                      <a:pt x="302" y="85"/>
                      <a:pt x="302" y="86"/>
                    </a:cubicBezTo>
                    <a:cubicBezTo>
                      <a:pt x="302" y="114"/>
                      <a:pt x="234" y="137"/>
                      <a:pt x="152" y="137"/>
                    </a:cubicBezTo>
                    <a:cubicBezTo>
                      <a:pt x="68" y="137"/>
                      <a:pt x="0" y="114"/>
                      <a:pt x="0" y="86"/>
                    </a:cubicBezTo>
                    <a:cubicBezTo>
                      <a:pt x="0" y="85"/>
                      <a:pt x="0" y="83"/>
                      <a:pt x="1" y="82"/>
                    </a:cubicBezTo>
                    <a:cubicBezTo>
                      <a:pt x="0" y="81"/>
                      <a:pt x="0" y="81"/>
                      <a:pt x="0" y="80"/>
                    </a:cubicBezTo>
                    <a:lnTo>
                      <a:pt x="0" y="0"/>
                    </a:lnTo>
                    <a:lnTo>
                      <a:pt x="302" y="0"/>
                    </a:lnTo>
                    <a:lnTo>
                      <a:pt x="302" y="77"/>
                    </a:lnTo>
                    <a:cubicBezTo>
                      <a:pt x="303" y="78"/>
                      <a:pt x="302" y="79"/>
                      <a:pt x="302" y="80"/>
                    </a:cubicBezTo>
                  </a:path>
                </a:pathLst>
              </a:custGeom>
              <a:solidFill>
                <a:srgbClr val="C3A229"/>
              </a:solidFill>
              <a:ln w="9525" cap="flat" cmpd="sng">
                <a:solidFill>
                  <a:srgbClr val="DD8D17"/>
                </a:solidFill>
                <a:prstDash val="solid"/>
                <a:round/>
                <a:headEnd type="none" w="med" len="med"/>
                <a:tailEnd type="none" w="med" len="me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64714759" name="Freeform 122"/>
              <p:cNvSpPr/>
              <p:nvPr/>
            </p:nvSpPr>
            <p:spPr bwMode="auto">
              <a:xfrm>
                <a:off x="0" y="52101"/>
                <a:ext cx="380186" cy="897"/>
              </a:xfrm>
              <a:custGeom>
                <a:avLst/>
                <a:gdLst>
                  <a:gd name="T0" fmla="*/ 331 w 331"/>
                  <a:gd name="T1" fmla="*/ 0 h 1"/>
                  <a:gd name="T2" fmla="*/ 330 w 331"/>
                  <a:gd name="T3" fmla="*/ 0 h 1"/>
                  <a:gd name="T4" fmla="*/ 0 w 331"/>
                  <a:gd name="T5" fmla="*/ 0 h 1"/>
                  <a:gd name="T6" fmla="*/ 0 w 331"/>
                  <a:gd name="T7" fmla="*/ 1 h 1"/>
                  <a:gd name="T8" fmla="*/ 330 w 331"/>
                  <a:gd name="T9" fmla="*/ 1 h 1"/>
                  <a:gd name="T10" fmla="*/ 331 w 331"/>
                  <a:gd name="T11" fmla="*/ 0 h 1"/>
                  <a:gd name="T12" fmla="*/ 331 w 331"/>
                  <a:gd name="T13" fmla="*/ 0 h 1"/>
                  <a:gd name="T14" fmla="*/ 331 w 331"/>
                  <a:gd name="T15" fmla="*/ 0 h 1"/>
                  <a:gd name="T16" fmla="*/ 330 w 331"/>
                  <a:gd name="T17" fmla="*/ 0 h 1"/>
                  <a:gd name="T18" fmla="*/ 331 w 33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
                  <a:gd name="T31" fmla="*/ 0 h 1"/>
                  <a:gd name="T32" fmla="*/ 331 w 331"/>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 h="1" extrusionOk="0">
                    <a:moveTo>
                      <a:pt x="331" y="0"/>
                    </a:moveTo>
                    <a:lnTo>
                      <a:pt x="330" y="0"/>
                    </a:lnTo>
                    <a:lnTo>
                      <a:pt x="0" y="0"/>
                    </a:lnTo>
                    <a:lnTo>
                      <a:pt x="0" y="1"/>
                    </a:lnTo>
                    <a:lnTo>
                      <a:pt x="330" y="1"/>
                    </a:lnTo>
                    <a:lnTo>
                      <a:pt x="331" y="0"/>
                    </a:lnTo>
                    <a:lnTo>
                      <a:pt x="330" y="0"/>
                    </a:lnTo>
                    <a:lnTo>
                      <a:pt x="331" y="0"/>
                    </a:lnTo>
                    <a:close/>
                  </a:path>
                </a:pathLst>
              </a:custGeom>
              <a:solidFill>
                <a:srgbClr val="61BFF3"/>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15166044" name="Freeform 123"/>
              <p:cNvSpPr/>
              <p:nvPr/>
            </p:nvSpPr>
            <p:spPr bwMode="auto">
              <a:xfrm>
                <a:off x="0" y="0"/>
                <a:ext cx="379037" cy="101509"/>
              </a:xfrm>
              <a:custGeom>
                <a:avLst/>
                <a:gdLst>
                  <a:gd name="T0" fmla="*/ 361 w 302"/>
                  <a:gd name="T1" fmla="*/ 63 h 104"/>
                  <a:gd name="T2" fmla="*/ 181 w 302"/>
                  <a:gd name="T3" fmla="*/ 123 h 104"/>
                  <a:gd name="T4" fmla="*/ 0 w 302"/>
                  <a:gd name="T5" fmla="*/ 63 h 104"/>
                  <a:gd name="T6" fmla="*/ 181 w 302"/>
                  <a:gd name="T7" fmla="*/ 0 h 104"/>
                  <a:gd name="T8" fmla="*/ 361 w 302"/>
                  <a:gd name="T9" fmla="*/ 63 h 104"/>
                  <a:gd name="T10" fmla="*/ 0 60000 65536"/>
                  <a:gd name="T11" fmla="*/ 0 60000 65536"/>
                  <a:gd name="T12" fmla="*/ 0 60000 65536"/>
                  <a:gd name="T13" fmla="*/ 0 60000 65536"/>
                  <a:gd name="T14" fmla="*/ 0 60000 65536"/>
                  <a:gd name="T15" fmla="*/ 0 w 302"/>
                  <a:gd name="T16" fmla="*/ 0 h 104"/>
                  <a:gd name="T17" fmla="*/ 302 w 302"/>
                  <a:gd name="T18" fmla="*/ 104 h 104"/>
                </a:gdLst>
                <a:ahLst/>
                <a:cxnLst>
                  <a:cxn ang="T10">
                    <a:pos x="T0" y="T1"/>
                  </a:cxn>
                  <a:cxn ang="T11">
                    <a:pos x="T2" y="T3"/>
                  </a:cxn>
                  <a:cxn ang="T12">
                    <a:pos x="T4" y="T5"/>
                  </a:cxn>
                  <a:cxn ang="T13">
                    <a:pos x="T6" y="T7"/>
                  </a:cxn>
                  <a:cxn ang="T14">
                    <a:pos x="T8" y="T9"/>
                  </a:cxn>
                </a:cxnLst>
                <a:rect l="T15" t="T16" r="T17" b="T18"/>
                <a:pathLst>
                  <a:path w="302" h="104" extrusionOk="0">
                    <a:moveTo>
                      <a:pt x="302" y="53"/>
                    </a:moveTo>
                    <a:cubicBezTo>
                      <a:pt x="302" y="81"/>
                      <a:pt x="234" y="104"/>
                      <a:pt x="152" y="104"/>
                    </a:cubicBezTo>
                    <a:cubicBezTo>
                      <a:pt x="68" y="104"/>
                      <a:pt x="0" y="81"/>
                      <a:pt x="0" y="53"/>
                    </a:cubicBezTo>
                    <a:cubicBezTo>
                      <a:pt x="0" y="24"/>
                      <a:pt x="68" y="0"/>
                      <a:pt x="152" y="0"/>
                    </a:cubicBezTo>
                    <a:cubicBezTo>
                      <a:pt x="234" y="0"/>
                      <a:pt x="302" y="24"/>
                      <a:pt x="302" y="53"/>
                    </a:cubicBezTo>
                  </a:path>
                </a:pathLst>
              </a:custGeom>
              <a:solidFill>
                <a:srgbClr val="E1C973"/>
              </a:solidFill>
              <a:ln w="9525" cap="flat" cmpd="sng">
                <a:solidFill>
                  <a:srgbClr val="DD8D17"/>
                </a:solidFill>
                <a:prstDash val="solid"/>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06202941" name="Freeform 124"/>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7908104" name="Freeform 125"/>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08725465" name="Freeform 126"/>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80091995" name="Freeform 127"/>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85082569" name="Freeform 128"/>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17201107" name="Freeform 129"/>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30977380" name="Freeform 130"/>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74511269" name="Freeform 131"/>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40311445" name="Freeform 132"/>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14798792" name="Freeform 133"/>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43912715" name="Freeform 134"/>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89371776" name="Freeform 135"/>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78489848" name="Freeform 136"/>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25037565" name="Freeform 137"/>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67448819" name="Freeform 138"/>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5873535" name="Freeform 139"/>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1360991884" name="Text Box 230"/>
            <p:cNvSpPr txBox="1">
              <a:spLocks noChangeArrowheads="1"/>
            </p:cNvSpPr>
            <p:nvPr/>
          </p:nvSpPr>
          <p:spPr bwMode="auto">
            <a:xfrm>
              <a:off x="8991146" y="3540279"/>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CE3</a:t>
              </a:r>
              <a:endParaRPr/>
            </a:p>
          </p:txBody>
        </p:sp>
        <p:sp>
          <p:nvSpPr>
            <p:cNvPr id="1814408791" name="Text Box 230"/>
            <p:cNvSpPr txBox="1">
              <a:spLocks noChangeArrowheads="1"/>
            </p:cNvSpPr>
            <p:nvPr/>
          </p:nvSpPr>
          <p:spPr bwMode="auto">
            <a:xfrm>
              <a:off x="8925848" y="4732733"/>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CE5</a:t>
              </a:r>
              <a:endParaRPr/>
            </a:p>
          </p:txBody>
        </p:sp>
        <p:sp>
          <p:nvSpPr>
            <p:cNvPr id="1766174793" name="Line 407"/>
            <p:cNvSpPr>
              <a:spLocks noChangeShapeType="1"/>
            </p:cNvSpPr>
            <p:nvPr/>
          </p:nvSpPr>
          <p:spPr bwMode="auto">
            <a:xfrm flipV="1">
              <a:off x="7060932" y="3025543"/>
              <a:ext cx="831698" cy="54075"/>
            </a:xfrm>
            <a:prstGeom prst="line">
              <a:avLst/>
            </a:prstGeom>
            <a:noFill/>
            <a:ln w="57150">
              <a:solidFill>
                <a:srgbClr val="0000FF"/>
              </a:solidFill>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99704326" name="Line 407"/>
            <p:cNvSpPr>
              <a:spLocks noChangeShapeType="1"/>
            </p:cNvSpPr>
            <p:nvPr/>
          </p:nvSpPr>
          <p:spPr bwMode="auto">
            <a:xfrm flipV="1">
              <a:off x="8355545" y="3496808"/>
              <a:ext cx="689698" cy="231"/>
            </a:xfrm>
            <a:prstGeom prst="line">
              <a:avLst/>
            </a:prstGeom>
            <a:noFill/>
            <a:ln w="57150">
              <a:solidFill>
                <a:srgbClr val="0000FF"/>
              </a:solidFill>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16404628" name="Line 407"/>
            <p:cNvSpPr>
              <a:spLocks noChangeShapeType="1"/>
            </p:cNvSpPr>
            <p:nvPr/>
          </p:nvSpPr>
          <p:spPr bwMode="auto">
            <a:xfrm>
              <a:off x="8921408" y="4063550"/>
              <a:ext cx="514678" cy="121118"/>
            </a:xfrm>
            <a:prstGeom prst="line">
              <a:avLst/>
            </a:prstGeom>
            <a:noFill/>
            <a:ln w="57150">
              <a:solidFill>
                <a:srgbClr val="0000FF"/>
              </a:solidFill>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12341125" name="Line 407"/>
            <p:cNvSpPr>
              <a:spLocks noChangeShapeType="1"/>
            </p:cNvSpPr>
            <p:nvPr/>
          </p:nvSpPr>
          <p:spPr bwMode="auto">
            <a:xfrm>
              <a:off x="8370389" y="4590758"/>
              <a:ext cx="407349" cy="152846"/>
            </a:xfrm>
            <a:prstGeom prst="line">
              <a:avLst/>
            </a:prstGeom>
            <a:noFill/>
            <a:ln w="57150">
              <a:solidFill>
                <a:srgbClr val="0000FF"/>
              </a:solidFill>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53" name="Text Box 25"/>
            <p:cNvSpPr txBox="1">
              <a:spLocks noChangeArrowheads="1"/>
            </p:cNvSpPr>
            <p:nvPr/>
          </p:nvSpPr>
          <p:spPr bwMode="auto">
            <a:xfrm>
              <a:off x="847266" y="4833650"/>
              <a:ext cx="6651505" cy="276999"/>
            </a:xfrm>
            <a:prstGeom prst="rect">
              <a:avLst/>
            </a:prstGeom>
            <a:noFill/>
            <a:ln>
              <a:noFill/>
            </a:ln>
          </p:spPr>
          <p:txBody>
            <a:bodyPr wrap="square">
              <a:spAutoFit/>
            </a:bodyPr>
            <a:lstStyle>
              <a:lvl1pPr algn="l">
                <a:defRPr sz="2400">
                  <a:solidFill>
                    <a:schemeClr val="tx1"/>
                  </a:solidFill>
                  <a:latin typeface="Times New Roman"/>
                  <a:ea typeface="SimSun"/>
                </a:defRPr>
              </a:lvl1pPr>
              <a:lvl2pPr marL="742950" indent="-285750" algn="l">
                <a:defRPr sz="2400">
                  <a:solidFill>
                    <a:schemeClr val="tx1"/>
                  </a:solidFill>
                  <a:latin typeface="Times New Roman"/>
                  <a:ea typeface="SimSun"/>
                </a:defRPr>
              </a:lvl2pPr>
              <a:lvl3pPr marL="1143000" indent="-228600" algn="l">
                <a:defRPr sz="2400">
                  <a:solidFill>
                    <a:schemeClr val="tx1"/>
                  </a:solidFill>
                  <a:latin typeface="Times New Roman"/>
                  <a:ea typeface="SimSun"/>
                </a:defRPr>
              </a:lvl3pPr>
              <a:lvl4pPr marL="1600200" indent="-228600" algn="l">
                <a:defRPr sz="2400">
                  <a:solidFill>
                    <a:schemeClr val="tx1"/>
                  </a:solidFill>
                  <a:latin typeface="Times New Roman"/>
                  <a:ea typeface="SimSun"/>
                </a:defRPr>
              </a:lvl4pPr>
              <a:lvl5pPr marL="2057400" indent="-228600" algn="l">
                <a:defRPr sz="2400">
                  <a:solidFill>
                    <a:schemeClr val="tx1"/>
                  </a:solidFill>
                  <a:latin typeface="Times New Roman"/>
                  <a:ea typeface="SimSun"/>
                </a:defRPr>
              </a:lvl5pPr>
              <a:lvl6pPr marL="2514599" indent="-228600">
                <a:spcBef>
                  <a:spcPts val="0"/>
                </a:spcBef>
                <a:spcAft>
                  <a:spcPts val="0"/>
                </a:spcAft>
                <a:defRPr sz="2400">
                  <a:solidFill>
                    <a:schemeClr val="tx1"/>
                  </a:solidFill>
                  <a:latin typeface="Times New Roman"/>
                  <a:ea typeface="SimSun"/>
                </a:defRPr>
              </a:lvl6pPr>
              <a:lvl7pPr marL="2971800" indent="-228600">
                <a:spcBef>
                  <a:spcPts val="0"/>
                </a:spcBef>
                <a:spcAft>
                  <a:spcPts val="0"/>
                </a:spcAft>
                <a:defRPr sz="2400">
                  <a:solidFill>
                    <a:schemeClr val="tx1"/>
                  </a:solidFill>
                  <a:latin typeface="Times New Roman"/>
                  <a:ea typeface="SimSun"/>
                </a:defRPr>
              </a:lvl7pPr>
              <a:lvl8pPr marL="3429000" indent="-228600">
                <a:spcBef>
                  <a:spcPts val="0"/>
                </a:spcBef>
                <a:spcAft>
                  <a:spcPts val="0"/>
                </a:spcAft>
                <a:defRPr sz="2400">
                  <a:solidFill>
                    <a:schemeClr val="tx1"/>
                  </a:solidFill>
                  <a:latin typeface="Times New Roman"/>
                  <a:ea typeface="SimSun"/>
                </a:defRPr>
              </a:lvl8pPr>
              <a:lvl9pPr marL="3886200" indent="-228600">
                <a:spcBef>
                  <a:spcPts val="0"/>
                </a:spcBef>
                <a:spcAft>
                  <a:spcPts val="0"/>
                </a:spcAft>
                <a:defRPr sz="2400">
                  <a:solidFill>
                    <a:schemeClr val="tx1"/>
                  </a:solidFill>
                  <a:latin typeface="Times New Roman"/>
                  <a:ea typeface="SimSun"/>
                </a:defRPr>
              </a:lvl9pPr>
            </a:lstStyle>
            <a:p>
              <a:pPr marL="0" marR="0" lvl="0" indent="0" algn="l" defTabSz="914400">
                <a:lnSpc>
                  <a:spcPct val="100000"/>
                </a:lnSpc>
                <a:spcBef>
                  <a:spcPts val="0"/>
                </a:spcBef>
                <a:spcAft>
                  <a:spcPts val="0"/>
                </a:spcAft>
                <a:buClrTx/>
                <a:buSzTx/>
                <a:buFontTx/>
                <a:buNone/>
                <a:defRPr/>
              </a:pPr>
              <a:r>
                <a:rPr lang="en-US" sz="1200">
                  <a:solidFill>
                    <a:srgbClr val="2D2015"/>
                  </a:solidFill>
                  <a:cs typeface="Arial"/>
                </a:rPr>
                <a:t>Encoding P2MP Tree into IPv6 Header, packet forwarded along Tree</a:t>
              </a:r>
              <a:endParaRPr/>
            </a:p>
          </p:txBody>
        </p:sp>
      </p:grpSp>
      <p:sp>
        <p:nvSpPr>
          <p:cNvPr id="356" name="Text Box 25"/>
          <p:cNvSpPr txBox="1">
            <a:spLocks noChangeArrowheads="1"/>
          </p:cNvSpPr>
          <p:nvPr/>
        </p:nvSpPr>
        <p:spPr bwMode="auto">
          <a:xfrm>
            <a:off x="906206" y="5351235"/>
            <a:ext cx="2085383" cy="276999"/>
          </a:xfrm>
          <a:prstGeom prst="rect">
            <a:avLst/>
          </a:prstGeom>
          <a:noFill/>
          <a:ln>
            <a:noFill/>
          </a:ln>
        </p:spPr>
        <p:txBody>
          <a:bodyPr wrap="square">
            <a:spAutoFit/>
          </a:bodyPr>
          <a:lstStyle>
            <a:lvl1pPr algn="l">
              <a:defRPr sz="2400">
                <a:solidFill>
                  <a:schemeClr val="tx1"/>
                </a:solidFill>
                <a:latin typeface="Times New Roman"/>
                <a:ea typeface="SimSun"/>
              </a:defRPr>
            </a:lvl1pPr>
            <a:lvl2pPr marL="742950" indent="-285750" algn="l">
              <a:defRPr sz="2400">
                <a:solidFill>
                  <a:schemeClr val="tx1"/>
                </a:solidFill>
                <a:latin typeface="Times New Roman"/>
                <a:ea typeface="SimSun"/>
              </a:defRPr>
            </a:lvl2pPr>
            <a:lvl3pPr marL="1143000" indent="-228600" algn="l">
              <a:defRPr sz="2400">
                <a:solidFill>
                  <a:schemeClr val="tx1"/>
                </a:solidFill>
                <a:latin typeface="Times New Roman"/>
                <a:ea typeface="SimSun"/>
              </a:defRPr>
            </a:lvl3pPr>
            <a:lvl4pPr marL="1600200" indent="-228600" algn="l">
              <a:defRPr sz="2400">
                <a:solidFill>
                  <a:schemeClr val="tx1"/>
                </a:solidFill>
                <a:latin typeface="Times New Roman"/>
                <a:ea typeface="SimSun"/>
              </a:defRPr>
            </a:lvl4pPr>
            <a:lvl5pPr marL="2057400" indent="-228600" algn="l">
              <a:defRPr sz="2400">
                <a:solidFill>
                  <a:schemeClr val="tx1"/>
                </a:solidFill>
                <a:latin typeface="Times New Roman"/>
                <a:ea typeface="SimSun"/>
              </a:defRPr>
            </a:lvl5pPr>
            <a:lvl6pPr marL="2514599" indent="-228600">
              <a:spcBef>
                <a:spcPts val="0"/>
              </a:spcBef>
              <a:spcAft>
                <a:spcPts val="0"/>
              </a:spcAft>
              <a:defRPr sz="2400">
                <a:solidFill>
                  <a:schemeClr val="tx1"/>
                </a:solidFill>
                <a:latin typeface="Times New Roman"/>
                <a:ea typeface="SimSun"/>
              </a:defRPr>
            </a:lvl6pPr>
            <a:lvl7pPr marL="2971800" indent="-228600">
              <a:spcBef>
                <a:spcPts val="0"/>
              </a:spcBef>
              <a:spcAft>
                <a:spcPts val="0"/>
              </a:spcAft>
              <a:defRPr sz="2400">
                <a:solidFill>
                  <a:schemeClr val="tx1"/>
                </a:solidFill>
                <a:latin typeface="Times New Roman"/>
                <a:ea typeface="SimSun"/>
              </a:defRPr>
            </a:lvl7pPr>
            <a:lvl8pPr marL="3429000" indent="-228600">
              <a:spcBef>
                <a:spcPts val="0"/>
              </a:spcBef>
              <a:spcAft>
                <a:spcPts val="0"/>
              </a:spcAft>
              <a:defRPr sz="2400">
                <a:solidFill>
                  <a:schemeClr val="tx1"/>
                </a:solidFill>
                <a:latin typeface="Times New Roman"/>
                <a:ea typeface="SimSun"/>
              </a:defRPr>
            </a:lvl8pPr>
            <a:lvl9pPr marL="3886200" indent="-228600">
              <a:spcBef>
                <a:spcPts val="0"/>
              </a:spcBef>
              <a:spcAft>
                <a:spcPts val="0"/>
              </a:spcAft>
              <a:defRPr sz="2400">
                <a:solidFill>
                  <a:schemeClr val="tx1"/>
                </a:solidFill>
                <a:latin typeface="Times New Roman"/>
                <a:ea typeface="SimSun"/>
              </a:defRPr>
            </a:lvl9pPr>
          </a:lstStyle>
          <a:p>
            <a:pPr marL="0" marR="0" lvl="0" indent="0" algn="l" defTabSz="914400">
              <a:lnSpc>
                <a:spcPct val="100000"/>
              </a:lnSpc>
              <a:spcBef>
                <a:spcPts val="0"/>
              </a:spcBef>
              <a:spcAft>
                <a:spcPts val="0"/>
              </a:spcAft>
              <a:buClrTx/>
              <a:buSzTx/>
              <a:buFontTx/>
              <a:buNone/>
              <a:defRPr/>
            </a:pPr>
            <a:r>
              <a:rPr lang="en-US" sz="1200">
                <a:solidFill>
                  <a:srgbClr val="2D2015"/>
                </a:solidFill>
                <a:cs typeface="Arial"/>
              </a:rPr>
              <a:t>Here assuming routing header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05338878" name="Title 1"/>
          <p:cNvSpPr>
            <a:spLocks noGrp="1"/>
          </p:cNvSpPr>
          <p:nvPr>
            <p:ph type="title"/>
          </p:nvPr>
        </p:nvSpPr>
        <p:spPr bwMode="auto">
          <a:xfrm>
            <a:off x="609599" y="63162"/>
            <a:ext cx="10887001" cy="629534"/>
          </a:xfrm>
        </p:spPr>
        <p:txBody>
          <a:bodyPr>
            <a:normAutofit fontScale="90000"/>
          </a:bodyPr>
          <a:lstStyle/>
          <a:p>
            <a:pPr algn="l">
              <a:defRPr/>
            </a:pPr>
            <a:r>
              <a:rPr>
                <a:solidFill>
                  <a:srgbClr val="C00000"/>
                </a:solidFill>
              </a:rPr>
              <a:t>Why </a:t>
            </a:r>
            <a:r>
              <a:rPr lang="en-US">
                <a:solidFill>
                  <a:srgbClr val="C00000"/>
                </a:solidFill>
              </a:rPr>
              <a:t>E</a:t>
            </a:r>
            <a:r>
              <a:rPr>
                <a:solidFill>
                  <a:srgbClr val="C00000"/>
                </a:solidFill>
              </a:rPr>
              <a:t>ncode a </a:t>
            </a:r>
            <a:r>
              <a:rPr lang="en-US">
                <a:solidFill>
                  <a:srgbClr val="C00000"/>
                </a:solidFill>
              </a:rPr>
              <a:t>T</a:t>
            </a:r>
            <a:r>
              <a:rPr>
                <a:solidFill>
                  <a:srgbClr val="C00000"/>
                </a:solidFill>
              </a:rPr>
              <a:t>ree ? </a:t>
            </a:r>
            <a:endParaRPr/>
          </a:p>
        </p:txBody>
      </p:sp>
      <p:sp>
        <p:nvSpPr>
          <p:cNvPr id="622188688" name="Content Placeholder 2"/>
          <p:cNvSpPr>
            <a:spLocks noGrp="1"/>
          </p:cNvSpPr>
          <p:nvPr>
            <p:ph idx="1"/>
          </p:nvPr>
        </p:nvSpPr>
        <p:spPr bwMode="auto">
          <a:xfrm>
            <a:off x="263352" y="764704"/>
            <a:ext cx="11103026" cy="5760640"/>
          </a:xfrm>
        </p:spPr>
        <p:txBody>
          <a:bodyPr vertOverflow="overflow" horzOverflow="clip" vert="horz" wrap="square" lIns="91440" tIns="45720" rIns="91440" bIns="45720" numCol="1" spcCol="0" rtlCol="0" fromWordArt="0" anchor="t" anchorCtr="0" forceAA="0" compatLnSpc="0">
            <a:normAutofit fontScale="95000"/>
          </a:bodyPr>
          <a:lstStyle/>
          <a:p>
            <a:pPr>
              <a:buFont typeface="Wingdings"/>
              <a:buChar char="Ø"/>
              <a:defRPr/>
            </a:pPr>
            <a:r>
              <a:rPr lang="en-US" sz="3500" dirty="0">
                <a:solidFill>
                  <a:srgbClr val="00B050"/>
                </a:solidFill>
              </a:rPr>
              <a:t> </a:t>
            </a:r>
            <a:r>
              <a:rPr sz="3500" dirty="0">
                <a:solidFill>
                  <a:srgbClr val="00B050"/>
                </a:solidFill>
              </a:rPr>
              <a:t>Classical unicast TE + multicast TE reasons</a:t>
            </a:r>
            <a:endParaRPr sz="3500" dirty="0"/>
          </a:p>
          <a:p>
            <a:pPr lvl="1">
              <a:buFont typeface="Wingdings"/>
              <a:buChar char="ü"/>
              <a:defRPr/>
            </a:pPr>
            <a:r>
              <a:rPr lang="en-US" sz="2500" dirty="0"/>
              <a:t> </a:t>
            </a:r>
            <a:r>
              <a:rPr sz="2500" dirty="0"/>
              <a:t>Resource guarantees</a:t>
            </a:r>
            <a:r>
              <a:rPr lang="en-US" sz="2500" dirty="0"/>
              <a:t> for QoS</a:t>
            </a:r>
            <a:endParaRPr sz="2500" dirty="0"/>
          </a:p>
          <a:p>
            <a:pPr lvl="1">
              <a:buFont typeface="Wingdings"/>
              <a:buChar char="ü"/>
              <a:defRPr/>
            </a:pPr>
            <a:r>
              <a:rPr lang="en-US" sz="2500" dirty="0"/>
              <a:t> </a:t>
            </a:r>
            <a:r>
              <a:rPr sz="2500" dirty="0"/>
              <a:t>Network </a:t>
            </a:r>
            <a:r>
              <a:rPr lang="en-US" sz="2500" dirty="0"/>
              <a:t>c</a:t>
            </a:r>
            <a:r>
              <a:rPr sz="2500" dirty="0"/>
              <a:t>apacity optimization </a:t>
            </a:r>
            <a:endParaRPr dirty="0"/>
          </a:p>
          <a:p>
            <a:pPr lvl="1">
              <a:buFont typeface="Wingdings"/>
              <a:buChar char="ü"/>
              <a:defRPr/>
            </a:pPr>
            <a:r>
              <a:rPr lang="en-US" sz="2500" dirty="0"/>
              <a:t> </a:t>
            </a:r>
            <a:r>
              <a:rPr sz="2500" dirty="0"/>
              <a:t>Path </a:t>
            </a:r>
            <a:r>
              <a:rPr lang="en-US" sz="2500" dirty="0"/>
              <a:t>d</a:t>
            </a:r>
            <a:r>
              <a:rPr sz="2500" dirty="0"/>
              <a:t>iversity (live-live)</a:t>
            </a:r>
            <a:r>
              <a:rPr lang="en-US" sz="2500" dirty="0"/>
              <a:t> for</a:t>
            </a:r>
            <a:r>
              <a:rPr sz="2500" dirty="0"/>
              <a:t> reduc</a:t>
            </a:r>
            <a:r>
              <a:rPr lang="en-US" sz="2500" dirty="0"/>
              <a:t>ing</a:t>
            </a:r>
            <a:r>
              <a:rPr sz="2500" dirty="0"/>
              <a:t> loss</a:t>
            </a:r>
            <a:endParaRPr dirty="0"/>
          </a:p>
          <a:p>
            <a:pPr marL="0" lvl="0" indent="0">
              <a:buNone/>
              <a:defRPr/>
            </a:pPr>
            <a:endParaRPr sz="2200" dirty="0"/>
          </a:p>
          <a:p>
            <a:pPr lvl="0">
              <a:buFont typeface="Wingdings"/>
              <a:buChar char="Ø"/>
              <a:defRPr/>
            </a:pPr>
            <a:r>
              <a:rPr lang="en-US" sz="3600" dirty="0">
                <a:solidFill>
                  <a:srgbClr val="00B050"/>
                </a:solidFill>
              </a:rPr>
              <a:t> </a:t>
            </a:r>
            <a:r>
              <a:rPr sz="2900" dirty="0">
                <a:solidFill>
                  <a:srgbClr val="00B050"/>
                </a:solidFill>
              </a:rPr>
              <a:t>Better scalability than “flat bitstrings”</a:t>
            </a:r>
            <a:r>
              <a:rPr sz="2900" dirty="0"/>
              <a:t> </a:t>
            </a:r>
            <a:r>
              <a:rPr sz="2800" dirty="0"/>
              <a:t>?! (counterintuitive !)</a:t>
            </a:r>
            <a:endParaRPr sz="2800" dirty="0">
              <a:solidFill>
                <a:srgbClr val="C00000"/>
              </a:solidFill>
            </a:endParaRPr>
          </a:p>
          <a:p>
            <a:pPr marL="685800" marR="0" lvl="1" indent="-228600" algn="l" defTabSz="914400">
              <a:lnSpc>
                <a:spcPct val="90000"/>
              </a:lnSpc>
              <a:spcBef>
                <a:spcPts val="500"/>
              </a:spcBef>
              <a:spcAft>
                <a:spcPts val="0"/>
              </a:spcAft>
              <a:buClrTx/>
              <a:buSzTx/>
              <a:buFont typeface="Wingdings"/>
              <a:buChar char="ü"/>
              <a:defRPr/>
            </a:pPr>
            <a:r>
              <a:rPr lang="en-US" sz="2500" b="0" i="0" u="none" strike="noStrike" cap="none" spc="0" dirty="0">
                <a:ln>
                  <a:noFill/>
                </a:ln>
                <a:solidFill>
                  <a:srgbClr val="00B050"/>
                </a:solidFill>
                <a:latin typeface="Arial"/>
                <a:cs typeface="Arial"/>
              </a:rPr>
              <a:t>MSR simulation showing significant (~1 order) better!</a:t>
            </a:r>
            <a:endParaRPr lang="en-US" sz="2500" dirty="0">
              <a:solidFill>
                <a:srgbClr val="00B050"/>
              </a:solidFill>
            </a:endParaRPr>
          </a:p>
          <a:p>
            <a:pPr lvl="1">
              <a:buFont typeface="Wingdings"/>
              <a:buChar char="ü"/>
              <a:defRPr/>
            </a:pPr>
            <a:r>
              <a:rPr sz="2500" dirty="0"/>
              <a:t>Fl</a:t>
            </a:r>
            <a:r>
              <a:rPr lang="en-US" sz="2500" dirty="0"/>
              <a:t>a</a:t>
            </a:r>
            <a:r>
              <a:rPr sz="2500" dirty="0"/>
              <a:t>t-bitstrings: Need to hard-segment destinations and topology into</a:t>
            </a:r>
            <a:r>
              <a:rPr lang="en-US" sz="2500" dirty="0"/>
              <a:t> </a:t>
            </a:r>
            <a:r>
              <a:rPr sz="2500" dirty="0"/>
              <a:t>different bitstrings during provisioning</a:t>
            </a:r>
            <a:endParaRPr dirty="0"/>
          </a:p>
          <a:p>
            <a:pPr lvl="1">
              <a:buFont typeface="Wingdings"/>
              <a:buChar char="ü"/>
              <a:defRPr/>
            </a:pPr>
            <a:r>
              <a:rPr sz="2500" dirty="0"/>
              <a:t>Relevance: </a:t>
            </a:r>
            <a:r>
              <a:rPr lang="en-US" sz="2500" b="0" i="0" u="none" strike="noStrike" cap="none" spc="0" dirty="0">
                <a:solidFill>
                  <a:schemeClr val="tx1"/>
                </a:solidFill>
                <a:latin typeface="+mn-lt"/>
                <a:ea typeface="+mn-ea"/>
                <a:cs typeface="+mn-cs"/>
              </a:rPr>
              <a:t>Sparse multicast was day 1 core IP </a:t>
            </a:r>
            <a:r>
              <a:rPr lang="en-US" sz="2500" dirty="0"/>
              <a:t>m</a:t>
            </a:r>
            <a:r>
              <a:rPr lang="en-US" sz="2500" b="0" i="0" u="none" strike="noStrike" cap="none" spc="0" dirty="0">
                <a:solidFill>
                  <a:schemeClr val="tx1"/>
                </a:solidFill>
                <a:latin typeface="+mn-lt"/>
                <a:ea typeface="+mn-ea"/>
                <a:cs typeface="+mn-cs"/>
              </a:rPr>
              <a:t>ulticast goal</a:t>
            </a:r>
            <a:endParaRPr sz="2500" dirty="0"/>
          </a:p>
          <a:p>
            <a:pPr marL="0" lvl="0" indent="0">
              <a:buNone/>
              <a:defRPr/>
            </a:pPr>
            <a:endParaRPr sz="2000" dirty="0"/>
          </a:p>
          <a:p>
            <a:pPr lvl="1">
              <a:defRPr/>
            </a:pPr>
            <a:endParaRPr sz="2200" dirty="0"/>
          </a:p>
        </p:txBody>
      </p:sp>
      <p:sp>
        <p:nvSpPr>
          <p:cNvPr id="4" name="矩形 1"/>
          <p:cNvSpPr/>
          <p:nvPr/>
        </p:nvSpPr>
        <p:spPr bwMode="auto">
          <a:xfrm>
            <a:off x="9120336" y="1340768"/>
            <a:ext cx="2929700" cy="1615827"/>
          </a:xfrm>
          <a:prstGeom prst="rect">
            <a:avLst/>
          </a:prstGeom>
          <a:ln>
            <a:solidFill>
              <a:srgbClr val="00B050"/>
            </a:solidFill>
            <a:prstDash val="dash"/>
          </a:ln>
        </p:spPr>
        <p:txBody>
          <a:bodyPr wrap="square">
            <a:spAutoFit/>
          </a:bodyPr>
          <a:lstStyle/>
          <a:p>
            <a:pPr>
              <a:defRPr/>
            </a:pPr>
            <a:r>
              <a:rPr lang="en-US" sz="1100"/>
              <a:t>Example: </a:t>
            </a:r>
            <a:endParaRPr/>
          </a:p>
          <a:p>
            <a:pPr marL="171450" indent="-171450">
              <a:buFont typeface="Arial"/>
              <a:buChar char="•"/>
              <a:defRPr/>
            </a:pPr>
            <a:r>
              <a:rPr lang="en-US" sz="1100"/>
              <a:t>256 bit long bitstrings, 2048 egress PE in network, and input packet for 8 of those 2048 egres PE</a:t>
            </a:r>
            <a:endParaRPr/>
          </a:p>
          <a:p>
            <a:pPr marL="171450" indent="-171450">
              <a:buFont typeface="Arial"/>
              <a:buChar char="•"/>
              <a:defRPr/>
            </a:pPr>
            <a:r>
              <a:rPr lang="en-US" sz="1100"/>
              <a:t>Flat-bitstrings: requires 8 packets from ingress to egress PE when all 8 egress-PE are in a different Bitstring.</a:t>
            </a:r>
            <a:endParaRPr/>
          </a:p>
          <a:p>
            <a:pPr marL="171450" indent="-171450">
              <a:buFont typeface="Arial"/>
              <a:buChar char="•"/>
              <a:defRPr/>
            </a:pPr>
            <a:r>
              <a:rPr lang="en-US" sz="1100"/>
              <a:t>Well compressed Tree options can always support delivery via one packet</a:t>
            </a:r>
            <a:endParaRPr/>
          </a:p>
        </p:txBody>
      </p:sp>
      <p:cxnSp>
        <p:nvCxnSpPr>
          <p:cNvPr id="5" name="直接箭头连接符 16"/>
          <p:cNvCxnSpPr>
            <a:cxnSpLocks/>
          </p:cNvCxnSpPr>
          <p:nvPr/>
        </p:nvCxnSpPr>
        <p:spPr bwMode="auto">
          <a:xfrm flipH="1">
            <a:off x="9336359" y="2956595"/>
            <a:ext cx="1296144" cy="832445"/>
          </a:xfrm>
          <a:prstGeom prst="straightConnector1">
            <a:avLst/>
          </a:prstGeom>
          <a:ln>
            <a:solidFill>
              <a:srgbClr val="00B050"/>
            </a:solidFill>
            <a:prstDash val="dash"/>
            <a:headEnd type="none" w="med" len="med"/>
            <a:tailEnd type="triangle" w="med" len="med"/>
          </a:ln>
        </p:spPr>
      </p:cxnSp>
      <p:sp>
        <p:nvSpPr>
          <p:cNvPr id="6" name="Date Placeholder 3"/>
          <p:cNvSpPr txBox="1"/>
          <p:nvPr/>
        </p:nvSpPr>
        <p:spPr bwMode="auto">
          <a:xfrm>
            <a:off x="11087714" y="6476999"/>
            <a:ext cx="833007" cy="457200"/>
          </a:xfrm>
          <a:prstGeom prst="rect">
            <a:avLst/>
          </a:prstGeom>
          <a:noFill/>
          <a:ln w="9525">
            <a:noFill/>
            <a:miter/>
            <a:headEnd/>
            <a:tailEnd/>
          </a:ln>
          <a:effectLst/>
        </p:spPr>
        <p:txBody>
          <a:bodyPr vert="horz" wrap="square" lIns="0" tIns="0" rIns="0" bIns="0" numCol="1" anchor="t" anchorCtr="0" compatLnSpc="1">
            <a:prstTxWarp prst="textNoShape">
              <a:avLst/>
            </a:prstTxWarp>
          </a:bodyPr>
          <a:lstStyle>
            <a:defPPr>
              <a:defRPr lang="en-US"/>
            </a:defPPr>
            <a:lvl1pPr algn="l">
              <a:lnSpc>
                <a:spcPct val="85000"/>
              </a:lnSpc>
              <a:spcBef>
                <a:spcPts val="0"/>
              </a:spcBef>
              <a:spcAft>
                <a:spcPts val="0"/>
              </a:spcAft>
              <a:defRPr sz="1200">
                <a:solidFill>
                  <a:schemeClr val="bg2"/>
                </a:solidFill>
                <a:latin typeface="Arial"/>
                <a:ea typeface="ＭＳ Ｐゴシック"/>
                <a:cs typeface="+mn-cs"/>
              </a:defRPr>
            </a:lvl1pPr>
            <a:lvl2pPr marL="457200" algn="l">
              <a:spcBef>
                <a:spcPts val="0"/>
              </a:spcBef>
              <a:spcAft>
                <a:spcPts val="0"/>
              </a:spcAft>
              <a:defRPr>
                <a:solidFill>
                  <a:schemeClr val="tx1"/>
                </a:solidFill>
                <a:latin typeface="Arial"/>
                <a:ea typeface="+mn-ea"/>
                <a:cs typeface="+mn-cs"/>
              </a:defRPr>
            </a:lvl2pPr>
            <a:lvl3pPr marL="914400" algn="l">
              <a:spcBef>
                <a:spcPts val="0"/>
              </a:spcBef>
              <a:spcAft>
                <a:spcPts val="0"/>
              </a:spcAft>
              <a:defRPr>
                <a:solidFill>
                  <a:schemeClr val="tx1"/>
                </a:solidFill>
                <a:latin typeface="Arial"/>
                <a:ea typeface="+mn-ea"/>
                <a:cs typeface="+mn-cs"/>
              </a:defRPr>
            </a:lvl3pPr>
            <a:lvl4pPr marL="1371600" algn="l">
              <a:spcBef>
                <a:spcPts val="0"/>
              </a:spcBef>
              <a:spcAft>
                <a:spcPts val="0"/>
              </a:spcAft>
              <a:defRPr>
                <a:solidFill>
                  <a:schemeClr val="tx1"/>
                </a:solidFill>
                <a:latin typeface="Arial"/>
                <a:ea typeface="+mn-ea"/>
                <a:cs typeface="+mn-cs"/>
              </a:defRPr>
            </a:lvl4pPr>
            <a:lvl5pPr marL="1828800" algn="l">
              <a:spcBef>
                <a:spcPts val="0"/>
              </a:spcBef>
              <a:spcAft>
                <a:spcPts val="0"/>
              </a:spcAft>
              <a:defRPr>
                <a:solidFill>
                  <a:schemeClr val="tx1"/>
                </a:solidFill>
                <a:latin typeface="Arial"/>
                <a:ea typeface="+mn-ea"/>
                <a:cs typeface="+mn-cs"/>
              </a:defRPr>
            </a:lvl5pPr>
            <a:lvl6pPr marL="2286000" algn="l" defTabSz="914400">
              <a:defRPr>
                <a:solidFill>
                  <a:schemeClr val="tx1"/>
                </a:solidFill>
                <a:latin typeface="Arial"/>
                <a:ea typeface="+mn-ea"/>
                <a:cs typeface="+mn-cs"/>
              </a:defRPr>
            </a:lvl6pPr>
            <a:lvl7pPr marL="2743200" algn="l" defTabSz="914400">
              <a:defRPr>
                <a:solidFill>
                  <a:schemeClr val="tx1"/>
                </a:solidFill>
                <a:latin typeface="Arial"/>
                <a:ea typeface="+mn-ea"/>
                <a:cs typeface="+mn-cs"/>
              </a:defRPr>
            </a:lvl7pPr>
            <a:lvl8pPr marL="3200400" algn="l" defTabSz="914400">
              <a:defRPr>
                <a:solidFill>
                  <a:schemeClr val="tx1"/>
                </a:solidFill>
                <a:latin typeface="Arial"/>
                <a:ea typeface="+mn-ea"/>
                <a:cs typeface="+mn-cs"/>
              </a:defRPr>
            </a:lvl8pPr>
            <a:lvl9pPr marL="3657600" algn="l" defTabSz="914400">
              <a:defRPr>
                <a:solidFill>
                  <a:schemeClr val="tx1"/>
                </a:solidFill>
                <a:latin typeface="Arial"/>
                <a:ea typeface="+mn-ea"/>
                <a:cs typeface="+mn-cs"/>
              </a:defRPr>
            </a:lvl9pPr>
          </a:lstStyle>
          <a:p>
            <a:pPr marL="0" marR="0" lvl="0" indent="0" algn="l" defTabSz="914400">
              <a:lnSpc>
                <a:spcPct val="85000"/>
              </a:lnSpc>
              <a:spcBef>
                <a:spcPts val="0"/>
              </a:spcBef>
              <a:spcAft>
                <a:spcPts val="0"/>
              </a:spcAft>
              <a:buClrTx/>
              <a:buSzTx/>
              <a:buFontTx/>
              <a:buNone/>
              <a:defRPr/>
            </a:pPr>
            <a:r>
              <a:rPr lang="de-DE" sz="1200" b="0" i="0" u="none" strike="noStrike" cap="none" spc="0">
                <a:ln>
                  <a:noFill/>
                </a:ln>
                <a:solidFill>
                  <a:srgbClr val="2D2015"/>
                </a:solidFill>
                <a:latin typeface="Arial"/>
                <a:ea typeface="ＭＳ Ｐゴシック"/>
                <a:cs typeface="Arial"/>
              </a:rPr>
              <a:t>Page </a:t>
            </a:r>
            <a:fld id="{3B2764AA-8F5A-B2C6-7C58-059BDC7CF1ED}" type="slidenum">
              <a:rPr lang="de-DE" sz="1200" b="0" i="0" u="none" strike="noStrike" cap="none" spc="0">
                <a:ln>
                  <a:noFill/>
                </a:ln>
                <a:solidFill>
                  <a:srgbClr val="2D2015"/>
                </a:solidFill>
                <a:latin typeface="Arial"/>
                <a:ea typeface="ＭＳ Ｐゴシック"/>
                <a:cs typeface="Arial"/>
              </a:rPr>
              <a:t>3</a:t>
            </a:fld>
            <a:endParaRPr lang="en-GB" sz="1200" b="0" i="0" u="none" strike="noStrike" cap="none" spc="0">
              <a:ln>
                <a:noFill/>
              </a:ln>
              <a:solidFill>
                <a:srgbClr val="2D2015"/>
              </a:solidFill>
              <a:latin typeface="Arial"/>
              <a:ea typeface="ＭＳ Ｐゴシック"/>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73848404" name="Rectangle 2"/>
          <p:cNvSpPr>
            <a:spLocks noGrp="1" noChangeArrowheads="1"/>
          </p:cNvSpPr>
          <p:nvPr>
            <p:ph type="title"/>
          </p:nvPr>
        </p:nvSpPr>
        <p:spPr bwMode="auto">
          <a:xfrm>
            <a:off x="364404" y="155284"/>
            <a:ext cx="8636703" cy="354031"/>
          </a:xfrm>
        </p:spPr>
        <p:txBody>
          <a:bodyPr>
            <a:noAutofit/>
          </a:bodyPr>
          <a:lstStyle/>
          <a:p>
            <a:pPr algn="l">
              <a:defRPr/>
            </a:pPr>
            <a:r>
              <a:rPr lang="en-US" sz="2800" b="1">
                <a:solidFill>
                  <a:srgbClr val="C00000"/>
                </a:solidFill>
                <a:latin typeface="Candara"/>
              </a:rPr>
              <a:t>Five MSR6 TE Solution Drafts</a:t>
            </a:r>
            <a:endParaRPr lang="en-US" sz="2800">
              <a:solidFill>
                <a:srgbClr val="C00000"/>
              </a:solidFill>
              <a:latin typeface="Candara"/>
            </a:endParaRPr>
          </a:p>
        </p:txBody>
      </p:sp>
      <p:sp>
        <p:nvSpPr>
          <p:cNvPr id="110689131" name="Date Placeholder 3"/>
          <p:cNvSpPr txBox="1"/>
          <p:nvPr/>
        </p:nvSpPr>
        <p:spPr bwMode="auto">
          <a:xfrm>
            <a:off x="11087714" y="6476999"/>
            <a:ext cx="833007" cy="457200"/>
          </a:xfrm>
          <a:prstGeom prst="rect">
            <a:avLst/>
          </a:prstGeom>
          <a:noFill/>
          <a:ln w="9525">
            <a:noFill/>
            <a:miter/>
            <a:headEnd/>
            <a:tailEnd/>
          </a:ln>
          <a:effectLst/>
        </p:spPr>
        <p:txBody>
          <a:bodyPr vert="horz" wrap="square" lIns="0" tIns="0" rIns="0" bIns="0" numCol="1" anchor="t" anchorCtr="0" compatLnSpc="1">
            <a:prstTxWarp prst="textNoShape">
              <a:avLst/>
            </a:prstTxWarp>
          </a:bodyPr>
          <a:lstStyle>
            <a:defPPr>
              <a:defRPr lang="en-US"/>
            </a:defPPr>
            <a:lvl1pPr algn="l">
              <a:lnSpc>
                <a:spcPct val="85000"/>
              </a:lnSpc>
              <a:spcBef>
                <a:spcPts val="0"/>
              </a:spcBef>
              <a:spcAft>
                <a:spcPts val="0"/>
              </a:spcAft>
              <a:defRPr sz="1200">
                <a:solidFill>
                  <a:schemeClr val="bg2"/>
                </a:solidFill>
                <a:latin typeface="Arial"/>
                <a:ea typeface="ＭＳ Ｐゴシック"/>
                <a:cs typeface="+mn-cs"/>
              </a:defRPr>
            </a:lvl1pPr>
            <a:lvl2pPr marL="457200" algn="l">
              <a:spcBef>
                <a:spcPts val="0"/>
              </a:spcBef>
              <a:spcAft>
                <a:spcPts val="0"/>
              </a:spcAft>
              <a:defRPr>
                <a:solidFill>
                  <a:schemeClr val="tx1"/>
                </a:solidFill>
                <a:latin typeface="Arial"/>
                <a:ea typeface="+mn-ea"/>
                <a:cs typeface="+mn-cs"/>
              </a:defRPr>
            </a:lvl2pPr>
            <a:lvl3pPr marL="914400" algn="l">
              <a:spcBef>
                <a:spcPts val="0"/>
              </a:spcBef>
              <a:spcAft>
                <a:spcPts val="0"/>
              </a:spcAft>
              <a:defRPr>
                <a:solidFill>
                  <a:schemeClr val="tx1"/>
                </a:solidFill>
                <a:latin typeface="Arial"/>
                <a:ea typeface="+mn-ea"/>
                <a:cs typeface="+mn-cs"/>
              </a:defRPr>
            </a:lvl3pPr>
            <a:lvl4pPr marL="1371600" algn="l">
              <a:spcBef>
                <a:spcPts val="0"/>
              </a:spcBef>
              <a:spcAft>
                <a:spcPts val="0"/>
              </a:spcAft>
              <a:defRPr>
                <a:solidFill>
                  <a:schemeClr val="tx1"/>
                </a:solidFill>
                <a:latin typeface="Arial"/>
                <a:ea typeface="+mn-ea"/>
                <a:cs typeface="+mn-cs"/>
              </a:defRPr>
            </a:lvl4pPr>
            <a:lvl5pPr marL="1828800" algn="l">
              <a:spcBef>
                <a:spcPts val="0"/>
              </a:spcBef>
              <a:spcAft>
                <a:spcPts val="0"/>
              </a:spcAft>
              <a:defRPr>
                <a:solidFill>
                  <a:schemeClr val="tx1"/>
                </a:solidFill>
                <a:latin typeface="Arial"/>
                <a:ea typeface="+mn-ea"/>
                <a:cs typeface="+mn-cs"/>
              </a:defRPr>
            </a:lvl5pPr>
            <a:lvl6pPr marL="2286000" algn="l" defTabSz="914400">
              <a:defRPr>
                <a:solidFill>
                  <a:schemeClr val="tx1"/>
                </a:solidFill>
                <a:latin typeface="Arial"/>
                <a:ea typeface="+mn-ea"/>
                <a:cs typeface="+mn-cs"/>
              </a:defRPr>
            </a:lvl6pPr>
            <a:lvl7pPr marL="2743200" algn="l" defTabSz="914400">
              <a:defRPr>
                <a:solidFill>
                  <a:schemeClr val="tx1"/>
                </a:solidFill>
                <a:latin typeface="Arial"/>
                <a:ea typeface="+mn-ea"/>
                <a:cs typeface="+mn-cs"/>
              </a:defRPr>
            </a:lvl7pPr>
            <a:lvl8pPr marL="3200400" algn="l" defTabSz="914400">
              <a:defRPr>
                <a:solidFill>
                  <a:schemeClr val="tx1"/>
                </a:solidFill>
                <a:latin typeface="Arial"/>
                <a:ea typeface="+mn-ea"/>
                <a:cs typeface="+mn-cs"/>
              </a:defRPr>
            </a:lvl8pPr>
            <a:lvl9pPr marL="3657600" algn="l" defTabSz="914400">
              <a:defRPr>
                <a:solidFill>
                  <a:schemeClr val="tx1"/>
                </a:solidFill>
                <a:latin typeface="Arial"/>
                <a:ea typeface="+mn-ea"/>
                <a:cs typeface="+mn-cs"/>
              </a:defRPr>
            </a:lvl9pPr>
          </a:lstStyle>
          <a:p>
            <a:pPr marL="0" marR="0" lvl="0" indent="0" algn="l" defTabSz="914400">
              <a:lnSpc>
                <a:spcPct val="85000"/>
              </a:lnSpc>
              <a:spcBef>
                <a:spcPts val="0"/>
              </a:spcBef>
              <a:spcAft>
                <a:spcPts val="0"/>
              </a:spcAft>
              <a:buClrTx/>
              <a:buSzTx/>
              <a:buFontTx/>
              <a:buNone/>
              <a:defRPr/>
            </a:pPr>
            <a:r>
              <a:rPr lang="de-DE" sz="1200" b="0" i="0" u="none" strike="noStrike" cap="none" spc="0">
                <a:ln>
                  <a:noFill/>
                </a:ln>
                <a:solidFill>
                  <a:srgbClr val="2D2015"/>
                </a:solidFill>
                <a:latin typeface="Arial"/>
                <a:ea typeface="ＭＳ Ｐゴシック"/>
                <a:cs typeface="Arial"/>
              </a:rPr>
              <a:t>Page </a:t>
            </a:r>
            <a:fld id="{3A45EA89-057D-035C-C038-579BE177005D}" type="slidenum">
              <a:rPr lang="de-DE" sz="1200" b="0" i="0" u="none" strike="noStrike" cap="none" spc="0">
                <a:ln>
                  <a:noFill/>
                </a:ln>
                <a:solidFill>
                  <a:srgbClr val="2D2015"/>
                </a:solidFill>
                <a:latin typeface="Arial"/>
                <a:ea typeface="ＭＳ Ｐゴシック"/>
                <a:cs typeface="Arial"/>
              </a:rPr>
              <a:t>4</a:t>
            </a:fld>
            <a:endParaRPr lang="en-GB" sz="1200" b="0" i="0" u="none" strike="noStrike" cap="none" spc="0">
              <a:ln>
                <a:noFill/>
              </a:ln>
              <a:solidFill>
                <a:srgbClr val="2D2015"/>
              </a:solidFill>
              <a:latin typeface="Arial"/>
              <a:ea typeface="ＭＳ Ｐゴシック"/>
              <a:cs typeface="Arial"/>
            </a:endParaRPr>
          </a:p>
        </p:txBody>
      </p:sp>
      <p:sp>
        <p:nvSpPr>
          <p:cNvPr id="655468997" name="Rectangle 5"/>
          <p:cNvSpPr>
            <a:spLocks noChangeArrowheads="1"/>
          </p:cNvSpPr>
          <p:nvPr/>
        </p:nvSpPr>
        <p:spPr bwMode="auto">
          <a:xfrm>
            <a:off x="364404" y="703276"/>
            <a:ext cx="11556317" cy="5409602"/>
          </a:xfrm>
          <a:prstGeom prst="rect">
            <a:avLst/>
          </a:prstGeom>
          <a:noFill/>
          <a:ln w="9525">
            <a:noFill/>
            <a:miter/>
            <a:headEnd/>
            <a:tailEnd/>
          </a:ln>
        </p:spPr>
        <p:txBody>
          <a:bodyPr/>
          <a:lstStyle/>
          <a:p>
            <a:pPr marL="342900" lvl="0" indent="-342900" algn="l" defTabSz="914400">
              <a:lnSpc>
                <a:spcPct val="100000"/>
              </a:lnSpc>
              <a:spcBef>
                <a:spcPts val="0"/>
              </a:spcBef>
              <a:spcAft>
                <a:spcPts val="0"/>
              </a:spcAft>
              <a:buFont typeface="Wingdings"/>
              <a:buChar char="Ø"/>
              <a:defRPr/>
            </a:pPr>
            <a:r>
              <a:rPr lang="en-US" sz="2800">
                <a:solidFill>
                  <a:srgbClr val="000000"/>
                </a:solidFill>
                <a:latin typeface="Arial"/>
                <a:ea typeface="华文细黑"/>
                <a:cs typeface="Courier New"/>
              </a:rPr>
              <a:t>Motivation of presentation</a:t>
            </a:r>
            <a:endParaRPr/>
          </a:p>
          <a:p>
            <a:pPr marL="800100" lvl="1" indent="-342900" algn="l" defTabSz="914400">
              <a:lnSpc>
                <a:spcPct val="100000"/>
              </a:lnSpc>
              <a:spcBef>
                <a:spcPts val="0"/>
              </a:spcBef>
              <a:spcAft>
                <a:spcPts val="0"/>
              </a:spcAft>
              <a:buFont typeface="Wingdings"/>
              <a:buChar char="ü"/>
              <a:defRPr/>
            </a:pPr>
            <a:r>
              <a:rPr lang="en-US" sz="2000">
                <a:solidFill>
                  <a:srgbClr val="000000"/>
                </a:solidFill>
                <a:latin typeface="Arial"/>
                <a:ea typeface="华文细黑"/>
                <a:cs typeface="Courier New"/>
              </a:rPr>
              <a:t>Focus on common important aspects</a:t>
            </a:r>
            <a:endParaRPr/>
          </a:p>
          <a:p>
            <a:pPr marL="800100" lvl="1" indent="-342900" algn="l" defTabSz="914400">
              <a:lnSpc>
                <a:spcPct val="100000"/>
              </a:lnSpc>
              <a:spcBef>
                <a:spcPts val="0"/>
              </a:spcBef>
              <a:spcAft>
                <a:spcPts val="0"/>
              </a:spcAft>
              <a:buFont typeface="Wingdings"/>
              <a:buChar char="ü"/>
              <a:defRPr/>
            </a:pPr>
            <a:r>
              <a:rPr lang="en-US" sz="2000">
                <a:solidFill>
                  <a:srgbClr val="000000"/>
                </a:solidFill>
                <a:latin typeface="Arial"/>
                <a:ea typeface="华文细黑"/>
                <a:cs typeface="Courier New"/>
              </a:rPr>
              <a:t>Attempt at high level comparison on next slide</a:t>
            </a:r>
            <a:endParaRPr/>
          </a:p>
          <a:p>
            <a:pPr lvl="1" algn="l" defTabSz="914400">
              <a:lnSpc>
                <a:spcPct val="100000"/>
              </a:lnSpc>
              <a:spcBef>
                <a:spcPts val="0"/>
              </a:spcBef>
              <a:spcAft>
                <a:spcPts val="0"/>
              </a:spcAft>
              <a:defRPr/>
            </a:pPr>
            <a:r>
              <a:rPr lang="en-US" sz="1600">
                <a:solidFill>
                  <a:srgbClr val="000000"/>
                </a:solidFill>
                <a:latin typeface="Arial"/>
                <a:ea typeface="华文细黑"/>
                <a:cs typeface="Courier New"/>
              </a:rPr>
              <a:t>(many authors invested lot of time, hoped to present their work, each proposal with detail would take half slot, best understood if you had seen prior side-meeting slides)</a:t>
            </a:r>
            <a:endParaRPr/>
          </a:p>
          <a:p>
            <a:pPr lvl="0" algn="l" defTabSz="914400">
              <a:lnSpc>
                <a:spcPct val="100000"/>
              </a:lnSpc>
              <a:spcBef>
                <a:spcPts val="0"/>
              </a:spcBef>
              <a:spcAft>
                <a:spcPts val="0"/>
              </a:spcAft>
              <a:defRPr/>
            </a:pPr>
            <a:endParaRPr lang="en-US" sz="2000">
              <a:solidFill>
                <a:srgbClr val="000000"/>
              </a:solidFill>
              <a:latin typeface="Arial"/>
              <a:ea typeface="华文细黑"/>
              <a:cs typeface="Courier New"/>
            </a:endParaRPr>
          </a:p>
          <a:p>
            <a:pPr marL="342900" lvl="0" indent="-342900" algn="l" defTabSz="914400">
              <a:lnSpc>
                <a:spcPct val="100000"/>
              </a:lnSpc>
              <a:spcBef>
                <a:spcPts val="0"/>
              </a:spcBef>
              <a:spcAft>
                <a:spcPts val="0"/>
              </a:spcAft>
              <a:buFont typeface="Wingdings"/>
              <a:buChar char="Ø"/>
              <a:defRPr/>
            </a:pPr>
            <a:r>
              <a:rPr lang="en-US" sz="3200">
                <a:solidFill>
                  <a:srgbClr val="000000"/>
                </a:solidFill>
                <a:latin typeface="Arial"/>
                <a:ea typeface="华文细黑"/>
                <a:cs typeface="Courier New"/>
              </a:rPr>
              <a:t>Important aspects in each draft</a:t>
            </a:r>
            <a:endParaRPr/>
          </a:p>
          <a:p>
            <a:pPr marL="800100" lvl="1" indent="-342900" algn="l" defTabSz="914400">
              <a:lnSpc>
                <a:spcPct val="100000"/>
              </a:lnSpc>
              <a:spcBef>
                <a:spcPts val="0"/>
              </a:spcBef>
              <a:spcAft>
                <a:spcPts val="0"/>
              </a:spcAft>
              <a:buFont typeface="+mj-lt"/>
              <a:buAutoNum type="arabicPeriod"/>
              <a:defRPr/>
            </a:pPr>
            <a:r>
              <a:rPr lang="en-US" sz="2400">
                <a:solidFill>
                  <a:srgbClr val="000000"/>
                </a:solidFill>
                <a:latin typeface="Arial"/>
                <a:ea typeface="华文细黑"/>
                <a:cs typeface="Courier New"/>
              </a:rPr>
              <a:t>Overall MRH header encoding.</a:t>
            </a:r>
            <a:endParaRPr/>
          </a:p>
          <a:p>
            <a:pPr marL="800100" lvl="1" indent="-342900" algn="l" defTabSz="914400">
              <a:lnSpc>
                <a:spcPct val="100000"/>
              </a:lnSpc>
              <a:spcBef>
                <a:spcPts val="0"/>
              </a:spcBef>
              <a:spcAft>
                <a:spcPts val="0"/>
              </a:spcAft>
              <a:buFont typeface="+mj-lt"/>
              <a:buAutoNum type="arabicPeriod"/>
              <a:defRPr/>
            </a:pPr>
            <a:r>
              <a:rPr lang="en-US" sz="2400">
                <a:solidFill>
                  <a:srgbClr val="000000"/>
                </a:solidFill>
                <a:latin typeface="Arial"/>
                <a:ea typeface="华文细黑"/>
                <a:cs typeface="Courier New"/>
              </a:rPr>
              <a:t>Tree Encoding:</a:t>
            </a:r>
            <a:endParaRPr/>
          </a:p>
          <a:p>
            <a:pPr marL="1200150" lvl="2" indent="-285750" algn="l" defTabSz="914400">
              <a:lnSpc>
                <a:spcPct val="100000"/>
              </a:lnSpc>
              <a:spcBef>
                <a:spcPts val="0"/>
              </a:spcBef>
              <a:spcAft>
                <a:spcPts val="0"/>
              </a:spcAft>
              <a:buFont typeface="Wingdings"/>
              <a:buChar char="§"/>
              <a:defRPr/>
            </a:pPr>
            <a:r>
              <a:rPr lang="en-US" sz="1800">
                <a:solidFill>
                  <a:srgbClr val="000000"/>
                </a:solidFill>
                <a:latin typeface="Arial"/>
                <a:ea typeface="华文细黑"/>
                <a:cs typeface="Courier New"/>
              </a:rPr>
              <a:t>How to encode vertices/adjacencies: </a:t>
            </a:r>
            <a:r>
              <a:rPr lang="en-US">
                <a:solidFill>
                  <a:srgbClr val="000000"/>
                </a:solidFill>
                <a:latin typeface="Arial"/>
                <a:ea typeface="华文细黑"/>
                <a:cs typeface="Courier New"/>
              </a:rPr>
              <a:t> </a:t>
            </a:r>
            <a:r>
              <a:rPr lang="en-US" sz="1800">
                <a:solidFill>
                  <a:srgbClr val="000000"/>
                </a:solidFill>
                <a:latin typeface="Arial"/>
                <a:ea typeface="华文细黑"/>
                <a:cs typeface="Courier New"/>
              </a:rPr>
              <a:t>bitstring, SID, interface-index, ...</a:t>
            </a:r>
            <a:endParaRPr/>
          </a:p>
          <a:p>
            <a:pPr marL="1200150" lvl="2" indent="-285750" algn="l" defTabSz="914400">
              <a:lnSpc>
                <a:spcPct val="100000"/>
              </a:lnSpc>
              <a:spcBef>
                <a:spcPts val="0"/>
              </a:spcBef>
              <a:spcAft>
                <a:spcPts val="0"/>
              </a:spcAft>
              <a:buFont typeface="Wingdings"/>
              <a:buChar char="§"/>
              <a:defRPr/>
            </a:pPr>
            <a:r>
              <a:rPr lang="en-US" sz="1800">
                <a:solidFill>
                  <a:srgbClr val="000000"/>
                </a:solidFill>
                <a:latin typeface="Arial"/>
                <a:ea typeface="华文细黑"/>
                <a:cs typeface="Courier New"/>
              </a:rPr>
              <a:t>How to link the vertices</a:t>
            </a:r>
            <a:endParaRPr/>
          </a:p>
          <a:p>
            <a:pPr marL="1200150" lvl="2" indent="-285750" algn="l" defTabSz="914400">
              <a:lnSpc>
                <a:spcPct val="100000"/>
              </a:lnSpc>
              <a:spcBef>
                <a:spcPts val="0"/>
              </a:spcBef>
              <a:spcAft>
                <a:spcPts val="0"/>
              </a:spcAft>
              <a:buFont typeface="Wingdings"/>
              <a:buChar char="§"/>
              <a:defRPr/>
            </a:pPr>
            <a:r>
              <a:rPr lang="en-US" sz="1800">
                <a:solidFill>
                  <a:srgbClr val="000000"/>
                </a:solidFill>
                <a:latin typeface="Arial"/>
                <a:ea typeface="华文细黑"/>
                <a:cs typeface="Courier New"/>
              </a:rPr>
              <a:t>How to (de)serialize the tree</a:t>
            </a:r>
            <a:endParaRPr/>
          </a:p>
          <a:p>
            <a:pPr marL="1200150" lvl="2" indent="-285750" algn="l" defTabSz="914400">
              <a:lnSpc>
                <a:spcPct val="100000"/>
              </a:lnSpc>
              <a:spcBef>
                <a:spcPts val="0"/>
              </a:spcBef>
              <a:spcAft>
                <a:spcPts val="0"/>
              </a:spcAft>
              <a:buFont typeface="Wingdings"/>
              <a:buChar char="§"/>
              <a:defRPr/>
            </a:pPr>
            <a:r>
              <a:rPr lang="en-US" sz="1800">
                <a:solidFill>
                  <a:srgbClr val="000000"/>
                </a:solidFill>
                <a:latin typeface="Arial"/>
                <a:ea typeface="华文细黑"/>
                <a:cs typeface="Courier New"/>
              </a:rPr>
              <a:t>MSR6 packet forwarding table on each node</a:t>
            </a:r>
            <a:endParaRPr/>
          </a:p>
          <a:p>
            <a:pPr marL="800100" lvl="1" indent="-342900">
              <a:buFont typeface="+mj-lt"/>
              <a:buAutoNum type="arabicPeriod"/>
              <a:defRPr/>
            </a:pPr>
            <a:r>
              <a:rPr lang="en-US" sz="2400">
                <a:solidFill>
                  <a:srgbClr val="000000"/>
                </a:solidFill>
                <a:latin typeface="Arial"/>
                <a:ea typeface="华文细黑"/>
                <a:cs typeface="Courier New"/>
              </a:rPr>
              <a:t>Procedure </a:t>
            </a:r>
            <a:r>
              <a:rPr lang="en-US">
                <a:solidFill>
                  <a:srgbClr val="000000"/>
                </a:solidFill>
                <a:latin typeface="Arial"/>
                <a:ea typeface="华文细黑"/>
                <a:cs typeface="Courier New"/>
              </a:rPr>
              <a:t>(explicit through pseudo-code or implied by structure decision)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6880791" name="Date Placeholder 3"/>
          <p:cNvSpPr txBox="1"/>
          <p:nvPr/>
        </p:nvSpPr>
        <p:spPr bwMode="auto">
          <a:xfrm>
            <a:off x="11087714" y="6597569"/>
            <a:ext cx="833007" cy="457200"/>
          </a:xfrm>
          <a:prstGeom prst="rect">
            <a:avLst/>
          </a:prstGeom>
          <a:noFill/>
          <a:ln w="9525">
            <a:noFill/>
            <a:miter/>
            <a:headEnd/>
            <a:tailEnd/>
          </a:ln>
          <a:effectLst/>
        </p:spPr>
        <p:txBody>
          <a:bodyPr vert="horz" wrap="square" lIns="0" tIns="0" rIns="0" bIns="0" numCol="1" anchor="t" anchorCtr="0" compatLnSpc="1">
            <a:prstTxWarp prst="textNoShape">
              <a:avLst/>
            </a:prstTxWarp>
          </a:bodyPr>
          <a:lstStyle>
            <a:defPPr>
              <a:defRPr lang="en-US"/>
            </a:defPPr>
            <a:lvl1pPr algn="l">
              <a:lnSpc>
                <a:spcPct val="85000"/>
              </a:lnSpc>
              <a:spcBef>
                <a:spcPts val="0"/>
              </a:spcBef>
              <a:spcAft>
                <a:spcPts val="0"/>
              </a:spcAft>
              <a:defRPr sz="1200">
                <a:solidFill>
                  <a:schemeClr val="bg2"/>
                </a:solidFill>
                <a:latin typeface="Arial"/>
                <a:ea typeface="ＭＳ Ｐゴシック"/>
                <a:cs typeface="+mn-cs"/>
              </a:defRPr>
            </a:lvl1pPr>
            <a:lvl2pPr marL="457200" algn="l">
              <a:spcBef>
                <a:spcPts val="0"/>
              </a:spcBef>
              <a:spcAft>
                <a:spcPts val="0"/>
              </a:spcAft>
              <a:defRPr>
                <a:solidFill>
                  <a:schemeClr val="tx1"/>
                </a:solidFill>
                <a:latin typeface="Arial"/>
                <a:ea typeface="+mn-ea"/>
                <a:cs typeface="+mn-cs"/>
              </a:defRPr>
            </a:lvl2pPr>
            <a:lvl3pPr marL="914400" algn="l">
              <a:spcBef>
                <a:spcPts val="0"/>
              </a:spcBef>
              <a:spcAft>
                <a:spcPts val="0"/>
              </a:spcAft>
              <a:defRPr>
                <a:solidFill>
                  <a:schemeClr val="tx1"/>
                </a:solidFill>
                <a:latin typeface="Arial"/>
                <a:ea typeface="+mn-ea"/>
                <a:cs typeface="+mn-cs"/>
              </a:defRPr>
            </a:lvl3pPr>
            <a:lvl4pPr marL="1371600" algn="l">
              <a:spcBef>
                <a:spcPts val="0"/>
              </a:spcBef>
              <a:spcAft>
                <a:spcPts val="0"/>
              </a:spcAft>
              <a:defRPr>
                <a:solidFill>
                  <a:schemeClr val="tx1"/>
                </a:solidFill>
                <a:latin typeface="Arial"/>
                <a:ea typeface="+mn-ea"/>
                <a:cs typeface="+mn-cs"/>
              </a:defRPr>
            </a:lvl4pPr>
            <a:lvl5pPr marL="1828800" algn="l">
              <a:spcBef>
                <a:spcPts val="0"/>
              </a:spcBef>
              <a:spcAft>
                <a:spcPts val="0"/>
              </a:spcAft>
              <a:defRPr>
                <a:solidFill>
                  <a:schemeClr val="tx1"/>
                </a:solidFill>
                <a:latin typeface="Arial"/>
                <a:ea typeface="+mn-ea"/>
                <a:cs typeface="+mn-cs"/>
              </a:defRPr>
            </a:lvl5pPr>
            <a:lvl6pPr marL="2286000" algn="l" defTabSz="914400">
              <a:defRPr>
                <a:solidFill>
                  <a:schemeClr val="tx1"/>
                </a:solidFill>
                <a:latin typeface="Arial"/>
                <a:ea typeface="+mn-ea"/>
                <a:cs typeface="+mn-cs"/>
              </a:defRPr>
            </a:lvl6pPr>
            <a:lvl7pPr marL="2743200" algn="l" defTabSz="914400">
              <a:defRPr>
                <a:solidFill>
                  <a:schemeClr val="tx1"/>
                </a:solidFill>
                <a:latin typeface="Arial"/>
                <a:ea typeface="+mn-ea"/>
                <a:cs typeface="+mn-cs"/>
              </a:defRPr>
            </a:lvl7pPr>
            <a:lvl8pPr marL="3200400" algn="l" defTabSz="914400">
              <a:defRPr>
                <a:solidFill>
                  <a:schemeClr val="tx1"/>
                </a:solidFill>
                <a:latin typeface="Arial"/>
                <a:ea typeface="+mn-ea"/>
                <a:cs typeface="+mn-cs"/>
              </a:defRPr>
            </a:lvl8pPr>
            <a:lvl9pPr marL="3657600" algn="l" defTabSz="914400">
              <a:defRPr>
                <a:solidFill>
                  <a:schemeClr val="tx1"/>
                </a:solidFill>
                <a:latin typeface="Arial"/>
                <a:ea typeface="+mn-ea"/>
                <a:cs typeface="+mn-cs"/>
              </a:defRPr>
            </a:lvl9pPr>
          </a:lstStyle>
          <a:p>
            <a:pPr marL="0" marR="0" lvl="0" indent="0" algn="l" defTabSz="914400">
              <a:lnSpc>
                <a:spcPct val="85000"/>
              </a:lnSpc>
              <a:spcBef>
                <a:spcPts val="0"/>
              </a:spcBef>
              <a:spcAft>
                <a:spcPts val="0"/>
              </a:spcAft>
              <a:buClrTx/>
              <a:buSzTx/>
              <a:buFontTx/>
              <a:buNone/>
              <a:defRPr/>
            </a:pPr>
            <a:r>
              <a:rPr lang="de-DE" sz="1200" b="0" i="0" u="none" strike="noStrike" cap="none" spc="0">
                <a:ln>
                  <a:noFill/>
                </a:ln>
                <a:solidFill>
                  <a:srgbClr val="2D2015"/>
                </a:solidFill>
                <a:latin typeface="Arial"/>
                <a:ea typeface="ＭＳ Ｐゴシック"/>
                <a:cs typeface="Arial"/>
              </a:rPr>
              <a:t>Page </a:t>
            </a:r>
            <a:fld id="{ED16F4B1-EB66-AC9B-4082-530A1E0F4C13}" type="slidenum">
              <a:rPr lang="de-DE" sz="1200" b="0" i="0" u="none" strike="noStrike" cap="none" spc="0">
                <a:ln>
                  <a:noFill/>
                </a:ln>
                <a:solidFill>
                  <a:srgbClr val="2D2015"/>
                </a:solidFill>
                <a:latin typeface="Arial"/>
                <a:ea typeface="ＭＳ Ｐゴシック"/>
                <a:cs typeface="Arial"/>
              </a:rPr>
              <a:t>5</a:t>
            </a:fld>
            <a:endParaRPr lang="en-GB" sz="1200" b="0" i="0" u="none" strike="noStrike" cap="none" spc="0">
              <a:ln>
                <a:noFill/>
              </a:ln>
              <a:solidFill>
                <a:srgbClr val="2D2015"/>
              </a:solidFill>
              <a:latin typeface="Arial"/>
              <a:ea typeface="ＭＳ Ｐゴシック"/>
              <a:cs typeface="Arial"/>
            </a:endParaRPr>
          </a:p>
        </p:txBody>
      </p:sp>
      <p:sp>
        <p:nvSpPr>
          <p:cNvPr id="1657102392" name="Rectangle 281"/>
          <p:cNvSpPr>
            <a:spLocks noChangeArrowheads="1"/>
          </p:cNvSpPr>
          <p:nvPr/>
        </p:nvSpPr>
        <p:spPr bwMode="auto">
          <a:xfrm>
            <a:off x="364403" y="4330041"/>
            <a:ext cx="8555027" cy="870355"/>
          </a:xfrm>
          <a:prstGeom prst="rect">
            <a:avLst/>
          </a:prstGeom>
          <a:noFill/>
          <a:ln w="9525">
            <a:solidFill>
              <a:schemeClr val="accent1"/>
            </a:solidFill>
            <a:miter/>
            <a:headEnd/>
            <a:tailEnd/>
          </a:ln>
        </p:spPr>
        <p:txBody>
          <a:bodyPr/>
          <a:lstStyle/>
          <a:p>
            <a:pPr marR="0" lvl="0" algn="l" defTabSz="914400">
              <a:lnSpc>
                <a:spcPct val="100000"/>
              </a:lnSpc>
              <a:spcBef>
                <a:spcPts val="0"/>
              </a:spcBef>
              <a:spcAft>
                <a:spcPts val="0"/>
              </a:spcAft>
              <a:buClr>
                <a:srgbClr val="000000"/>
              </a:buClr>
              <a:buSzTx/>
              <a:defRPr/>
            </a:pPr>
            <a:r>
              <a:rPr sz="1600"/>
              <a:t>4) </a:t>
            </a:r>
            <a:r>
              <a:rPr lang="en-US" sz="1600" b="0" i="0" u="none" strike="noStrike" cap="none" spc="0">
                <a:solidFill>
                  <a:srgbClr val="000000"/>
                </a:solidFill>
                <a:latin typeface="Arial"/>
                <a:ea typeface="华文细黑"/>
                <a:cs typeface="Courier New"/>
              </a:rPr>
              <a:t>IPv6 Multicast Source Routing Traffic Engineering (draft-geng-msr6-traffic-engineering-01)</a:t>
            </a:r>
            <a:endParaRPr sz="16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End.RL (MSR6 Endpoint Replication List) SID for each node on tree</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Args in SID: "Replication number“ indicating the number of replications and a “Pointer” pointing to the first child</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Procedure of SID replicates packet for each child and sends copy to root of child</a:t>
            </a:r>
            <a:endParaRPr sz="1200"/>
          </a:p>
        </p:txBody>
      </p:sp>
      <p:sp>
        <p:nvSpPr>
          <p:cNvPr id="328042143" name="Rectangle 398"/>
          <p:cNvSpPr>
            <a:spLocks noChangeArrowheads="1"/>
          </p:cNvSpPr>
          <p:nvPr/>
        </p:nvSpPr>
        <p:spPr bwMode="auto">
          <a:xfrm>
            <a:off x="349285" y="5221378"/>
            <a:ext cx="8555027" cy="1303966"/>
          </a:xfrm>
          <a:prstGeom prst="rect">
            <a:avLst/>
          </a:prstGeom>
          <a:noFill/>
          <a:ln w="9525">
            <a:solidFill>
              <a:schemeClr val="accent1"/>
            </a:solidFill>
            <a:miter/>
            <a:headEnd/>
            <a:tailEnd/>
          </a:ln>
        </p:spPr>
        <p:txBody>
          <a:bodyPr/>
          <a:lstStyle/>
          <a:p>
            <a:pPr marR="0" lvl="0" algn="l" defTabSz="914400">
              <a:lnSpc>
                <a:spcPct val="100000"/>
              </a:lnSpc>
              <a:spcBef>
                <a:spcPts val="0"/>
              </a:spcBef>
              <a:spcAft>
                <a:spcPts val="0"/>
              </a:spcAft>
              <a:buClr>
                <a:srgbClr val="000000"/>
              </a:buClr>
              <a:buSzTx/>
              <a:defRPr/>
            </a:pPr>
            <a:r>
              <a:rPr lang="en-US" sz="1600" b="0" i="0" u="none" strike="noStrike" cap="none" spc="0">
                <a:solidFill>
                  <a:srgbClr val="000000"/>
                </a:solidFill>
                <a:latin typeface="Arial"/>
                <a:ea typeface="华文细黑"/>
                <a:cs typeface="Courier New"/>
              </a:rPr>
              <a:t>5) RLB </a:t>
            </a:r>
            <a:r>
              <a:rPr lang="en-US" sz="1200" b="0" i="0" u="none" strike="noStrike" cap="none" spc="0">
                <a:solidFill>
                  <a:srgbClr val="000000"/>
                </a:solidFill>
                <a:latin typeface="Arial"/>
                <a:ea typeface="华文细黑"/>
                <a:cs typeface="Courier New"/>
              </a:rPr>
              <a:t>(Replication through Local Bitstring) </a:t>
            </a:r>
            <a:r>
              <a:rPr lang="en-US" sz="1600" b="0" i="0" u="none" strike="noStrike" cap="none" spc="0">
                <a:solidFill>
                  <a:srgbClr val="000000"/>
                </a:solidFill>
                <a:latin typeface="Arial"/>
                <a:ea typeface="华文细黑"/>
                <a:cs typeface="Courier New"/>
              </a:rPr>
              <a:t>Segment for Multicast Source Routing over IPv6 (draft-geng-msr6-rlb-segment-00)</a:t>
            </a:r>
            <a:endParaRPr sz="16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End.RLB (Replication through Local Bitstring) SID with LB</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Local Bitstring indicating the links on tree and Pointer. </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LB Segment is a special segment of 128-bits containing the Local Bitstring.</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Procedure of SID replicates packet for link with bit set to 1 and sends copy to next hop</a:t>
            </a:r>
            <a:endParaRPr sz="1200"/>
          </a:p>
        </p:txBody>
      </p:sp>
      <p:sp>
        <p:nvSpPr>
          <p:cNvPr id="1700248381" name="Rectangle 397"/>
          <p:cNvSpPr>
            <a:spLocks noChangeArrowheads="1"/>
          </p:cNvSpPr>
          <p:nvPr/>
        </p:nvSpPr>
        <p:spPr bwMode="auto">
          <a:xfrm>
            <a:off x="349284" y="3391954"/>
            <a:ext cx="8555027" cy="870355"/>
          </a:xfrm>
          <a:prstGeom prst="rect">
            <a:avLst/>
          </a:prstGeom>
          <a:noFill/>
          <a:ln w="9525">
            <a:solidFill>
              <a:schemeClr val="accent1"/>
            </a:solidFill>
            <a:miter/>
            <a:headEnd/>
            <a:tailEnd/>
          </a:ln>
        </p:spPr>
        <p:txBody>
          <a:bodyPr/>
          <a:lstStyle/>
          <a:p>
            <a:pPr marR="0" lvl="0" algn="l" defTabSz="914400">
              <a:lnSpc>
                <a:spcPct val="100000"/>
              </a:lnSpc>
              <a:spcBef>
                <a:spcPts val="0"/>
              </a:spcBef>
              <a:spcAft>
                <a:spcPts val="0"/>
              </a:spcAft>
              <a:buClr>
                <a:srgbClr val="000000"/>
              </a:buClr>
              <a:buSzTx/>
              <a:defRPr/>
            </a:pPr>
            <a:r>
              <a:rPr lang="en-US" sz="1600" b="0" i="0" u="none" strike="noStrike" cap="none" spc="0">
                <a:solidFill>
                  <a:srgbClr val="000000"/>
                </a:solidFill>
                <a:latin typeface="Arial"/>
                <a:ea typeface="华文细黑"/>
                <a:cs typeface="Courier New"/>
              </a:rPr>
              <a:t>3) Stateless SRv6 Point-to-Multipoint Path (draft-chen-pim-srv6-p2mp-path-06)</a:t>
            </a:r>
            <a:endParaRPr sz="1600"/>
          </a:p>
          <a:p>
            <a:pPr marL="742950" lvl="1" indent="-342900">
              <a:spcBef>
                <a:spcPts val="0"/>
              </a:spcBef>
              <a:buClr>
                <a:srgbClr val="000000"/>
              </a:buClr>
              <a:buFont typeface="+mj-lt"/>
              <a:buAutoNum type="alphaLcParenR"/>
              <a:defRPr/>
            </a:pPr>
            <a:r>
              <a:rPr lang="en-US" sz="1200">
                <a:solidFill>
                  <a:srgbClr val="000000"/>
                </a:solidFill>
                <a:latin typeface="Arial"/>
                <a:ea typeface="华文细黑"/>
                <a:cs typeface="Courier New"/>
              </a:rPr>
              <a:t>Multicast SIDs for the nodes on tree</a:t>
            </a:r>
            <a:endParaRPr sz="1200"/>
          </a:p>
          <a:p>
            <a:pPr marL="742950" lvl="1" indent="-342900">
              <a:spcBef>
                <a:spcPts val="0"/>
              </a:spcBef>
              <a:buClr>
                <a:srgbClr val="000000"/>
              </a:buClr>
              <a:buFont typeface="+mj-lt"/>
              <a:buAutoNum type="alphaLcParenR"/>
              <a:defRPr/>
            </a:pPr>
            <a:r>
              <a:rPr lang="en-US" sz="1200">
                <a:solidFill>
                  <a:srgbClr val="000000"/>
                </a:solidFill>
                <a:latin typeface="Arial"/>
                <a:ea typeface="华文细黑"/>
                <a:cs typeface="Courier New"/>
              </a:rPr>
              <a:t>Tree structure in SIDs’ arguments by N-Branches and N-SIDs as “pointer” to start of sub-tree/branch</a:t>
            </a:r>
            <a:endParaRPr sz="1200"/>
          </a:p>
          <a:p>
            <a:pPr marL="742950" lvl="1" indent="-342900">
              <a:spcBef>
                <a:spcPts val="0"/>
              </a:spcBef>
              <a:buClr>
                <a:srgbClr val="000000"/>
              </a:buClr>
              <a:buFont typeface="+mj-lt"/>
              <a:buAutoNum type="alphaLcParenR"/>
              <a:defRPr/>
            </a:pPr>
            <a:r>
              <a:rPr lang="en-US" sz="1200">
                <a:solidFill>
                  <a:srgbClr val="000000"/>
                </a:solidFill>
                <a:latin typeface="Arial"/>
                <a:ea typeface="华文细黑"/>
                <a:cs typeface="Courier New"/>
              </a:rPr>
              <a:t>Procedure of SID duplicates packet for each branch, and sends copy to next hop</a:t>
            </a:r>
            <a:endParaRPr sz="1200"/>
          </a:p>
        </p:txBody>
      </p:sp>
      <p:sp>
        <p:nvSpPr>
          <p:cNvPr id="1206915129" name="Rectangle 281"/>
          <p:cNvSpPr>
            <a:spLocks noChangeArrowheads="1"/>
          </p:cNvSpPr>
          <p:nvPr/>
        </p:nvSpPr>
        <p:spPr bwMode="auto">
          <a:xfrm>
            <a:off x="349284" y="2090577"/>
            <a:ext cx="7963845" cy="1280395"/>
          </a:xfrm>
          <a:prstGeom prst="rect">
            <a:avLst/>
          </a:prstGeom>
          <a:noFill/>
          <a:ln w="19049">
            <a:solidFill>
              <a:schemeClr val="accent1"/>
            </a:solidFill>
            <a:prstDash val="solid"/>
            <a:miter/>
            <a:headEnd/>
            <a:tailEnd/>
          </a:ln>
        </p:spPr>
        <p:txBody>
          <a:bodyPr/>
          <a:lstStyle/>
          <a:p>
            <a:pPr lvl="0" algn="l" defTabSz="914400">
              <a:lnSpc>
                <a:spcPct val="100000"/>
              </a:lnSpc>
              <a:spcBef>
                <a:spcPts val="0"/>
              </a:spcBef>
              <a:spcAft>
                <a:spcPts val="0"/>
              </a:spcAft>
              <a:defRPr/>
            </a:pPr>
            <a:r>
              <a:rPr lang="en-US" sz="1600" b="0" i="0" u="none" strike="noStrike" cap="none" spc="0">
                <a:solidFill>
                  <a:srgbClr val="000000"/>
                </a:solidFill>
                <a:latin typeface="Arial"/>
                <a:ea typeface="华文细黑"/>
                <a:cs typeface="Courier New"/>
              </a:rPr>
              <a:t>2) Recursive Bitstring Structure (RBS) for Multicast Source Routing over IPv6 (MSR6) (draft-eckert-msr6-rbs-00)  [</a:t>
            </a:r>
            <a:r>
              <a:rPr lang="en-US" sz="1200" b="0" i="0" u="none" strike="noStrike" cap="none" spc="0">
                <a:ln>
                  <a:noFill/>
                </a:ln>
                <a:solidFill>
                  <a:srgbClr val="000000"/>
                </a:solidFill>
                <a:latin typeface="Arial"/>
                <a:ea typeface="华文细黑"/>
                <a:cs typeface="Courier New"/>
              </a:rPr>
              <a:t>Not presented in any MRS6 side meeting] </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MSR6/RBS IPv6 extension header with Tree AND IP multicast destination address</a:t>
            </a:r>
            <a:endParaRPr/>
          </a:p>
          <a:p>
            <a:pPr marL="742950" lvl="1" indent="-342900">
              <a:spcBef>
                <a:spcPts val="0"/>
              </a:spcBef>
              <a:buClr>
                <a:srgbClr val="000000"/>
              </a:buClr>
              <a:buFont typeface="+mj-lt"/>
              <a:buAutoNum type="alphaLcParenR"/>
              <a:defRPr/>
            </a:pPr>
            <a:r>
              <a:rPr lang="en-US" sz="1200">
                <a:solidFill>
                  <a:srgbClr val="000000"/>
                </a:solidFill>
                <a:latin typeface="Arial"/>
                <a:ea typeface="华文细黑"/>
                <a:cs typeface="Courier New"/>
              </a:rPr>
              <a:t>TE Tree is represented by the adjacencies on the tree</a:t>
            </a:r>
            <a:endParaRPr sz="1200"/>
          </a:p>
          <a:p>
            <a:pPr marL="742950" lvl="1" indent="-342900">
              <a:spcBef>
                <a:spcPts val="0"/>
              </a:spcBef>
              <a:buClr>
                <a:srgbClr val="000000"/>
              </a:buClr>
              <a:buFont typeface="+mj-lt"/>
              <a:buAutoNum type="alphaLcParenR"/>
              <a:defRPr/>
            </a:pPr>
            <a:r>
              <a:rPr lang="en-US" sz="1200">
                <a:solidFill>
                  <a:srgbClr val="000000"/>
                </a:solidFill>
                <a:latin typeface="Arial"/>
                <a:ea typeface="华文细黑"/>
                <a:cs typeface="Courier New"/>
              </a:rPr>
              <a:t>The adjacencies are encoded by bit positions in bitstrings</a:t>
            </a:r>
            <a:endParaRPr sz="1200"/>
          </a:p>
          <a:p>
            <a:pPr marL="742950" lvl="1" indent="-342900">
              <a:spcBef>
                <a:spcPts val="0"/>
              </a:spcBef>
              <a:buClr>
                <a:srgbClr val="000000"/>
              </a:buClr>
              <a:buFont typeface="+mj-lt"/>
              <a:buAutoNum type="alphaLcParenR"/>
              <a:defRPr/>
            </a:pPr>
            <a:r>
              <a:rPr lang="en-US" sz="1200">
                <a:solidFill>
                  <a:srgbClr val="000000"/>
                </a:solidFill>
                <a:latin typeface="Arial"/>
                <a:ea typeface="华文细黑"/>
                <a:cs typeface="Courier New"/>
              </a:rPr>
              <a:t>A bit position is local to a node</a:t>
            </a:r>
            <a:endParaRPr sz="1200"/>
          </a:p>
        </p:txBody>
      </p:sp>
      <p:sp>
        <p:nvSpPr>
          <p:cNvPr id="1024792532" name="Rectangle 398"/>
          <p:cNvSpPr>
            <a:spLocks noChangeArrowheads="1"/>
          </p:cNvSpPr>
          <p:nvPr/>
        </p:nvSpPr>
        <p:spPr bwMode="auto">
          <a:xfrm>
            <a:off x="349283" y="789200"/>
            <a:ext cx="7963845" cy="1280394"/>
          </a:xfrm>
          <a:prstGeom prst="rect">
            <a:avLst/>
          </a:prstGeom>
          <a:noFill/>
          <a:ln w="19049">
            <a:solidFill>
              <a:schemeClr val="accent1"/>
            </a:solidFill>
            <a:prstDash val="solid"/>
            <a:miter/>
            <a:headEnd/>
            <a:tailEnd/>
          </a:ln>
        </p:spPr>
        <p:txBody>
          <a:bodyPr/>
          <a:lstStyle/>
          <a:p>
            <a:pPr marL="283878" marR="0" lvl="0" indent="-283878" algn="l" defTabSz="914400">
              <a:lnSpc>
                <a:spcPct val="100000"/>
              </a:lnSpc>
              <a:spcBef>
                <a:spcPts val="0"/>
              </a:spcBef>
              <a:spcAft>
                <a:spcPts val="0"/>
              </a:spcAft>
              <a:buClr>
                <a:srgbClr val="000000"/>
              </a:buClr>
              <a:buSzTx/>
              <a:buAutoNum type="arabicParenR"/>
              <a:defRPr/>
            </a:pPr>
            <a:r>
              <a:rPr lang="en-US" sz="1600" b="0" i="0" u="none" strike="noStrike" cap="none" spc="0">
                <a:solidFill>
                  <a:srgbClr val="000000"/>
                </a:solidFill>
                <a:latin typeface="Arial"/>
                <a:ea typeface="华文细黑"/>
                <a:cs typeface="Courier New"/>
              </a:rPr>
              <a:t>Stateless Traffic Engineering (TE) Multicast using MRH (draft-chen-pim-mrh6-03)</a:t>
            </a:r>
            <a:endParaRPr sz="16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IPv6 extension header for TE Multicast is defined</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TE Tree is represented by the links on the tree</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The links are encoded by Link numbers and bitstrings</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A link number is local to a node</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For a portion of tree, a more efficient encoding (bitstring or link #) is used.</a:t>
            </a:r>
            <a:endParaRPr sz="1200"/>
          </a:p>
        </p:txBody>
      </p:sp>
      <p:sp>
        <p:nvSpPr>
          <p:cNvPr id="8" name="Rectangle 2"/>
          <p:cNvSpPr>
            <a:spLocks noGrp="1" noChangeArrowheads="1"/>
          </p:cNvSpPr>
          <p:nvPr>
            <p:ph type="title"/>
          </p:nvPr>
        </p:nvSpPr>
        <p:spPr bwMode="auto">
          <a:xfrm>
            <a:off x="364403" y="224289"/>
            <a:ext cx="8636703" cy="354031"/>
          </a:xfrm>
        </p:spPr>
        <p:txBody>
          <a:bodyPr>
            <a:noAutofit/>
          </a:bodyPr>
          <a:lstStyle/>
          <a:p>
            <a:pPr algn="l">
              <a:defRPr/>
            </a:pPr>
            <a:r>
              <a:rPr lang="en-US" sz="2800" b="1">
                <a:solidFill>
                  <a:srgbClr val="990000"/>
                </a:solidFill>
                <a:latin typeface="Candara"/>
              </a:rPr>
              <a:t>Five MSR6 TE Solution Drafts (cont.)</a:t>
            </a:r>
            <a:endParaRPr lang="en-US" sz="2800">
              <a:solidFill>
                <a:schemeClr val="tx2"/>
              </a:solidFill>
              <a:latin typeface="Candara"/>
            </a:endParaRPr>
          </a:p>
        </p:txBody>
      </p:sp>
      <p:sp>
        <p:nvSpPr>
          <p:cNvPr id="9" name="右大括号 2"/>
          <p:cNvSpPr/>
          <p:nvPr/>
        </p:nvSpPr>
        <p:spPr bwMode="auto">
          <a:xfrm>
            <a:off x="10452483" y="3395698"/>
            <a:ext cx="216024" cy="3129646"/>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zh-CN"/>
          </a:p>
        </p:txBody>
      </p:sp>
      <p:sp>
        <p:nvSpPr>
          <p:cNvPr id="10" name="文本框 3"/>
          <p:cNvSpPr txBox="1"/>
          <p:nvPr/>
        </p:nvSpPr>
        <p:spPr bwMode="auto">
          <a:xfrm>
            <a:off x="10552569" y="4629795"/>
            <a:ext cx="1368152" cy="523220"/>
          </a:xfrm>
          <a:prstGeom prst="rect">
            <a:avLst/>
          </a:prstGeom>
          <a:noFill/>
        </p:spPr>
        <p:txBody>
          <a:bodyPr wrap="square" rtlCol="0">
            <a:spAutoFit/>
          </a:bodyPr>
          <a:lstStyle/>
          <a:p>
            <a:pPr algn="ctr">
              <a:defRPr/>
            </a:pPr>
            <a:r>
              <a:rPr lang="en-US" sz="1400" dirty="0"/>
              <a:t>Segment based  </a:t>
            </a:r>
            <a:endParaRPr lang="zh-CN" sz="1400" dirty="0"/>
          </a:p>
        </p:txBody>
      </p:sp>
      <p:sp>
        <p:nvSpPr>
          <p:cNvPr id="11" name="文本框 13"/>
          <p:cNvSpPr txBox="1"/>
          <p:nvPr/>
        </p:nvSpPr>
        <p:spPr bwMode="auto">
          <a:xfrm>
            <a:off x="9048946" y="5095740"/>
            <a:ext cx="1474193" cy="523220"/>
          </a:xfrm>
          <a:prstGeom prst="rect">
            <a:avLst/>
          </a:prstGeom>
          <a:noFill/>
        </p:spPr>
        <p:txBody>
          <a:bodyPr wrap="square" rtlCol="0">
            <a:spAutoFit/>
          </a:bodyPr>
          <a:lstStyle/>
          <a:p>
            <a:pPr algn="ctr">
              <a:defRPr/>
            </a:pPr>
            <a:r>
              <a:rPr lang="en-US" sz="1400" dirty="0"/>
              <a:t>Segment Based</a:t>
            </a:r>
            <a:endParaRPr dirty="0"/>
          </a:p>
          <a:p>
            <a:pPr algn="ctr">
              <a:defRPr/>
            </a:pPr>
            <a:r>
              <a:rPr lang="en-US" sz="1400" dirty="0"/>
              <a:t>Local bitstring </a:t>
            </a:r>
            <a:endParaRPr lang="zh-CN" sz="1400" dirty="0"/>
          </a:p>
        </p:txBody>
      </p:sp>
      <p:sp>
        <p:nvSpPr>
          <p:cNvPr id="12" name="右大括号 2"/>
          <p:cNvSpPr/>
          <p:nvPr/>
        </p:nvSpPr>
        <p:spPr bwMode="auto">
          <a:xfrm>
            <a:off x="9001106" y="4330042"/>
            <a:ext cx="216025" cy="2174322"/>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zh-CN"/>
          </a:p>
        </p:txBody>
      </p:sp>
      <p:sp>
        <p:nvSpPr>
          <p:cNvPr id="13" name="右大括号 2"/>
          <p:cNvSpPr/>
          <p:nvPr/>
        </p:nvSpPr>
        <p:spPr bwMode="auto">
          <a:xfrm>
            <a:off x="9912424" y="694656"/>
            <a:ext cx="200905" cy="2655202"/>
          </a:xfrm>
          <a:prstGeom prst="rightBrace">
            <a:avLst>
              <a:gd name="adj1" fmla="val 8333"/>
              <a:gd name="adj2" fmla="val 50000"/>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zh-CN"/>
          </a:p>
        </p:txBody>
      </p:sp>
      <p:sp>
        <p:nvSpPr>
          <p:cNvPr id="14" name="文本框 3"/>
          <p:cNvSpPr txBox="1"/>
          <p:nvPr/>
        </p:nvSpPr>
        <p:spPr bwMode="auto">
          <a:xfrm>
            <a:off x="10012876" y="1828967"/>
            <a:ext cx="1571620" cy="738664"/>
          </a:xfrm>
          <a:prstGeom prst="rect">
            <a:avLst/>
          </a:prstGeom>
          <a:noFill/>
        </p:spPr>
        <p:txBody>
          <a:bodyPr wrap="square" rtlCol="0">
            <a:spAutoFit/>
          </a:bodyPr>
          <a:lstStyle/>
          <a:p>
            <a:pPr algn="ctr">
              <a:defRPr/>
            </a:pPr>
            <a:r>
              <a:rPr lang="en-US" sz="1400"/>
              <a:t>Using</a:t>
            </a:r>
            <a:endParaRPr/>
          </a:p>
          <a:p>
            <a:pPr algn="ctr">
              <a:defRPr/>
            </a:pPr>
            <a:r>
              <a:rPr lang="en-US" sz="1400"/>
              <a:t>Routing Header </a:t>
            </a:r>
            <a:endParaRPr/>
          </a:p>
          <a:p>
            <a:pPr algn="ctr">
              <a:defRPr/>
            </a:pPr>
            <a:r>
              <a:rPr lang="en-US" sz="1400"/>
              <a:t>w/ Local bitstring </a:t>
            </a:r>
            <a:endParaRPr lang="zh-CN" sz="1400"/>
          </a:p>
        </p:txBody>
      </p:sp>
      <p:sp>
        <p:nvSpPr>
          <p:cNvPr id="15" name="右大括号 2"/>
          <p:cNvSpPr/>
          <p:nvPr/>
        </p:nvSpPr>
        <p:spPr bwMode="auto">
          <a:xfrm>
            <a:off x="8461694" y="2069595"/>
            <a:ext cx="200905" cy="123790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zh-CN"/>
          </a:p>
        </p:txBody>
      </p:sp>
      <p:sp>
        <p:nvSpPr>
          <p:cNvPr id="16" name="右大括号 2"/>
          <p:cNvSpPr/>
          <p:nvPr/>
        </p:nvSpPr>
        <p:spPr bwMode="auto">
          <a:xfrm>
            <a:off x="8441257" y="789200"/>
            <a:ext cx="221341" cy="1195935"/>
          </a:xfrm>
          <a:prstGeom prst="rightBrace">
            <a:avLst>
              <a:gd name="adj1" fmla="val 8333"/>
              <a:gd name="adj2" fmla="val 50000"/>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zh-CN"/>
          </a:p>
        </p:txBody>
      </p:sp>
      <p:sp>
        <p:nvSpPr>
          <p:cNvPr id="17" name="文本框 3"/>
          <p:cNvSpPr txBox="1"/>
          <p:nvPr/>
        </p:nvSpPr>
        <p:spPr bwMode="auto">
          <a:xfrm>
            <a:off x="8501702" y="2469164"/>
            <a:ext cx="1571620" cy="307777"/>
          </a:xfrm>
          <a:prstGeom prst="rect">
            <a:avLst/>
          </a:prstGeom>
          <a:noFill/>
        </p:spPr>
        <p:txBody>
          <a:bodyPr wrap="square" rtlCol="0">
            <a:spAutoFit/>
          </a:bodyPr>
          <a:lstStyle/>
          <a:p>
            <a:pPr algn="ctr">
              <a:defRPr/>
            </a:pPr>
            <a:r>
              <a:rPr lang="en-US" sz="1400"/>
              <a:t>+ Multicast Dest </a:t>
            </a:r>
            <a:endParaRPr lang="zh-CN" sz="1400"/>
          </a:p>
        </p:txBody>
      </p:sp>
      <p:sp>
        <p:nvSpPr>
          <p:cNvPr id="18" name="文本框 3"/>
          <p:cNvSpPr txBox="1"/>
          <p:nvPr/>
        </p:nvSpPr>
        <p:spPr bwMode="auto">
          <a:xfrm>
            <a:off x="8487633" y="1399051"/>
            <a:ext cx="1571620" cy="307777"/>
          </a:xfrm>
          <a:prstGeom prst="rect">
            <a:avLst/>
          </a:prstGeom>
          <a:noFill/>
        </p:spPr>
        <p:txBody>
          <a:bodyPr wrap="square" rtlCol="0">
            <a:spAutoFit/>
          </a:bodyPr>
          <a:lstStyle/>
          <a:p>
            <a:pPr algn="ctr">
              <a:defRPr/>
            </a:pPr>
            <a:r>
              <a:rPr lang="en-US" sz="1400"/>
              <a:t>+ Link numbers </a:t>
            </a:r>
            <a:endParaRPr lang="zh-CN" sz="1400"/>
          </a:p>
        </p:txBody>
      </p:sp>
      <p:sp>
        <p:nvSpPr>
          <p:cNvPr id="19" name="文本框 13">
            <a:extLst>
              <a:ext uri="{FF2B5EF4-FFF2-40B4-BE49-F238E27FC236}">
                <a16:creationId xmlns:a16="http://schemas.microsoft.com/office/drawing/2014/main" id="{00275CCF-E687-4EAB-85CC-62BC696221DB}"/>
              </a:ext>
            </a:extLst>
          </p:cNvPr>
          <p:cNvSpPr txBox="1"/>
          <p:nvPr/>
        </p:nvSpPr>
        <p:spPr bwMode="auto">
          <a:xfrm>
            <a:off x="9086302" y="3605877"/>
            <a:ext cx="1474193" cy="307777"/>
          </a:xfrm>
          <a:prstGeom prst="rect">
            <a:avLst/>
          </a:prstGeom>
          <a:noFill/>
        </p:spPr>
        <p:txBody>
          <a:bodyPr wrap="square" rtlCol="0">
            <a:spAutoFit/>
          </a:bodyPr>
          <a:lstStyle/>
          <a:p>
            <a:pPr algn="ctr">
              <a:defRPr/>
            </a:pPr>
            <a:r>
              <a:rPr lang="en-US" sz="1400" dirty="0"/>
              <a:t>SRv6 (SRH) </a:t>
            </a:r>
            <a:endParaRPr lang="zh-CN" sz="1400" dirty="0"/>
          </a:p>
        </p:txBody>
      </p:sp>
      <p:sp>
        <p:nvSpPr>
          <p:cNvPr id="20" name="右大括号 2">
            <a:extLst>
              <a:ext uri="{FF2B5EF4-FFF2-40B4-BE49-F238E27FC236}">
                <a16:creationId xmlns:a16="http://schemas.microsoft.com/office/drawing/2014/main" id="{ED2E5232-D0FC-4669-AABB-D48497E76B01}"/>
              </a:ext>
            </a:extLst>
          </p:cNvPr>
          <p:cNvSpPr/>
          <p:nvPr/>
        </p:nvSpPr>
        <p:spPr bwMode="auto">
          <a:xfrm>
            <a:off x="8978290" y="3417137"/>
            <a:ext cx="184385" cy="793199"/>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73848404" name="Rectangle 2"/>
          <p:cNvSpPr>
            <a:spLocks noGrp="1" noChangeArrowheads="1"/>
          </p:cNvSpPr>
          <p:nvPr>
            <p:ph type="title"/>
          </p:nvPr>
        </p:nvSpPr>
        <p:spPr bwMode="auto">
          <a:xfrm>
            <a:off x="364404" y="155284"/>
            <a:ext cx="9692036" cy="393396"/>
          </a:xfrm>
        </p:spPr>
        <p:txBody>
          <a:bodyPr>
            <a:noAutofit/>
          </a:bodyPr>
          <a:lstStyle/>
          <a:p>
            <a:pPr algn="l">
              <a:defRPr/>
            </a:pPr>
            <a:r>
              <a:rPr lang="en-US" sz="2800">
                <a:solidFill>
                  <a:srgbClr val="C00000"/>
                </a:solidFill>
              </a:rPr>
              <a:t>Example merged MRH Header option (and alternatives)</a:t>
            </a:r>
            <a:endParaRPr lang="en-US" sz="2800">
              <a:solidFill>
                <a:srgbClr val="C00000"/>
              </a:solidFill>
              <a:latin typeface="Candara"/>
            </a:endParaRPr>
          </a:p>
        </p:txBody>
      </p:sp>
      <p:sp>
        <p:nvSpPr>
          <p:cNvPr id="110689131" name="Date Placeholder 3"/>
          <p:cNvSpPr txBox="1"/>
          <p:nvPr/>
        </p:nvSpPr>
        <p:spPr bwMode="auto">
          <a:xfrm>
            <a:off x="11087714" y="6476999"/>
            <a:ext cx="833007" cy="457200"/>
          </a:xfrm>
          <a:prstGeom prst="rect">
            <a:avLst/>
          </a:prstGeom>
          <a:noFill/>
          <a:ln w="9525">
            <a:noFill/>
            <a:miter/>
            <a:headEnd/>
            <a:tailEnd/>
          </a:ln>
          <a:effectLst/>
        </p:spPr>
        <p:txBody>
          <a:bodyPr vert="horz" wrap="square" lIns="0" tIns="0" rIns="0" bIns="0" numCol="1" anchor="t" anchorCtr="0" compatLnSpc="1">
            <a:prstTxWarp prst="textNoShape">
              <a:avLst/>
            </a:prstTxWarp>
          </a:bodyPr>
          <a:lstStyle>
            <a:defPPr>
              <a:defRPr lang="en-US"/>
            </a:defPPr>
            <a:lvl1pPr algn="l">
              <a:lnSpc>
                <a:spcPct val="85000"/>
              </a:lnSpc>
              <a:spcBef>
                <a:spcPts val="0"/>
              </a:spcBef>
              <a:spcAft>
                <a:spcPts val="0"/>
              </a:spcAft>
              <a:defRPr sz="1200">
                <a:solidFill>
                  <a:schemeClr val="bg2"/>
                </a:solidFill>
                <a:latin typeface="Arial"/>
                <a:ea typeface="ＭＳ Ｐゴシック"/>
                <a:cs typeface="+mn-cs"/>
              </a:defRPr>
            </a:lvl1pPr>
            <a:lvl2pPr marL="457200" algn="l">
              <a:spcBef>
                <a:spcPts val="0"/>
              </a:spcBef>
              <a:spcAft>
                <a:spcPts val="0"/>
              </a:spcAft>
              <a:defRPr>
                <a:solidFill>
                  <a:schemeClr val="tx1"/>
                </a:solidFill>
                <a:latin typeface="Arial"/>
                <a:ea typeface="+mn-ea"/>
                <a:cs typeface="+mn-cs"/>
              </a:defRPr>
            </a:lvl2pPr>
            <a:lvl3pPr marL="914400" algn="l">
              <a:spcBef>
                <a:spcPts val="0"/>
              </a:spcBef>
              <a:spcAft>
                <a:spcPts val="0"/>
              </a:spcAft>
              <a:defRPr>
                <a:solidFill>
                  <a:schemeClr val="tx1"/>
                </a:solidFill>
                <a:latin typeface="Arial"/>
                <a:ea typeface="+mn-ea"/>
                <a:cs typeface="+mn-cs"/>
              </a:defRPr>
            </a:lvl3pPr>
            <a:lvl4pPr marL="1371600" algn="l">
              <a:spcBef>
                <a:spcPts val="0"/>
              </a:spcBef>
              <a:spcAft>
                <a:spcPts val="0"/>
              </a:spcAft>
              <a:defRPr>
                <a:solidFill>
                  <a:schemeClr val="tx1"/>
                </a:solidFill>
                <a:latin typeface="Arial"/>
                <a:ea typeface="+mn-ea"/>
                <a:cs typeface="+mn-cs"/>
              </a:defRPr>
            </a:lvl4pPr>
            <a:lvl5pPr marL="1828800" algn="l">
              <a:spcBef>
                <a:spcPts val="0"/>
              </a:spcBef>
              <a:spcAft>
                <a:spcPts val="0"/>
              </a:spcAft>
              <a:defRPr>
                <a:solidFill>
                  <a:schemeClr val="tx1"/>
                </a:solidFill>
                <a:latin typeface="Arial"/>
                <a:ea typeface="+mn-ea"/>
                <a:cs typeface="+mn-cs"/>
              </a:defRPr>
            </a:lvl5pPr>
            <a:lvl6pPr marL="2286000" algn="l" defTabSz="914400">
              <a:defRPr>
                <a:solidFill>
                  <a:schemeClr val="tx1"/>
                </a:solidFill>
                <a:latin typeface="Arial"/>
                <a:ea typeface="+mn-ea"/>
                <a:cs typeface="+mn-cs"/>
              </a:defRPr>
            </a:lvl6pPr>
            <a:lvl7pPr marL="2743200" algn="l" defTabSz="914400">
              <a:defRPr>
                <a:solidFill>
                  <a:schemeClr val="tx1"/>
                </a:solidFill>
                <a:latin typeface="Arial"/>
                <a:ea typeface="+mn-ea"/>
                <a:cs typeface="+mn-cs"/>
              </a:defRPr>
            </a:lvl7pPr>
            <a:lvl8pPr marL="3200400" algn="l" defTabSz="914400">
              <a:defRPr>
                <a:solidFill>
                  <a:schemeClr val="tx1"/>
                </a:solidFill>
                <a:latin typeface="Arial"/>
                <a:ea typeface="+mn-ea"/>
                <a:cs typeface="+mn-cs"/>
              </a:defRPr>
            </a:lvl8pPr>
            <a:lvl9pPr marL="3657600" algn="l" defTabSz="914400">
              <a:defRPr>
                <a:solidFill>
                  <a:schemeClr val="tx1"/>
                </a:solidFill>
                <a:latin typeface="Arial"/>
                <a:ea typeface="+mn-ea"/>
                <a:cs typeface="+mn-cs"/>
              </a:defRPr>
            </a:lvl9pPr>
          </a:lstStyle>
          <a:p>
            <a:pPr marL="0" marR="0" lvl="0" indent="0" algn="l" defTabSz="914400">
              <a:lnSpc>
                <a:spcPct val="85000"/>
              </a:lnSpc>
              <a:spcBef>
                <a:spcPts val="0"/>
              </a:spcBef>
              <a:spcAft>
                <a:spcPts val="0"/>
              </a:spcAft>
              <a:buClrTx/>
              <a:buSzTx/>
              <a:buFontTx/>
              <a:buNone/>
              <a:defRPr/>
            </a:pPr>
            <a:r>
              <a:rPr lang="de-DE" sz="1200" b="0" i="0" u="none" strike="noStrike" cap="none" spc="0">
                <a:ln>
                  <a:noFill/>
                </a:ln>
                <a:solidFill>
                  <a:srgbClr val="2D2015"/>
                </a:solidFill>
                <a:latin typeface="Arial"/>
                <a:ea typeface="ＭＳ Ｐゴシック"/>
                <a:cs typeface="Arial"/>
              </a:rPr>
              <a:t>Page </a:t>
            </a:r>
            <a:fld id="{3A45EA89-057D-035C-C038-579BE177005D}" type="slidenum">
              <a:rPr lang="de-DE" sz="1200" b="0" i="0" u="none" strike="noStrike" cap="none" spc="0">
                <a:ln>
                  <a:noFill/>
                </a:ln>
                <a:solidFill>
                  <a:srgbClr val="2D2015"/>
                </a:solidFill>
                <a:latin typeface="Arial"/>
                <a:ea typeface="ＭＳ Ｐゴシック"/>
                <a:cs typeface="Arial"/>
              </a:rPr>
              <a:t>6</a:t>
            </a:fld>
            <a:endParaRPr lang="en-GB" sz="1200" b="0" i="0" u="none" strike="noStrike" cap="none" spc="0">
              <a:ln>
                <a:noFill/>
              </a:ln>
              <a:solidFill>
                <a:srgbClr val="2D2015"/>
              </a:solidFill>
              <a:latin typeface="Arial"/>
              <a:ea typeface="ＭＳ Ｐゴシック"/>
              <a:cs typeface="Arial"/>
            </a:endParaRPr>
          </a:p>
        </p:txBody>
      </p:sp>
      <p:sp>
        <p:nvSpPr>
          <p:cNvPr id="655468997" name="Rectangle 5"/>
          <p:cNvSpPr>
            <a:spLocks noChangeArrowheads="1"/>
          </p:cNvSpPr>
          <p:nvPr/>
        </p:nvSpPr>
        <p:spPr bwMode="auto">
          <a:xfrm>
            <a:off x="364405" y="703275"/>
            <a:ext cx="6667699" cy="5773723"/>
          </a:xfrm>
          <a:prstGeom prst="rect">
            <a:avLst/>
          </a:prstGeom>
          <a:noFill/>
          <a:ln w="9525">
            <a:noFill/>
            <a:miter/>
            <a:headEnd/>
            <a:tailEnd/>
          </a:ln>
        </p:spPr>
        <p:txBody>
          <a:bodyPr/>
          <a:lstStyle/>
          <a:p>
            <a:pPr>
              <a:buFont typeface="Wingdings"/>
              <a:buChar char="Ø"/>
              <a:defRPr/>
            </a:pPr>
            <a:r>
              <a:rPr lang="en-US" sz="2600"/>
              <a:t>Single New IPv6 Routing Header for MSR</a:t>
            </a:r>
            <a:endParaRPr/>
          </a:p>
          <a:p>
            <a:pPr marL="400050" lvl="1" indent="0">
              <a:buFont typeface="Arial"/>
              <a:buNone/>
              <a:defRPr/>
            </a:pPr>
            <a:r>
              <a:rPr lang="en-US" sz="2000"/>
              <a:t>Or else every new MRH option requires separate Routing Type</a:t>
            </a:r>
            <a:endParaRPr/>
          </a:p>
          <a:p>
            <a:pPr marL="400050" lvl="1" indent="0">
              <a:buFont typeface="Arial"/>
              <a:buNone/>
              <a:defRPr/>
            </a:pPr>
            <a:endParaRPr lang="en-US" sz="2600"/>
          </a:p>
          <a:p>
            <a:pPr>
              <a:buFont typeface="Wingdings"/>
              <a:buChar char="Ø"/>
              <a:defRPr/>
            </a:pPr>
            <a:r>
              <a:rPr lang="en-US" sz="2600" b="0" i="0" u="none" strike="noStrike" cap="none" spc="0">
                <a:solidFill>
                  <a:schemeClr val="tx1"/>
                </a:solidFill>
                <a:latin typeface="+mn-lt"/>
                <a:ea typeface="+mn-ea"/>
                <a:cs typeface="+mn-cs"/>
              </a:rPr>
              <a:t>MRH Sub-type: </a:t>
            </a:r>
            <a:endParaRPr lang="en-US" sz="2600"/>
          </a:p>
          <a:p>
            <a:pPr marL="400050" lvl="1" indent="0">
              <a:buFont typeface="Arial"/>
              <a:buNone/>
              <a:defRPr/>
            </a:pPr>
            <a:r>
              <a:rPr lang="en-US" sz="2000" b="0" i="0" u="none" strike="noStrike" cap="none" spc="0">
                <a:solidFill>
                  <a:schemeClr val="tx1"/>
                </a:solidFill>
                <a:latin typeface="+mn-lt"/>
                <a:ea typeface="+mn-ea"/>
                <a:cs typeface="+mn-cs"/>
              </a:rPr>
              <a:t>To support different MRH options</a:t>
            </a:r>
            <a:endParaRPr lang="en-US" sz="2000" b="0" i="0" u="none" strike="noStrike" cap="none" spc="0">
              <a:solidFill>
                <a:schemeClr val="tx1"/>
              </a:solidFill>
              <a:latin typeface="Arial"/>
              <a:ea typeface="Arial"/>
              <a:cs typeface="Arial"/>
            </a:endParaRPr>
          </a:p>
          <a:p>
            <a:pPr lvl="0">
              <a:buFont typeface="Wingdings"/>
              <a:buChar char="Ø"/>
              <a:defRPr/>
            </a:pPr>
            <a:r>
              <a:rPr lang="en-US" sz="2600"/>
              <a:t>MRH Sub-Type specific data:</a:t>
            </a:r>
            <a:endParaRPr/>
          </a:p>
          <a:p>
            <a:pPr marL="400050" lvl="1" indent="0">
              <a:buFont typeface="Arial"/>
              <a:buNone/>
              <a:defRPr/>
            </a:pPr>
            <a:r>
              <a:rPr lang="en-US" sz="2000"/>
              <a:t>Encoded list of egress MSR routers (BE) </a:t>
            </a:r>
            <a:endParaRPr/>
          </a:p>
          <a:p>
            <a:pPr marL="400050" lvl="1" indent="0">
              <a:buFont typeface="Arial"/>
              <a:buNone/>
              <a:defRPr/>
            </a:pPr>
            <a:r>
              <a:rPr lang="en-US" sz="2000"/>
              <a:t>or steered tree information (TE)</a:t>
            </a:r>
            <a:endParaRPr/>
          </a:p>
          <a:p>
            <a:pPr marL="400050" lvl="1" indent="0">
              <a:buFont typeface="Arial"/>
              <a:buNone/>
              <a:defRPr/>
            </a:pPr>
            <a:endParaRPr lang="en-US" sz="2200"/>
          </a:p>
          <a:p>
            <a:pPr lvl="0">
              <a:buFont typeface="Wingdings"/>
              <a:buChar char="Ø"/>
              <a:defRPr/>
            </a:pPr>
            <a:r>
              <a:rPr lang="en-US" sz="2600"/>
              <a:t>Service Level Parameters (optional)</a:t>
            </a:r>
            <a:endParaRPr/>
          </a:p>
          <a:p>
            <a:pPr marL="400050" lvl="1" indent="0">
              <a:buFont typeface="Arial"/>
              <a:buNone/>
              <a:defRPr/>
            </a:pPr>
            <a:r>
              <a:rPr lang="en-US"/>
              <a:t>Or else may need another extension header for them</a:t>
            </a:r>
            <a:endParaRPr/>
          </a:p>
          <a:p>
            <a:pPr marL="800100" lvl="2" indent="0">
              <a:buFont typeface="Arial"/>
              <a:buNone/>
              <a:defRPr/>
            </a:pPr>
            <a:r>
              <a:rPr lang="en-US"/>
              <a:t>Easier if per-hop forwarding only needs to look at one header ?!</a:t>
            </a:r>
            <a:endParaRPr/>
          </a:p>
          <a:p>
            <a:pPr marL="400050" lvl="1" indent="0">
              <a:buFont typeface="Arial"/>
              <a:buNone/>
              <a:defRPr/>
            </a:pPr>
            <a:r>
              <a:rPr lang="en-US"/>
              <a:t>Stateless multicast means no-per-flow state, so this may require novel DetNet queuing mechanisms.</a:t>
            </a:r>
            <a:endParaRPr/>
          </a:p>
          <a:p>
            <a:pPr marL="400050" lvl="1" indent="0">
              <a:buFont typeface="Arial"/>
              <a:buNone/>
              <a:defRPr/>
            </a:pPr>
            <a:r>
              <a:rPr lang="en-US"/>
              <a:t>DSCP may not be good enough.</a:t>
            </a:r>
            <a:endParaRPr/>
          </a:p>
        </p:txBody>
      </p:sp>
      <p:sp>
        <p:nvSpPr>
          <p:cNvPr id="5" name="Rectangle 293"/>
          <p:cNvSpPr/>
          <p:nvPr/>
        </p:nvSpPr>
        <p:spPr bwMode="auto">
          <a:xfrm>
            <a:off x="6096000" y="1556792"/>
            <a:ext cx="5709611" cy="2800767"/>
          </a:xfrm>
          <a:prstGeom prst="rect">
            <a:avLst/>
          </a:prstGeom>
        </p:spPr>
        <p:txBody>
          <a:bodyPr wrap="square">
            <a:spAutoFit/>
          </a:bodyPr>
          <a:lstStyle/>
          <a:p>
            <a:pPr>
              <a:defRPr/>
            </a:pPr>
            <a:r>
              <a:rPr lang="en-US" sz="1100">
                <a:solidFill>
                  <a:srgbClr val="000000"/>
                </a:solidFill>
                <a:latin typeface="Courier New"/>
                <a:ea typeface="华文细黑"/>
                <a:cs typeface="Courier New"/>
              </a:rPr>
              <a:t>+-+-+-+-+-+-+-+-+-+-+-+-+-+-+-+-+-+-+-+-+-+-+-+-+-+-+-+-+-+-+-+-+</a:t>
            </a:r>
            <a:endParaRPr/>
          </a:p>
          <a:p>
            <a:pPr>
              <a:defRPr/>
            </a:pPr>
            <a:r>
              <a:rPr lang="en-US" sz="1100">
                <a:solidFill>
                  <a:srgbClr val="000000"/>
                </a:solidFill>
                <a:latin typeface="Courier New"/>
                <a:ea typeface="华文细黑"/>
                <a:cs typeface="Courier New"/>
              </a:rPr>
              <a:t>|  Next Header  |  Hdr Ext Len  |  Routing Type | Segments Left |</a:t>
            </a:r>
            <a:endParaRPr/>
          </a:p>
          <a:p>
            <a:pPr>
              <a:defRPr/>
            </a:pPr>
            <a:r>
              <a:rPr lang="en-US" sz="1100">
                <a:solidFill>
                  <a:srgbClr val="000000"/>
                </a:solidFill>
                <a:latin typeface="Courier New"/>
                <a:ea typeface="华文细黑"/>
                <a:cs typeface="Courier New"/>
              </a:rPr>
              <a:t>+-+-+-+-+-+-+-+-+-+-+-+-+-+-+-+-+-+-+-+-+-+-+-+-+-+-+-+-+-+-+-+-+</a:t>
            </a:r>
            <a:endParaRPr/>
          </a:p>
          <a:p>
            <a:pPr>
              <a:defRPr/>
            </a:pPr>
            <a:r>
              <a:rPr lang="en-US" sz="1100">
                <a:solidFill>
                  <a:srgbClr val="000000"/>
                </a:solidFill>
                <a:latin typeface="Courier New"/>
                <a:ea typeface="华文细黑"/>
                <a:cs typeface="Courier New"/>
              </a:rPr>
              <a:t>?                                                               ?</a:t>
            </a:r>
            <a:endParaRPr/>
          </a:p>
          <a:p>
            <a:pPr>
              <a:defRPr/>
            </a:pPr>
            <a:r>
              <a:rPr lang="en-US" sz="1100">
                <a:solidFill>
                  <a:srgbClr val="000000"/>
                </a:solidFill>
                <a:latin typeface="Courier New"/>
                <a:ea typeface="华文细黑"/>
                <a:cs typeface="Courier New"/>
              </a:rPr>
              <a:t>?         Service Level Parameters, e.g.: detnet                ?</a:t>
            </a:r>
            <a:endParaRPr/>
          </a:p>
          <a:p>
            <a:pPr>
              <a:defRPr/>
            </a:pPr>
            <a:r>
              <a:rPr lang="en-US" sz="1100">
                <a:solidFill>
                  <a:srgbClr val="000000"/>
                </a:solidFill>
                <a:latin typeface="Courier New"/>
                <a:ea typeface="华文细黑"/>
                <a:cs typeface="Courier New"/>
              </a:rPr>
              <a:t>?         TBD, e.g.: latency, queuing parameters                ?    </a:t>
            </a:r>
            <a:endParaRPr/>
          </a:p>
          <a:p>
            <a:pPr>
              <a:defRPr/>
            </a:pPr>
            <a:r>
              <a:rPr lang="en-US" sz="1100">
                <a:solidFill>
                  <a:srgbClr val="000000"/>
                </a:solidFill>
                <a:latin typeface="Courier New"/>
                <a:ea typeface="华文细黑"/>
                <a:cs typeface="Courier New"/>
              </a:rPr>
              <a:t>?                                                               ?</a:t>
            </a:r>
            <a:endParaRPr/>
          </a:p>
          <a:p>
            <a:pPr>
              <a:defRPr/>
            </a:pPr>
            <a:r>
              <a:rPr lang="en-US" sz="1100">
                <a:solidFill>
                  <a:srgbClr val="000000"/>
                </a:solidFill>
                <a:latin typeface="Courier New"/>
                <a:ea typeface="华文细黑"/>
                <a:cs typeface="Courier New"/>
              </a:rPr>
              <a:t>+-+-+-+-+-+-+-+-+-+-+-+-+-+-+-+-+-+-+-+-+-+-+-+-+-+-+-+-+-+-+-+-+</a:t>
            </a:r>
            <a:endParaRPr/>
          </a:p>
          <a:p>
            <a:pPr>
              <a:defRPr/>
            </a:pPr>
            <a:r>
              <a:rPr lang="en-US" sz="1100">
                <a:solidFill>
                  <a:srgbClr val="000000"/>
                </a:solidFill>
                <a:latin typeface="Courier New"/>
                <a:ea typeface="华文细黑"/>
                <a:cs typeface="Courier New"/>
              </a:rPr>
              <a:t>|  MRH Sub-Type |         MRH Sub-Type specific data            |</a:t>
            </a:r>
            <a:endParaRPr/>
          </a:p>
          <a:p>
            <a:pPr>
              <a:defRPr/>
            </a:pPr>
            <a:r>
              <a:rPr lang="en-US" sz="1100">
                <a:solidFill>
                  <a:srgbClr val="000000"/>
                </a:solidFill>
                <a:latin typeface="Courier New"/>
                <a:ea typeface="华文细黑"/>
                <a:cs typeface="Courier New"/>
              </a:rPr>
              <a:t>+-+-+-+-+-+-+-+-+                                              //</a:t>
            </a:r>
            <a:endParaRPr/>
          </a:p>
          <a:p>
            <a:pPr>
              <a:defRPr/>
            </a:pPr>
            <a:r>
              <a:rPr lang="en-US" sz="1100">
                <a:solidFill>
                  <a:srgbClr val="000000"/>
                </a:solidFill>
                <a:latin typeface="Courier New"/>
                <a:ea typeface="华文细黑"/>
                <a:cs typeface="Courier New"/>
              </a:rPr>
              <a:t>//                         ...                                 //</a:t>
            </a:r>
            <a:endParaRPr/>
          </a:p>
          <a:p>
            <a:pPr>
              <a:defRPr/>
            </a:pPr>
            <a:r>
              <a:rPr lang="en-US" sz="1100">
                <a:solidFill>
                  <a:srgbClr val="000000"/>
                </a:solidFill>
                <a:latin typeface="Courier New"/>
                <a:ea typeface="华文细黑"/>
                <a:cs typeface="Courier New"/>
              </a:rPr>
              <a:t>+-+-+-+-+-+-+-+-+-+-+-+-+-+-+-+-+-+-+-+-+-+-+-+-+-+-+-+-+-+-+-+-+</a:t>
            </a:r>
            <a:endParaRPr/>
          </a:p>
          <a:p>
            <a:pPr>
              <a:defRPr/>
            </a:pPr>
            <a:r>
              <a:rPr lang="en-US" sz="1100">
                <a:solidFill>
                  <a:srgbClr val="000000"/>
                </a:solidFill>
                <a:latin typeface="Courier New"/>
                <a:ea typeface="华文细黑"/>
                <a:cs typeface="Courier New"/>
              </a:rPr>
              <a:t>//                                                             //</a:t>
            </a:r>
            <a:endParaRPr/>
          </a:p>
          <a:p>
            <a:pPr>
              <a:defRPr/>
            </a:pPr>
            <a:r>
              <a:rPr lang="en-US" sz="1100">
                <a:solidFill>
                  <a:srgbClr val="000000"/>
                </a:solidFill>
                <a:latin typeface="Courier New"/>
                <a:ea typeface="华文细黑"/>
                <a:cs typeface="Courier New"/>
              </a:rPr>
              <a:t>//         Optional Type Length Value (TLV) objects (variable) //</a:t>
            </a:r>
            <a:endParaRPr/>
          </a:p>
          <a:p>
            <a:pPr>
              <a:defRPr/>
            </a:pPr>
            <a:r>
              <a:rPr lang="en-US" sz="1100">
                <a:solidFill>
                  <a:srgbClr val="000000"/>
                </a:solidFill>
                <a:latin typeface="Courier New"/>
                <a:ea typeface="华文细黑"/>
                <a:cs typeface="Courier New"/>
              </a:rPr>
              <a:t>//                                                             //</a:t>
            </a:r>
            <a:endParaRPr/>
          </a:p>
          <a:p>
            <a:pPr>
              <a:defRPr/>
            </a:pPr>
            <a:r>
              <a:rPr lang="en-US" sz="1100">
                <a:solidFill>
                  <a:srgbClr val="000000"/>
                </a:solidFill>
                <a:latin typeface="Courier New"/>
                <a:ea typeface="华文细黑"/>
                <a:cs typeface="Courier New"/>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73848404" name="Rectangle 2"/>
          <p:cNvSpPr>
            <a:spLocks noGrp="1" noChangeArrowheads="1"/>
          </p:cNvSpPr>
          <p:nvPr>
            <p:ph type="title"/>
          </p:nvPr>
        </p:nvSpPr>
        <p:spPr bwMode="auto">
          <a:xfrm>
            <a:off x="364404" y="155284"/>
            <a:ext cx="8636703" cy="354031"/>
          </a:xfrm>
        </p:spPr>
        <p:txBody>
          <a:bodyPr>
            <a:noAutofit/>
          </a:bodyPr>
          <a:lstStyle/>
          <a:p>
            <a:pPr algn="l">
              <a:defRPr/>
            </a:pPr>
            <a:r>
              <a:rPr lang="en-US" sz="2800" b="1">
                <a:solidFill>
                  <a:srgbClr val="C00000"/>
                </a:solidFill>
                <a:latin typeface="Candara"/>
              </a:rPr>
              <a:t>More core decision/validation points</a:t>
            </a:r>
            <a:endParaRPr lang="en-US" sz="2800">
              <a:solidFill>
                <a:srgbClr val="C00000"/>
              </a:solidFill>
              <a:latin typeface="Candara"/>
            </a:endParaRPr>
          </a:p>
        </p:txBody>
      </p:sp>
      <p:sp>
        <p:nvSpPr>
          <p:cNvPr id="110689131" name="Date Placeholder 3"/>
          <p:cNvSpPr txBox="1"/>
          <p:nvPr/>
        </p:nvSpPr>
        <p:spPr bwMode="auto">
          <a:xfrm>
            <a:off x="11087714" y="6476999"/>
            <a:ext cx="833007" cy="457200"/>
          </a:xfrm>
          <a:prstGeom prst="rect">
            <a:avLst/>
          </a:prstGeom>
          <a:noFill/>
          <a:ln w="9525">
            <a:noFill/>
            <a:miter/>
            <a:headEnd/>
            <a:tailEnd/>
          </a:ln>
          <a:effectLst/>
        </p:spPr>
        <p:txBody>
          <a:bodyPr vert="horz" wrap="square" lIns="0" tIns="0" rIns="0" bIns="0" numCol="1" anchor="t" anchorCtr="0" compatLnSpc="1">
            <a:prstTxWarp prst="textNoShape">
              <a:avLst/>
            </a:prstTxWarp>
          </a:bodyPr>
          <a:lstStyle>
            <a:defPPr>
              <a:defRPr lang="en-US"/>
            </a:defPPr>
            <a:lvl1pPr algn="l">
              <a:lnSpc>
                <a:spcPct val="85000"/>
              </a:lnSpc>
              <a:spcBef>
                <a:spcPts val="0"/>
              </a:spcBef>
              <a:spcAft>
                <a:spcPts val="0"/>
              </a:spcAft>
              <a:defRPr sz="1200">
                <a:solidFill>
                  <a:schemeClr val="bg2"/>
                </a:solidFill>
                <a:latin typeface="Arial"/>
                <a:ea typeface="ＭＳ Ｐゴシック"/>
                <a:cs typeface="+mn-cs"/>
              </a:defRPr>
            </a:lvl1pPr>
            <a:lvl2pPr marL="457200" algn="l">
              <a:spcBef>
                <a:spcPts val="0"/>
              </a:spcBef>
              <a:spcAft>
                <a:spcPts val="0"/>
              </a:spcAft>
              <a:defRPr>
                <a:solidFill>
                  <a:schemeClr val="tx1"/>
                </a:solidFill>
                <a:latin typeface="Arial"/>
                <a:ea typeface="+mn-ea"/>
                <a:cs typeface="+mn-cs"/>
              </a:defRPr>
            </a:lvl2pPr>
            <a:lvl3pPr marL="914400" algn="l">
              <a:spcBef>
                <a:spcPts val="0"/>
              </a:spcBef>
              <a:spcAft>
                <a:spcPts val="0"/>
              </a:spcAft>
              <a:defRPr>
                <a:solidFill>
                  <a:schemeClr val="tx1"/>
                </a:solidFill>
                <a:latin typeface="Arial"/>
                <a:ea typeface="+mn-ea"/>
                <a:cs typeface="+mn-cs"/>
              </a:defRPr>
            </a:lvl3pPr>
            <a:lvl4pPr marL="1371600" algn="l">
              <a:spcBef>
                <a:spcPts val="0"/>
              </a:spcBef>
              <a:spcAft>
                <a:spcPts val="0"/>
              </a:spcAft>
              <a:defRPr>
                <a:solidFill>
                  <a:schemeClr val="tx1"/>
                </a:solidFill>
                <a:latin typeface="Arial"/>
                <a:ea typeface="+mn-ea"/>
                <a:cs typeface="+mn-cs"/>
              </a:defRPr>
            </a:lvl4pPr>
            <a:lvl5pPr marL="1828800" algn="l">
              <a:spcBef>
                <a:spcPts val="0"/>
              </a:spcBef>
              <a:spcAft>
                <a:spcPts val="0"/>
              </a:spcAft>
              <a:defRPr>
                <a:solidFill>
                  <a:schemeClr val="tx1"/>
                </a:solidFill>
                <a:latin typeface="Arial"/>
                <a:ea typeface="+mn-ea"/>
                <a:cs typeface="+mn-cs"/>
              </a:defRPr>
            </a:lvl5pPr>
            <a:lvl6pPr marL="2286000" algn="l" defTabSz="914400">
              <a:defRPr>
                <a:solidFill>
                  <a:schemeClr val="tx1"/>
                </a:solidFill>
                <a:latin typeface="Arial"/>
                <a:ea typeface="+mn-ea"/>
                <a:cs typeface="+mn-cs"/>
              </a:defRPr>
            </a:lvl6pPr>
            <a:lvl7pPr marL="2743200" algn="l" defTabSz="914400">
              <a:defRPr>
                <a:solidFill>
                  <a:schemeClr val="tx1"/>
                </a:solidFill>
                <a:latin typeface="Arial"/>
                <a:ea typeface="+mn-ea"/>
                <a:cs typeface="+mn-cs"/>
              </a:defRPr>
            </a:lvl7pPr>
            <a:lvl8pPr marL="3200400" algn="l" defTabSz="914400">
              <a:defRPr>
                <a:solidFill>
                  <a:schemeClr val="tx1"/>
                </a:solidFill>
                <a:latin typeface="Arial"/>
                <a:ea typeface="+mn-ea"/>
                <a:cs typeface="+mn-cs"/>
              </a:defRPr>
            </a:lvl8pPr>
            <a:lvl9pPr marL="3657600" algn="l" defTabSz="914400">
              <a:defRPr>
                <a:solidFill>
                  <a:schemeClr val="tx1"/>
                </a:solidFill>
                <a:latin typeface="Arial"/>
                <a:ea typeface="+mn-ea"/>
                <a:cs typeface="+mn-cs"/>
              </a:defRPr>
            </a:lvl9pPr>
          </a:lstStyle>
          <a:p>
            <a:pPr marL="0" marR="0" lvl="0" indent="0" algn="l" defTabSz="914400">
              <a:lnSpc>
                <a:spcPct val="85000"/>
              </a:lnSpc>
              <a:spcBef>
                <a:spcPts val="0"/>
              </a:spcBef>
              <a:spcAft>
                <a:spcPts val="0"/>
              </a:spcAft>
              <a:buClrTx/>
              <a:buSzTx/>
              <a:buFontTx/>
              <a:buNone/>
              <a:defRPr/>
            </a:pPr>
            <a:r>
              <a:rPr lang="de-DE" sz="1200" b="0" i="0" u="none" strike="noStrike" cap="none" spc="0">
                <a:ln>
                  <a:noFill/>
                </a:ln>
                <a:solidFill>
                  <a:srgbClr val="2D2015"/>
                </a:solidFill>
                <a:latin typeface="Arial"/>
                <a:ea typeface="ＭＳ Ｐゴシック"/>
                <a:cs typeface="Arial"/>
              </a:rPr>
              <a:t>Page </a:t>
            </a:r>
            <a:fld id="{3A45EA89-057D-035C-C038-579BE177005D}" type="slidenum">
              <a:rPr lang="de-DE" sz="1200" b="0" i="0" u="none" strike="noStrike" cap="none" spc="0">
                <a:ln>
                  <a:noFill/>
                </a:ln>
                <a:solidFill>
                  <a:srgbClr val="2D2015"/>
                </a:solidFill>
                <a:latin typeface="Arial"/>
                <a:ea typeface="ＭＳ Ｐゴシック"/>
                <a:cs typeface="Arial"/>
              </a:rPr>
              <a:t>7</a:t>
            </a:fld>
            <a:endParaRPr lang="en-GB" sz="1200" b="0" i="0" u="none" strike="noStrike" cap="none" spc="0">
              <a:ln>
                <a:noFill/>
              </a:ln>
              <a:solidFill>
                <a:srgbClr val="2D2015"/>
              </a:solidFill>
              <a:latin typeface="Arial"/>
              <a:ea typeface="ＭＳ Ｐゴシック"/>
              <a:cs typeface="Arial"/>
            </a:endParaRPr>
          </a:p>
        </p:txBody>
      </p:sp>
      <p:sp>
        <p:nvSpPr>
          <p:cNvPr id="655468997" name="Rectangle 5"/>
          <p:cNvSpPr>
            <a:spLocks noChangeArrowheads="1"/>
          </p:cNvSpPr>
          <p:nvPr/>
        </p:nvSpPr>
        <p:spPr bwMode="auto">
          <a:xfrm>
            <a:off x="364404" y="703276"/>
            <a:ext cx="11556317" cy="5409602"/>
          </a:xfrm>
          <a:prstGeom prst="rect">
            <a:avLst/>
          </a:prstGeom>
          <a:noFill/>
          <a:ln w="9525">
            <a:noFill/>
            <a:miter/>
            <a:headEnd/>
            <a:tailEnd/>
          </a:ln>
        </p:spPr>
        <p:txBody>
          <a:bodyPr/>
          <a:lstStyle/>
          <a:p>
            <a:pPr lvl="0">
              <a:buFont typeface="Wingdings"/>
              <a:buChar char="Ø"/>
              <a:defRPr/>
            </a:pPr>
            <a:r>
              <a:rPr lang="en-US" sz="2800"/>
              <a:t>RH (Routing Header), single/multiple, and/or DoH / HbH ?</a:t>
            </a:r>
            <a:endParaRPr/>
          </a:p>
          <a:p>
            <a:pPr lvl="0">
              <a:buFont typeface="Wingdings"/>
              <a:buChar char="Ø"/>
              <a:defRPr/>
            </a:pPr>
            <a:r>
              <a:rPr lang="en-US" sz="2800"/>
              <a:t>RFC8200 relevant header encoding/processing rules.</a:t>
            </a:r>
            <a:endParaRPr/>
          </a:p>
          <a:p>
            <a:pPr lvl="1">
              <a:defRPr/>
            </a:pPr>
            <a:r>
              <a:rPr lang="en-US" sz="2000"/>
              <a:t>E.g.: minimum per-hop header rewrite (such as Segments-Left)</a:t>
            </a:r>
            <a:endParaRPr/>
          </a:p>
          <a:p>
            <a:pPr lvl="0">
              <a:buFont typeface="Wingdings"/>
              <a:buChar char="Ø"/>
              <a:defRPr/>
            </a:pPr>
            <a:r>
              <a:rPr lang="en-US" sz="2800"/>
              <a:t>How to best Encode/Serialize Tree</a:t>
            </a:r>
            <a:endParaRPr/>
          </a:p>
          <a:p>
            <a:pPr lvl="1">
              <a:defRPr/>
            </a:pPr>
            <a:r>
              <a:rPr lang="en-US" sz="2000"/>
              <a:t>For fast processing and best compression of tree</a:t>
            </a:r>
            <a:endParaRPr/>
          </a:p>
          <a:p>
            <a:pPr lvl="0">
              <a:buFont typeface="Wingdings"/>
              <a:buChar char="Ø"/>
              <a:defRPr/>
            </a:pPr>
            <a:r>
              <a:rPr lang="en-US" sz="2800"/>
              <a:t>Metrics for evaluation / comparison of proposals</a:t>
            </a:r>
            <a:endParaRPr/>
          </a:p>
          <a:p>
            <a:pPr marL="800100" lvl="1" indent="-342900">
              <a:buFont typeface="Wingdings"/>
              <a:buChar char="§"/>
              <a:defRPr/>
            </a:pPr>
            <a:r>
              <a:rPr lang="en-US" sz="2000"/>
              <a:t>Simulation results of scale in networks ?</a:t>
            </a:r>
            <a:endParaRPr/>
          </a:p>
          <a:p>
            <a:pPr marL="800100" lvl="1" indent="-342900">
              <a:buFont typeface="Wingdings"/>
              <a:buChar char="§"/>
              <a:defRPr/>
            </a:pPr>
            <a:r>
              <a:rPr lang="en-US" sz="2000"/>
              <a:t>Processing Pseudocode ? </a:t>
            </a:r>
            <a:endParaRPr/>
          </a:p>
          <a:p>
            <a:pPr marL="800100" lvl="1" indent="-342900">
              <a:buFont typeface="Wingdings"/>
              <a:buChar char="§"/>
              <a:defRPr/>
            </a:pPr>
            <a:r>
              <a:rPr lang="en-US" sz="2000"/>
              <a:t>Amount of read/writes into packet header ?</a:t>
            </a:r>
            <a:endParaRPr/>
          </a:p>
          <a:p>
            <a:pPr lvl="0">
              <a:buFont typeface="Wingdings"/>
              <a:buChar char="Ø"/>
              <a:defRPr/>
            </a:pPr>
            <a:r>
              <a:rPr lang="en-US" sz="2800"/>
              <a:t>How to make proposal easier comparable ?</a:t>
            </a:r>
            <a:endParaRPr/>
          </a:p>
          <a:p>
            <a:pPr marL="800100" lvl="1" indent="-342900">
              <a:buFont typeface="Wingdings"/>
              <a:buChar char="§"/>
              <a:defRPr/>
            </a:pPr>
            <a:r>
              <a:rPr lang="en-US" sz="2000"/>
              <a:t>Pseudocode (popular in multicast – PIM, BIER)</a:t>
            </a:r>
            <a:endParaRPr/>
          </a:p>
          <a:p>
            <a:pPr marL="800100" lvl="1" indent="-342900">
              <a:buFont typeface="Wingdings"/>
              <a:buChar char="§"/>
              <a:defRPr/>
            </a:pPr>
            <a:r>
              <a:rPr lang="en-US" sz="2000"/>
              <a:t>Common forwarding examples ?</a:t>
            </a:r>
            <a:endParaRPr/>
          </a:p>
          <a:p>
            <a:pPr marL="800100" lvl="1" indent="-342900">
              <a:buFont typeface="Wingdings"/>
              <a:buChar char="§"/>
              <a:defRPr/>
            </a:pPr>
            <a:r>
              <a:rPr lang="en-US" sz="2000"/>
              <a:t>Unified form of pseudocode ?</a:t>
            </a:r>
            <a:endParaRPr/>
          </a:p>
          <a:p>
            <a:pPr marL="228600" marR="0" lvl="0" indent="-228600" algn="l" defTabSz="914400">
              <a:lnSpc>
                <a:spcPct val="90000"/>
              </a:lnSpc>
              <a:spcBef>
                <a:spcPts val="1000"/>
              </a:spcBef>
              <a:spcAft>
                <a:spcPts val="0"/>
              </a:spcAft>
              <a:buClrTx/>
              <a:buSzTx/>
              <a:buFont typeface="Wingdings"/>
              <a:buChar char="Ø"/>
              <a:defRPr/>
            </a:pPr>
            <a:r>
              <a:rPr lang="en-US" sz="2500" b="0" i="0" u="none" strike="noStrike" cap="none" spc="0">
                <a:ln>
                  <a:noFill/>
                </a:ln>
                <a:solidFill>
                  <a:prstClr val="black"/>
                </a:solidFill>
                <a:latin typeface="Arial"/>
                <a:cs typeface="Arial"/>
              </a:rPr>
              <a:t>Which aspects are MSR6’s responsibility (6MAN happy)?</a:t>
            </a:r>
            <a:endParaRPr/>
          </a:p>
          <a:p>
            <a:pPr marL="685800" marR="0" lvl="1" indent="-228600" algn="l" defTabSz="914400">
              <a:lnSpc>
                <a:spcPct val="90000"/>
              </a:lnSpc>
              <a:spcBef>
                <a:spcPts val="500"/>
              </a:spcBef>
              <a:spcAft>
                <a:spcPts val="0"/>
              </a:spcAft>
              <a:buClrTx/>
              <a:buSzTx/>
              <a:buFont typeface="Arial"/>
              <a:buChar char="•"/>
              <a:defRPr/>
            </a:pPr>
            <a:r>
              <a:rPr lang="en-US" sz="2200" b="0" i="0" u="none" strike="noStrike" cap="none" spc="0">
                <a:ln>
                  <a:noFill/>
                </a:ln>
                <a:solidFill>
                  <a:prstClr val="black"/>
                </a:solidFill>
                <a:latin typeface="Arial"/>
                <a:cs typeface="Arial"/>
              </a:rPr>
              <a:t>Ideally split responsibility (e.g., Tree encoding is MSR6’s). </a:t>
            </a:r>
            <a:endParaRPr/>
          </a:p>
          <a:p>
            <a:pPr marL="457200" marR="0" lvl="1" indent="0" algn="l" defTabSz="914400">
              <a:lnSpc>
                <a:spcPct val="90000"/>
              </a:lnSpc>
              <a:spcBef>
                <a:spcPts val="500"/>
              </a:spcBef>
              <a:spcAft>
                <a:spcPts val="0"/>
              </a:spcAft>
              <a:buClrTx/>
              <a:buSzTx/>
              <a:buFont typeface="Arial"/>
              <a:buNone/>
              <a:defRPr/>
            </a:pPr>
            <a:r>
              <a:rPr lang="en-US" sz="2200" b="0" i="0" u="none" strike="noStrike" cap="none" spc="0">
                <a:ln>
                  <a:noFill/>
                </a:ln>
                <a:solidFill>
                  <a:prstClr val="black"/>
                </a:solidFill>
                <a:latin typeface="Arial"/>
                <a:cs typeface="Arial"/>
              </a:rPr>
              <a:t>   </a:t>
            </a:r>
            <a:r>
              <a:rPr lang="en-US" sz="1600" b="0" i="0" u="none" strike="noStrike" cap="none" spc="0">
                <a:ln>
                  <a:noFill/>
                </a:ln>
                <a:solidFill>
                  <a:prstClr val="black"/>
                </a:solidFill>
                <a:latin typeface="Arial"/>
                <a:cs typeface="Arial"/>
              </a:rPr>
              <a:t>Examples: Use of IPv6 addressing for IPv6 multicast done in mboned – RFC3956. Quite similar!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42004832" name="Title 1"/>
          <p:cNvSpPr>
            <a:spLocks noGrp="1"/>
          </p:cNvSpPr>
          <p:nvPr>
            <p:ph type="title"/>
          </p:nvPr>
        </p:nvSpPr>
        <p:spPr bwMode="auto"/>
        <p:txBody>
          <a:bodyPr/>
          <a:lstStyle/>
          <a:p>
            <a:pPr>
              <a:defRPr/>
            </a:pPr>
            <a:r>
              <a:t>References</a:t>
            </a:r>
          </a:p>
        </p:txBody>
      </p:sp>
      <p:sp>
        <p:nvSpPr>
          <p:cNvPr id="55836209" name="Content Placeholder 2"/>
          <p:cNvSpPr>
            <a:spLocks noGrp="1"/>
          </p:cNvSpPr>
          <p:nvPr>
            <p:ph idx="1"/>
          </p:nvPr>
        </p:nvSpPr>
        <p:spPr bwMode="auto">
          <a:xfrm>
            <a:off x="838199" y="1507120"/>
            <a:ext cx="10515600" cy="4669842"/>
          </a:xfrm>
        </p:spPr>
        <p:txBody>
          <a:bodyPr/>
          <a:lstStyle/>
          <a:p>
            <a:pPr marL="0" indent="0">
              <a:buFont typeface="Arial"/>
              <a:buNone/>
              <a:defRPr/>
            </a:pPr>
            <a:r>
              <a:t>More detailed slide decks for individual solutions in</a:t>
            </a:r>
          </a:p>
          <a:p>
            <a:pPr marL="400050" lvl="1" indent="0">
              <a:buFont typeface="Arial"/>
              <a:buNone/>
              <a:defRPr/>
            </a:pPr>
            <a:r>
              <a:rPr lang="en-US" sz="1800" b="0" i="0" u="sng" strike="noStrike" cap="none" spc="0">
                <a:solidFill>
                  <a:schemeClr val="tx1"/>
                </a:solidFill>
                <a:latin typeface="Arial"/>
                <a:ea typeface="Arial"/>
                <a:cs typeface="Arial"/>
                <a:hlinkClick r:id="rId2" tooltip="https://github.com/MSR6-community/presentations/tree/main/te-drafts"/>
              </a:rPr>
              <a:t>https://github.com/MSR6-community/presentations/tree/main/te-drafts</a:t>
            </a:r>
            <a:endParaRPr sz="2000"/>
          </a:p>
          <a:p>
            <a:pPr marL="400050" lvl="1" indent="0">
              <a:buFont typeface="Arial"/>
              <a:buNone/>
              <a:defRPr/>
            </a:pPr>
            <a:r>
              <a:t>draft-geng-msr6-traffic-engineering</a:t>
            </a:r>
          </a:p>
          <a:p>
            <a:pPr marL="400050" lvl="1" indent="0">
              <a:buFont typeface="Arial"/>
              <a:buNone/>
              <a:defRPr/>
            </a:pPr>
            <a:r>
              <a:rPr lang="en-US" sz="1400" b="0" i="0" u="sng" strike="noStrike" cap="none" spc="0">
                <a:solidFill>
                  <a:schemeClr val="tx1"/>
                </a:solidFill>
                <a:latin typeface="Arial"/>
                <a:ea typeface="Arial"/>
                <a:cs typeface="Arial"/>
                <a:hlinkClick r:id="rId3" tooltip="https://github.com/MSR6-community/presentations/blob/main/te-drafts/msr6-bof-geng-traffic-engineering.pdf"/>
              </a:rPr>
              <a:t>https://github.com/MSR6-community/presentations/blob/main/te-drafts/msr6-bof-geng-traffic-engineering.pdf</a:t>
            </a:r>
            <a:endParaRPr sz="1600"/>
          </a:p>
          <a:p>
            <a:pPr marL="400050" lvl="1" indent="0">
              <a:buFont typeface="Arial"/>
              <a:buNone/>
              <a:defRPr/>
            </a:pPr>
            <a:r>
              <a:rPr sz="2400"/>
              <a:t>draft-eckert-msr6-rbs</a:t>
            </a:r>
          </a:p>
          <a:p>
            <a:pPr marL="400050" lvl="1" indent="0">
              <a:buFont typeface="Arial"/>
              <a:buNone/>
              <a:defRPr/>
            </a:pPr>
            <a:r>
              <a:rPr lang="en-US" sz="1400" b="0" i="0" u="sng" strike="noStrike" cap="none" spc="0">
                <a:solidFill>
                  <a:schemeClr val="tx1"/>
                </a:solidFill>
                <a:latin typeface="Arial"/>
                <a:ea typeface="Arial"/>
                <a:cs typeface="Arial"/>
                <a:hlinkClick r:id="rId4" tooltip="https://github.com/MSR6-community/presentations/blob/main/te-drafts/msr6-bof-eckert-rbs.pdf"/>
              </a:rPr>
              <a:t>https://github.com/MSR6-community/presentations/blob/main/te-drafts/msr6-bof-eckert-rbs.pdf</a:t>
            </a:r>
            <a:endParaRPr lang="en-US" sz="1400" b="0" i="0" u="none" strike="noStrike" cap="none" spc="0">
              <a:solidFill>
                <a:schemeClr val="tx1"/>
              </a:solidFill>
              <a:latin typeface="Arial"/>
              <a:ea typeface="Arial"/>
              <a:cs typeface="Arial"/>
            </a:endParaRPr>
          </a:p>
          <a:p>
            <a:pPr marL="400050" lvl="1" indent="0">
              <a:buFont typeface="Arial"/>
              <a:buNone/>
              <a:defRPr/>
            </a:pPr>
            <a:endParaRPr sz="1400" b="0" i="0" u="none" strike="noStrike" cap="none" spc="0">
              <a:solidFill>
                <a:schemeClr val="tx1"/>
              </a:solidFill>
              <a:latin typeface="Arial"/>
              <a:ea typeface="Arial"/>
              <a:cs typeface="Arial"/>
            </a:endParaRPr>
          </a:p>
          <a:p>
            <a:pPr marL="0" indent="0">
              <a:buFont typeface="Arial"/>
              <a:buNone/>
              <a:defRPr/>
            </a:pPr>
            <a:endParaRPr/>
          </a:p>
        </p:txBody>
      </p:sp>
    </p:spTree>
  </p:cSld>
  <p:clrMapOvr>
    <a:masterClrMapping/>
  </p:clrMapOvr>
</p:sld>
</file>

<file path=ppt/theme/theme1.xml><?xml version="1.0" encoding="utf-8"?>
<a:theme xmlns:a="http://schemas.openxmlformats.org/drawing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TotalTime>
  <Words>1370</Words>
  <Application>Microsoft Office PowerPoint</Application>
  <DocSecurity>0</DocSecurity>
  <PresentationFormat>Widescreen</PresentationFormat>
  <Paragraphs>209</Paragraphs>
  <Slides>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FrutigerNext LT BlackCn</vt:lpstr>
      <vt:lpstr>微软雅黑</vt:lpstr>
      <vt:lpstr>Arial</vt:lpstr>
      <vt:lpstr>Candara</vt:lpstr>
      <vt:lpstr>Courier New</vt:lpstr>
      <vt:lpstr>Times New Roman</vt:lpstr>
      <vt:lpstr>Wingdings</vt:lpstr>
      <vt:lpstr>Office Theme</vt:lpstr>
      <vt:lpstr>Solution Overview Stateless Traffic Engineering Multicast  MSR6 BoF IETF 114 Philadelphia v1.3 07/25/2022   draft-geng-msr6-traffic-engineering-01, draft-geng-msr6-rlb-segment-00,   draft-chen-pim-srv6-p2mp-path-06, draft-chen-pim-mrh6-03,  draft-eckert-msr6-rbs-00 and draft-cheng-spring-ipv6-msr-design-consideration   Operators Weiqiang Cheng, Yisong Liu (China Mobile), Aijun Wang (China Telecom), Zhuangzhuang Qin (China Unicom) Gyan Mishra, Mehmet Toy (Verizon)  Vendors Xuesong Geng, Fengkai Li, Zhenbin Li, Rui Meng, Jingrong Xie, Xiuli Zheng (Huawei) Chi Fan (New H3C Technologies), Yanhe Fan (Casa Systems), Lei Liu (Fujitsu), Xufeng Liu (IBM Corporation/Volta) Toerless Eckert, Huaimo Chen (Futurewei)   https://github.com/MSR6-community/presentations/blob/main/msr6-bof-chen-te-solution-overview.{pptx,ppt}</vt:lpstr>
      <vt:lpstr>MSR6 “Traffic Engineering” Architecture Overview </vt:lpstr>
      <vt:lpstr>Why Encode a Tree ? </vt:lpstr>
      <vt:lpstr>Five MSR6 TE Solution Drafts</vt:lpstr>
      <vt:lpstr>Five MSR6 TE Solution Drafts (cont.)</vt:lpstr>
      <vt:lpstr>Example merged MRH Header option (and alternatives)</vt:lpstr>
      <vt:lpstr>More core decision/validation points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msr6-bof-te-solution-overview</dc:title>
  <dc:subject/>
  <dc:creator/>
  <cp:keywords/>
  <dc:description/>
  <cp:lastModifiedBy>Huaimo Chen</cp:lastModifiedBy>
  <cp:revision>80</cp:revision>
  <dcterms:created xsi:type="dcterms:W3CDTF">2012-12-03T06:56:55Z</dcterms:created>
  <dcterms:modified xsi:type="dcterms:W3CDTF">2022-07-25T11:18:39Z</dcterms:modified>
  <cp:category/>
  <dc:identifier/>
  <cp:contentStatus/>
  <dc:language/>
  <cp:version/>
</cp:coreProperties>
</file>