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78703" y="799481"/>
            <a:ext cx="9144000" cy="155755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Core Use-Case Requirements</a:t>
            </a:r>
            <a:br>
              <a:rPr lang="en-US"/>
            </a:br>
            <a:r>
              <a:rPr lang="en-US" sz="4800"/>
              <a:t>for MSR6</a:t>
            </a:r>
            <a:endParaRPr lang="en-US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728135" y="2649537"/>
            <a:ext cx="10897245" cy="37758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US" sz="3600"/>
              <a:t>IETF114 Philadelphia</a:t>
            </a:r>
            <a:endParaRPr lang="en-US" sz="3600"/>
          </a:p>
          <a:p>
            <a:pPr>
              <a:defRPr/>
            </a:pPr>
            <a:r>
              <a:rPr lang="en-US" sz="3600"/>
              <a:t>v1.0 - 07/13/2022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2800" i="1"/>
              <a:t>how to fit 30 years of IP Multicast protocol design and deployment experience</a:t>
            </a:r>
            <a:br>
              <a:rPr lang="en-US" sz="2800" i="1"/>
            </a:br>
            <a:r>
              <a:rPr lang="en-US" sz="2800" i="1"/>
              <a:t>into to few slides &amp; time</a:t>
            </a:r>
            <a:br>
              <a:rPr lang="en-US" sz="2800" i="1"/>
            </a:br>
            <a:endParaRPr lang="en-US" sz="2800" i="1"/>
          </a:p>
          <a:p>
            <a:pPr>
              <a:defRPr/>
            </a:pPr>
            <a:endParaRPr lang="en-US" sz="2800" i="1"/>
          </a:p>
          <a:p>
            <a:pPr>
              <a:defRPr/>
            </a:pPr>
            <a:r>
              <a:rPr lang="en-US" sz="3600"/>
              <a:t>Toerless Eckert (Futurewei USA), tte@cs.fau.de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1324" y="-31749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Core MSR6 use-case requirements</a:t>
            </a:r>
            <a:endParaRPr/>
          </a:p>
        </p:txBody>
      </p:sp>
      <p:sp>
        <p:nvSpPr>
          <p:cNvPr id="4668888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03249" y="1222374"/>
            <a:ext cx="11786273" cy="546126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There is really only one requirement:</a:t>
            </a:r>
            <a:endParaRPr b="1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3600" b="0"/>
              <a:t>“</a:t>
            </a:r>
            <a:r>
              <a:rPr sz="3600" b="1">
                <a:solidFill>
                  <a:schemeClr val="tx1"/>
                </a:solidFill>
              </a:rPr>
              <a:t>Simple</a:t>
            </a:r>
            <a:r>
              <a:rPr sz="3600" b="0"/>
              <a:t>”</a:t>
            </a:r>
            <a:r>
              <a:rPr sz="3600" b="0" baseline="30000"/>
              <a:t>(1)</a:t>
            </a:r>
            <a:r>
              <a:rPr sz="3600" b="0"/>
              <a:t> , </a:t>
            </a:r>
            <a:r>
              <a:rPr sz="3600" b="1"/>
              <a:t>IPv6 integrated</a:t>
            </a:r>
            <a:r>
              <a:rPr sz="3600" b="0" baseline="30000"/>
              <a:t>(2)</a:t>
            </a:r>
            <a:r>
              <a:rPr sz="3600" b="0"/>
              <a:t>, </a:t>
            </a:r>
            <a:r>
              <a:rPr sz="3600" b="1"/>
              <a:t>“End-to-End”</a:t>
            </a:r>
            <a:r>
              <a:rPr sz="3600" b="0" baseline="30000"/>
              <a:t>(3)</a:t>
            </a:r>
            <a:r>
              <a:rPr sz="3600" b="1"/>
              <a:t>, </a:t>
            </a:r>
            <a:r>
              <a:rPr sz="3600" b="1"/>
              <a:t>  </a:t>
            </a:r>
            <a:r>
              <a:rPr sz="3600" b="1"/>
              <a:t>stateless</a:t>
            </a:r>
            <a:r>
              <a:rPr sz="3600"/>
              <a:t> </a:t>
            </a:r>
            <a:r>
              <a:rPr sz="3600" baseline="30000"/>
              <a:t>(4)</a:t>
            </a:r>
            <a:r>
              <a:rPr sz="3600"/>
              <a:t>,</a:t>
            </a:r>
            <a:br>
              <a:rPr sz="3600"/>
            </a:br>
            <a:r>
              <a:rPr sz="3600"/>
              <a:t> </a:t>
            </a:r>
            <a:r>
              <a:rPr sz="3600" b="1"/>
              <a:t> IPv6 multicast</a:t>
            </a:r>
            <a:r>
              <a:rPr sz="3600" b="0" baseline="30000"/>
              <a:t>(5)</a:t>
            </a:r>
            <a:r>
              <a:rPr sz="3600"/>
              <a:t> for </a:t>
            </a:r>
            <a:r>
              <a:rPr sz="3600" b="1"/>
              <a:t> IPv6-only networks</a:t>
            </a:r>
            <a:r>
              <a:rPr sz="3600"/>
              <a:t> </a:t>
            </a:r>
            <a:r>
              <a:rPr sz="3600" baseline="30000"/>
              <a:t>(6)</a:t>
            </a:r>
            <a:r>
              <a:rPr sz="3600"/>
              <a:t> 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3200"/>
              <a:t>(6) What IPv6 only networks ?</a:t>
            </a:r>
            <a:endParaRPr sz="3200"/>
          </a:p>
          <a:p>
            <a:pPr marL="400050" lvl="1" indent="0">
              <a:buFont typeface="Arial"/>
              <a:buNone/>
              <a:defRPr/>
            </a:pPr>
            <a:r>
              <a:rPr sz="2800"/>
              <a:t>  A: All IPv6 networks that require IPv6 multicast!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Explained by other drafts/presentations: SP/WAN/Metro native IPv6 </a:t>
            </a:r>
            <a:br>
              <a:rPr sz="2800"/>
            </a:br>
            <a:r>
              <a:rPr sz="2800"/>
              <a:t>(with/without SRv6) (e.g.:IPTV, MVPN), </a:t>
            </a:r>
            <a:r>
              <a:rPr sz="2800"/>
              <a:t>DCN, OTT/Overlays 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IMHO also: Any enterprise, transportation, IoT network (small..large)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600"/>
              <a:t>Not considered by current MSR6 drafts – but should be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081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3157" y="42243"/>
            <a:ext cx="11080642" cy="99097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Refresh: BIER and IPv6-only networks</a:t>
            </a:r>
            <a:r>
              <a:rPr sz="3600" baseline="30000"/>
              <a:t>(6)</a:t>
            </a:r>
            <a:endParaRPr sz="2600"/>
          </a:p>
        </p:txBody>
      </p:sp>
      <p:sp>
        <p:nvSpPr>
          <p:cNvPr id="40670090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3157" y="1189279"/>
            <a:ext cx="9189967" cy="589258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lvl="0" indent="0">
              <a:buFont typeface="Arial"/>
              <a:buNone/>
              <a:defRPr/>
            </a:pPr>
            <a:r>
              <a:rPr sz="2600"/>
              <a:t>BIER RFC8279 (arch) + RFC8296 (header) is new layer ~L2/L2.5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/>
              <a:t>BIER router (BFR) forwarding is not IPv6 forwarding (RFC8200)</a:t>
            </a:r>
            <a:endParaRPr sz="2400"/>
          </a:p>
          <a:p>
            <a:pPr marL="457200" lvl="1" indent="0">
              <a:buFont typeface="Arial"/>
              <a:buNone/>
              <a:defRPr/>
            </a:pPr>
            <a:r>
              <a:rPr sz="2400"/>
              <a:t>BIER packets are not IPv6 packets (RFC8200)</a:t>
            </a:r>
            <a:endParaRPr sz="2400"/>
          </a:p>
          <a:p>
            <a:pPr marL="457200" lvl="1" indent="0">
              <a:buFont typeface="Arial"/>
              <a:buNone/>
              <a:defRPr/>
            </a:pPr>
            <a:r>
              <a:rPr sz="2400" b="0">
                <a:solidFill>
                  <a:srgbClr val="00B050"/>
                </a:solidFill>
              </a:rPr>
              <a:t>Goal: “One additional multicast forwarding plane for all unicast networks”</a:t>
            </a:r>
            <a:endParaRPr sz="2400"/>
          </a:p>
          <a:p>
            <a:pPr marL="457200" lvl="1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built for MPLS: header: label field (BIFT-ID), TC, OAM, signaling, ...</a:t>
            </a:r>
            <a:endParaRPr sz="2400"/>
          </a:p>
          <a:p>
            <a:pPr marL="914400" lvl="2" indent="0">
              <a:buFont typeface="Arial"/>
              <a:buNone/>
              <a:defRPr/>
            </a:pPr>
            <a:r>
              <a:rPr lang="en-US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Also BIER over L2 only, but little/no operator interest / stalled drafts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600"/>
              <a:t>BIER-WG solution for IPv6 only networks</a:t>
            </a:r>
            <a:r>
              <a:rPr sz="2600"/>
              <a:t> / IPv6 Multicast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Do not build IPv6-only networks !</a:t>
            </a:r>
            <a:endParaRPr sz="20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200">
                <a:solidFill>
                  <a:srgbClr val="FF0000"/>
                </a:solidFill>
              </a:rPr>
              <a:t>Run </a:t>
            </a:r>
            <a:r>
              <a:rPr sz="2200">
                <a:solidFill>
                  <a:srgbClr val="FF0000"/>
                </a:solidFill>
              </a:rPr>
              <a:t>separate BIER hop-by-hop forwarding plane</a:t>
            </a:r>
            <a:br>
              <a:rPr sz="2200"/>
            </a:br>
            <a:r>
              <a:rPr sz="2200"/>
              <a:t>  in parallel to IPv6</a:t>
            </a:r>
            <a:r>
              <a:rPr sz="2600"/>
              <a:t> </a:t>
            </a:r>
            <a:r>
              <a:rPr sz="2400"/>
              <a:t>unicast </a:t>
            </a:r>
            <a:r>
              <a:rPr sz="2400"/>
              <a:t>forwarding plane 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r>
              <a:rPr sz="2400"/>
              <a:t>End-to-end tunnel for IPv6 Multicast over BIER : </a:t>
            </a:r>
            <a:r>
              <a:rPr sz="2400">
                <a:solidFill>
                  <a:srgbClr val="FF0000"/>
                </a:solidFill>
              </a:rPr>
              <a:t>2 layers</a:t>
            </a:r>
            <a:endParaRPr sz="2000"/>
          </a:p>
          <a:p>
            <a:pPr marL="914400" lvl="2" indent="0">
              <a:buFont typeface="Arial"/>
              <a:buNone/>
              <a:defRPr/>
            </a:pPr>
            <a:r>
              <a:rPr sz="2200"/>
              <a:t>BIER header + IPv6 (multicast) Header (so-called BIER flow overlay) </a:t>
            </a:r>
            <a:endParaRPr sz="22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400"/>
              <a:t>Transit over IPv6-unicast only routers : </a:t>
            </a:r>
            <a:r>
              <a:rPr sz="2400">
                <a:solidFill>
                  <a:srgbClr val="FF0000"/>
                </a:solidFill>
              </a:rPr>
              <a:t>3 layers</a:t>
            </a:r>
            <a:endParaRPr sz="2000"/>
          </a:p>
          <a:p>
            <a:pPr marL="914400" lvl="2" indent="0">
              <a:buFont typeface="Arial"/>
              <a:buNone/>
              <a:defRPr/>
            </a:pPr>
            <a:r>
              <a:rPr sz="2200"/>
              <a:t>BIER hop-by-hop tunnel BIER over IPv6 (bier-bierin6 draft)</a:t>
            </a:r>
            <a:endParaRPr sz="2200"/>
          </a:p>
          <a:p>
            <a:pPr marL="914400" lvl="2" indent="0">
              <a:buFont typeface="Arial"/>
              <a:buNone/>
              <a:defRPr/>
            </a:pPr>
            <a:r>
              <a:rPr sz="2400"/>
              <a:t>IPv6 unicast header (lower) + BIER header + IPv6 (multicast) header</a:t>
            </a:r>
            <a:endParaRPr sz="2000"/>
          </a:p>
        </p:txBody>
      </p:sp>
      <p:pic>
        <p:nvPicPr>
          <p:cNvPr id="16213117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36059" y="1069621"/>
            <a:ext cx="2652593" cy="4120695"/>
          </a:xfrm>
          <a:prstGeom prst="rect">
            <a:avLst/>
          </a:prstGeom>
        </p:spPr>
      </p:pic>
      <p:sp>
        <p:nvSpPr>
          <p:cNvPr id="1783750282" name="" hidden="0"/>
          <p:cNvSpPr txBox="1"/>
          <p:nvPr isPhoto="0" userDrawn="0"/>
        </p:nvSpPr>
        <p:spPr bwMode="auto">
          <a:xfrm flipH="0" flipV="0">
            <a:off x="10264280" y="550243"/>
            <a:ext cx="1545645" cy="5486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000"/>
              <a:t>no endorsement,</a:t>
            </a:r>
            <a:endParaRPr sz="1000"/>
          </a:p>
          <a:p>
            <a:pPr algn="r">
              <a:defRPr/>
            </a:pPr>
            <a:r>
              <a:rPr sz="1000"/>
              <a:t>i have not read the book</a:t>
            </a:r>
            <a:endParaRPr sz="1000"/>
          </a:p>
          <a:p>
            <a:pPr algn="r">
              <a:defRPr/>
            </a:pPr>
            <a:r>
              <a:rPr sz="1000"/>
              <a:t>i just like the cover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6269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56821" y="203684"/>
            <a:ext cx="11510720" cy="91025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Simplicity</a:t>
            </a:r>
            <a:r>
              <a:rPr baseline="30000"/>
              <a:t>(1)</a:t>
            </a:r>
            <a:r>
              <a:rPr/>
              <a:t>, End-to-End</a:t>
            </a:r>
            <a:r>
              <a:rPr baseline="30000"/>
              <a:t>(2)</a:t>
            </a:r>
            <a:br>
              <a:rPr/>
            </a:br>
            <a:r>
              <a:rPr sz="2800"/>
              <a:t>Operational / Architectural alignment/integration</a:t>
            </a:r>
            <a:r>
              <a:rPr sz="2800" baseline="30000"/>
              <a:t>(2)</a:t>
            </a:r>
            <a:r>
              <a:rPr sz="2800"/>
              <a:t> with IPv6 (unicast)</a:t>
            </a:r>
            <a:endParaRPr sz="3600"/>
          </a:p>
        </p:txBody>
      </p:sp>
      <p:sp>
        <p:nvSpPr>
          <p:cNvPr id="67090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53686" y="1275381"/>
            <a:ext cx="11559152" cy="551911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30 year experience:  </a:t>
            </a:r>
            <a:r>
              <a:rPr/>
              <a:t>IP Multicast solutions are only successfully when they align and integrate with network unicast designs as much as possible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en-US" sz="2600" b="0" i="1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 not build or afford parallel additional or unnecessary different  multicast technology</a:t>
            </a:r>
            <a:endParaRPr sz="2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/>
              <a:t>1989: </a:t>
            </a:r>
            <a:r>
              <a:rPr>
                <a:solidFill>
                  <a:srgbClr val="00B050"/>
                </a:solidFill>
              </a:rPr>
              <a:t>IP/IPv6 Multicast is re-using / extending IP </a:t>
            </a:r>
            <a:r>
              <a:rPr/>
              <a:t>(RFC1112)</a:t>
            </a:r>
            <a:r>
              <a:rPr baseline="30000"/>
              <a:t>(2)</a:t>
            </a:r>
            <a:endParaRPr baseline="30000"/>
          </a:p>
          <a:p>
            <a:pPr marL="457200" lvl="1" indent="0">
              <a:buFont typeface="Arial"/>
              <a:buNone/>
              <a:defRPr/>
            </a:pPr>
            <a:r>
              <a:rPr/>
              <a:t>Allowed to </a:t>
            </a:r>
            <a:r>
              <a:rPr>
                <a:solidFill>
                  <a:srgbClr val="00B050"/>
                </a:solidFill>
              </a:rPr>
              <a:t>re-use/extend IP/IPv6 ecosystem:</a:t>
            </a:r>
            <a:br>
              <a:rPr>
                <a:solidFill>
                  <a:srgbClr val="00B050"/>
                </a:solidFill>
              </a:rPr>
            </a:br>
            <a:r>
              <a:rPr>
                <a:solidFill>
                  <a:srgbClr val="00B050"/>
                </a:solidFill>
              </a:rPr>
              <a:t>   SDKs/ sockets-API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QoS Diffserv/IntServ(RSVP)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ACLs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any IP L2 encaps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IPFIX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IPsec</a:t>
            </a:r>
            <a:r>
              <a:rPr baseline="30000">
                <a:solidFill>
                  <a:srgbClr val="00B050"/>
                </a:solidFill>
              </a:rPr>
              <a:t>(*)</a:t>
            </a:r>
            <a:r>
              <a:rPr>
                <a:solidFill>
                  <a:srgbClr val="00B050"/>
                </a:solidFill>
              </a:rPr>
              <a:t>, ..</a:t>
            </a:r>
            <a:endParaRPr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/>
              <a:t>(*) </a:t>
            </a:r>
            <a:r>
              <a:rPr>
                <a:solidFill>
                  <a:srgbClr val="FF0000"/>
                </a:solidFill>
              </a:rPr>
              <a:t>Most of this would all have to be reinvented / duplicated for BIER  </a:t>
            </a:r>
            <a:r>
              <a:rPr>
                <a:solidFill>
                  <a:srgbClr val="00B050"/>
                </a:solidFill>
              </a:rPr>
              <a:t>but not for MSR6.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i="1"/>
              <a:t>Would  have put bitstrings into IPv6 addresses if they where long enough (e.g. Cisco drafts in BIER)!</a:t>
            </a:r>
            <a:endParaRPr i="1"/>
          </a:p>
          <a:p>
            <a:pPr marL="0" indent="0">
              <a:buFont typeface="Arial"/>
              <a:buNone/>
              <a:defRPr/>
            </a:pPr>
            <a:r>
              <a:rPr/>
              <a:t>1990th: We tried novel multicast routing (MOSPF, DMVPN, ...)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Replaced by PIM + unicast routing (OSPF, ISIS, RIP,...)</a:t>
            </a:r>
            <a:r>
              <a:rPr/>
              <a:t> – do not re-invent routing for multicast!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200x: IPv4 multicast MVPN solution for MPLS/VPN SP networks –</a:t>
            </a:r>
            <a:r>
              <a:rPr sz="2400"/>
              <a:t> additional forward/control!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IPv4 Multicast replaced by native MPLS multicast (mLDP/RSVP-TE/P2P)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PIM/MVPN signaling replaced by BGP/MVPN signaling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IMHO: </a:t>
            </a:r>
            <a:r>
              <a:rPr>
                <a:solidFill>
                  <a:srgbClr val="00B050"/>
                </a:solidFill>
              </a:rPr>
              <a:t>BIER driven by MPLS SP use-cases (MPLS/MVPN). Well aligned/integrated there!</a:t>
            </a:r>
            <a:endParaRPr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800">
                <a:solidFill>
                  <a:srgbClr val="FF0000"/>
                </a:solidFill>
              </a:rPr>
              <a:t>But not for the wide range of IPv6 networks – end-to-end – into IPv6 applications</a:t>
            </a:r>
            <a:endParaRPr sz="28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600">
                <a:solidFill>
                  <a:srgbClr val="FF0000"/>
                </a:solidFill>
              </a:rPr>
              <a:t>Non-MPLS networks do not want/need an additional BIER ecosystem </a:t>
            </a:r>
            <a:endParaRPr sz="28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430249" y="2206624"/>
            <a:ext cx="11556999" cy="15874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591645" name="" hidden="0"/>
          <p:cNvCxnSpPr>
            <a:cxnSpLocks/>
          </p:cNvCxnSpPr>
          <p:nvPr isPhoto="0" userDrawn="0"/>
        </p:nvCxnSpPr>
        <p:spPr bwMode="auto">
          <a:xfrm flipH="0" flipV="1">
            <a:off x="430248" y="5429250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672189" name="" hidden="0"/>
          <p:cNvCxnSpPr>
            <a:cxnSpLocks/>
          </p:cNvCxnSpPr>
          <p:nvPr isPhoto="0" userDrawn="0"/>
        </p:nvCxnSpPr>
        <p:spPr bwMode="auto">
          <a:xfrm flipH="0" flipV="1">
            <a:off x="453686" y="3778249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7119285" name="" hidden="0"/>
          <p:cNvSpPr/>
          <p:nvPr isPhoto="0" userDrawn="0"/>
        </p:nvSpPr>
        <p:spPr bwMode="auto">
          <a:xfrm flipH="0" flipV="0">
            <a:off x="430248" y="1158874"/>
            <a:ext cx="11620500" cy="546099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3439050" name="" hidden="0"/>
          <p:cNvCxnSpPr>
            <a:cxnSpLocks/>
          </p:cNvCxnSpPr>
          <p:nvPr isPhoto="0" userDrawn="0"/>
        </p:nvCxnSpPr>
        <p:spPr bwMode="auto">
          <a:xfrm flipH="0" flipV="1">
            <a:off x="453685" y="4460873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3606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73074" y="-35866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Stateless</a:t>
            </a:r>
            <a:r>
              <a:rPr baseline="30000"/>
              <a:t>(4), (1)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..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End-to-End</a:t>
            </a:r>
            <a:r>
              <a:rPr lang="en-US" sz="36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(3)</a:t>
            </a:r>
            <a:endParaRPr/>
          </a:p>
        </p:txBody>
      </p:sp>
      <p:sp>
        <p:nvSpPr>
          <p:cNvPr id="8099698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1949" y="602711"/>
            <a:ext cx="11013198" cy="62711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Operational simplicity (troubleshooting), safety, reliability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400"/>
              <a:t>All stateful multicast (IP or MPLS): Applications create (tree) state on routers in the network. </a:t>
            </a:r>
            <a:br>
              <a:rPr sz="2400"/>
            </a:br>
            <a:r>
              <a:rPr sz="2400" i="1"/>
              <a:t>No IETF standard multicast circuit beaker / state congestion/control solutions for multicast state.</a:t>
            </a:r>
            <a:r>
              <a:rPr sz="2400"/>
              <a:t> </a:t>
            </a:r>
            <a:br>
              <a:rPr sz="2400"/>
            </a:br>
            <a:r>
              <a:rPr sz="2600">
                <a:solidFill>
                  <a:srgbClr val="FF0000"/>
                </a:solidFill>
              </a:rPr>
              <a:t>Any bad or attack multicast application can bring down stateful multicast routers </a:t>
            </a:r>
            <a:endParaRPr sz="26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600">
                <a:solidFill>
                  <a:srgbClr val="00B050"/>
                </a:solidFill>
              </a:rPr>
              <a:t>Unicast state: routing tables - do not grow with traffic, only with topology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Global </a:t>
            </a:r>
            <a:r>
              <a:rPr sz="2400">
                <a:solidFill>
                  <a:srgbClr val="FF0000"/>
                </a:solidFill>
              </a:rPr>
              <a:t>MPLS SPs where deploying ingress-replication</a:t>
            </a:r>
            <a:r>
              <a:rPr sz="2400"/>
              <a:t> to avoid Multicast state on P nodes</a:t>
            </a:r>
            <a:r>
              <a:rPr sz="2600"/>
              <a:t> </a:t>
            </a:r>
            <a:r>
              <a:rPr sz="2200"/>
              <a:t>(RFC7988)</a:t>
            </a:r>
            <a:endParaRPr sz="2600"/>
          </a:p>
          <a:p>
            <a:pPr marL="914400" lvl="2" indent="0">
              <a:buFont typeface="Arial"/>
              <a:buNone/>
              <a:defRPr/>
            </a:pPr>
            <a:r>
              <a:rPr sz="2200" i="1"/>
              <a:t>after we invested 10 years in IETF to specify MPLS multicast – </a:t>
            </a:r>
            <a:r>
              <a:rPr sz="2400" i="0">
                <a:solidFill>
                  <a:srgbClr val="00B050"/>
                </a:solidFill>
              </a:rPr>
              <a:t>Core reason for BIER</a:t>
            </a:r>
            <a:endParaRPr sz="2400" i="0">
              <a:solidFill>
                <a:srgbClr val="00B050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Scale and Convergence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600"/>
              <a:t>Finance / Telemetry / Content distribution / adaptive streaming would require</a:t>
            </a:r>
            <a:br>
              <a:rPr/>
            </a:br>
            <a:r>
              <a:rPr sz="2600">
                <a:solidFill>
                  <a:srgbClr val="FF0000"/>
                </a:solidFill>
              </a:rPr>
              <a:t>hundreds of thousands of multicast states. Can not create, re-converge, operate!</a:t>
            </a:r>
            <a:endParaRPr sz="2600">
              <a:solidFill>
                <a:srgbClr val="FF0000"/>
              </a:solidFill>
            </a:endParaRPr>
          </a:p>
          <a:p>
            <a:pPr lvl="1"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Additional new multicast paradigm for applications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IP Multicast (and SSM): application signaling: flow based – receiver join/leave group/channels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600"/>
              <a:t>Only with stateless multicast:</a:t>
            </a:r>
            <a:endParaRPr sz="2200"/>
          </a:p>
          <a:p>
            <a:pPr marL="857250" lvl="2" indent="0">
              <a:buFont typeface="Arial"/>
              <a:buNone/>
              <a:defRPr/>
            </a:pPr>
            <a:r>
              <a:rPr sz="2200"/>
              <a:t>Sender can </a:t>
            </a:r>
            <a:r>
              <a:rPr sz="2200">
                <a:solidFill>
                  <a:srgbClr val="FF0000"/>
                </a:solidFill>
              </a:rPr>
              <a:t>DIRECT EVERY PACKET SEPARATELY</a:t>
            </a:r>
            <a:r>
              <a:rPr sz="2200"/>
              <a:t> across different paths to different receivers</a:t>
            </a:r>
            <a:endParaRPr sz="2200"/>
          </a:p>
          <a:p>
            <a:pPr marL="914400" lvl="2" indent="0">
              <a:buFont typeface="Arial"/>
              <a:buNone/>
              <a:defRPr/>
            </a:pPr>
            <a:r>
              <a:rPr sz="2200"/>
              <a:t>Only way to enable e.g.: adaptive streaming at scale via multicast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/>
              <a:t>BIER always wanted/wants to explore this. But IMHO </a:t>
            </a:r>
            <a:r>
              <a:rPr>
                <a:solidFill>
                  <a:srgbClr val="FF0000"/>
                </a:solidFill>
              </a:rPr>
              <a:t>NO WAY</a:t>
            </a:r>
            <a:r>
              <a:rPr>
                <a:solidFill>
                  <a:srgbClr val="FF0000"/>
                </a:solidFill>
              </a:rPr>
              <a:t> to get a ubiquitous BIER socket API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Prior multicast socket extensions took almost 20 years (e.g.: SSM)</a:t>
            </a:r>
            <a:endParaRPr sz="2400"/>
          </a:p>
          <a:p>
            <a:pPr marL="914400" lvl="2" indent="0">
              <a:buFont typeface="Arial"/>
              <a:buNone/>
              <a:defRPr/>
            </a:pPr>
            <a:r>
              <a:rPr sz="2400">
                <a:solidFill>
                  <a:srgbClr val="00B050"/>
                </a:solidFill>
              </a:rPr>
              <a:t>IPv6 extension header API already defined since 2003 </a:t>
            </a:r>
            <a:r>
              <a:rPr sz="2800">
                <a:solidFill>
                  <a:srgbClr val="00B050"/>
                </a:solidFill>
              </a:rPr>
              <a:t>(</a:t>
            </a: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RFC3542)</a:t>
            </a:r>
            <a:r>
              <a:rPr sz="2800">
                <a:solidFill>
                  <a:srgbClr val="00B05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(no BIER API work)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96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98449" y="206374"/>
            <a:ext cx="11055349" cy="809624"/>
          </a:xfrm>
        </p:spPr>
        <p:txBody>
          <a:bodyPr/>
          <a:lstStyle/>
          <a:p>
            <a:pPr>
              <a:defRPr/>
            </a:pPr>
            <a:r>
              <a:rPr/>
              <a:t>Summary / Conclusion</a:t>
            </a:r>
            <a:endParaRPr/>
          </a:p>
        </p:txBody>
      </p:sp>
      <p:sp>
        <p:nvSpPr>
          <p:cNvPr id="193962945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98449" y="1079499"/>
            <a:ext cx="9609174" cy="539319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0000" lnSpcReduction="14000"/>
          </a:bodyPr>
          <a:lstStyle/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7200"/>
              <a:t>Stateless bitstring replication is the best new multicast direction in 40 years</a:t>
            </a: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BIER-WG - great stateless intra-SP solution for MPLS networks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7200"/>
              <a:t>But  inferior fit for IPv6 networks and end-to-end applications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7200" i="1"/>
              <a:t>IETF/BIER can-not / should not replicate the whole IPv6 ecosystem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 sz="3600"/>
          </a:p>
          <a:p>
            <a:pPr marL="0" indent="0">
              <a:buFont typeface="Arial"/>
              <a:buNone/>
              <a:defRPr/>
            </a:pPr>
            <a:r>
              <a:rPr sz="9000" b="1">
                <a:solidFill>
                  <a:srgbClr val="00B050"/>
                </a:solidFill>
              </a:rPr>
              <a:t>MSR6: Keep it simple &amp; </a:t>
            </a:r>
            <a:r>
              <a:rPr sz="9000" b="1" i="1">
                <a:solidFill>
                  <a:srgbClr val="00B050"/>
                </a:solidFill>
              </a:rPr>
              <a:t>Make IPv6 Multicast great again!</a:t>
            </a:r>
            <a:endParaRPr sz="9000" b="1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72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Native stateless multicast - for all IPv6 networks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Stateless IPv6 multicast into applications</a:t>
            </a:r>
            <a:br>
              <a:rPr sz="8000" b="1" i="1">
                <a:solidFill>
                  <a:srgbClr val="00B050"/>
                </a:solidFill>
              </a:rPr>
            </a:br>
            <a:r>
              <a:rPr sz="8000" b="1" i="1">
                <a:solidFill>
                  <a:srgbClr val="00B050"/>
                </a:solidFill>
              </a:rPr>
              <a:t>    </a:t>
            </a:r>
            <a:r>
              <a:rPr sz="8000" b="1" i="1">
                <a:solidFill>
                  <a:srgbClr val="00B050"/>
                </a:solidFill>
              </a:rPr>
              <a:t>(DC, industrial, IoT, SP-edge, ...)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Re-use / share all of BIER that fits!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endParaRPr sz="3600" i="1"/>
          </a:p>
          <a:p>
            <a:pPr marL="0" indent="0">
              <a:buFont typeface="Arial"/>
              <a:buNone/>
              <a:defRPr/>
            </a:pP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Stuffed Agenda, No questions now ?!</a:t>
            </a:r>
            <a:endParaRPr sz="7200"/>
          </a:p>
          <a:p>
            <a:pPr marL="457200" lvl="1" indent="0">
              <a:buFont typeface="Arial"/>
              <a:buNone/>
              <a:defRPr/>
            </a:pPr>
            <a:r>
              <a:rPr sz="7200"/>
              <a:t>But welcoming questions any time after the meeting!</a:t>
            </a:r>
            <a:endParaRPr sz="4800"/>
          </a:p>
        </p:txBody>
      </p:sp>
      <p:pic>
        <p:nvPicPr>
          <p:cNvPr id="10632911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907624" y="1680259"/>
            <a:ext cx="2173249" cy="3297143"/>
          </a:xfrm>
          <a:prstGeom prst="rect">
            <a:avLst/>
          </a:prstGeom>
        </p:spPr>
      </p:pic>
      <p:sp>
        <p:nvSpPr>
          <p:cNvPr id="1970746019" name="" hidden="0"/>
          <p:cNvSpPr txBox="1"/>
          <p:nvPr isPhoto="0" userDrawn="0"/>
        </p:nvSpPr>
        <p:spPr bwMode="auto">
          <a:xfrm rot="0" flipH="0" flipV="0">
            <a:off x="10326983" y="5150192"/>
            <a:ext cx="80246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06647786" name="" hidden="0"/>
          <p:cNvSpPr/>
          <p:nvPr isPhoto="0" userDrawn="0"/>
        </p:nvSpPr>
        <p:spPr bwMode="auto">
          <a:xfrm flipH="0" flipV="0">
            <a:off x="9796500" y="1666874"/>
            <a:ext cx="2174874" cy="4016374"/>
          </a:xfrm>
          <a:prstGeom prst="rect">
            <a:avLst/>
          </a:prstGeom>
          <a:noFill/>
          <a:ln w="76199" cap="flat" cmpd="sng" algn="ctr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682645" name="" hidden="0"/>
          <p:cNvSpPr txBox="1"/>
          <p:nvPr isPhoto="0" userDrawn="0"/>
        </p:nvSpPr>
        <p:spPr bwMode="auto">
          <a:xfrm flipH="0" flipV="0">
            <a:off x="9890124" y="4829175"/>
            <a:ext cx="1956169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Go Native</a:t>
            </a:r>
            <a:endParaRPr sz="2400" b="1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  <a:p>
            <a:pPr algn="ctr"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Stateless !</a:t>
            </a:r>
            <a:endParaRPr sz="2800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2022-07-13T19:43:45Z</dcterms:modified>
  <cp:category/>
  <cp:contentStatus/>
  <cp:version/>
</cp:coreProperties>
</file>