
<file path=[Content_Types].xml><?xml version="1.0" encoding="utf-8"?>
<Types xmlns="http://schemas.openxmlformats.org/package/2006/content-types"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378703" y="799481"/>
            <a:ext cx="9144000" cy="1557552"/>
          </a:xfrm>
        </p:spPr>
        <p:txBody>
          <a:bodyPr vertOverflow="overflow" horzOverflow="clip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en-US" sz="4800"/>
              <a:t>MSR6 WG – Solution Overview </a:t>
            </a:r>
            <a:endParaRPr lang="en-US" sz="4800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728135" y="2649536"/>
            <a:ext cx="10897245" cy="3775800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3600"/>
              <a:t>IETF114 Philadelphia</a:t>
            </a:r>
            <a:endParaRPr lang="en-US" sz="3600"/>
          </a:p>
          <a:p>
            <a:pPr>
              <a:defRPr/>
            </a:pPr>
            <a:r>
              <a:rPr lang="en-US" sz="3600"/>
              <a:t>v1.0 - 07/14/2022</a:t>
            </a:r>
            <a:endParaRPr lang="en-US"/>
          </a:p>
          <a:p>
            <a:pPr>
              <a:defRPr/>
            </a:pPr>
            <a:br>
              <a:rPr lang="en-US" sz="2800" i="1"/>
            </a:br>
            <a:endParaRPr lang="en-US" sz="2800" i="1"/>
          </a:p>
          <a:p>
            <a:pPr>
              <a:defRPr/>
            </a:pPr>
            <a:endParaRPr lang="en-US" sz="2800" i="1"/>
          </a:p>
          <a:p>
            <a:pPr>
              <a:defRPr/>
            </a:pPr>
            <a:r>
              <a:rPr lang="en-US" sz="3600"/>
              <a:t>Toerless Eckert (Futurewei USA), tte@cs.fau.de</a:t>
            </a:r>
            <a:r>
              <a:rPr lang="en-US"/>
              <a:t> </a:t>
            </a:r>
            <a:endParaRPr lang="en-US"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244335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How do we specify MSR6 solutions</a:t>
            </a:r>
            <a:br>
              <a:rPr/>
            </a:br>
            <a:r>
              <a:rPr sz="3600"/>
              <a:t>in the IETF</a:t>
            </a:r>
            <a:endParaRPr/>
          </a:p>
        </p:txBody>
      </p:sp>
      <p:sp>
        <p:nvSpPr>
          <p:cNvPr id="158167033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r>
              <a:rPr/>
              <a:t>Assume there is enough support to work on MSR solutions</a:t>
            </a:r>
            <a:endParaRPr/>
          </a:p>
          <a:p>
            <a:pPr lvl="1">
              <a:defRPr/>
            </a:pPr>
            <a:r>
              <a:rPr/>
              <a:t>because native IPv6 could use better multicast</a:t>
            </a:r>
            <a:endParaRPr/>
          </a:p>
          <a:p>
            <a:pPr lvl="1">
              <a:defRPr/>
            </a:pPr>
            <a:r>
              <a:rPr/>
              <a:t>Or whichever use-case spurs your interest to collaborate/contribute!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There would surely be already a single IETF WG that we could just bring the work to, right ?</a:t>
            </a:r>
            <a:endParaRPr/>
          </a:p>
          <a:p>
            <a:pPr lvl="1">
              <a:defRPr/>
            </a:pPr>
            <a:r>
              <a:rPr/>
              <a:t>There are already so many working groups, just pick the right one!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4892442" name="" hidden="0"/>
          <p:cNvSpPr/>
          <p:nvPr isPhoto="0" userDrawn="0"/>
        </p:nvSpPr>
        <p:spPr bwMode="auto">
          <a:xfrm flipH="0" flipV="0">
            <a:off x="7970874" y="1635124"/>
            <a:ext cx="4063999" cy="4032249"/>
          </a:xfrm>
          <a:prstGeom prst="roundRect">
            <a:avLst>
              <a:gd name="adj" fmla="val 629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2954563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93749" y="47624"/>
            <a:ext cx="10860049" cy="760556"/>
          </a:xfrm>
        </p:spPr>
        <p:txBody>
          <a:bodyPr/>
          <a:lstStyle/>
          <a:p>
            <a:pPr>
              <a:defRPr/>
            </a:pPr>
            <a:r>
              <a:rPr/>
              <a:t>Network centric (core) MSR6 architecture</a:t>
            </a:r>
            <a:endParaRPr/>
          </a:p>
        </p:txBody>
      </p:sp>
      <p:sp>
        <p:nvSpPr>
          <p:cNvPr id="4324471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1397" y="1238249"/>
            <a:ext cx="10704397" cy="555624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sz="2200"/>
              <a:t>Terminology: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1600"/>
              <a:t>MSR: MSR6/IPv6 Router , SP P node, ~ BIER BFR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1600"/>
              <a:t>MSIR: MSR6/IPv6 Ingres Router, SP ingres PE node, ~ BIER BFIR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1600"/>
              <a:t>MSER: MSR6/IPv6 Egres Router, SP egres PE node, ~ BIER BFER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1600"/>
              <a:t>R: IPv6 router without MSR6 support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r>
              <a:rPr sz="1600"/>
              <a:t>MSR domain: MSIR ... MSER</a:t>
            </a:r>
            <a:endParaRPr sz="1600"/>
          </a:p>
          <a:p>
            <a:pPr marL="400050" lvl="1" indent="0">
              <a:buFont typeface="Arial"/>
              <a:buNone/>
              <a:defRPr/>
            </a:pPr>
            <a:endParaRPr sz="1400"/>
          </a:p>
          <a:p>
            <a:pPr marL="0" lvl="0" indent="0">
              <a:buFont typeface="Arial"/>
              <a:buNone/>
              <a:defRPr/>
            </a:pPr>
            <a:r>
              <a:rPr sz="2200"/>
              <a:t>Strict and loose MSR6 hops </a:t>
            </a:r>
            <a:r>
              <a:rPr sz="1800"/>
              <a:t>(loose: MSR6-R1-MSR3)</a:t>
            </a:r>
            <a:endParaRPr sz="1800"/>
          </a:p>
          <a:p>
            <a:pPr marL="0" lvl="0" indent="0">
              <a:buFont typeface="Arial"/>
              <a:buNone/>
              <a:defRPr/>
            </a:pPr>
            <a:r>
              <a:rPr sz="2000"/>
              <a:t>Shortest path and steered path</a:t>
            </a:r>
            <a:r>
              <a:rPr sz="1800"/>
              <a:t> </a:t>
            </a:r>
            <a:r>
              <a:rPr sz="1600"/>
              <a:t>(MSIR1-MSR4-MSR5-MSR1-MSER1)</a:t>
            </a:r>
            <a:endParaRPr sz="1600"/>
          </a:p>
          <a:p>
            <a:pPr marL="0" lvl="0" indent="0">
              <a:buFont typeface="Arial"/>
              <a:buNone/>
              <a:defRPr/>
            </a:pPr>
            <a:r>
              <a:rPr sz="1800"/>
              <a:t>IPv6 packet with MSR6 routing header (MRH) from MSIR to MSER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800"/>
              <a:t>BE MRH option: header indicates only set of MSER for packet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800"/>
              <a:t>TE (“traffic engineering”): header indicates MSER and</a:t>
            </a:r>
            <a:br>
              <a:rPr sz="1800"/>
            </a:br>
            <a:r>
              <a:rPr sz="1800"/>
              <a:t>   intermediate MSR hops</a:t>
            </a:r>
            <a:endParaRPr sz="1800"/>
          </a:p>
          <a:p>
            <a:pPr marL="0" lvl="0" indent="0">
              <a:buFont typeface="Arial"/>
              <a:buNone/>
              <a:defRPr/>
            </a:pPr>
            <a:r>
              <a:rPr sz="2200"/>
              <a:t>Services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1800"/>
              <a:t>CE – CE: IPv6 multicast</a:t>
            </a:r>
            <a:endParaRPr sz="1800"/>
          </a:p>
          <a:p>
            <a:pPr marL="800100" lvl="2" indent="0">
              <a:buFont typeface="Arial"/>
              <a:buNone/>
              <a:defRPr/>
            </a:pPr>
            <a:r>
              <a:rPr sz="1800"/>
              <a:t>CE-MSER/MSIR: IPv6 multicast (MLD signaling, i</a:t>
            </a:r>
            <a:r>
              <a:rPr sz="1600"/>
              <a:t>f CE are routers then also PIM</a:t>
            </a:r>
            <a:endParaRPr sz="1800"/>
          </a:p>
          <a:p>
            <a:pPr marL="800100" lvl="2" indent="0">
              <a:buFont typeface="Arial"/>
              <a:buNone/>
              <a:defRPr/>
            </a:pPr>
            <a:r>
              <a:rPr sz="1800"/>
              <a:t>IPv6 into IPv6 encap/decap on MSIR/MSER, e.g.: MVPN [I/S]PMSI mapping</a:t>
            </a:r>
            <a:endParaRPr sz="1800"/>
          </a:p>
          <a:p>
            <a:pPr marL="800100" lvl="2" indent="0">
              <a:buFont typeface="Arial"/>
              <a:buNone/>
              <a:defRPr/>
            </a:pPr>
            <a:r>
              <a:rPr sz="1800"/>
              <a:t>Mapping onto specific MSR domain service options</a:t>
            </a:r>
            <a:endParaRPr sz="1800"/>
          </a:p>
          <a:p>
            <a:pPr marL="800100" lvl="2" indent="0">
              <a:buFont typeface="Arial"/>
              <a:buNone/>
              <a:defRPr/>
            </a:pPr>
            <a:r>
              <a:rPr sz="1800"/>
              <a:t>E.g: DetNet – latency, throughput guarantees, path diversity PEROF on MSIR/MSER.</a:t>
            </a:r>
            <a:endParaRPr sz="2400"/>
          </a:p>
          <a:p>
            <a:pPr marL="400050" lvl="1" indent="0">
              <a:buFont typeface="Arial"/>
              <a:buNone/>
              <a:defRPr/>
            </a:pPr>
            <a:endParaRPr sz="1600"/>
          </a:p>
        </p:txBody>
      </p:sp>
      <p:sp>
        <p:nvSpPr>
          <p:cNvPr id="1138297668" name="" hidden="0"/>
          <p:cNvSpPr txBox="1"/>
          <p:nvPr isPhoto="0" userDrawn="0"/>
        </p:nvSpPr>
        <p:spPr bwMode="auto">
          <a:xfrm flipH="0" flipV="0">
            <a:off x="9927009" y="904153"/>
            <a:ext cx="767343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CE1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904858109" name="" hidden="0"/>
          <p:cNvSpPr txBox="1"/>
          <p:nvPr isPhoto="0" userDrawn="0"/>
        </p:nvSpPr>
        <p:spPr bwMode="auto">
          <a:xfrm flipH="0" flipV="0">
            <a:off x="10616647" y="5061005"/>
            <a:ext cx="115686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MSER2</a:t>
            </a:r>
            <a:endParaRPr/>
          </a:p>
        </p:txBody>
      </p:sp>
      <p:sp>
        <p:nvSpPr>
          <p:cNvPr id="27804534" name="" hidden="0"/>
          <p:cNvSpPr txBox="1"/>
          <p:nvPr isPhoto="0" userDrawn="0"/>
        </p:nvSpPr>
        <p:spPr bwMode="auto">
          <a:xfrm flipH="0" flipV="0">
            <a:off x="9927009" y="1737507"/>
            <a:ext cx="989512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MSIR1</a:t>
            </a:r>
            <a:endParaRPr/>
          </a:p>
        </p:txBody>
      </p:sp>
      <p:sp>
        <p:nvSpPr>
          <p:cNvPr id="1887087362" name="" hidden="0"/>
          <p:cNvSpPr txBox="1"/>
          <p:nvPr isPhoto="0" userDrawn="0"/>
        </p:nvSpPr>
        <p:spPr bwMode="auto">
          <a:xfrm flipH="0" flipV="0">
            <a:off x="9035552" y="5061005"/>
            <a:ext cx="1157044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MSER1</a:t>
            </a:r>
            <a:endParaRPr/>
          </a:p>
        </p:txBody>
      </p:sp>
      <p:sp>
        <p:nvSpPr>
          <p:cNvPr id="1304372981" name="" hidden="0"/>
          <p:cNvSpPr txBox="1"/>
          <p:nvPr isPhoto="0" userDrawn="0"/>
        </p:nvSpPr>
        <p:spPr bwMode="auto">
          <a:xfrm flipH="0" flipV="0">
            <a:off x="10192561" y="2575366"/>
            <a:ext cx="84820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MSR1</a:t>
            </a:r>
            <a:endParaRPr/>
          </a:p>
        </p:txBody>
      </p:sp>
      <p:sp>
        <p:nvSpPr>
          <p:cNvPr id="154341430" name="" hidden="0"/>
          <p:cNvSpPr txBox="1"/>
          <p:nvPr isPhoto="0" userDrawn="0"/>
        </p:nvSpPr>
        <p:spPr bwMode="auto">
          <a:xfrm flipH="0" flipV="0">
            <a:off x="10770921" y="3340756"/>
            <a:ext cx="84831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R1</a:t>
            </a:r>
            <a:endParaRPr/>
          </a:p>
        </p:txBody>
      </p:sp>
      <p:sp>
        <p:nvSpPr>
          <p:cNvPr id="775684463" name="" hidden="0"/>
          <p:cNvSpPr txBox="1"/>
          <p:nvPr isPhoto="0" userDrawn="0"/>
        </p:nvSpPr>
        <p:spPr bwMode="auto">
          <a:xfrm flipH="0" flipV="0">
            <a:off x="10775397" y="4189182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MSR3</a:t>
            </a:r>
            <a:endParaRPr/>
          </a:p>
        </p:txBody>
      </p:sp>
      <p:sp>
        <p:nvSpPr>
          <p:cNvPr id="1266312956" name="" hidden="0"/>
          <p:cNvSpPr txBox="1"/>
          <p:nvPr isPhoto="0" userDrawn="0"/>
        </p:nvSpPr>
        <p:spPr bwMode="auto">
          <a:xfrm flipH="0" flipV="0">
            <a:off x="10890734" y="5908870"/>
            <a:ext cx="767451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CE3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891852670" name="" hidden="0"/>
          <p:cNvSpPr txBox="1"/>
          <p:nvPr isPhoto="0" userDrawn="0"/>
        </p:nvSpPr>
        <p:spPr bwMode="auto">
          <a:xfrm flipH="0" flipV="0">
            <a:off x="9256797" y="5908870"/>
            <a:ext cx="767451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CE2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2131244077" name="" hidden="0"/>
          <p:cNvSpPr txBox="1"/>
          <p:nvPr isPhoto="0" userDrawn="0"/>
        </p:nvSpPr>
        <p:spPr bwMode="auto">
          <a:xfrm flipH="0" flipV="0">
            <a:off x="9462473" y="3823386"/>
            <a:ext cx="84831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MSR2</a:t>
            </a:r>
            <a:endParaRPr/>
          </a:p>
        </p:txBody>
      </p:sp>
      <p:sp>
        <p:nvSpPr>
          <p:cNvPr id="109496453" name="" hidden="0"/>
          <p:cNvSpPr txBox="1"/>
          <p:nvPr isPhoto="0" userDrawn="0"/>
        </p:nvSpPr>
        <p:spPr bwMode="auto">
          <a:xfrm flipH="0" flipV="0">
            <a:off x="8792242" y="2630592"/>
            <a:ext cx="84831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MSR4</a:t>
            </a:r>
            <a:endParaRPr/>
          </a:p>
        </p:txBody>
      </p:sp>
      <p:sp>
        <p:nvSpPr>
          <p:cNvPr id="1555644593" name="" hidden="0"/>
          <p:cNvSpPr txBox="1"/>
          <p:nvPr isPhoto="0" userDrawn="0"/>
        </p:nvSpPr>
        <p:spPr bwMode="auto">
          <a:xfrm flipH="0" flipV="0">
            <a:off x="8368030" y="3457590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MSR5</a:t>
            </a:r>
            <a:endParaRPr/>
          </a:p>
        </p:txBody>
      </p:sp>
      <p:sp>
        <p:nvSpPr>
          <p:cNvPr id="1061840891" name="" hidden="0"/>
          <p:cNvSpPr txBox="1"/>
          <p:nvPr isPhoto="0" userDrawn="0"/>
        </p:nvSpPr>
        <p:spPr bwMode="auto">
          <a:xfrm flipH="0" flipV="0">
            <a:off x="8158050" y="4189182"/>
            <a:ext cx="84831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MSR6</a:t>
            </a:r>
            <a:endParaRPr/>
          </a:p>
        </p:txBody>
      </p:sp>
      <p:cxnSp>
        <p:nvCxnSpPr>
          <p:cNvPr id="1173331157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7" y="1500601"/>
            <a:ext cx="467557" cy="6253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629806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264347" y="2333955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905709" name="" hidden="0"/>
          <p:cNvCxnSpPr>
            <a:cxnSpLocks/>
          </p:cNvCxnSpPr>
          <p:nvPr isPhoto="0" userDrawn="0"/>
        </p:nvCxnSpPr>
        <p:spPr bwMode="auto">
          <a:xfrm rot="16199969" flipH="0" flipV="0">
            <a:off x="9493191" y="1866909"/>
            <a:ext cx="527288" cy="100007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7851674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731632" y="2926513"/>
            <a:ext cx="344367" cy="484116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5319291" name="" hidden="0"/>
          <p:cNvCxnSpPr>
            <a:cxnSpLocks/>
          </p:cNvCxnSpPr>
          <p:nvPr isPhoto="0" userDrawn="0"/>
        </p:nvCxnSpPr>
        <p:spPr bwMode="auto">
          <a:xfrm rot="16199969" flipH="0" flipV="0">
            <a:off x="9733116" y="3149884"/>
            <a:ext cx="826997" cy="520005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951059" name="" hidden="0"/>
          <p:cNvCxnSpPr>
            <a:cxnSpLocks/>
          </p:cNvCxnSpPr>
          <p:nvPr isPhoto="0" userDrawn="0"/>
        </p:nvCxnSpPr>
        <p:spPr bwMode="auto">
          <a:xfrm rot="16199969" flipH="0" flipV="0">
            <a:off x="8812945" y="2975684"/>
            <a:ext cx="432612" cy="47401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7214445" name="" hidden="0"/>
          <p:cNvCxnSpPr>
            <a:cxnSpLocks/>
          </p:cNvCxnSpPr>
          <p:nvPr isPhoto="0" userDrawn="0"/>
        </p:nvCxnSpPr>
        <p:spPr bwMode="auto">
          <a:xfrm rot="16199969" flipH="0" flipV="0">
            <a:off x="8504282" y="3901258"/>
            <a:ext cx="365796" cy="2100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543746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35239" y="4529565"/>
            <a:ext cx="890816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7600767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3947827"/>
            <a:ext cx="482630" cy="79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751209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20" y="4819651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36385" name="" hidden="0"/>
          <p:cNvCxnSpPr>
            <a:cxnSpLocks/>
          </p:cNvCxnSpPr>
          <p:nvPr isPhoto="0" userDrawn="0"/>
        </p:nvCxnSpPr>
        <p:spPr bwMode="auto">
          <a:xfrm rot="16199969" flipH="0" flipV="1">
            <a:off x="8765410" y="4395040"/>
            <a:ext cx="482629" cy="84929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9341923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500600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431368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83404" y="5671965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95465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968920" y="5657454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6966507" name="" hidden="0"/>
          <p:cNvSpPr txBox="1"/>
          <p:nvPr isPhoto="0" userDrawn="0"/>
        </p:nvSpPr>
        <p:spPr bwMode="auto">
          <a:xfrm flipH="0" flipV="0">
            <a:off x="8096544" y="1783245"/>
            <a:ext cx="932707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MSR6</a:t>
            </a:r>
            <a:endParaRPr i="1"/>
          </a:p>
          <a:p>
            <a:pPr>
              <a:defRPr/>
            </a:pPr>
            <a:r>
              <a:rPr i="1"/>
              <a:t>domain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3577728" name="" hidden="0"/>
          <p:cNvSpPr/>
          <p:nvPr isPhoto="0" userDrawn="0"/>
        </p:nvSpPr>
        <p:spPr bwMode="auto">
          <a:xfrm flipH="0" flipV="0">
            <a:off x="7970874" y="666749"/>
            <a:ext cx="4063999" cy="5794374"/>
          </a:xfrm>
          <a:prstGeom prst="roundRect">
            <a:avLst>
              <a:gd name="adj" fmla="val 6299"/>
            </a:avLst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1285884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493749" y="285750"/>
            <a:ext cx="10860049" cy="760556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End-to-End MSR6 </a:t>
            </a:r>
            <a:r>
              <a:rPr sz="3600"/>
              <a:t>architecture</a:t>
            </a:r>
            <a:br>
              <a:rPr sz="3600"/>
            </a:br>
            <a:r>
              <a:rPr sz="3600"/>
              <a:t>“Host based”</a:t>
            </a:r>
            <a:endParaRPr sz="3600"/>
          </a:p>
        </p:txBody>
      </p:sp>
      <p:sp>
        <p:nvSpPr>
          <p:cNvPr id="71252729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41397" y="1238249"/>
            <a:ext cx="7716653" cy="555624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2200"/>
              <a:t>Terminology: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1800"/>
              <a:t>MH: MSR6/IPv6 Host (or router) with Application. </a:t>
            </a:r>
            <a:br>
              <a:rPr sz="1800"/>
            </a:br>
            <a:r>
              <a:rPr sz="1800"/>
              <a:t>No MSIR/MSER used. 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2000"/>
              <a:t>Can be option in existing network centric architecture</a:t>
            </a:r>
            <a:endParaRPr sz="2400"/>
          </a:p>
          <a:p>
            <a:pPr marL="0" lvl="0" indent="0">
              <a:buFont typeface="Arial"/>
              <a:buNone/>
              <a:defRPr/>
            </a:pPr>
            <a:r>
              <a:rPr sz="2000"/>
              <a:t>Use-case Example:</a:t>
            </a:r>
            <a:endParaRPr sz="2000"/>
          </a:p>
          <a:p>
            <a:pPr marL="400050" lvl="1" indent="0">
              <a:buFont typeface="Arial"/>
              <a:buNone/>
              <a:defRPr/>
            </a:pPr>
            <a:r>
              <a:rPr sz="1800"/>
              <a:t>IPTV Server -&gt; Caches/Streamers in metro SP 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800"/>
              <a:t>Data-Center IPv6 Multicast (stateless on DCN switches!)</a:t>
            </a:r>
            <a:endParaRPr sz="2400"/>
          </a:p>
          <a:p>
            <a:pPr marL="0" lvl="0" indent="0">
              <a:buFont typeface="Arial"/>
              <a:buNone/>
              <a:defRPr/>
            </a:pPr>
            <a:r>
              <a:rPr sz="2000"/>
              <a:t>Host is router</a:t>
            </a:r>
            <a:endParaRPr sz="2000"/>
          </a:p>
          <a:p>
            <a:pPr marL="400050" lvl="1" indent="0">
              <a:buFont typeface="Arial"/>
              <a:buNone/>
              <a:defRPr/>
            </a:pPr>
            <a:r>
              <a:rPr sz="1800"/>
              <a:t>DC-Server but running all necessary routing (BGP, IGP)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800"/>
              <a:t>Common option in DCN servers now</a:t>
            </a:r>
            <a:br>
              <a:rPr sz="1800"/>
            </a:br>
            <a:r>
              <a:rPr sz="1800"/>
              <a:t>E.g.: trusted in Hypervisor, </a:t>
            </a:r>
            <a:br>
              <a:rPr sz="1800"/>
            </a:br>
            <a:r>
              <a:rPr sz="1800"/>
              <a:t>  not third-party container/VM application side!)</a:t>
            </a:r>
            <a:endParaRPr sz="1800"/>
          </a:p>
          <a:p>
            <a:pPr marL="0" lvl="0" indent="0">
              <a:buFont typeface="Arial"/>
              <a:buNone/>
              <a:defRPr/>
            </a:pPr>
            <a:r>
              <a:rPr sz="2200"/>
              <a:t>Host is not router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1800"/>
              <a:t>Lightweight non-SP/DCN use cases ?! IoT (MANET/ROLL ?), Industrial, </a:t>
            </a:r>
            <a:endParaRPr sz="1800"/>
          </a:p>
          <a:p>
            <a:pPr marL="400050" lvl="1" indent="0">
              <a:buFont typeface="Arial"/>
              <a:buNone/>
              <a:defRPr/>
            </a:pPr>
            <a:r>
              <a:rPr sz="1800"/>
              <a:t>E.g.: New PCE&lt;-&gt;Host signaling to determine MSH to use</a:t>
            </a:r>
            <a:endParaRPr sz="1800"/>
          </a:p>
          <a:p>
            <a:pPr marL="0" lvl="0" indent="0">
              <a:buFont typeface="Arial"/>
              <a:buNone/>
              <a:defRPr/>
            </a:pPr>
            <a:r>
              <a:rPr sz="2200"/>
              <a:t>Host is or is not router (most exciting option):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1800"/>
              <a:t>Native MSR6 application service: No IPv6 multicast</a:t>
            </a:r>
            <a:endParaRPr sz="2000"/>
          </a:p>
        </p:txBody>
      </p:sp>
      <p:sp>
        <p:nvSpPr>
          <p:cNvPr id="1255392305" name="" hidden="0"/>
          <p:cNvSpPr txBox="1"/>
          <p:nvPr isPhoto="0" userDrawn="0"/>
        </p:nvSpPr>
        <p:spPr bwMode="auto">
          <a:xfrm flipH="0" flipV="0">
            <a:off x="9798517" y="759885"/>
            <a:ext cx="97691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MH1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579511946" name="" hidden="0"/>
          <p:cNvSpPr txBox="1"/>
          <p:nvPr isPhoto="0" userDrawn="0"/>
        </p:nvSpPr>
        <p:spPr bwMode="auto">
          <a:xfrm flipH="0" flipV="0">
            <a:off x="10616647" y="4902256"/>
            <a:ext cx="115693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MSER9</a:t>
            </a:r>
            <a:endParaRPr/>
          </a:p>
        </p:txBody>
      </p:sp>
      <p:sp>
        <p:nvSpPr>
          <p:cNvPr id="269562250" name="" hidden="0"/>
          <p:cNvSpPr txBox="1"/>
          <p:nvPr isPhoto="0" userDrawn="0"/>
        </p:nvSpPr>
        <p:spPr bwMode="auto">
          <a:xfrm flipH="0" flipV="0">
            <a:off x="9927009" y="1578757"/>
            <a:ext cx="989620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MSR7</a:t>
            </a:r>
            <a:endParaRPr/>
          </a:p>
        </p:txBody>
      </p:sp>
      <p:sp>
        <p:nvSpPr>
          <p:cNvPr id="1540041430" name="" hidden="0"/>
          <p:cNvSpPr txBox="1"/>
          <p:nvPr isPhoto="0" userDrawn="0"/>
        </p:nvSpPr>
        <p:spPr bwMode="auto">
          <a:xfrm flipH="0" flipV="0">
            <a:off x="9035552" y="4902256"/>
            <a:ext cx="1157152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MSR8</a:t>
            </a:r>
            <a:endParaRPr/>
          </a:p>
        </p:txBody>
      </p:sp>
      <p:sp>
        <p:nvSpPr>
          <p:cNvPr id="1889487899" name="" hidden="0"/>
          <p:cNvSpPr txBox="1"/>
          <p:nvPr isPhoto="0" userDrawn="0"/>
        </p:nvSpPr>
        <p:spPr bwMode="auto">
          <a:xfrm flipH="0" flipV="0">
            <a:off x="10192561" y="2416615"/>
            <a:ext cx="84820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MSR1</a:t>
            </a:r>
            <a:endParaRPr/>
          </a:p>
        </p:txBody>
      </p:sp>
      <p:sp>
        <p:nvSpPr>
          <p:cNvPr id="1383782325" name="" hidden="0"/>
          <p:cNvSpPr txBox="1"/>
          <p:nvPr isPhoto="0" userDrawn="0"/>
        </p:nvSpPr>
        <p:spPr bwMode="auto">
          <a:xfrm flipH="0" flipV="0">
            <a:off x="10770921" y="3182005"/>
            <a:ext cx="84831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R1</a:t>
            </a:r>
            <a:endParaRPr/>
          </a:p>
        </p:txBody>
      </p:sp>
      <p:sp>
        <p:nvSpPr>
          <p:cNvPr id="389285468" name="" hidden="0"/>
          <p:cNvSpPr txBox="1"/>
          <p:nvPr isPhoto="0" userDrawn="0"/>
        </p:nvSpPr>
        <p:spPr bwMode="auto">
          <a:xfrm flipH="0" flipV="0">
            <a:off x="10775397" y="4030432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MSR3</a:t>
            </a:r>
            <a:endParaRPr/>
          </a:p>
        </p:txBody>
      </p:sp>
      <p:sp>
        <p:nvSpPr>
          <p:cNvPr id="928852038" name="" hidden="0"/>
          <p:cNvSpPr txBox="1"/>
          <p:nvPr isPhoto="0" userDrawn="0"/>
        </p:nvSpPr>
        <p:spPr bwMode="auto">
          <a:xfrm flipH="0" flipV="0">
            <a:off x="10616665" y="5750120"/>
            <a:ext cx="1041809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MH3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483969963" name="" hidden="0"/>
          <p:cNvSpPr txBox="1"/>
          <p:nvPr isPhoto="0" userDrawn="0"/>
        </p:nvSpPr>
        <p:spPr bwMode="auto">
          <a:xfrm flipH="0" flipV="0">
            <a:off x="9256797" y="5750120"/>
            <a:ext cx="100018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/>
              <a:t>MH2</a:t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751982039" name="" hidden="0"/>
          <p:cNvSpPr txBox="1"/>
          <p:nvPr isPhoto="0" userDrawn="0"/>
        </p:nvSpPr>
        <p:spPr bwMode="auto">
          <a:xfrm flipH="0" flipV="0">
            <a:off x="9462473" y="3664636"/>
            <a:ext cx="84831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MSR2</a:t>
            </a:r>
            <a:endParaRPr/>
          </a:p>
        </p:txBody>
      </p:sp>
      <p:sp>
        <p:nvSpPr>
          <p:cNvPr id="1088475806" name="" hidden="0"/>
          <p:cNvSpPr txBox="1"/>
          <p:nvPr isPhoto="0" userDrawn="0"/>
        </p:nvSpPr>
        <p:spPr bwMode="auto">
          <a:xfrm flipH="0" flipV="0">
            <a:off x="8792242" y="2471842"/>
            <a:ext cx="84831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MSR4</a:t>
            </a:r>
            <a:endParaRPr/>
          </a:p>
        </p:txBody>
      </p:sp>
      <p:sp>
        <p:nvSpPr>
          <p:cNvPr id="1266171481" name="" hidden="0"/>
          <p:cNvSpPr txBox="1"/>
          <p:nvPr isPhoto="0" userDrawn="0"/>
        </p:nvSpPr>
        <p:spPr bwMode="auto">
          <a:xfrm flipH="0" flipV="0">
            <a:off x="8368030" y="3298840"/>
            <a:ext cx="848387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MSR5</a:t>
            </a:r>
            <a:endParaRPr/>
          </a:p>
        </p:txBody>
      </p:sp>
      <p:sp>
        <p:nvSpPr>
          <p:cNvPr id="687735315" name="" hidden="0"/>
          <p:cNvSpPr txBox="1"/>
          <p:nvPr isPhoto="0" userDrawn="0"/>
        </p:nvSpPr>
        <p:spPr bwMode="auto">
          <a:xfrm flipH="0" flipV="0">
            <a:off x="8158050" y="4030432"/>
            <a:ext cx="848315" cy="365795"/>
          </a:xfrm>
          <a:prstGeom prst="rect">
            <a:avLst/>
          </a:prstGeom>
          <a:noFill/>
          <a:ln w="19049">
            <a:solidFill>
              <a:schemeClr val="accent1">
                <a:lumMod val="50196"/>
              </a:schemeClr>
            </a:solidFill>
            <a:prstDash val="solid"/>
          </a:ln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MSR6</a:t>
            </a:r>
            <a:endParaRPr/>
          </a:p>
        </p:txBody>
      </p:sp>
      <p:cxnSp>
        <p:nvCxnSpPr>
          <p:cNvPr id="0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7" y="1341851"/>
            <a:ext cx="467557" cy="6253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070074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264347" y="2175206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501892" name="" hidden="0"/>
          <p:cNvCxnSpPr>
            <a:cxnSpLocks/>
          </p:cNvCxnSpPr>
          <p:nvPr isPhoto="0" userDrawn="0"/>
        </p:nvCxnSpPr>
        <p:spPr bwMode="auto">
          <a:xfrm rot="16199969" flipH="0" flipV="0">
            <a:off x="9493191" y="1708159"/>
            <a:ext cx="527288" cy="100007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159129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731632" y="2767763"/>
            <a:ext cx="344367" cy="484116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307228" name="" hidden="0"/>
          <p:cNvCxnSpPr>
            <a:cxnSpLocks/>
          </p:cNvCxnSpPr>
          <p:nvPr isPhoto="0" userDrawn="0"/>
        </p:nvCxnSpPr>
        <p:spPr bwMode="auto">
          <a:xfrm rot="16199969" flipH="0" flipV="0">
            <a:off x="9733116" y="2991134"/>
            <a:ext cx="826997" cy="520005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000782" name="" hidden="0"/>
          <p:cNvCxnSpPr>
            <a:cxnSpLocks/>
          </p:cNvCxnSpPr>
          <p:nvPr isPhoto="0" userDrawn="0"/>
        </p:nvCxnSpPr>
        <p:spPr bwMode="auto">
          <a:xfrm rot="16199969" flipH="0" flipV="0">
            <a:off x="8812945" y="2816934"/>
            <a:ext cx="432612" cy="47401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755653" name="" hidden="0"/>
          <p:cNvCxnSpPr>
            <a:cxnSpLocks/>
          </p:cNvCxnSpPr>
          <p:nvPr isPhoto="0" userDrawn="0"/>
        </p:nvCxnSpPr>
        <p:spPr bwMode="auto">
          <a:xfrm rot="16199969" flipH="0" flipV="0">
            <a:off x="8504282" y="3742508"/>
            <a:ext cx="365796" cy="2100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710449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35239" y="4370815"/>
            <a:ext cx="890816" cy="210051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5188915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19" y="3789077"/>
            <a:ext cx="482630" cy="79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330788" name="" hidden="0"/>
          <p:cNvCxnSpPr>
            <a:cxnSpLocks/>
          </p:cNvCxnSpPr>
          <p:nvPr isPhoto="0" userDrawn="0"/>
        </p:nvCxnSpPr>
        <p:spPr bwMode="auto">
          <a:xfrm rot="16199969" flipH="0" flipV="1">
            <a:off x="10904520" y="4660901"/>
            <a:ext cx="482629" cy="7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0874520" name="" hidden="0"/>
          <p:cNvCxnSpPr>
            <a:cxnSpLocks/>
          </p:cNvCxnSpPr>
          <p:nvPr isPhoto="0" userDrawn="0"/>
        </p:nvCxnSpPr>
        <p:spPr bwMode="auto">
          <a:xfrm rot="16199969" flipH="0" flipV="1">
            <a:off x="8765410" y="4236290"/>
            <a:ext cx="482629" cy="849298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250335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073846" y="1341850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3331068" name="" hidden="0"/>
          <p:cNvCxnSpPr>
            <a:cxnSpLocks/>
          </p:cNvCxnSpPr>
          <p:nvPr isPhoto="0" userDrawn="0"/>
        </p:nvCxnSpPr>
        <p:spPr bwMode="auto">
          <a:xfrm rot="16199969" flipH="0" flipV="0">
            <a:off x="9383404" y="5513215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985956" name="" hidden="0"/>
          <p:cNvCxnSpPr>
            <a:cxnSpLocks/>
          </p:cNvCxnSpPr>
          <p:nvPr isPhoto="0" userDrawn="0"/>
        </p:nvCxnSpPr>
        <p:spPr bwMode="auto">
          <a:xfrm rot="16199969" flipH="0" flipV="0">
            <a:off x="10968920" y="5498704"/>
            <a:ext cx="467557" cy="6252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7146142" name="" hidden="0"/>
          <p:cNvSpPr txBox="1"/>
          <p:nvPr isPhoto="0" userDrawn="0"/>
        </p:nvSpPr>
        <p:spPr bwMode="auto">
          <a:xfrm flipH="0" flipV="0">
            <a:off x="8096544" y="1624495"/>
            <a:ext cx="932707" cy="640115"/>
          </a:xfrm>
          <a:prstGeom prst="rect">
            <a:avLst/>
          </a:prstGeom>
          <a:noFill/>
        </p:spPr>
        <p:txBody>
          <a:bodyPr vertOverflow="overflow" horzOverflow="clip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i="1"/>
              <a:t>MSR6</a:t>
            </a:r>
            <a:endParaRPr i="1"/>
          </a:p>
          <a:p>
            <a:pPr>
              <a:defRPr/>
            </a:pPr>
            <a:r>
              <a:rPr i="1"/>
              <a:t>domain</a:t>
            </a:r>
            <a:endParaRPr i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6445056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9" y="47624"/>
            <a:ext cx="10515600" cy="873124"/>
          </a:xfrm>
        </p:spPr>
        <p:txBody>
          <a:bodyPr/>
          <a:lstStyle/>
          <a:p>
            <a:pPr>
              <a:defRPr/>
            </a:pPr>
            <a:r>
              <a:rPr/>
              <a:t>Architecture – further core points</a:t>
            </a:r>
            <a:endParaRPr/>
          </a:p>
        </p:txBody>
      </p:sp>
      <p:sp>
        <p:nvSpPr>
          <p:cNvPr id="125914345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9" y="1047749"/>
            <a:ext cx="11276049" cy="569594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lvl="0" indent="0">
              <a:buFont typeface="Arial"/>
              <a:buNone/>
              <a:defRPr/>
            </a:pPr>
            <a:r>
              <a:rPr/>
              <a:t>Control Plane architecture – various options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/>
              <a:t>IGP-only for BE. Even for TE mode, e.g.: MSIR based PCE (e.g.: with LSP IGP)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/>
              <a:t>Central PCE based for TE mode.</a:t>
            </a:r>
            <a:endParaRPr/>
          </a:p>
          <a:p>
            <a:pPr marL="0" lvl="0" indent="0">
              <a:buFont typeface="Arial"/>
              <a:buNone/>
              <a:defRPr/>
            </a:pPr>
            <a:endParaRPr/>
          </a:p>
          <a:p>
            <a:pPr marL="0" lvl="0" indent="0">
              <a:buFont typeface="Arial"/>
              <a:buNone/>
              <a:defRPr/>
            </a:pPr>
            <a:r>
              <a:rPr/>
              <a:t>Native MSR6 service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/>
              <a:t>Significant application benefits, e.g.: adaptive streaming</a:t>
            </a:r>
            <a:endParaRPr/>
          </a:p>
          <a:p>
            <a:pPr marL="400050" lvl="1" indent="0">
              <a:buFont typeface="Arial"/>
              <a:buNone/>
              <a:defRPr/>
            </a:pPr>
            <a:r>
              <a:rPr/>
              <a:t>May require abstract API specification </a:t>
            </a:r>
            <a:r>
              <a:rPr sz="2000"/>
              <a:t>(e.g.: like MLDv2 API or TAPS for transport)</a:t>
            </a:r>
            <a:endParaRPr sz="2000"/>
          </a:p>
          <a:p>
            <a:pPr marL="0" lvl="0" indent="0">
              <a:buFont typeface="Arial"/>
              <a:buNone/>
              <a:defRPr/>
            </a:pPr>
            <a:endParaRPr sz="2600"/>
          </a:p>
          <a:p>
            <a:pPr marL="0" lvl="0" indent="0">
              <a:buFont typeface="Arial"/>
              <a:buNone/>
              <a:defRPr/>
            </a:pPr>
            <a:r>
              <a:rPr sz="2600"/>
              <a:t>TBD: Integration / support for DetNet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400"/>
              <a:t>If/when IPv6 unicast agrees on extension header for DetNet (currently only MPLS based)</a:t>
            </a:r>
            <a:endParaRPr sz="2400"/>
          </a:p>
          <a:p>
            <a:pPr marL="400050" lvl="1" indent="0">
              <a:buFont typeface="Arial"/>
              <a:buNone/>
              <a:defRPr/>
            </a:pPr>
            <a:r>
              <a:rPr sz="2400"/>
              <a:t>(almost) Strict path usually required to guarantee latency, throughput, loss -&gt; TE mode</a:t>
            </a:r>
            <a:endParaRPr sz="2400"/>
          </a:p>
          <a:p>
            <a:pPr marL="400050" lvl="1" indent="0">
              <a:buFont typeface="Arial"/>
              <a:buNone/>
              <a:defRPr/>
            </a:pPr>
            <a:endParaRPr sz="2400"/>
          </a:p>
          <a:p>
            <a:pPr marL="400050" lvl="1" indent="0">
              <a:buFont typeface="Arial"/>
              <a:buNone/>
              <a:defRPr/>
            </a:pPr>
            <a:r>
              <a:rPr sz="2400"/>
              <a:t>May want to integrate TBD native DetNet IPv6 extension header elements into MRH</a:t>
            </a:r>
            <a:endParaRPr sz="2400"/>
          </a:p>
          <a:p>
            <a:pPr marL="800100" lvl="2" indent="0">
              <a:buFont typeface="Arial"/>
              <a:buNone/>
              <a:defRPr/>
            </a:pPr>
            <a:r>
              <a:rPr sz="2400"/>
              <a:t>Especially when requiring per-hop DetNet functionality – no multiple routing headers!</a:t>
            </a:r>
            <a:endParaRPr sz="2400"/>
          </a:p>
          <a:p>
            <a:pPr marL="0" lvl="0" indent="0">
              <a:buFont typeface="Arial"/>
              <a:buNone/>
              <a:defRPr/>
            </a:pPr>
            <a:endParaRPr sz="2800"/>
          </a:p>
          <a:p>
            <a:pPr marL="0" lvl="0" indent="0">
              <a:buFont typeface="Arial"/>
              <a:buNone/>
              <a:defRPr/>
            </a:pPr>
            <a:r>
              <a:rPr sz="2800"/>
              <a:t>I</a:t>
            </a:r>
            <a:r>
              <a:rPr sz="2800"/>
              <a:t>ntegration / Use in existing unicast architectures</a:t>
            </a:r>
            <a:endParaRPr sz="2800"/>
          </a:p>
          <a:p>
            <a:pPr marL="400050" lvl="1" indent="0">
              <a:buFont typeface="Arial"/>
              <a:buNone/>
              <a:defRPr/>
            </a:pPr>
            <a:r>
              <a:rPr sz="2600"/>
              <a:t>(IMHO): Not mandatory to deploy MSR6, but part of alignment if network uses it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600"/>
              <a:t>SRv6,  ROLL/RPL ...</a:t>
            </a:r>
            <a:endParaRPr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137597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341571" y="365124"/>
            <a:ext cx="11012228" cy="761999"/>
          </a:xfrm>
        </p:spPr>
        <p:txBody>
          <a:bodyPr/>
          <a:lstStyle/>
          <a:p>
            <a:pPr>
              <a:defRPr/>
            </a:pPr>
            <a:r>
              <a:rPr sz="2600"/>
              <a:t>Core dependency (6man):</a:t>
            </a:r>
            <a:r>
              <a:rPr/>
              <a:t> </a:t>
            </a:r>
            <a:r>
              <a:rPr sz="3600"/>
              <a:t>MSR6 Routing Header (MRH)</a:t>
            </a:r>
            <a:endParaRPr/>
          </a:p>
        </p:txBody>
      </p:sp>
      <p:sp>
        <p:nvSpPr>
          <p:cNvPr id="5483566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36821" y="1265464"/>
            <a:ext cx="6463392" cy="507818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70000" lnSpcReduction="6000"/>
          </a:bodyPr>
          <a:lstStyle/>
          <a:p>
            <a:pPr marL="0" indent="0">
              <a:buFont typeface="Arial"/>
              <a:buNone/>
              <a:defRPr/>
            </a:pPr>
            <a:r>
              <a:rPr sz="2600"/>
              <a:t>New IPv6 Routing Header</a:t>
            </a:r>
            <a:endParaRPr sz="2600"/>
          </a:p>
          <a:p>
            <a:pPr marL="0" indent="0">
              <a:buFont typeface="Arial"/>
              <a:buNone/>
              <a:defRPr/>
            </a:pPr>
            <a:r>
              <a:rPr sz="2600"/>
              <a:t>MRH Sub-type: 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support different encoded </a:t>
            </a:r>
            <a:endParaRPr sz="2200"/>
          </a:p>
          <a:p>
            <a:pPr marL="800100" lvl="2" indent="0">
              <a:buFont typeface="Arial"/>
              <a:buNone/>
              <a:defRPr/>
            </a:pPr>
            <a:r>
              <a:rPr sz="2400"/>
              <a:t>BE (list of MSER)</a:t>
            </a:r>
            <a:endParaRPr sz="2800"/>
          </a:p>
          <a:p>
            <a:pPr marL="800100" lvl="2" indent="0">
              <a:buFont typeface="Arial"/>
              <a:buNone/>
              <a:defRPr/>
            </a:pPr>
            <a:r>
              <a:rPr sz="2400"/>
              <a:t>TE (steered tree) information.</a:t>
            </a:r>
            <a:endParaRPr sz="2800"/>
          </a:p>
          <a:p>
            <a:pPr marL="0" indent="0">
              <a:buFont typeface="Arial"/>
              <a:buNone/>
              <a:defRPr/>
            </a:pPr>
            <a:r>
              <a:rPr sz="2600"/>
              <a:t>IPv6 Multicast support: 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Need to carry IPv6 destination address to support the native IPv6 multicast model</a:t>
            </a:r>
            <a:r>
              <a:rPr sz="2200"/>
              <a:t> / existing MVPN signaling for IPv6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200" i="1"/>
              <a:t>In IPv6 source routing, IPv6 destination address is rewritten on every source routed hop with address derived from routing header, derived from MRH Sub-Type specific data</a:t>
            </a:r>
            <a:endParaRPr sz="2200" i="1"/>
          </a:p>
          <a:p>
            <a:pPr marL="400050" lvl="1" indent="0">
              <a:buFont typeface="Arial"/>
              <a:buNone/>
              <a:defRPr/>
            </a:pPr>
            <a:r>
              <a:rPr sz="2200"/>
              <a:t>Current spec: RBS draft has it as part of RBS Sub-type data. But ideally part of common MRH header</a:t>
            </a:r>
            <a:endParaRPr sz="2200"/>
          </a:p>
          <a:p>
            <a:pPr marL="400050" lvl="1" indent="0">
              <a:buFont typeface="Arial"/>
              <a:buNone/>
              <a:defRPr/>
            </a:pPr>
            <a:r>
              <a:rPr sz="2200" i="1"/>
              <a:t>Not included/used when mapping services from BIER (which may or may not be desired in IPv6 control plane solution).</a:t>
            </a:r>
            <a:endParaRPr sz="2200" i="1"/>
          </a:p>
          <a:p>
            <a:pPr marL="0" lvl="0" indent="0">
              <a:buFont typeface="Arial"/>
              <a:buNone/>
              <a:defRPr/>
            </a:pPr>
            <a:r>
              <a:rPr sz="2600"/>
              <a:t>TLV: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Same/similar type of TLV functionality as SRv6 SRH</a:t>
            </a:r>
            <a:endParaRPr sz="2200"/>
          </a:p>
          <a:p>
            <a:pPr marL="0" lvl="0" indent="0">
              <a:buFont typeface="Arial"/>
              <a:buNone/>
              <a:defRPr/>
            </a:pPr>
            <a:r>
              <a:rPr sz="2600"/>
              <a:t>DetNet integration ?</a:t>
            </a:r>
            <a:endParaRPr sz="2600"/>
          </a:p>
          <a:p>
            <a:pPr marL="400050" lvl="1" indent="0">
              <a:buFont typeface="Arial"/>
              <a:buNone/>
              <a:defRPr/>
            </a:pPr>
            <a:r>
              <a:rPr sz="2200"/>
              <a:t>TBD</a:t>
            </a:r>
            <a:endParaRPr sz="2200"/>
          </a:p>
        </p:txBody>
      </p:sp>
      <p:sp>
        <p:nvSpPr>
          <p:cNvPr id="484301104" name="" hidden="0"/>
          <p:cNvSpPr txBox="1"/>
          <p:nvPr isPhoto="0" userDrawn="0"/>
        </p:nvSpPr>
        <p:spPr bwMode="auto">
          <a:xfrm flipH="0" flipV="0">
            <a:off x="6676340" y="1360713"/>
            <a:ext cx="5206530" cy="393195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Next Header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Hdr Ext Len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Routing Type | Segments Left |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 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MSER-Segment (128 bit IPv6 address)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(optional)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 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?                                                               ?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?         DetNet parameters ?                                   ?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?         (TBD, e.g.: latency, queuing parameters)              ?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?                                                               ?</a:t>
            </a:r>
            <a:endParaRPr lang="en-US" sz="1200" b="0" i="0" u="none" strike="noStrike" cap="none" spc="-140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lang="en-US" sz="1200" b="0" i="0" u="none" strike="noStrike" cap="none" spc="-140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|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MRH Sub-Type |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MRH Sub-Type specific data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|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...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Optional Type Length Value (TLV) objects (variable) //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//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                                                      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//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  <a:p>
            <a:pPr algn="l">
              <a:defRPr/>
            </a:pP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   </a:t>
            </a:r>
            <a:r>
              <a:rPr sz="1200" b="0" i="0" u="none" spc="-141">
                <a:solidFill>
                  <a:srgbClr val="000000"/>
                </a:solidFill>
                <a:latin typeface="Menlo"/>
                <a:ea typeface="Menlo"/>
                <a:cs typeface="Menlo"/>
              </a:rPr>
              <a:t>+-+-+-+-+-+-+-+-+-+-+-+-+-+-+-+-+-+-+-+-+-+-+-+-+-+-+-+-+-+-+-+-+</a:t>
            </a:r>
            <a:endParaRPr sz="1200" b="0" i="0" u="none" spc="-141">
              <a:solidFill>
                <a:srgbClr val="000000"/>
              </a:solidFill>
              <a:latin typeface="Menlo"/>
              <a:ea typeface="Menlo"/>
              <a:cs typeface="Menl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ONLYOFFICE/7.1.0.215</Application>
  <DocSecurity>0</DocSecurity>
  <PresentationFormat>Widescreen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2022-07-20T01:50:00Z</dcterms:modified>
  <cp:category/>
  <cp:contentStatus/>
  <cp:version/>
</cp:coreProperties>
</file>