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slides/slide5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idx="1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/>
            </a:fld>
            <a:endParaRPr lang="en-US"/>
          </a:p>
        </p:txBody>
      </p:sp>
      <p:sp>
        <p:nvSpPr>
          <p:cNvPr id="4" name="Slide Image Placeholder 3" hidden="0"/>
          <p:cNvSpPr>
            <a:spLocks noChangeAspect="1" noGrp="1" noRot="1"/>
          </p:cNvSpPr>
          <p:nvPr isPhoto="0" userDrawn="0">
            <p:ph type="sldImg" idx="2" hasCustomPrompt="0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6622121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862140916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-</a:t>
            </a:r>
            <a:endParaRPr/>
          </a:p>
        </p:txBody>
      </p:sp>
      <p:sp>
        <p:nvSpPr>
          <p:cNvPr id="408431817" name="Slide Number Placeholder 3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/>
        <p:txBody>
          <a:bodyPr/>
          <a:lstStyle/>
          <a:p>
            <a:pPr>
              <a:defRPr/>
            </a:pPr>
            <a:fld id="{ED07F65D-57EB-1F6F-26D8-A438ED56E9B2}" type="slidenum">
              <a:rPr lang="en-US"/>
              <a:t/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8919313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1650150249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-</a:t>
            </a:r>
            <a:endParaRPr/>
          </a:p>
        </p:txBody>
      </p:sp>
      <p:sp>
        <p:nvSpPr>
          <p:cNvPr id="711648098" name="Slide Number Placeholder 3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/>
        <p:txBody>
          <a:bodyPr/>
          <a:lstStyle/>
          <a:p>
            <a:pPr>
              <a:defRPr/>
            </a:pPr>
            <a:fld id="{2692DE0E-7ECF-25E7-40DB-3A006F0CF1F8}" type="slidenum">
              <a:rPr lang="en-US"/>
              <a:t/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826155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701789230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-</a:t>
            </a:r>
            <a:endParaRPr/>
          </a:p>
        </p:txBody>
      </p:sp>
      <p:sp>
        <p:nvSpPr>
          <p:cNvPr id="2023575043" name="Slide Number Placeholder 3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/>
        <p:txBody>
          <a:bodyPr/>
          <a:lstStyle/>
          <a:p>
            <a:pPr>
              <a:defRPr/>
            </a:pPr>
            <a:fld id="{2590D715-2232-B87E-2FD5-373564A7BA47}" type="slidenum">
              <a:rPr lang="en-US"/>
              <a:t/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8919313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1650150249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-</a:t>
            </a:r>
            <a:endParaRPr/>
          </a:p>
        </p:txBody>
      </p:sp>
      <p:sp>
        <p:nvSpPr>
          <p:cNvPr id="711648098" name="Slide Number Placeholder 3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/>
        <p:txBody>
          <a:bodyPr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692DE0E-7ECF-25E7-40DB-3A006F0CF1F8}" type="slidenum">
              <a:rPr lang="en-US" sz="1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cs typeface="Arial"/>
              </a:rPr>
              <a:t/>
            </a:fld>
            <a:endParaRPr lang="en-US" sz="12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8919313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1650150249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-</a:t>
            </a:r>
            <a:endParaRPr/>
          </a:p>
        </p:txBody>
      </p:sp>
      <p:sp>
        <p:nvSpPr>
          <p:cNvPr id="711648098" name="Slide Number Placeholder 3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/>
        <p:txBody>
          <a:bodyPr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692DE0E-7ECF-25E7-40DB-3A006F0CF1F8}" type="slidenum">
              <a:rPr lang="en-US" sz="1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cs typeface="Arial"/>
              </a:rPr>
              <a:t/>
            </a:fld>
            <a:endParaRPr lang="en-US" sz="12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SR6-community/presentations/tree/main/te-drafts" TargetMode="External"/><Relationship Id="rId3" Type="http://schemas.openxmlformats.org/officeDocument/2006/relationships/hyperlink" Target="https://github.com/MSR6-community/presentations/blob/main/te-drafts/msr6-bof-geng-traffic-engineering.pdf" TargetMode="External"/><Relationship Id="rId4" Type="http://schemas.openxmlformats.org/officeDocument/2006/relationships/hyperlink" Target="https://github.com/MSR6-community/presentations/blob/main/te-drafts/msr6-bof-eckert-rb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6527989" name="Rectangle 2" hidden="0"/>
          <p:cNvSpPr>
            <a:spLocks noChangeArrowheads="1" noGrp="1"/>
          </p:cNvSpPr>
          <p:nvPr isPhoto="0" userDrawn="0">
            <p:ph type="ctrTitle" hasCustomPrompt="0"/>
          </p:nvPr>
        </p:nvSpPr>
        <p:spPr bwMode="auto">
          <a:xfrm flipH="0" flipV="0">
            <a:off x="507998" y="232854"/>
            <a:ext cx="11277598" cy="6386416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sz="3600"/>
              <a:t>Solution Overview</a:t>
            </a:r>
            <a:br>
              <a:rPr lang="en-US" sz="3600"/>
            </a:br>
            <a:r>
              <a:rPr lang="en-US" sz="3600"/>
              <a:t>Stateless Traffic Engineering Multicast</a:t>
            </a:r>
            <a:br>
              <a:rPr lang="en-US" sz="2600" i="1"/>
            </a:br>
            <a:br>
              <a:rPr lang="en-US" sz="3200"/>
            </a:br>
            <a:r>
              <a:rPr lang="en-US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MSR6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BoF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IETF 114 Philadelphia</a:t>
            </a:r>
            <a:br>
              <a:rPr lang="en-US" sz="3200"/>
            </a:br>
            <a:r>
              <a:rPr lang="en-US" sz="2000"/>
              <a:t>v1.2 07/23/2022</a:t>
            </a:r>
            <a:br>
              <a:rPr lang="en-US" sz="3200"/>
            </a:br>
            <a:br>
              <a:rPr lang="en-US" sz="3200"/>
            </a:br>
            <a:br>
              <a:rPr lang="en-US" sz="3200"/>
            </a:br>
            <a:r>
              <a:rPr lang="en-US" sz="1800"/>
              <a:t>draft-geng-msr6-traffic-engineering-01, draft-geng-msr6-rlb-segment-00, </a:t>
            </a:r>
            <a:br>
              <a:rPr lang="en-US" sz="1800"/>
            </a:br>
            <a:r>
              <a:rPr lang="en-US" sz="1800"/>
              <a:t> draft-chen-pim-srv6-p2mp-path-06, draft-chen-pim-mrh6-03, </a:t>
            </a:r>
            <a:br>
              <a:rPr lang="en-US" sz="1800"/>
            </a:br>
            <a:r>
              <a:rPr lang="en-US" sz="1800"/>
              <a:t>draft-eckert-msr6-rbs-00 and </a:t>
            </a:r>
            <a:r>
              <a:rPr lang="en-US" sz="1800" b="0" i="0" u="none" strike="noStrike" cap="none" spc="0">
                <a:solidFill>
                  <a:schemeClr val="tx1"/>
                </a:solidFill>
              </a:rPr>
              <a:t>draft-cheng-spring-ipv6-msr-design-consideration</a:t>
            </a:r>
            <a:r>
              <a:rPr lang="en-US" sz="1800">
                <a:solidFill>
                  <a:schemeClr val="tx1"/>
                </a:solidFill>
                <a:latin typeface="Candara"/>
              </a:rPr>
              <a:t> </a:t>
            </a:r>
            <a:br>
              <a:rPr lang="en-US" sz="2000">
                <a:solidFill>
                  <a:schemeClr val="tx1"/>
                </a:solidFill>
                <a:latin typeface="Candara"/>
              </a:rPr>
            </a:br>
            <a:br>
              <a:rPr lang="en-US" sz="2000">
                <a:solidFill>
                  <a:schemeClr val="tx1"/>
                </a:solidFill>
                <a:latin typeface="Candara"/>
              </a:rPr>
            </a:br>
            <a:r>
              <a:rPr sz="1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Operator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W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iqiang Cheng, Y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song Li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(China Mobile), Aijun Wang (China Telecom), Z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h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uangzhuang Qin (China Unicom)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Gyan Mishra, Mehmet Toy (Verizon)</a:t>
            </a:r>
            <a:b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Vendor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Xuesong Geng, Fen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g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kai Li,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Zhenbin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Li,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Rui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Meng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Jingrong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Xie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Xiuli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Zheng (Huawei)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Chi Fan (New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H3C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Technologies),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Yanhe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Fan (Casa Systems), Lei Liu (Fujitsu),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Xufeng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Liu (IBM Corporation/Volta)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Toerless Eckert, Huaimo Chen (Futurewei)</a:t>
            </a:r>
            <a:r>
              <a:rPr lang="en-US" sz="160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br>
              <a:rPr lang="en-US" sz="160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160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https://github.com/MSR6-community/presentations/blob/main/msr6-bof-chen-te-solution-overview.{pptx,ppt}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4546918" name=" 34546917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2125588" name="Rectangle 2" hidden="0"/>
          <p:cNvSpPr>
            <a:spLocks noChangeArrowheads="1" noGrp="1"/>
          </p:cNvSpPr>
          <p:nvPr isPhoto="0" userDrawn="0">
            <p:ph type="title" hasCustomPrompt="0"/>
          </p:nvPr>
        </p:nvSpPr>
        <p:spPr bwMode="auto">
          <a:xfrm>
            <a:off x="458170" y="190647"/>
            <a:ext cx="10722951" cy="35403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C00000"/>
                </a:solidFill>
                <a:latin typeface="Candara"/>
              </a:rPr>
              <a:t>MSR6 “Traffic Engineering” Architecture Overview </a:t>
            </a:r>
            <a:endParaRPr lang="en-US" sz="2800">
              <a:solidFill>
                <a:srgbClr val="C00000"/>
              </a:solidFill>
              <a:latin typeface="Candara"/>
            </a:endParaRPr>
          </a:p>
        </p:txBody>
      </p:sp>
      <p:sp>
        <p:nvSpPr>
          <p:cNvPr id="1219524137" name="Date Placeholder 3" hidden="0"/>
          <p:cNvSpPr txBox="1"/>
          <p:nvPr isPhoto="0" userDrawn="0"/>
        </p:nvSpPr>
        <p:spPr bwMode="auto">
          <a:xfrm>
            <a:off x="11087714" y="6476999"/>
            <a:ext cx="833007" cy="457200"/>
          </a:xfrm>
          <a:prstGeom prst="rect">
            <a:avLst/>
          </a:prstGeom>
          <a:noFill/>
          <a:ln w="9525">
            <a:noFill/>
            <a:miter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defPPr>
              <a:defRPr lang="en-US"/>
            </a:defPPr>
            <a:lvl1pPr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Arial"/>
                <a:ea typeface="ＭＳ Ｐゴシック"/>
                <a:cs typeface="+mn-cs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9144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>Page </a:t>
            </a:r>
            <a:fld id="{3B2764AA-8F5A-B2C6-7C58-059BDC7CF1ED}" type="slidenum"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/>
            </a:fld>
            <a:endParaRPr lang="en-GB" sz="1200" b="0" i="0" u="none" strike="noStrike" cap="none" spc="0">
              <a:ln>
                <a:noFill/>
              </a:ln>
              <a:solidFill>
                <a:srgbClr val="2D2015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605927361" name="Rectangle 293" hidden="0"/>
          <p:cNvSpPr/>
          <p:nvPr isPhoto="0" userDrawn="0"/>
        </p:nvSpPr>
        <p:spPr bwMode="auto">
          <a:xfrm>
            <a:off x="2925418" y="5337047"/>
            <a:ext cx="60600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|&lt;--IPv6 header --&gt;</a:t>
            </a:r>
            <a:r>
              <a:rPr lang="en-US" sz="11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</a:t>
            </a:r>
            <a:r>
              <a:rPr lang="en-US" sz="1100" b="1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&lt;--Routing</a:t>
            </a:r>
            <a:r>
              <a:rPr lang="en-US" sz="11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header---&gt;|</a:t>
            </a:r>
            <a:endParaRPr sz="1100"/>
          </a:p>
          <a:p>
            <a:pPr>
              <a:defRPr/>
            </a:pP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+------------------</a:t>
            </a:r>
            <a:r>
              <a:rPr lang="en-US" sz="11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+---------------------+</a:t>
            </a: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--------------------------+</a:t>
            </a:r>
            <a:endParaRPr sz="11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  Next Header =   </a:t>
            </a:r>
            <a:r>
              <a:rPr lang="en-US" sz="11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 Next Header         |</a:t>
            </a: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(other extension header) |</a:t>
            </a:r>
            <a:endParaRPr sz="11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</a:t>
            </a: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43(Routing </a:t>
            </a: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header)</a:t>
            </a:r>
            <a:r>
              <a:rPr lang="en-US" sz="11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                     |</a:t>
            </a: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IP multicast </a:t>
            </a: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packet/data</a:t>
            </a: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|</a:t>
            </a:r>
            <a:endParaRPr sz="11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 SA=IPv6 Address  </a:t>
            </a:r>
            <a:r>
              <a:rPr lang="en-US" sz="11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|Routing Type=</a:t>
            </a:r>
            <a:r>
              <a:rPr lang="en-US" sz="1100" b="1" i="0" u="none" strike="noStrike" cap="none" spc="0">
                <a:ln>
                  <a:noFill/>
                </a:ln>
                <a:solidFill>
                  <a:srgbClr val="00CC00"/>
                </a:solidFill>
                <a:latin typeface="Courier New"/>
                <a:ea typeface="华文细黑"/>
                <a:cs typeface="Courier New"/>
              </a:rPr>
              <a:t>TBD</a:t>
            </a:r>
            <a:r>
              <a:rPr lang="en-US" sz="11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(MRH)|</a:t>
            </a: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                         |</a:t>
            </a:r>
            <a:endParaRPr sz="11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 DA=IPv6 Address  </a:t>
            </a:r>
            <a:r>
              <a:rPr lang="en-US" sz="11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</a:t>
            </a:r>
            <a:r>
              <a:rPr lang="en-US" sz="1100" b="1">
                <a:solidFill>
                  <a:srgbClr val="00CC00"/>
                </a:solidFill>
                <a:latin typeface="Courier New"/>
                <a:ea typeface="华文细黑"/>
                <a:cs typeface="Courier New"/>
              </a:rPr>
              <a:t>Tree</a:t>
            </a:r>
            <a:r>
              <a:rPr lang="en-US" sz="1100" b="1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/</a:t>
            </a:r>
            <a:r>
              <a:rPr lang="en-US" sz="11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Subtree</a:t>
            </a:r>
            <a:r>
              <a:rPr lang="en-US" sz="1100" b="1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encoded </a:t>
            </a:r>
            <a:r>
              <a:rPr lang="en-US" sz="11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</a:t>
            </a: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                         |</a:t>
            </a:r>
            <a:endParaRPr sz="11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+------------------</a:t>
            </a:r>
            <a:r>
              <a:rPr lang="en-US" sz="11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+---------------------+</a:t>
            </a: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--------------------------+</a:t>
            </a:r>
            <a:endParaRPr sz="11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                  </a:t>
            </a:r>
            <a:r>
              <a:rPr lang="en-US" sz="1100" b="1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|&lt;------- MRH -------&gt;|</a:t>
            </a:r>
            <a:endParaRPr lang="en-US" sz="11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华文细黑"/>
              <a:cs typeface="Courier New"/>
            </a:endParaRPr>
          </a:p>
        </p:txBody>
      </p:sp>
      <p:sp>
        <p:nvSpPr>
          <p:cNvPr id="1705385186" name="Rectangle 403" hidden="0"/>
          <p:cNvSpPr>
            <a:spLocks noChangeArrowheads="1"/>
          </p:cNvSpPr>
          <p:nvPr isPhoto="0" userDrawn="0"/>
        </p:nvSpPr>
        <p:spPr bwMode="auto">
          <a:xfrm>
            <a:off x="774072" y="737684"/>
            <a:ext cx="10860162" cy="1399480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  <p:txBody>
          <a:bodyPr/>
          <a:lstStyle/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Ø"/>
              <a:defRPr/>
            </a:pPr>
            <a:r>
              <a:rPr lang="en-US" sz="2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Stateless native IPv6 forwarding across strict and loose hops</a:t>
            </a:r>
            <a:endParaRPr/>
          </a:p>
          <a:p>
            <a:pPr marL="742950" lvl="1" indent="-285750">
              <a:buClr>
                <a:srgbClr val="000000"/>
              </a:buClr>
              <a:buFont typeface="Wingdings"/>
              <a:buChar char="ü"/>
              <a:defRPr/>
            </a:pPr>
            <a:r>
              <a:rPr lang="en-US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  “Engineered Tree”</a:t>
            </a:r>
            <a:endParaRPr/>
          </a:p>
          <a:p>
            <a:pPr marL="742950" lvl="1" indent="-285750">
              <a:buClr>
                <a:srgbClr val="000000"/>
              </a:buClr>
              <a:buFont typeface="Wingdings"/>
              <a:buChar char="ü"/>
              <a:defRPr/>
            </a:pPr>
            <a:r>
              <a:rPr lang="en-US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  End-to-End (ingress PE to egress PE), CE-CE via usual IPv6 in IPv6 </a:t>
            </a:r>
            <a:r>
              <a:rPr lang="en-US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encap</a:t>
            </a:r>
            <a:endParaRPr lang="en-US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marL="742950" lvl="1" indent="-285750">
              <a:buClr>
                <a:srgbClr val="000000"/>
              </a:buClr>
              <a:buFont typeface="Wingdings"/>
              <a:buChar char="ü"/>
              <a:defRPr/>
            </a:pPr>
            <a:r>
              <a:rPr lang="en-US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  Loose hops for incremental deployment</a:t>
            </a:r>
            <a:endParaRPr/>
          </a:p>
        </p:txBody>
      </p:sp>
      <p:sp>
        <p:nvSpPr>
          <p:cNvPr id="1185060151" name="Rectangle 403" hidden="0"/>
          <p:cNvSpPr>
            <a:spLocks noChangeArrowheads="1"/>
          </p:cNvSpPr>
          <p:nvPr isPhoto="0" userDrawn="0"/>
        </p:nvSpPr>
        <p:spPr bwMode="auto">
          <a:xfrm>
            <a:off x="832293" y="4698240"/>
            <a:ext cx="10608077" cy="414938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  <p:txBody>
          <a:bodyPr/>
          <a:lstStyle/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Ø"/>
              <a:defRPr/>
            </a:pPr>
            <a:r>
              <a:rPr lang="en-US" sz="2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New IPv6 Extension Header – MRH encodes the tree</a:t>
            </a:r>
            <a:endParaRPr/>
          </a:p>
        </p:txBody>
      </p:sp>
      <p:sp>
        <p:nvSpPr>
          <p:cNvPr id="14630995" name="Text Box 25" hidden="0"/>
          <p:cNvSpPr txBox="1">
            <a:spLocks noChangeArrowheads="1"/>
          </p:cNvSpPr>
          <p:nvPr isPhoto="0" userDrawn="0"/>
        </p:nvSpPr>
        <p:spPr bwMode="auto">
          <a:xfrm>
            <a:off x="7538553" y="6962314"/>
            <a:ext cx="2856151" cy="4880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>
                <a:solidFill>
                  <a:srgbClr val="2D2015"/>
                </a:solidFill>
                <a:cs typeface="Arial"/>
              </a:rPr>
              <a:t>MRH contains TE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Times New Roman"/>
                <a:ea typeface="SimSun"/>
                <a:cs typeface="Arial"/>
              </a:rPr>
              <a:t>P2MP Tree</a:t>
            </a:r>
            <a:endParaRPr/>
          </a:p>
        </p:txBody>
      </p:sp>
      <p:grpSp>
        <p:nvGrpSpPr>
          <p:cNvPr id="2" name="Group 1" hidden="0"/>
          <p:cNvGrpSpPr/>
          <p:nvPr isPhoto="0" userDrawn="0"/>
        </p:nvGrpSpPr>
        <p:grpSpPr bwMode="auto">
          <a:xfrm>
            <a:off x="2420300" y="2211139"/>
            <a:ext cx="6467402" cy="2198545"/>
            <a:chOff x="847266" y="2912104"/>
            <a:chExt cx="9007849" cy="2198545"/>
          </a:xfrm>
        </p:grpSpPr>
        <p:sp>
          <p:nvSpPr>
            <p:cNvPr id="144341836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9162893" y="4312995"/>
              <a:ext cx="692222" cy="174739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CE4</a:t>
              </a:r>
              <a:endParaRPr/>
            </a:p>
          </p:txBody>
        </p:sp>
        <p:pic>
          <p:nvPicPr>
            <p:cNvPr id="1194374858" name="Picture 4" descr="1" hidden="0"/>
            <p:cNvPicPr>
              <a:picLocks noChangeAspect="1" noChangeArrowheads="1"/>
            </p:cNvPicPr>
            <p:nvPr isPhoto="0" userDrawn="0"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/>
          </p:blipFill>
          <p:spPr bwMode="auto">
            <a:xfrm>
              <a:off x="2004169" y="3052148"/>
              <a:ext cx="6957144" cy="1728035"/>
            </a:xfrm>
            <a:prstGeom prst="rect">
              <a:avLst/>
            </a:prstGeom>
            <a:noFill/>
            <a:ln w="9525">
              <a:noFill/>
              <a:miter/>
              <a:headEnd/>
              <a:tailEnd/>
            </a:ln>
          </p:spPr>
        </p:pic>
        <p:sp>
          <p:nvSpPr>
            <p:cNvPr id="202941193" name="Text Box 8" hidden="0"/>
            <p:cNvSpPr txBox="1">
              <a:spLocks noChangeArrowheads="1"/>
            </p:cNvSpPr>
            <p:nvPr isPhoto="0" userDrawn="0"/>
          </p:nvSpPr>
          <p:spPr bwMode="auto">
            <a:xfrm>
              <a:off x="1688870" y="3287408"/>
              <a:ext cx="561581" cy="164519"/>
            </a:xfrm>
            <a:prstGeom prst="rect">
              <a:avLst/>
            </a:prstGeom>
            <a:noFill/>
            <a:ln w="9525">
              <a:noFill/>
              <a:miter/>
              <a:headEnd/>
              <a:tailEnd/>
            </a:ln>
          </p:spPr>
          <p:txBody>
            <a:bodyPr wrap="none" lIns="68549" tIns="34274" rIns="68549" bIns="34274">
              <a:sp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000" b="0" i="0" u="none" strike="noStrike" cap="none" spc="0">
                  <a:ln>
                    <a:noFill/>
                  </a:ln>
                  <a:solidFill>
                    <a:srgbClr val="990000"/>
                  </a:solidFill>
                  <a:latin typeface="Arial"/>
                  <a:ea typeface="Microsoft YaHei Light"/>
                  <a:cs typeface="Arial"/>
                </a:rPr>
                <a:t> </a:t>
              </a:r>
              <a:r>
                <a:rPr lang="en-US" sz="1000">
                  <a:solidFill>
                    <a:srgbClr val="990000"/>
                  </a:solidFill>
                  <a:latin typeface="Arial"/>
                  <a:ea typeface="Microsoft YaHei Light"/>
                  <a:cs typeface="Arial"/>
                </a:rPr>
                <a:t>T</a:t>
              </a:r>
              <a:r>
                <a:rPr lang="en-US" sz="1000" b="0" i="0" u="none" strike="noStrike" cap="none" spc="0">
                  <a:ln>
                    <a:noFill/>
                  </a:ln>
                  <a:solidFill>
                    <a:srgbClr val="990000"/>
                  </a:solidFill>
                  <a:latin typeface="Arial"/>
                  <a:ea typeface="Microsoft YaHei Light"/>
                  <a:cs typeface="Arial"/>
                </a:rPr>
                <a:t>ree</a:t>
              </a:r>
              <a:endParaRPr/>
            </a:p>
          </p:txBody>
        </p:sp>
        <p:sp>
          <p:nvSpPr>
            <p:cNvPr id="1172568354" name="Text Box 111" hidden="0"/>
            <p:cNvSpPr txBox="1">
              <a:spLocks noChangeArrowheads="1"/>
            </p:cNvSpPr>
            <p:nvPr isPhoto="0" userDrawn="0"/>
          </p:nvSpPr>
          <p:spPr bwMode="auto">
            <a:xfrm>
              <a:off x="997688" y="3586609"/>
              <a:ext cx="648281" cy="315439"/>
            </a:xfrm>
            <a:prstGeom prst="rect">
              <a:avLst/>
            </a:prstGeom>
            <a:noFill/>
            <a:ln w="9525">
              <a:noFill/>
              <a:miter/>
              <a:headEnd/>
              <a:tailEnd/>
            </a:ln>
          </p:spPr>
          <p:txBody>
            <a:bodyPr wrap="none" lIns="68549" tIns="34274" rIns="68549" bIns="34274">
              <a:sp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b="0" i="0" u="none" strike="noStrike" cap="none" spc="0">
                  <a:ln>
                    <a:noFill/>
                  </a:ln>
                  <a:solidFill>
                    <a:srgbClr val="0000FF"/>
                  </a:solidFill>
                  <a:latin typeface="Arial"/>
                  <a:ea typeface="Microsoft YaHei Light"/>
                  <a:cs typeface="Arial"/>
                </a:rPr>
                <a:t>Traffic</a:t>
              </a:r>
              <a:endParaRPr sz="800"/>
            </a:p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b="0" i="0" u="none" strike="noStrike" cap="none" spc="0">
                  <a:ln>
                    <a:noFill/>
                  </a:ln>
                  <a:solidFill>
                    <a:srgbClr val="0000FF"/>
                  </a:solidFill>
                  <a:latin typeface="Arial"/>
                  <a:ea typeface="Microsoft YaHei Light"/>
                  <a:cs typeface="Arial"/>
                </a:rPr>
                <a:t>Source</a:t>
              </a:r>
              <a:endParaRPr sz="800"/>
            </a:p>
          </p:txBody>
        </p:sp>
        <p:sp>
          <p:nvSpPr>
            <p:cNvPr id="1401118939" name="Rectangle 113" hidden="0"/>
            <p:cNvSpPr>
              <a:spLocks noChangeArrowheads="1"/>
            </p:cNvSpPr>
            <p:nvPr isPhoto="0" userDrawn="0"/>
          </p:nvSpPr>
          <p:spPr bwMode="auto">
            <a:xfrm>
              <a:off x="1630921" y="3585343"/>
              <a:ext cx="152698" cy="222472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non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6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260467444" name="Text Box 223" hidden="0"/>
            <p:cNvSpPr txBox="1">
              <a:spLocks noChangeArrowheads="1"/>
            </p:cNvSpPr>
            <p:nvPr isPhoto="0" userDrawn="0"/>
          </p:nvSpPr>
          <p:spPr bwMode="auto">
            <a:xfrm>
              <a:off x="6761616" y="2930529"/>
              <a:ext cx="692222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PE2</a:t>
              </a:r>
              <a:endParaRPr/>
            </a:p>
          </p:txBody>
        </p:sp>
        <p:sp>
          <p:nvSpPr>
            <p:cNvPr id="1923423972" name="Text Box 224" hidden="0"/>
            <p:cNvSpPr txBox="1">
              <a:spLocks noChangeArrowheads="1"/>
            </p:cNvSpPr>
            <p:nvPr isPhoto="0" userDrawn="0"/>
          </p:nvSpPr>
          <p:spPr bwMode="auto">
            <a:xfrm>
              <a:off x="8042177" y="3293365"/>
              <a:ext cx="692221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PE3</a:t>
              </a:r>
              <a:endParaRPr/>
            </a:p>
          </p:txBody>
        </p:sp>
        <p:sp>
          <p:nvSpPr>
            <p:cNvPr id="54183634" name="Text Box 227" hidden="0"/>
            <p:cNvSpPr txBox="1">
              <a:spLocks noChangeArrowheads="1"/>
            </p:cNvSpPr>
            <p:nvPr isPhoto="0" userDrawn="0"/>
          </p:nvSpPr>
          <p:spPr bwMode="auto">
            <a:xfrm>
              <a:off x="8449908" y="4499668"/>
              <a:ext cx="596290" cy="129725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PE5</a:t>
              </a:r>
              <a:endParaRPr/>
            </a:p>
          </p:txBody>
        </p:sp>
        <p:sp>
          <p:nvSpPr>
            <p:cNvPr id="1912720274" name="Text Box 228" hidden="0"/>
            <p:cNvSpPr txBox="1">
              <a:spLocks noChangeArrowheads="1"/>
            </p:cNvSpPr>
            <p:nvPr isPhoto="0" userDrawn="0"/>
          </p:nvSpPr>
          <p:spPr bwMode="auto">
            <a:xfrm>
              <a:off x="8845781" y="3911048"/>
              <a:ext cx="694263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PE4</a:t>
              </a:r>
              <a:endParaRPr/>
            </a:p>
          </p:txBody>
        </p:sp>
        <p:sp>
          <p:nvSpPr>
            <p:cNvPr id="773227522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887975" y="4033841"/>
              <a:ext cx="692222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CE1</a:t>
              </a:r>
              <a:endParaRPr/>
            </a:p>
          </p:txBody>
        </p:sp>
        <p:sp>
          <p:nvSpPr>
            <p:cNvPr id="360891820" name="Line 239" hidden="0"/>
            <p:cNvSpPr>
              <a:spLocks noChangeShapeType="1"/>
            </p:cNvSpPr>
            <p:nvPr isPhoto="0" userDrawn="0"/>
          </p:nvSpPr>
          <p:spPr bwMode="auto">
            <a:xfrm>
              <a:off x="1302108" y="3353143"/>
              <a:ext cx="432502" cy="72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grpSp>
          <p:nvGrpSpPr>
            <p:cNvPr id="761198255" name="Group 570" hidden="0"/>
            <p:cNvGrpSpPr/>
            <p:nvPr isPhoto="0" userDrawn="0"/>
          </p:nvGrpSpPr>
          <p:grpSpPr bwMode="auto">
            <a:xfrm>
              <a:off x="4913714" y="3281361"/>
              <a:ext cx="455859" cy="185756"/>
              <a:chOff x="0" y="0"/>
              <a:chExt cx="455859" cy="227457"/>
            </a:xfrm>
          </p:grpSpPr>
          <p:sp>
            <p:nvSpPr>
              <p:cNvPr id="1510636637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73658059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847732802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010880053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59718388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521146019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606560191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6348673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05065741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06400827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sp>
          <p:nvSpPr>
            <p:cNvPr id="1719361957" name="Line 407" hidden="0"/>
            <p:cNvSpPr>
              <a:spLocks noChangeShapeType="1"/>
            </p:cNvSpPr>
            <p:nvPr isPhoto="0" userDrawn="0"/>
          </p:nvSpPr>
          <p:spPr bwMode="auto">
            <a:xfrm>
              <a:off x="1217376" y="3940349"/>
              <a:ext cx="1004641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041874866" name="Text Box 223" hidden="0"/>
            <p:cNvSpPr txBox="1">
              <a:spLocks noChangeArrowheads="1"/>
            </p:cNvSpPr>
            <p:nvPr isPhoto="0" userDrawn="0"/>
          </p:nvSpPr>
          <p:spPr bwMode="auto">
            <a:xfrm>
              <a:off x="3042324" y="3441769"/>
              <a:ext cx="692222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P1</a:t>
              </a:r>
              <a:endParaRPr/>
            </a:p>
          </p:txBody>
        </p:sp>
        <p:sp>
          <p:nvSpPr>
            <p:cNvPr id="659917910" name="Text Box 223" hidden="0"/>
            <p:cNvSpPr txBox="1">
              <a:spLocks noChangeArrowheads="1"/>
            </p:cNvSpPr>
            <p:nvPr isPhoto="0" userDrawn="0"/>
          </p:nvSpPr>
          <p:spPr bwMode="auto">
            <a:xfrm>
              <a:off x="4818070" y="3178765"/>
              <a:ext cx="692222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P2</a:t>
              </a:r>
              <a:endParaRPr/>
            </a:p>
          </p:txBody>
        </p:sp>
        <p:sp>
          <p:nvSpPr>
            <p:cNvPr id="982508936" name="Text Box 223" hidden="0"/>
            <p:cNvSpPr txBox="1">
              <a:spLocks noChangeArrowheads="1"/>
            </p:cNvSpPr>
            <p:nvPr isPhoto="0" userDrawn="0"/>
          </p:nvSpPr>
          <p:spPr bwMode="auto">
            <a:xfrm>
              <a:off x="4961953" y="3840978"/>
              <a:ext cx="692222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P3</a:t>
              </a:r>
              <a:endParaRPr/>
            </a:p>
          </p:txBody>
        </p:sp>
        <p:sp>
          <p:nvSpPr>
            <p:cNvPr id="618451695" name="Text Box 225" hidden="0"/>
            <p:cNvSpPr txBox="1">
              <a:spLocks noChangeArrowheads="1"/>
            </p:cNvSpPr>
            <p:nvPr isPhoto="0" userDrawn="0"/>
          </p:nvSpPr>
          <p:spPr bwMode="auto">
            <a:xfrm>
              <a:off x="1833893" y="3965752"/>
              <a:ext cx="692221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PE1</a:t>
              </a:r>
              <a:endParaRPr/>
            </a:p>
          </p:txBody>
        </p:sp>
        <p:grpSp>
          <p:nvGrpSpPr>
            <p:cNvPr id="2025088745" name="Group 579" hidden="0"/>
            <p:cNvGrpSpPr/>
            <p:nvPr isPhoto="0" userDrawn="0"/>
          </p:nvGrpSpPr>
          <p:grpSpPr bwMode="auto">
            <a:xfrm>
              <a:off x="6614081" y="3012171"/>
              <a:ext cx="455859" cy="185756"/>
              <a:chOff x="0" y="0"/>
              <a:chExt cx="455859" cy="227457"/>
            </a:xfrm>
          </p:grpSpPr>
          <p:sp>
            <p:nvSpPr>
              <p:cNvPr id="944399202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1305752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519453499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44522449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3190337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32526062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82730440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23896552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41741993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909464295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10919094" name="Group 580" hidden="0"/>
            <p:cNvGrpSpPr/>
            <p:nvPr isPhoto="0" userDrawn="0"/>
          </p:nvGrpSpPr>
          <p:grpSpPr bwMode="auto">
            <a:xfrm>
              <a:off x="7948766" y="3384867"/>
              <a:ext cx="455859" cy="185756"/>
              <a:chOff x="0" y="0"/>
              <a:chExt cx="455859" cy="227457"/>
            </a:xfrm>
          </p:grpSpPr>
          <p:sp>
            <p:nvSpPr>
              <p:cNvPr id="835334762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026100750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146679275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36350589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88395727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29641786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406925449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304493649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95805705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31594892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791432699" name="Group 581" hidden="0"/>
            <p:cNvGrpSpPr/>
            <p:nvPr isPhoto="0" userDrawn="0"/>
          </p:nvGrpSpPr>
          <p:grpSpPr bwMode="auto">
            <a:xfrm>
              <a:off x="6775505" y="4020080"/>
              <a:ext cx="455859" cy="185756"/>
              <a:chOff x="0" y="0"/>
              <a:chExt cx="455859" cy="227457"/>
            </a:xfrm>
          </p:grpSpPr>
          <p:sp>
            <p:nvSpPr>
              <p:cNvPr id="449131833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70218434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825373031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99765940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95835122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06206543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709837942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445255998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33715277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52896144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934346949" name="Group 582" hidden="0"/>
            <p:cNvGrpSpPr/>
            <p:nvPr isPhoto="0" userDrawn="0"/>
          </p:nvGrpSpPr>
          <p:grpSpPr bwMode="auto">
            <a:xfrm>
              <a:off x="8101020" y="4455496"/>
              <a:ext cx="455859" cy="185756"/>
              <a:chOff x="0" y="0"/>
              <a:chExt cx="455859" cy="227457"/>
            </a:xfrm>
          </p:grpSpPr>
          <p:sp>
            <p:nvSpPr>
              <p:cNvPr id="1160172725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61208726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816797880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50491246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24088020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905374340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799939453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85880786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999863601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72957956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796589753" name="Group 583" hidden="0"/>
            <p:cNvGrpSpPr/>
            <p:nvPr isPhoto="0" userDrawn="0"/>
          </p:nvGrpSpPr>
          <p:grpSpPr bwMode="auto">
            <a:xfrm>
              <a:off x="2798573" y="4341778"/>
              <a:ext cx="455859" cy="185756"/>
              <a:chOff x="0" y="0"/>
              <a:chExt cx="455859" cy="227457"/>
            </a:xfrm>
          </p:grpSpPr>
          <p:sp>
            <p:nvSpPr>
              <p:cNvPr id="2008964380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4529502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810260084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99699110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97772134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547203258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611666287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55729140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98176352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60860932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1486717929" name="Group 584" hidden="0"/>
            <p:cNvGrpSpPr/>
            <p:nvPr isPhoto="0" userDrawn="0"/>
          </p:nvGrpSpPr>
          <p:grpSpPr bwMode="auto">
            <a:xfrm>
              <a:off x="4949241" y="3951968"/>
              <a:ext cx="455859" cy="185756"/>
              <a:chOff x="0" y="0"/>
              <a:chExt cx="455859" cy="227457"/>
            </a:xfrm>
          </p:grpSpPr>
          <p:sp>
            <p:nvSpPr>
              <p:cNvPr id="1775226200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62075914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681738653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524965580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52153021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658892804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488305439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059172700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0037468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79661362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21874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68190582" name="Group 585" hidden="0"/>
            <p:cNvGrpSpPr/>
            <p:nvPr isPhoto="0" userDrawn="0"/>
          </p:nvGrpSpPr>
          <p:grpSpPr bwMode="auto">
            <a:xfrm>
              <a:off x="2200793" y="3805486"/>
              <a:ext cx="455859" cy="185756"/>
              <a:chOff x="0" y="0"/>
              <a:chExt cx="455859" cy="227457"/>
            </a:xfrm>
          </p:grpSpPr>
          <p:sp>
            <p:nvSpPr>
              <p:cNvPr id="670375198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418175184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441442083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86480778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921969378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18466407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908300421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23453269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045448025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2422808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424336109" name="Group 586" hidden="0"/>
            <p:cNvGrpSpPr/>
            <p:nvPr isPhoto="0" userDrawn="0"/>
          </p:nvGrpSpPr>
          <p:grpSpPr bwMode="auto">
            <a:xfrm>
              <a:off x="3279457" y="3549497"/>
              <a:ext cx="455859" cy="185756"/>
              <a:chOff x="0" y="0"/>
              <a:chExt cx="455859" cy="227457"/>
            </a:xfrm>
          </p:grpSpPr>
          <p:sp>
            <p:nvSpPr>
              <p:cNvPr id="119896179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55341735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888669309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090775234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85810181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13954119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230745779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85139055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92183629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08081400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sp>
          <p:nvSpPr>
            <p:cNvPr id="680002439" name="Line 405" hidden="0"/>
            <p:cNvSpPr>
              <a:spLocks noChangeShapeType="1"/>
            </p:cNvSpPr>
            <p:nvPr isPhoto="0" userDrawn="0"/>
          </p:nvSpPr>
          <p:spPr bwMode="auto">
            <a:xfrm flipV="1">
              <a:off x="2592953" y="3665595"/>
              <a:ext cx="775086" cy="1711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904722263" name="Line 401" hidden="0"/>
            <p:cNvSpPr>
              <a:spLocks noChangeShapeType="1"/>
            </p:cNvSpPr>
            <p:nvPr isPhoto="0" userDrawn="0"/>
          </p:nvSpPr>
          <p:spPr bwMode="auto">
            <a:xfrm>
              <a:off x="3578732" y="3645347"/>
              <a:ext cx="3187193" cy="4172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squar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435494726" name="Line 396" hidden="0"/>
            <p:cNvSpPr>
              <a:spLocks noChangeShapeType="1"/>
            </p:cNvSpPr>
            <p:nvPr isPhoto="0" userDrawn="0"/>
          </p:nvSpPr>
          <p:spPr bwMode="auto">
            <a:xfrm>
              <a:off x="5249697" y="3445689"/>
              <a:ext cx="2736906" cy="644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520135476" name="Line 396" hidden="0"/>
            <p:cNvSpPr>
              <a:spLocks noChangeShapeType="1"/>
            </p:cNvSpPr>
            <p:nvPr isPhoto="0" userDrawn="0"/>
          </p:nvSpPr>
          <p:spPr bwMode="auto">
            <a:xfrm>
              <a:off x="5320576" y="4099220"/>
              <a:ext cx="144103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squar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2001179254" name="Line 396" hidden="0"/>
            <p:cNvSpPr>
              <a:spLocks noChangeShapeType="1"/>
            </p:cNvSpPr>
            <p:nvPr isPhoto="0" userDrawn="0"/>
          </p:nvSpPr>
          <p:spPr bwMode="auto">
            <a:xfrm flipV="1">
              <a:off x="3658814" y="3401329"/>
              <a:ext cx="1341771" cy="20499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107385169" name="Line 396" hidden="0"/>
            <p:cNvSpPr>
              <a:spLocks noChangeShapeType="1"/>
            </p:cNvSpPr>
            <p:nvPr isPhoto="0" userDrawn="0"/>
          </p:nvSpPr>
          <p:spPr bwMode="auto">
            <a:xfrm>
              <a:off x="3535132" y="3703343"/>
              <a:ext cx="1417831" cy="34661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523001897" name="Line 396" hidden="0"/>
            <p:cNvSpPr>
              <a:spLocks noChangeShapeType="1"/>
            </p:cNvSpPr>
            <p:nvPr isPhoto="0" userDrawn="0"/>
          </p:nvSpPr>
          <p:spPr bwMode="auto">
            <a:xfrm flipV="1">
              <a:off x="2626902" y="3700697"/>
              <a:ext cx="832551" cy="17079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328739126" name="Line 396" hidden="0"/>
            <p:cNvSpPr>
              <a:spLocks noChangeShapeType="1"/>
            </p:cNvSpPr>
            <p:nvPr isPhoto="0" userDrawn="0"/>
          </p:nvSpPr>
          <p:spPr bwMode="auto">
            <a:xfrm>
              <a:off x="2563124" y="3922398"/>
              <a:ext cx="460563" cy="4555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766297909" name="Line 396" hidden="0"/>
            <p:cNvSpPr>
              <a:spLocks noChangeShapeType="1"/>
            </p:cNvSpPr>
            <p:nvPr isPhoto="0" userDrawn="0"/>
          </p:nvSpPr>
          <p:spPr bwMode="auto">
            <a:xfrm flipV="1">
              <a:off x="5329037" y="3123156"/>
              <a:ext cx="1397338" cy="2102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036559935" name="Line 396" hidden="0"/>
            <p:cNvSpPr>
              <a:spLocks noChangeShapeType="1"/>
            </p:cNvSpPr>
            <p:nvPr isPhoto="0" userDrawn="0"/>
          </p:nvSpPr>
          <p:spPr bwMode="auto">
            <a:xfrm>
              <a:off x="7080409" y="4183343"/>
              <a:ext cx="1045998" cy="36446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96216413" name="Line 396" hidden="0"/>
            <p:cNvSpPr>
              <a:spLocks noChangeShapeType="1"/>
            </p:cNvSpPr>
            <p:nvPr isPhoto="0" userDrawn="0"/>
          </p:nvSpPr>
          <p:spPr bwMode="auto">
            <a:xfrm>
              <a:off x="1307641" y="3497982"/>
              <a:ext cx="397746" cy="27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604474281" name="Text Box 8" hidden="0"/>
            <p:cNvSpPr txBox="1">
              <a:spLocks noChangeArrowheads="1"/>
            </p:cNvSpPr>
            <p:nvPr isPhoto="0" userDrawn="0"/>
          </p:nvSpPr>
          <p:spPr bwMode="auto">
            <a:xfrm flipH="1">
              <a:off x="1624409" y="3402698"/>
              <a:ext cx="634714" cy="187214"/>
            </a:xfrm>
            <a:prstGeom prst="rect">
              <a:avLst/>
            </a:prstGeom>
            <a:noFill/>
            <a:ln w="9525">
              <a:noFill/>
              <a:miter/>
              <a:headEnd/>
              <a:tailEnd/>
            </a:ln>
          </p:spPr>
          <p:txBody>
            <a:bodyPr wrap="square" lIns="68549" tIns="34274" rIns="68549" bIns="34274">
              <a:sp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2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rPr>
                <a:t>link</a:t>
              </a:r>
              <a:endParaRPr/>
            </a:p>
          </p:txBody>
        </p:sp>
        <p:grpSp>
          <p:nvGrpSpPr>
            <p:cNvPr id="486186432" name="Group 616" hidden="0"/>
            <p:cNvGrpSpPr/>
            <p:nvPr isPhoto="0" userDrawn="0"/>
          </p:nvGrpSpPr>
          <p:grpSpPr bwMode="auto">
            <a:xfrm>
              <a:off x="8578688" y="3958935"/>
              <a:ext cx="455859" cy="185756"/>
              <a:chOff x="0" y="0"/>
              <a:chExt cx="455859" cy="227457"/>
            </a:xfrm>
          </p:grpSpPr>
          <p:sp>
            <p:nvSpPr>
              <p:cNvPr id="705189677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12590590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0985872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03965776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71330582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24250702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674204588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64276210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5462235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22844213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sp>
          <p:nvSpPr>
            <p:cNvPr id="237698469" name="Text Box 226" hidden="0"/>
            <p:cNvSpPr txBox="1">
              <a:spLocks noChangeArrowheads="1"/>
            </p:cNvSpPr>
            <p:nvPr isPhoto="0" userDrawn="0"/>
          </p:nvSpPr>
          <p:spPr bwMode="auto">
            <a:xfrm>
              <a:off x="2758917" y="4512619"/>
              <a:ext cx="694263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PE10</a:t>
              </a:r>
              <a:endParaRPr/>
            </a:p>
          </p:txBody>
        </p:sp>
        <p:sp>
          <p:nvSpPr>
            <p:cNvPr id="245895652" name="Line 396" hidden="0"/>
            <p:cNvSpPr>
              <a:spLocks noChangeShapeType="1"/>
            </p:cNvSpPr>
            <p:nvPr isPhoto="0" userDrawn="0"/>
          </p:nvSpPr>
          <p:spPr bwMode="auto">
            <a:xfrm flipV="1">
              <a:off x="7086654" y="4053490"/>
              <a:ext cx="1626999" cy="42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626757583" name="Line 396" hidden="0"/>
            <p:cNvSpPr>
              <a:spLocks noChangeShapeType="1"/>
            </p:cNvSpPr>
            <p:nvPr isPhoto="0" userDrawn="0"/>
          </p:nvSpPr>
          <p:spPr bwMode="auto">
            <a:xfrm flipV="1">
              <a:off x="7140786" y="3985243"/>
              <a:ext cx="1492473" cy="462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2051975151" name="Text Box 223" hidden="0"/>
            <p:cNvSpPr txBox="1">
              <a:spLocks noChangeArrowheads="1"/>
            </p:cNvSpPr>
            <p:nvPr isPhoto="0" userDrawn="0"/>
          </p:nvSpPr>
          <p:spPr bwMode="auto">
            <a:xfrm>
              <a:off x="6607049" y="3862366"/>
              <a:ext cx="692222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P4</a:t>
              </a:r>
              <a:endParaRPr/>
            </a:p>
          </p:txBody>
        </p:sp>
        <p:sp>
          <p:nvSpPr>
            <p:cNvPr id="912317243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1842904" y="3770644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1089011274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2689182" y="3810676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2</a:t>
              </a:r>
              <a:endParaRPr/>
            </a:p>
          </p:txBody>
        </p:sp>
        <p:sp>
          <p:nvSpPr>
            <p:cNvPr id="1574357717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3087372" y="3726153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1310268952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6033416" y="3084288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982681996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6682432" y="4333799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5</a:t>
              </a:r>
              <a:endParaRPr/>
            </a:p>
          </p:txBody>
        </p:sp>
        <p:sp>
          <p:nvSpPr>
            <p:cNvPr id="352918807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5379875" y="4094035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2</a:t>
              </a:r>
              <a:endParaRPr/>
            </a:p>
          </p:txBody>
        </p:sp>
        <p:sp>
          <p:nvSpPr>
            <p:cNvPr id="51689268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3701072" y="3449745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2</a:t>
              </a:r>
              <a:endParaRPr/>
            </a:p>
          </p:txBody>
        </p:sp>
        <p:sp>
          <p:nvSpPr>
            <p:cNvPr id="1770404648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6453620" y="4132051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1763196609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4528069" y="4007112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332091546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5291678" y="3195673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1395613252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5424932" y="3336903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2</a:t>
              </a:r>
              <a:endParaRPr/>
            </a:p>
          </p:txBody>
        </p:sp>
        <p:sp>
          <p:nvSpPr>
            <p:cNvPr id="855363347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2516493" y="4023220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3</a:t>
              </a:r>
              <a:endParaRPr/>
            </a:p>
          </p:txBody>
        </p:sp>
        <p:sp>
          <p:nvSpPr>
            <p:cNvPr id="1769400960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4519596" y="3332693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3</a:t>
              </a:r>
              <a:endParaRPr/>
            </a:p>
          </p:txBody>
        </p:sp>
        <p:sp>
          <p:nvSpPr>
            <p:cNvPr id="92644763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3626861" y="3754178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3</a:t>
              </a:r>
              <a:endParaRPr/>
            </a:p>
          </p:txBody>
        </p:sp>
        <p:sp>
          <p:nvSpPr>
            <p:cNvPr id="1947103852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7043178" y="4276985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4</a:t>
              </a:r>
              <a:endParaRPr lang="en-US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FrutigerNext LT BlackCn"/>
                <a:ea typeface="ＭＳ Ｐゴシック"/>
                <a:cs typeface="Arial"/>
              </a:endParaRPr>
            </a:p>
          </p:txBody>
        </p:sp>
        <p:sp>
          <p:nvSpPr>
            <p:cNvPr id="671693185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8218146" y="4035953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2106240207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7845162" y="4360698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1963479472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7284779" y="3406614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2076798172" name="Line 396" hidden="0"/>
            <p:cNvSpPr>
              <a:spLocks noChangeShapeType="1"/>
            </p:cNvSpPr>
            <p:nvPr isPhoto="0" userDrawn="0"/>
          </p:nvSpPr>
          <p:spPr bwMode="auto">
            <a:xfrm flipV="1">
              <a:off x="1463817" y="3897591"/>
              <a:ext cx="815616" cy="530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897966636" name="Line 400" hidden="0"/>
            <p:cNvSpPr>
              <a:spLocks noChangeShapeType="1"/>
            </p:cNvSpPr>
            <p:nvPr isPhoto="0" userDrawn="0"/>
          </p:nvSpPr>
          <p:spPr bwMode="auto">
            <a:xfrm flipV="1">
              <a:off x="3623954" y="3408619"/>
              <a:ext cx="1460783" cy="2476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8721496" name="Line 397" hidden="0"/>
            <p:cNvSpPr>
              <a:spLocks noChangeShapeType="1"/>
            </p:cNvSpPr>
            <p:nvPr isPhoto="0" userDrawn="0"/>
          </p:nvSpPr>
          <p:spPr bwMode="auto">
            <a:xfrm flipV="1">
              <a:off x="5354393" y="3172721"/>
              <a:ext cx="1295709" cy="19485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8437626" name="Line 396" hidden="0"/>
            <p:cNvSpPr>
              <a:spLocks noChangeShapeType="1"/>
            </p:cNvSpPr>
            <p:nvPr isPhoto="0" userDrawn="0"/>
          </p:nvSpPr>
          <p:spPr bwMode="auto">
            <a:xfrm>
              <a:off x="5099152" y="3473536"/>
              <a:ext cx="3087557" cy="8564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428035807" name="Line 396" hidden="0"/>
            <p:cNvSpPr>
              <a:spLocks noChangeShapeType="1"/>
            </p:cNvSpPr>
            <p:nvPr isPhoto="0" userDrawn="0"/>
          </p:nvSpPr>
          <p:spPr bwMode="auto">
            <a:xfrm>
              <a:off x="6818586" y="4124567"/>
              <a:ext cx="1431590" cy="5178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424383315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2883068" y="4201141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grpSp>
          <p:nvGrpSpPr>
            <p:cNvPr id="855467230" name="Group 211" hidden="0"/>
            <p:cNvGrpSpPr/>
            <p:nvPr isPhoto="0" userDrawn="0"/>
          </p:nvGrpSpPr>
          <p:grpSpPr bwMode="auto">
            <a:xfrm>
              <a:off x="7044716" y="4603304"/>
              <a:ext cx="455859" cy="185756"/>
              <a:chOff x="0" y="0"/>
              <a:chExt cx="455859" cy="227457"/>
            </a:xfrm>
          </p:grpSpPr>
          <p:sp>
            <p:nvSpPr>
              <p:cNvPr id="404765804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5129629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684770137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49531217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27395178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12817246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843129634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015706249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084464430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75082049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745089537" name="Group 222" hidden="0"/>
            <p:cNvGrpSpPr/>
            <p:nvPr isPhoto="0" userDrawn="0"/>
          </p:nvGrpSpPr>
          <p:grpSpPr bwMode="auto">
            <a:xfrm>
              <a:off x="6022985" y="4614067"/>
              <a:ext cx="455859" cy="185756"/>
              <a:chOff x="0" y="0"/>
              <a:chExt cx="455859" cy="227457"/>
            </a:xfrm>
          </p:grpSpPr>
          <p:sp>
            <p:nvSpPr>
              <p:cNvPr id="1650307856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337427401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67730876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78606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39002885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00724908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330094057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08988674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33531776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978826653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1028769006" name="Group 234" hidden="0"/>
            <p:cNvGrpSpPr/>
            <p:nvPr isPhoto="0" userDrawn="0"/>
          </p:nvGrpSpPr>
          <p:grpSpPr bwMode="auto">
            <a:xfrm>
              <a:off x="4593974" y="4459780"/>
              <a:ext cx="455859" cy="185756"/>
              <a:chOff x="0" y="0"/>
              <a:chExt cx="455859" cy="227457"/>
            </a:xfrm>
          </p:grpSpPr>
          <p:sp>
            <p:nvSpPr>
              <p:cNvPr id="1610183714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95562272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686258538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992610876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76058990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24119700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758538127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069935658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16859135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07787526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sp>
          <p:nvSpPr>
            <p:cNvPr id="732885431" name="Line 396" hidden="0"/>
            <p:cNvSpPr>
              <a:spLocks noChangeShapeType="1"/>
            </p:cNvSpPr>
            <p:nvPr isPhoto="0" userDrawn="0"/>
          </p:nvSpPr>
          <p:spPr bwMode="auto">
            <a:xfrm>
              <a:off x="6889453" y="4143143"/>
              <a:ext cx="291089" cy="5193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244602641" name="Line 396" hidden="0"/>
            <p:cNvSpPr>
              <a:spLocks noChangeShapeType="1"/>
            </p:cNvSpPr>
            <p:nvPr isPhoto="0" userDrawn="0"/>
          </p:nvSpPr>
          <p:spPr bwMode="auto">
            <a:xfrm flipH="1">
              <a:off x="6178317" y="4166365"/>
              <a:ext cx="660685" cy="5048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935842663" name="Line 396" hidden="0"/>
            <p:cNvSpPr>
              <a:spLocks noChangeShapeType="1"/>
            </p:cNvSpPr>
            <p:nvPr isPhoto="0" userDrawn="0"/>
          </p:nvSpPr>
          <p:spPr bwMode="auto">
            <a:xfrm>
              <a:off x="6965711" y="4166364"/>
              <a:ext cx="343858" cy="46289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127716696" name="Line 396" hidden="0"/>
            <p:cNvSpPr>
              <a:spLocks noChangeShapeType="1"/>
            </p:cNvSpPr>
            <p:nvPr isPhoto="0" userDrawn="0"/>
          </p:nvSpPr>
          <p:spPr bwMode="auto">
            <a:xfrm flipH="1">
              <a:off x="6374373" y="4135599"/>
              <a:ext cx="655582" cy="5130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27040465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7197181" y="4494983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911830132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6392757" y="4539077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1160301685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4231466" y="4421316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233516804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7456489" y="4080296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2</a:t>
              </a:r>
              <a:endParaRPr/>
            </a:p>
          </p:txBody>
        </p:sp>
        <p:sp>
          <p:nvSpPr>
            <p:cNvPr id="1896944534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7155690" y="4156321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3</a:t>
              </a:r>
              <a:endParaRPr lang="en-US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FrutigerNext LT BlackCn"/>
                <a:ea typeface="ＭＳ Ｐゴシック"/>
                <a:cs typeface="Arial"/>
              </a:endParaRPr>
            </a:p>
          </p:txBody>
        </p:sp>
        <p:sp>
          <p:nvSpPr>
            <p:cNvPr id="646433412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3405676" y="3860544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4</a:t>
              </a:r>
              <a:endParaRPr lang="en-US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FrutigerNext LT BlackCn"/>
                <a:ea typeface="ＭＳ Ｐゴシック"/>
                <a:cs typeface="Arial"/>
              </a:endParaRPr>
            </a:p>
          </p:txBody>
        </p:sp>
        <p:sp>
          <p:nvSpPr>
            <p:cNvPr id="183832131" name="Line 396" hidden="0"/>
            <p:cNvSpPr>
              <a:spLocks noChangeShapeType="1"/>
            </p:cNvSpPr>
            <p:nvPr isPhoto="0" userDrawn="0"/>
          </p:nvSpPr>
          <p:spPr bwMode="auto">
            <a:xfrm>
              <a:off x="3385583" y="3683278"/>
              <a:ext cx="1197162" cy="85911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930616214" name="Line 396" hidden="0"/>
            <p:cNvSpPr>
              <a:spLocks noChangeShapeType="1"/>
            </p:cNvSpPr>
            <p:nvPr isPhoto="0" userDrawn="0"/>
          </p:nvSpPr>
          <p:spPr bwMode="auto">
            <a:xfrm>
              <a:off x="3476606" y="3721095"/>
              <a:ext cx="1279635" cy="8067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755342425" name="Text Box 226" hidden="0"/>
            <p:cNvSpPr txBox="1">
              <a:spLocks noChangeArrowheads="1"/>
            </p:cNvSpPr>
            <p:nvPr isPhoto="0" userDrawn="0"/>
          </p:nvSpPr>
          <p:spPr bwMode="auto">
            <a:xfrm>
              <a:off x="7267230" y="4738713"/>
              <a:ext cx="694263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PE6</a:t>
              </a:r>
              <a:endParaRPr/>
            </a:p>
          </p:txBody>
        </p:sp>
        <p:sp>
          <p:nvSpPr>
            <p:cNvPr id="549544827" name="Text Box 226" hidden="0"/>
            <p:cNvSpPr txBox="1">
              <a:spLocks noChangeArrowheads="1"/>
            </p:cNvSpPr>
            <p:nvPr isPhoto="0" userDrawn="0"/>
          </p:nvSpPr>
          <p:spPr bwMode="auto">
            <a:xfrm>
              <a:off x="6151672" y="4743605"/>
              <a:ext cx="694263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PE7</a:t>
              </a:r>
              <a:endParaRPr/>
            </a:p>
          </p:txBody>
        </p:sp>
        <p:sp>
          <p:nvSpPr>
            <p:cNvPr id="723747547" name="Text Box 226" hidden="0"/>
            <p:cNvSpPr txBox="1">
              <a:spLocks noChangeArrowheads="1"/>
            </p:cNvSpPr>
            <p:nvPr isPhoto="0" userDrawn="0"/>
          </p:nvSpPr>
          <p:spPr bwMode="auto">
            <a:xfrm>
              <a:off x="4550720" y="4638466"/>
              <a:ext cx="694263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PE8</a:t>
              </a:r>
              <a:endParaRPr/>
            </a:p>
          </p:txBody>
        </p:sp>
        <p:grpSp>
          <p:nvGrpSpPr>
            <p:cNvPr id="2116357019" name="Group 260" hidden="0"/>
            <p:cNvGrpSpPr/>
            <p:nvPr isPhoto="0" userDrawn="0"/>
          </p:nvGrpSpPr>
          <p:grpSpPr bwMode="auto">
            <a:xfrm>
              <a:off x="3530676" y="4451659"/>
              <a:ext cx="455859" cy="185756"/>
              <a:chOff x="0" y="0"/>
              <a:chExt cx="455859" cy="227457"/>
            </a:xfrm>
          </p:grpSpPr>
          <p:sp>
            <p:nvSpPr>
              <p:cNvPr id="595632221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923436719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2087385518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27912093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437274374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91505647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998246589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00623386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07037927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35934391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sp>
          <p:nvSpPr>
            <p:cNvPr id="903380635" name="Line 396" hidden="0"/>
            <p:cNvSpPr>
              <a:spLocks noChangeShapeType="1"/>
            </p:cNvSpPr>
            <p:nvPr isPhoto="0" userDrawn="0"/>
          </p:nvSpPr>
          <p:spPr bwMode="auto">
            <a:xfrm>
              <a:off x="3399630" y="3715676"/>
              <a:ext cx="252009" cy="81185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338241709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3200781" y="3838463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5</a:t>
              </a:r>
              <a:endParaRPr/>
            </a:p>
          </p:txBody>
        </p:sp>
        <p:sp>
          <p:nvSpPr>
            <p:cNvPr id="2112638147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3347274" y="4317835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1977630627" name="Text Box 226" hidden="0"/>
            <p:cNvSpPr txBox="1">
              <a:spLocks noChangeArrowheads="1"/>
            </p:cNvSpPr>
            <p:nvPr isPhoto="0" userDrawn="0"/>
          </p:nvSpPr>
          <p:spPr bwMode="auto">
            <a:xfrm>
              <a:off x="3516025" y="4603304"/>
              <a:ext cx="694263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PE9</a:t>
              </a:r>
              <a:endParaRPr/>
            </a:p>
          </p:txBody>
        </p:sp>
        <p:sp>
          <p:nvSpPr>
            <p:cNvPr id="187207522" name="Line 396" hidden="0"/>
            <p:cNvSpPr>
              <a:spLocks noChangeShapeType="1"/>
            </p:cNvSpPr>
            <p:nvPr isPhoto="0" userDrawn="0"/>
          </p:nvSpPr>
          <p:spPr bwMode="auto">
            <a:xfrm>
              <a:off x="3395637" y="3697372"/>
              <a:ext cx="363774" cy="82090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grpSp>
          <p:nvGrpSpPr>
            <p:cNvPr id="727961862" name="Group 29" hidden="0"/>
            <p:cNvGrpSpPr/>
            <p:nvPr isPhoto="0" userDrawn="0"/>
          </p:nvGrpSpPr>
          <p:grpSpPr bwMode="auto">
            <a:xfrm>
              <a:off x="2639780" y="2999175"/>
              <a:ext cx="1496437" cy="406372"/>
              <a:chOff x="0" y="0"/>
              <a:chExt cx="1496437" cy="497601"/>
            </a:xfrm>
          </p:grpSpPr>
          <p:sp>
            <p:nvSpPr>
              <p:cNvPr id="575049771" name="Rectangle 30" hidden="0"/>
              <p:cNvSpPr>
                <a:spLocks noChangeArrowheads="1"/>
              </p:cNvSpPr>
              <p:nvPr isPhoto="0" userDrawn="0"/>
            </p:nvSpPr>
            <p:spPr bwMode="auto">
              <a:xfrm>
                <a:off x="0" y="50031"/>
                <a:ext cx="1468110" cy="225157"/>
              </a:xfrm>
              <a:prstGeom prst="rect">
                <a:avLst/>
              </a:prstGeom>
              <a:solidFill>
                <a:srgbClr val="FF93C9"/>
              </a:solidFill>
              <a:ln w="19050">
                <a:solidFill>
                  <a:srgbClr val="000000"/>
                </a:solidFill>
                <a:miter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sz="14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MS PGothic"/>
                  <a:cs typeface="Arial"/>
                </a:endParaRPr>
              </a:p>
            </p:txBody>
          </p:sp>
          <p:sp>
            <p:nvSpPr>
              <p:cNvPr id="432962796" name="Text Box 31" hidden="0"/>
              <p:cNvSpPr txBox="1">
                <a:spLocks noChangeArrowheads="1"/>
              </p:cNvSpPr>
              <p:nvPr isPhoto="0" userDrawn="0"/>
            </p:nvSpPr>
            <p:spPr bwMode="auto">
              <a:xfrm>
                <a:off x="90966" y="0"/>
                <a:ext cx="1405470" cy="4976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106691" tIns="53345" rIns="106691" bIns="53345">
                <a:spAutoFit/>
              </a:bodyPr>
              <a:lstStyle>
                <a:lvl1pPr algn="l" defTabSz="1066799"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1pPr>
                <a:lvl2pPr marL="533399" algn="l" defTabSz="1066799"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2pPr>
                <a:lvl3pPr marL="1066799" algn="l" defTabSz="1066799"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3pPr>
                <a:lvl4pPr marL="1600200" algn="l" defTabSz="1066799"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4pPr>
                <a:lvl5pPr marL="2133599" algn="l" defTabSz="1066799"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5pPr>
                <a:lvl6pPr marL="2590799" defTabSz="1066799">
                  <a:spcBef>
                    <a:spcPts val="0"/>
                  </a:spcBef>
                  <a:spcAft>
                    <a:spcPts val="0"/>
                  </a:spcAft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6pPr>
                <a:lvl7pPr marL="3047999" defTabSz="1066799">
                  <a:spcBef>
                    <a:spcPts val="0"/>
                  </a:spcBef>
                  <a:spcAft>
                    <a:spcPts val="0"/>
                  </a:spcAft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7pPr>
                <a:lvl8pPr marL="3505198" defTabSz="1066799">
                  <a:spcBef>
                    <a:spcPts val="0"/>
                  </a:spcBef>
                  <a:spcAft>
                    <a:spcPts val="0"/>
                  </a:spcAft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8pPr>
                <a:lvl9pPr marL="3962399" defTabSz="1066799">
                  <a:spcBef>
                    <a:spcPts val="0"/>
                  </a:spcBef>
                  <a:spcAft>
                    <a:spcPts val="0"/>
                  </a:spcAft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9pPr>
              </a:lstStyle>
              <a:p>
                <a:pPr marL="0" marR="0" lvl="0" indent="0" algn="ctr" defTabSz="1066799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GB" sz="1200" b="1" i="0" u="none" strike="noStrike" cap="none" spc="0">
                    <a:ln>
                      <a:noFill/>
                    </a:ln>
                    <a:solidFill>
                      <a:srgbClr val="000000"/>
                    </a:solidFill>
                    <a:latin typeface="Times New Roman"/>
                    <a:ea typeface="MS PGothic"/>
                    <a:cs typeface="Arial"/>
                  </a:rPr>
                  <a:t>Controller</a:t>
                </a:r>
                <a:endParaRPr/>
              </a:p>
            </p:txBody>
          </p:sp>
        </p:grpSp>
        <p:cxnSp>
          <p:nvCxnSpPr>
            <p:cNvPr id="2042537328" name="Straight Arrow Connector 287" hidden="0"/>
            <p:cNvCxnSpPr>
              <a:cxnSpLocks/>
            </p:cNvCxnSpPr>
            <p:nvPr isPhoto="0" userDrawn="0"/>
          </p:nvCxnSpPr>
          <p:spPr bwMode="auto">
            <a:xfrm flipH="1">
              <a:off x="2516494" y="3243192"/>
              <a:ext cx="942959" cy="547387"/>
            </a:xfrm>
            <a:prstGeom prst="straightConnector1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66366304" name="Group 288" hidden="0"/>
            <p:cNvGrpSpPr/>
            <p:nvPr isPhoto="0" userDrawn="0"/>
          </p:nvGrpSpPr>
          <p:grpSpPr bwMode="auto">
            <a:xfrm>
              <a:off x="927209" y="3028287"/>
              <a:ext cx="1523319" cy="246221"/>
              <a:chOff x="0" y="0"/>
              <a:chExt cx="1523319" cy="301496"/>
            </a:xfrm>
          </p:grpSpPr>
          <p:sp>
            <p:nvSpPr>
              <p:cNvPr id="2118982352" name="Rounded Rectangular Callout 329" hidden="0"/>
              <p:cNvSpPr/>
              <p:nvPr isPhoto="0" userDrawn="0"/>
            </p:nvSpPr>
            <p:spPr bwMode="auto">
              <a:xfrm>
                <a:off x="62262" y="6921"/>
                <a:ext cx="1363962" cy="215068"/>
              </a:xfrm>
              <a:prstGeom prst="wedgeRoundRectCallout">
                <a:avLst>
                  <a:gd name="adj1" fmla="val 98678"/>
                  <a:gd name="adj2" fmla="val 229547"/>
                  <a:gd name="adj3" fmla="val 16667"/>
                </a:avLst>
              </a:prstGeom>
              <a:noFill/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/>
              </a:bodyPr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sz="1800" b="0" i="0" u="none" strike="noStrike" cap="none" spc="0">
                  <a:ln>
                    <a:noFill/>
                  </a:ln>
                  <a:solidFill>
                    <a:srgbClr val="B2B2B2"/>
                  </a:solidFill>
                  <a:latin typeface="Arial"/>
                  <a:ea typeface="宋体"/>
                  <a:cs typeface="Arial"/>
                </a:endParaRPr>
              </a:p>
            </p:txBody>
          </p:sp>
          <p:sp>
            <p:nvSpPr>
              <p:cNvPr id="1494546997" name="Text Box 25" hidden="0"/>
              <p:cNvSpPr txBox="1">
                <a:spLocks noChangeArrowheads="1"/>
              </p:cNvSpPr>
              <p:nvPr isPhoto="0" userDrawn="0"/>
            </p:nvSpPr>
            <p:spPr bwMode="auto">
              <a:xfrm>
                <a:off x="0" y="0"/>
                <a:ext cx="1523319" cy="3014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algn="l"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1pPr>
                <a:lvl2pPr marL="742950" indent="-285750" algn="l"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2pPr>
                <a:lvl3pPr marL="1143000" indent="-228600" algn="l"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3pPr>
                <a:lvl4pPr marL="1600200" indent="-228600" algn="l"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4pPr>
                <a:lvl5pPr marL="2057400" indent="-228600" algn="l"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5pPr>
                <a:lvl6pPr marL="2514599" indent="-228600">
                  <a:spcBef>
                    <a:spcPts val="0"/>
                  </a:spcBef>
                  <a:spcAft>
                    <a:spcPts val="0"/>
                  </a:spcAft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9pPr>
              </a:lstStyle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000">
                    <a:solidFill>
                      <a:srgbClr val="2D2015"/>
                    </a:solidFill>
                    <a:cs typeface="Arial"/>
                  </a:rPr>
                  <a:t>TE </a:t>
                </a:r>
                <a:r>
                  <a:rPr lang="en-US" sz="1000" b="0" i="0" u="none" strike="noStrike" cap="none" spc="0">
                    <a:ln>
                      <a:noFill/>
                    </a:ln>
                    <a:solidFill>
                      <a:srgbClr val="2D2015"/>
                    </a:solidFill>
                    <a:latin typeface="Times New Roman"/>
                    <a:ea typeface="SimSun"/>
                    <a:cs typeface="Arial"/>
                  </a:rPr>
                  <a:t>P2MP Tree</a:t>
                </a:r>
                <a:endParaRPr sz="1000"/>
              </a:p>
            </p:txBody>
          </p:sp>
        </p:grpSp>
        <p:grpSp>
          <p:nvGrpSpPr>
            <p:cNvPr id="224533772" name="Group 276" hidden="0"/>
            <p:cNvGrpSpPr/>
            <p:nvPr isPhoto="0" userDrawn="0"/>
          </p:nvGrpSpPr>
          <p:grpSpPr bwMode="auto">
            <a:xfrm>
              <a:off x="7774889" y="2914797"/>
              <a:ext cx="380186" cy="151859"/>
              <a:chOff x="0" y="0"/>
              <a:chExt cx="380186" cy="185951"/>
            </a:xfrm>
          </p:grpSpPr>
          <p:sp>
            <p:nvSpPr>
              <p:cNvPr id="578140155" name="Freeform 121" hidden="0"/>
              <p:cNvSpPr/>
              <p:nvPr isPhoto="0" userDrawn="0"/>
            </p:nvSpPr>
            <p:spPr bwMode="auto">
              <a:xfrm>
                <a:off x="0" y="52101"/>
                <a:ext cx="380186" cy="133849"/>
              </a:xfrm>
              <a:custGeom>
                <a:avLst/>
                <a:gdLst>
                  <a:gd name="T0" fmla="*/ 360 w 303"/>
                  <a:gd name="T1" fmla="*/ 95 h 137"/>
                  <a:gd name="T2" fmla="*/ 359 w 303"/>
                  <a:gd name="T3" fmla="*/ 97 h 137"/>
                  <a:gd name="T4" fmla="*/ 360 w 303"/>
                  <a:gd name="T5" fmla="*/ 102 h 137"/>
                  <a:gd name="T6" fmla="*/ 181 w 303"/>
                  <a:gd name="T7" fmla="*/ 162 h 137"/>
                  <a:gd name="T8" fmla="*/ 0 w 303"/>
                  <a:gd name="T9" fmla="*/ 102 h 137"/>
                  <a:gd name="T10" fmla="*/ 1 w 303"/>
                  <a:gd name="T11" fmla="*/ 97 h 137"/>
                  <a:gd name="T12" fmla="*/ 0 w 303"/>
                  <a:gd name="T13" fmla="*/ 95 h 137"/>
                  <a:gd name="T14" fmla="*/ 0 w 303"/>
                  <a:gd name="T15" fmla="*/ 0 h 137"/>
                  <a:gd name="T16" fmla="*/ 360 w 303"/>
                  <a:gd name="T17" fmla="*/ 0 h 137"/>
                  <a:gd name="T18" fmla="*/ 360 w 303"/>
                  <a:gd name="T19" fmla="*/ 91 h 137"/>
                  <a:gd name="T20" fmla="*/ 360 w 303"/>
                  <a:gd name="T21" fmla="*/ 95 h 1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3"/>
                  <a:gd name="T34" fmla="*/ 0 h 137"/>
                  <a:gd name="T35" fmla="*/ 303 w 303"/>
                  <a:gd name="T36" fmla="*/ 137 h 1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3" h="137" fill="norm" stroke="1" extrusionOk="0">
                    <a:moveTo>
                      <a:pt x="302" y="80"/>
                    </a:moveTo>
                    <a:cubicBezTo>
                      <a:pt x="302" y="81"/>
                      <a:pt x="302" y="81"/>
                      <a:pt x="301" y="82"/>
                    </a:cubicBezTo>
                    <a:cubicBezTo>
                      <a:pt x="302" y="83"/>
                      <a:pt x="302" y="85"/>
                      <a:pt x="302" y="86"/>
                    </a:cubicBezTo>
                    <a:cubicBezTo>
                      <a:pt x="302" y="114"/>
                      <a:pt x="234" y="137"/>
                      <a:pt x="152" y="137"/>
                    </a:cubicBezTo>
                    <a:cubicBezTo>
                      <a:pt x="68" y="137"/>
                      <a:pt x="0" y="114"/>
                      <a:pt x="0" y="86"/>
                    </a:cubicBezTo>
                    <a:cubicBezTo>
                      <a:pt x="0" y="85"/>
                      <a:pt x="0" y="83"/>
                      <a:pt x="1" y="82"/>
                    </a:cubicBezTo>
                    <a:cubicBezTo>
                      <a:pt x="0" y="81"/>
                      <a:pt x="0" y="81"/>
                      <a:pt x="0" y="80"/>
                    </a:cubicBezTo>
                    <a:lnTo>
                      <a:pt x="0" y="0"/>
                    </a:lnTo>
                    <a:lnTo>
                      <a:pt x="302" y="0"/>
                    </a:lnTo>
                    <a:lnTo>
                      <a:pt x="302" y="77"/>
                    </a:lnTo>
                    <a:cubicBezTo>
                      <a:pt x="303" y="78"/>
                      <a:pt x="302" y="79"/>
                      <a:pt x="302" y="80"/>
                    </a:cubicBezTo>
                  </a:path>
                </a:pathLst>
              </a:custGeom>
              <a:solidFill>
                <a:srgbClr val="C3A229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79122823" name="Freeform 122" hidden="0"/>
              <p:cNvSpPr/>
              <p:nvPr isPhoto="0" userDrawn="0"/>
            </p:nvSpPr>
            <p:spPr bwMode="auto">
              <a:xfrm>
                <a:off x="0" y="52101"/>
                <a:ext cx="380186" cy="897"/>
              </a:xfrm>
              <a:custGeom>
                <a:avLst/>
                <a:gdLst>
                  <a:gd name="T0" fmla="*/ 331 w 331"/>
                  <a:gd name="T1" fmla="*/ 0 h 1"/>
                  <a:gd name="T2" fmla="*/ 330 w 331"/>
                  <a:gd name="T3" fmla="*/ 0 h 1"/>
                  <a:gd name="T4" fmla="*/ 0 w 331"/>
                  <a:gd name="T5" fmla="*/ 0 h 1"/>
                  <a:gd name="T6" fmla="*/ 0 w 331"/>
                  <a:gd name="T7" fmla="*/ 1 h 1"/>
                  <a:gd name="T8" fmla="*/ 330 w 331"/>
                  <a:gd name="T9" fmla="*/ 1 h 1"/>
                  <a:gd name="T10" fmla="*/ 331 w 331"/>
                  <a:gd name="T11" fmla="*/ 0 h 1"/>
                  <a:gd name="T12" fmla="*/ 331 w 331"/>
                  <a:gd name="T13" fmla="*/ 0 h 1"/>
                  <a:gd name="T14" fmla="*/ 331 w 331"/>
                  <a:gd name="T15" fmla="*/ 0 h 1"/>
                  <a:gd name="T16" fmla="*/ 330 w 331"/>
                  <a:gd name="T17" fmla="*/ 0 h 1"/>
                  <a:gd name="T18" fmla="*/ 331 w 33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1"/>
                  <a:gd name="T31" fmla="*/ 0 h 1"/>
                  <a:gd name="T32" fmla="*/ 331 w 331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1" h="1" fill="norm" stroke="1" extrusionOk="0">
                    <a:moveTo>
                      <a:pt x="331" y="0"/>
                    </a:moveTo>
                    <a:lnTo>
                      <a:pt x="33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330" y="1"/>
                    </a:lnTo>
                    <a:lnTo>
                      <a:pt x="331" y="0"/>
                    </a:lnTo>
                    <a:lnTo>
                      <a:pt x="330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61BF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71326824" name="Freeform 123" hidden="0"/>
              <p:cNvSpPr/>
              <p:nvPr isPhoto="0" userDrawn="0"/>
            </p:nvSpPr>
            <p:spPr bwMode="auto">
              <a:xfrm>
                <a:off x="0" y="0"/>
                <a:ext cx="379037" cy="101509"/>
              </a:xfrm>
              <a:custGeom>
                <a:avLst/>
                <a:gdLst>
                  <a:gd name="T0" fmla="*/ 361 w 302"/>
                  <a:gd name="T1" fmla="*/ 63 h 104"/>
                  <a:gd name="T2" fmla="*/ 181 w 302"/>
                  <a:gd name="T3" fmla="*/ 123 h 104"/>
                  <a:gd name="T4" fmla="*/ 0 w 302"/>
                  <a:gd name="T5" fmla="*/ 63 h 104"/>
                  <a:gd name="T6" fmla="*/ 181 w 302"/>
                  <a:gd name="T7" fmla="*/ 0 h 104"/>
                  <a:gd name="T8" fmla="*/ 361 w 302"/>
                  <a:gd name="T9" fmla="*/ 63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2"/>
                  <a:gd name="T16" fmla="*/ 0 h 104"/>
                  <a:gd name="T17" fmla="*/ 302 w 30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2" h="104" fill="norm" stroke="1" extrusionOk="0">
                    <a:moveTo>
                      <a:pt x="302" y="53"/>
                    </a:moveTo>
                    <a:cubicBezTo>
                      <a:pt x="302" y="81"/>
                      <a:pt x="234" y="104"/>
                      <a:pt x="152" y="104"/>
                    </a:cubicBezTo>
                    <a:cubicBezTo>
                      <a:pt x="68" y="104"/>
                      <a:pt x="0" y="81"/>
                      <a:pt x="0" y="53"/>
                    </a:cubicBezTo>
                    <a:cubicBezTo>
                      <a:pt x="0" y="24"/>
                      <a:pt x="68" y="0"/>
                      <a:pt x="152" y="0"/>
                    </a:cubicBezTo>
                    <a:cubicBezTo>
                      <a:pt x="234" y="0"/>
                      <a:pt x="302" y="24"/>
                      <a:pt x="302" y="53"/>
                    </a:cubicBezTo>
                  </a:path>
                </a:pathLst>
              </a:custGeom>
              <a:solidFill>
                <a:srgbClr val="E1C973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99887585" name="Freeform 124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21158393" name="Freeform 125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2218473" name="Freeform 126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636688167" name="Freeform 127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964700387" name="Freeform 128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511560376" name="Freeform 129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58836267" name="Freeform 130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33298734" name="Freeform 131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88059893" name="Freeform 132" hidden="0"/>
              <p:cNvSpPr/>
              <p:nvPr isPhoto="0" userDrawn="0"/>
            </p:nvSpPr>
            <p:spPr bwMode="auto">
              <a:xfrm>
                <a:off x="196408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001819297" name="Freeform 133" hidden="0"/>
              <p:cNvSpPr/>
              <p:nvPr isPhoto="0" userDrawn="0"/>
            </p:nvSpPr>
            <p:spPr bwMode="auto">
              <a:xfrm>
                <a:off x="196408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6636468" name="Freeform 134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408812787" name="Freeform 135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353498633" name="Freeform 136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81704213" name="Freeform 137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91235817" name="Freeform 138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01064964" name="Freeform 139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912260516" name="Group 309" hidden="0"/>
            <p:cNvGrpSpPr/>
            <p:nvPr isPhoto="0" userDrawn="0"/>
          </p:nvGrpSpPr>
          <p:grpSpPr bwMode="auto">
            <a:xfrm>
              <a:off x="9326380" y="4139989"/>
              <a:ext cx="380186" cy="151859"/>
              <a:chOff x="0" y="0"/>
              <a:chExt cx="380186" cy="185951"/>
            </a:xfrm>
          </p:grpSpPr>
          <p:sp>
            <p:nvSpPr>
              <p:cNvPr id="968387611" name="Freeform 121" hidden="0"/>
              <p:cNvSpPr/>
              <p:nvPr isPhoto="0" userDrawn="0"/>
            </p:nvSpPr>
            <p:spPr bwMode="auto">
              <a:xfrm>
                <a:off x="0" y="52101"/>
                <a:ext cx="380186" cy="133849"/>
              </a:xfrm>
              <a:custGeom>
                <a:avLst/>
                <a:gdLst>
                  <a:gd name="T0" fmla="*/ 360 w 303"/>
                  <a:gd name="T1" fmla="*/ 95 h 137"/>
                  <a:gd name="T2" fmla="*/ 359 w 303"/>
                  <a:gd name="T3" fmla="*/ 97 h 137"/>
                  <a:gd name="T4" fmla="*/ 360 w 303"/>
                  <a:gd name="T5" fmla="*/ 102 h 137"/>
                  <a:gd name="T6" fmla="*/ 181 w 303"/>
                  <a:gd name="T7" fmla="*/ 162 h 137"/>
                  <a:gd name="T8" fmla="*/ 0 w 303"/>
                  <a:gd name="T9" fmla="*/ 102 h 137"/>
                  <a:gd name="T10" fmla="*/ 1 w 303"/>
                  <a:gd name="T11" fmla="*/ 97 h 137"/>
                  <a:gd name="T12" fmla="*/ 0 w 303"/>
                  <a:gd name="T13" fmla="*/ 95 h 137"/>
                  <a:gd name="T14" fmla="*/ 0 w 303"/>
                  <a:gd name="T15" fmla="*/ 0 h 137"/>
                  <a:gd name="T16" fmla="*/ 360 w 303"/>
                  <a:gd name="T17" fmla="*/ 0 h 137"/>
                  <a:gd name="T18" fmla="*/ 360 w 303"/>
                  <a:gd name="T19" fmla="*/ 91 h 137"/>
                  <a:gd name="T20" fmla="*/ 360 w 303"/>
                  <a:gd name="T21" fmla="*/ 95 h 1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3"/>
                  <a:gd name="T34" fmla="*/ 0 h 137"/>
                  <a:gd name="T35" fmla="*/ 303 w 303"/>
                  <a:gd name="T36" fmla="*/ 137 h 1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3" h="137" fill="norm" stroke="1" extrusionOk="0">
                    <a:moveTo>
                      <a:pt x="302" y="80"/>
                    </a:moveTo>
                    <a:cubicBezTo>
                      <a:pt x="302" y="81"/>
                      <a:pt x="302" y="81"/>
                      <a:pt x="301" y="82"/>
                    </a:cubicBezTo>
                    <a:cubicBezTo>
                      <a:pt x="302" y="83"/>
                      <a:pt x="302" y="85"/>
                      <a:pt x="302" y="86"/>
                    </a:cubicBezTo>
                    <a:cubicBezTo>
                      <a:pt x="302" y="114"/>
                      <a:pt x="234" y="137"/>
                      <a:pt x="152" y="137"/>
                    </a:cubicBezTo>
                    <a:cubicBezTo>
                      <a:pt x="68" y="137"/>
                      <a:pt x="0" y="114"/>
                      <a:pt x="0" y="86"/>
                    </a:cubicBezTo>
                    <a:cubicBezTo>
                      <a:pt x="0" y="85"/>
                      <a:pt x="0" y="83"/>
                      <a:pt x="1" y="82"/>
                    </a:cubicBezTo>
                    <a:cubicBezTo>
                      <a:pt x="0" y="81"/>
                      <a:pt x="0" y="81"/>
                      <a:pt x="0" y="80"/>
                    </a:cubicBezTo>
                    <a:lnTo>
                      <a:pt x="0" y="0"/>
                    </a:lnTo>
                    <a:lnTo>
                      <a:pt x="302" y="0"/>
                    </a:lnTo>
                    <a:lnTo>
                      <a:pt x="302" y="77"/>
                    </a:lnTo>
                    <a:cubicBezTo>
                      <a:pt x="303" y="78"/>
                      <a:pt x="302" y="79"/>
                      <a:pt x="302" y="80"/>
                    </a:cubicBezTo>
                  </a:path>
                </a:pathLst>
              </a:custGeom>
              <a:solidFill>
                <a:srgbClr val="C3A229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974945715" name="Freeform 122" hidden="0"/>
              <p:cNvSpPr/>
              <p:nvPr isPhoto="0" userDrawn="0"/>
            </p:nvSpPr>
            <p:spPr bwMode="auto">
              <a:xfrm>
                <a:off x="0" y="52101"/>
                <a:ext cx="380186" cy="897"/>
              </a:xfrm>
              <a:custGeom>
                <a:avLst/>
                <a:gdLst>
                  <a:gd name="T0" fmla="*/ 331 w 331"/>
                  <a:gd name="T1" fmla="*/ 0 h 1"/>
                  <a:gd name="T2" fmla="*/ 330 w 331"/>
                  <a:gd name="T3" fmla="*/ 0 h 1"/>
                  <a:gd name="T4" fmla="*/ 0 w 331"/>
                  <a:gd name="T5" fmla="*/ 0 h 1"/>
                  <a:gd name="T6" fmla="*/ 0 w 331"/>
                  <a:gd name="T7" fmla="*/ 1 h 1"/>
                  <a:gd name="T8" fmla="*/ 330 w 331"/>
                  <a:gd name="T9" fmla="*/ 1 h 1"/>
                  <a:gd name="T10" fmla="*/ 331 w 331"/>
                  <a:gd name="T11" fmla="*/ 0 h 1"/>
                  <a:gd name="T12" fmla="*/ 331 w 331"/>
                  <a:gd name="T13" fmla="*/ 0 h 1"/>
                  <a:gd name="T14" fmla="*/ 331 w 331"/>
                  <a:gd name="T15" fmla="*/ 0 h 1"/>
                  <a:gd name="T16" fmla="*/ 330 w 331"/>
                  <a:gd name="T17" fmla="*/ 0 h 1"/>
                  <a:gd name="T18" fmla="*/ 331 w 33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1"/>
                  <a:gd name="T31" fmla="*/ 0 h 1"/>
                  <a:gd name="T32" fmla="*/ 331 w 331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1" h="1" fill="norm" stroke="1" extrusionOk="0">
                    <a:moveTo>
                      <a:pt x="331" y="0"/>
                    </a:moveTo>
                    <a:lnTo>
                      <a:pt x="33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330" y="1"/>
                    </a:lnTo>
                    <a:lnTo>
                      <a:pt x="331" y="0"/>
                    </a:lnTo>
                    <a:lnTo>
                      <a:pt x="330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61BF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492372291" name="Freeform 123" hidden="0"/>
              <p:cNvSpPr/>
              <p:nvPr isPhoto="0" userDrawn="0"/>
            </p:nvSpPr>
            <p:spPr bwMode="auto">
              <a:xfrm>
                <a:off x="0" y="0"/>
                <a:ext cx="379037" cy="101509"/>
              </a:xfrm>
              <a:custGeom>
                <a:avLst/>
                <a:gdLst>
                  <a:gd name="T0" fmla="*/ 361 w 302"/>
                  <a:gd name="T1" fmla="*/ 63 h 104"/>
                  <a:gd name="T2" fmla="*/ 181 w 302"/>
                  <a:gd name="T3" fmla="*/ 123 h 104"/>
                  <a:gd name="T4" fmla="*/ 0 w 302"/>
                  <a:gd name="T5" fmla="*/ 63 h 104"/>
                  <a:gd name="T6" fmla="*/ 181 w 302"/>
                  <a:gd name="T7" fmla="*/ 0 h 104"/>
                  <a:gd name="T8" fmla="*/ 361 w 302"/>
                  <a:gd name="T9" fmla="*/ 63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2"/>
                  <a:gd name="T16" fmla="*/ 0 h 104"/>
                  <a:gd name="T17" fmla="*/ 302 w 30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2" h="104" fill="norm" stroke="1" extrusionOk="0">
                    <a:moveTo>
                      <a:pt x="302" y="53"/>
                    </a:moveTo>
                    <a:cubicBezTo>
                      <a:pt x="302" y="81"/>
                      <a:pt x="234" y="104"/>
                      <a:pt x="152" y="104"/>
                    </a:cubicBezTo>
                    <a:cubicBezTo>
                      <a:pt x="68" y="104"/>
                      <a:pt x="0" y="81"/>
                      <a:pt x="0" y="53"/>
                    </a:cubicBezTo>
                    <a:cubicBezTo>
                      <a:pt x="0" y="24"/>
                      <a:pt x="68" y="0"/>
                      <a:pt x="152" y="0"/>
                    </a:cubicBezTo>
                    <a:cubicBezTo>
                      <a:pt x="234" y="0"/>
                      <a:pt x="302" y="24"/>
                      <a:pt x="302" y="53"/>
                    </a:cubicBezTo>
                  </a:path>
                </a:pathLst>
              </a:custGeom>
              <a:solidFill>
                <a:srgbClr val="E1C973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397684492" name="Freeform 124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49164938" name="Freeform 125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304574" name="Freeform 126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19457533" name="Freeform 127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88005967" name="Freeform 128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94956394" name="Freeform 129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06989031" name="Freeform 130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82334913" name="Freeform 131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20663577" name="Freeform 132" hidden="0"/>
              <p:cNvSpPr/>
              <p:nvPr isPhoto="0" userDrawn="0"/>
            </p:nvSpPr>
            <p:spPr bwMode="auto">
              <a:xfrm>
                <a:off x="196408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38487026" name="Freeform 133" hidden="0"/>
              <p:cNvSpPr/>
              <p:nvPr isPhoto="0" userDrawn="0"/>
            </p:nvSpPr>
            <p:spPr bwMode="auto">
              <a:xfrm>
                <a:off x="196408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9440070" name="Freeform 134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7260782" name="Freeform 135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22525825" name="Freeform 136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31993308" name="Freeform 137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30046812" name="Freeform 138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01336849" name="Freeform 139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2095582271" name="Group 329" hidden="0"/>
            <p:cNvGrpSpPr/>
            <p:nvPr isPhoto="0" userDrawn="0"/>
          </p:nvGrpSpPr>
          <p:grpSpPr bwMode="auto">
            <a:xfrm>
              <a:off x="8943104" y="3412237"/>
              <a:ext cx="380186" cy="151859"/>
              <a:chOff x="0" y="0"/>
              <a:chExt cx="380186" cy="185951"/>
            </a:xfrm>
          </p:grpSpPr>
          <p:sp>
            <p:nvSpPr>
              <p:cNvPr id="174246403" name="Freeform 121" hidden="0"/>
              <p:cNvSpPr/>
              <p:nvPr isPhoto="0" userDrawn="0"/>
            </p:nvSpPr>
            <p:spPr bwMode="auto">
              <a:xfrm>
                <a:off x="0" y="52101"/>
                <a:ext cx="380186" cy="133849"/>
              </a:xfrm>
              <a:custGeom>
                <a:avLst/>
                <a:gdLst>
                  <a:gd name="T0" fmla="*/ 360 w 303"/>
                  <a:gd name="T1" fmla="*/ 95 h 137"/>
                  <a:gd name="T2" fmla="*/ 359 w 303"/>
                  <a:gd name="T3" fmla="*/ 97 h 137"/>
                  <a:gd name="T4" fmla="*/ 360 w 303"/>
                  <a:gd name="T5" fmla="*/ 102 h 137"/>
                  <a:gd name="T6" fmla="*/ 181 w 303"/>
                  <a:gd name="T7" fmla="*/ 162 h 137"/>
                  <a:gd name="T8" fmla="*/ 0 w 303"/>
                  <a:gd name="T9" fmla="*/ 102 h 137"/>
                  <a:gd name="T10" fmla="*/ 1 w 303"/>
                  <a:gd name="T11" fmla="*/ 97 h 137"/>
                  <a:gd name="T12" fmla="*/ 0 w 303"/>
                  <a:gd name="T13" fmla="*/ 95 h 137"/>
                  <a:gd name="T14" fmla="*/ 0 w 303"/>
                  <a:gd name="T15" fmla="*/ 0 h 137"/>
                  <a:gd name="T16" fmla="*/ 360 w 303"/>
                  <a:gd name="T17" fmla="*/ 0 h 137"/>
                  <a:gd name="T18" fmla="*/ 360 w 303"/>
                  <a:gd name="T19" fmla="*/ 91 h 137"/>
                  <a:gd name="T20" fmla="*/ 360 w 303"/>
                  <a:gd name="T21" fmla="*/ 95 h 1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3"/>
                  <a:gd name="T34" fmla="*/ 0 h 137"/>
                  <a:gd name="T35" fmla="*/ 303 w 303"/>
                  <a:gd name="T36" fmla="*/ 137 h 1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3" h="137" fill="norm" stroke="1" extrusionOk="0">
                    <a:moveTo>
                      <a:pt x="302" y="80"/>
                    </a:moveTo>
                    <a:cubicBezTo>
                      <a:pt x="302" y="81"/>
                      <a:pt x="302" y="81"/>
                      <a:pt x="301" y="82"/>
                    </a:cubicBezTo>
                    <a:cubicBezTo>
                      <a:pt x="302" y="83"/>
                      <a:pt x="302" y="85"/>
                      <a:pt x="302" y="86"/>
                    </a:cubicBezTo>
                    <a:cubicBezTo>
                      <a:pt x="302" y="114"/>
                      <a:pt x="234" y="137"/>
                      <a:pt x="152" y="137"/>
                    </a:cubicBezTo>
                    <a:cubicBezTo>
                      <a:pt x="68" y="137"/>
                      <a:pt x="0" y="114"/>
                      <a:pt x="0" y="86"/>
                    </a:cubicBezTo>
                    <a:cubicBezTo>
                      <a:pt x="0" y="85"/>
                      <a:pt x="0" y="83"/>
                      <a:pt x="1" y="82"/>
                    </a:cubicBezTo>
                    <a:cubicBezTo>
                      <a:pt x="0" y="81"/>
                      <a:pt x="0" y="81"/>
                      <a:pt x="0" y="80"/>
                    </a:cubicBezTo>
                    <a:lnTo>
                      <a:pt x="0" y="0"/>
                    </a:lnTo>
                    <a:lnTo>
                      <a:pt x="302" y="0"/>
                    </a:lnTo>
                    <a:lnTo>
                      <a:pt x="302" y="77"/>
                    </a:lnTo>
                    <a:cubicBezTo>
                      <a:pt x="303" y="78"/>
                      <a:pt x="302" y="79"/>
                      <a:pt x="302" y="80"/>
                    </a:cubicBezTo>
                  </a:path>
                </a:pathLst>
              </a:custGeom>
              <a:solidFill>
                <a:srgbClr val="C3A229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073906924" name="Freeform 122" hidden="0"/>
              <p:cNvSpPr/>
              <p:nvPr isPhoto="0" userDrawn="0"/>
            </p:nvSpPr>
            <p:spPr bwMode="auto">
              <a:xfrm>
                <a:off x="0" y="52101"/>
                <a:ext cx="380186" cy="897"/>
              </a:xfrm>
              <a:custGeom>
                <a:avLst/>
                <a:gdLst>
                  <a:gd name="T0" fmla="*/ 331 w 331"/>
                  <a:gd name="T1" fmla="*/ 0 h 1"/>
                  <a:gd name="T2" fmla="*/ 330 w 331"/>
                  <a:gd name="T3" fmla="*/ 0 h 1"/>
                  <a:gd name="T4" fmla="*/ 0 w 331"/>
                  <a:gd name="T5" fmla="*/ 0 h 1"/>
                  <a:gd name="T6" fmla="*/ 0 w 331"/>
                  <a:gd name="T7" fmla="*/ 1 h 1"/>
                  <a:gd name="T8" fmla="*/ 330 w 331"/>
                  <a:gd name="T9" fmla="*/ 1 h 1"/>
                  <a:gd name="T10" fmla="*/ 331 w 331"/>
                  <a:gd name="T11" fmla="*/ 0 h 1"/>
                  <a:gd name="T12" fmla="*/ 331 w 331"/>
                  <a:gd name="T13" fmla="*/ 0 h 1"/>
                  <a:gd name="T14" fmla="*/ 331 w 331"/>
                  <a:gd name="T15" fmla="*/ 0 h 1"/>
                  <a:gd name="T16" fmla="*/ 330 w 331"/>
                  <a:gd name="T17" fmla="*/ 0 h 1"/>
                  <a:gd name="T18" fmla="*/ 331 w 33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1"/>
                  <a:gd name="T31" fmla="*/ 0 h 1"/>
                  <a:gd name="T32" fmla="*/ 331 w 331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1" h="1" fill="norm" stroke="1" extrusionOk="0">
                    <a:moveTo>
                      <a:pt x="331" y="0"/>
                    </a:moveTo>
                    <a:lnTo>
                      <a:pt x="33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330" y="1"/>
                    </a:lnTo>
                    <a:lnTo>
                      <a:pt x="331" y="0"/>
                    </a:lnTo>
                    <a:lnTo>
                      <a:pt x="330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61BF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70289028" name="Freeform 123" hidden="0"/>
              <p:cNvSpPr/>
              <p:nvPr isPhoto="0" userDrawn="0"/>
            </p:nvSpPr>
            <p:spPr bwMode="auto">
              <a:xfrm>
                <a:off x="0" y="0"/>
                <a:ext cx="379037" cy="101509"/>
              </a:xfrm>
              <a:custGeom>
                <a:avLst/>
                <a:gdLst>
                  <a:gd name="T0" fmla="*/ 361 w 302"/>
                  <a:gd name="T1" fmla="*/ 63 h 104"/>
                  <a:gd name="T2" fmla="*/ 181 w 302"/>
                  <a:gd name="T3" fmla="*/ 123 h 104"/>
                  <a:gd name="T4" fmla="*/ 0 w 302"/>
                  <a:gd name="T5" fmla="*/ 63 h 104"/>
                  <a:gd name="T6" fmla="*/ 181 w 302"/>
                  <a:gd name="T7" fmla="*/ 0 h 104"/>
                  <a:gd name="T8" fmla="*/ 361 w 302"/>
                  <a:gd name="T9" fmla="*/ 63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2"/>
                  <a:gd name="T16" fmla="*/ 0 h 104"/>
                  <a:gd name="T17" fmla="*/ 302 w 30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2" h="104" fill="norm" stroke="1" extrusionOk="0">
                    <a:moveTo>
                      <a:pt x="302" y="53"/>
                    </a:moveTo>
                    <a:cubicBezTo>
                      <a:pt x="302" y="81"/>
                      <a:pt x="234" y="104"/>
                      <a:pt x="152" y="104"/>
                    </a:cubicBezTo>
                    <a:cubicBezTo>
                      <a:pt x="68" y="104"/>
                      <a:pt x="0" y="81"/>
                      <a:pt x="0" y="53"/>
                    </a:cubicBezTo>
                    <a:cubicBezTo>
                      <a:pt x="0" y="24"/>
                      <a:pt x="68" y="0"/>
                      <a:pt x="152" y="0"/>
                    </a:cubicBezTo>
                    <a:cubicBezTo>
                      <a:pt x="234" y="0"/>
                      <a:pt x="302" y="24"/>
                      <a:pt x="302" y="53"/>
                    </a:cubicBezTo>
                  </a:path>
                </a:pathLst>
              </a:custGeom>
              <a:solidFill>
                <a:srgbClr val="E1C973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54848607" name="Freeform 124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12482202" name="Freeform 125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65726329" name="Freeform 126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416737861" name="Freeform 127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597373974" name="Freeform 128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77642989" name="Freeform 129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03788549" name="Freeform 130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31483" name="Freeform 131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39975927" name="Freeform 132" hidden="0"/>
              <p:cNvSpPr/>
              <p:nvPr isPhoto="0" userDrawn="0"/>
            </p:nvSpPr>
            <p:spPr bwMode="auto">
              <a:xfrm>
                <a:off x="196408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655026060" name="Freeform 133" hidden="0"/>
              <p:cNvSpPr/>
              <p:nvPr isPhoto="0" userDrawn="0"/>
            </p:nvSpPr>
            <p:spPr bwMode="auto">
              <a:xfrm>
                <a:off x="196408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687893335" name="Freeform 134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93402437" name="Freeform 135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65405037" name="Freeform 136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09970344" name="Freeform 137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69172669" name="Freeform 138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16674173" name="Freeform 139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1835669567" name="Group 349" hidden="0"/>
            <p:cNvGrpSpPr/>
            <p:nvPr isPhoto="0" userDrawn="0"/>
          </p:nvGrpSpPr>
          <p:grpSpPr bwMode="auto">
            <a:xfrm>
              <a:off x="1040284" y="3873734"/>
              <a:ext cx="380186" cy="151859"/>
              <a:chOff x="0" y="0"/>
              <a:chExt cx="380186" cy="185951"/>
            </a:xfrm>
          </p:grpSpPr>
          <p:sp>
            <p:nvSpPr>
              <p:cNvPr id="1393654790" name="Freeform 121" hidden="0"/>
              <p:cNvSpPr/>
              <p:nvPr isPhoto="0" userDrawn="0"/>
            </p:nvSpPr>
            <p:spPr bwMode="auto">
              <a:xfrm>
                <a:off x="0" y="52101"/>
                <a:ext cx="380186" cy="133849"/>
              </a:xfrm>
              <a:custGeom>
                <a:avLst/>
                <a:gdLst>
                  <a:gd name="T0" fmla="*/ 360 w 303"/>
                  <a:gd name="T1" fmla="*/ 95 h 137"/>
                  <a:gd name="T2" fmla="*/ 359 w 303"/>
                  <a:gd name="T3" fmla="*/ 97 h 137"/>
                  <a:gd name="T4" fmla="*/ 360 w 303"/>
                  <a:gd name="T5" fmla="*/ 102 h 137"/>
                  <a:gd name="T6" fmla="*/ 181 w 303"/>
                  <a:gd name="T7" fmla="*/ 162 h 137"/>
                  <a:gd name="T8" fmla="*/ 0 w 303"/>
                  <a:gd name="T9" fmla="*/ 102 h 137"/>
                  <a:gd name="T10" fmla="*/ 1 w 303"/>
                  <a:gd name="T11" fmla="*/ 97 h 137"/>
                  <a:gd name="T12" fmla="*/ 0 w 303"/>
                  <a:gd name="T13" fmla="*/ 95 h 137"/>
                  <a:gd name="T14" fmla="*/ 0 w 303"/>
                  <a:gd name="T15" fmla="*/ 0 h 137"/>
                  <a:gd name="T16" fmla="*/ 360 w 303"/>
                  <a:gd name="T17" fmla="*/ 0 h 137"/>
                  <a:gd name="T18" fmla="*/ 360 w 303"/>
                  <a:gd name="T19" fmla="*/ 91 h 137"/>
                  <a:gd name="T20" fmla="*/ 360 w 303"/>
                  <a:gd name="T21" fmla="*/ 95 h 1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3"/>
                  <a:gd name="T34" fmla="*/ 0 h 137"/>
                  <a:gd name="T35" fmla="*/ 303 w 303"/>
                  <a:gd name="T36" fmla="*/ 137 h 1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3" h="137" fill="norm" stroke="1" extrusionOk="0">
                    <a:moveTo>
                      <a:pt x="302" y="80"/>
                    </a:moveTo>
                    <a:cubicBezTo>
                      <a:pt x="302" y="81"/>
                      <a:pt x="302" y="81"/>
                      <a:pt x="301" y="82"/>
                    </a:cubicBezTo>
                    <a:cubicBezTo>
                      <a:pt x="302" y="83"/>
                      <a:pt x="302" y="85"/>
                      <a:pt x="302" y="86"/>
                    </a:cubicBezTo>
                    <a:cubicBezTo>
                      <a:pt x="302" y="114"/>
                      <a:pt x="234" y="137"/>
                      <a:pt x="152" y="137"/>
                    </a:cubicBezTo>
                    <a:cubicBezTo>
                      <a:pt x="68" y="137"/>
                      <a:pt x="0" y="114"/>
                      <a:pt x="0" y="86"/>
                    </a:cubicBezTo>
                    <a:cubicBezTo>
                      <a:pt x="0" y="85"/>
                      <a:pt x="0" y="83"/>
                      <a:pt x="1" y="82"/>
                    </a:cubicBezTo>
                    <a:cubicBezTo>
                      <a:pt x="0" y="81"/>
                      <a:pt x="0" y="81"/>
                      <a:pt x="0" y="80"/>
                    </a:cubicBezTo>
                    <a:lnTo>
                      <a:pt x="0" y="0"/>
                    </a:lnTo>
                    <a:lnTo>
                      <a:pt x="302" y="0"/>
                    </a:lnTo>
                    <a:lnTo>
                      <a:pt x="302" y="77"/>
                    </a:lnTo>
                    <a:cubicBezTo>
                      <a:pt x="303" y="78"/>
                      <a:pt x="302" y="79"/>
                      <a:pt x="302" y="80"/>
                    </a:cubicBezTo>
                  </a:path>
                </a:pathLst>
              </a:custGeom>
              <a:solidFill>
                <a:srgbClr val="C3A229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64466153" name="Freeform 122" hidden="0"/>
              <p:cNvSpPr/>
              <p:nvPr isPhoto="0" userDrawn="0"/>
            </p:nvSpPr>
            <p:spPr bwMode="auto">
              <a:xfrm>
                <a:off x="0" y="52101"/>
                <a:ext cx="380186" cy="897"/>
              </a:xfrm>
              <a:custGeom>
                <a:avLst/>
                <a:gdLst>
                  <a:gd name="T0" fmla="*/ 331 w 331"/>
                  <a:gd name="T1" fmla="*/ 0 h 1"/>
                  <a:gd name="T2" fmla="*/ 330 w 331"/>
                  <a:gd name="T3" fmla="*/ 0 h 1"/>
                  <a:gd name="T4" fmla="*/ 0 w 331"/>
                  <a:gd name="T5" fmla="*/ 0 h 1"/>
                  <a:gd name="T6" fmla="*/ 0 w 331"/>
                  <a:gd name="T7" fmla="*/ 1 h 1"/>
                  <a:gd name="T8" fmla="*/ 330 w 331"/>
                  <a:gd name="T9" fmla="*/ 1 h 1"/>
                  <a:gd name="T10" fmla="*/ 331 w 331"/>
                  <a:gd name="T11" fmla="*/ 0 h 1"/>
                  <a:gd name="T12" fmla="*/ 331 w 331"/>
                  <a:gd name="T13" fmla="*/ 0 h 1"/>
                  <a:gd name="T14" fmla="*/ 331 w 331"/>
                  <a:gd name="T15" fmla="*/ 0 h 1"/>
                  <a:gd name="T16" fmla="*/ 330 w 331"/>
                  <a:gd name="T17" fmla="*/ 0 h 1"/>
                  <a:gd name="T18" fmla="*/ 331 w 33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1"/>
                  <a:gd name="T31" fmla="*/ 0 h 1"/>
                  <a:gd name="T32" fmla="*/ 331 w 331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1" h="1" fill="norm" stroke="1" extrusionOk="0">
                    <a:moveTo>
                      <a:pt x="331" y="0"/>
                    </a:moveTo>
                    <a:lnTo>
                      <a:pt x="33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330" y="1"/>
                    </a:lnTo>
                    <a:lnTo>
                      <a:pt x="331" y="0"/>
                    </a:lnTo>
                    <a:lnTo>
                      <a:pt x="330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61BF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962287137" name="Freeform 123" hidden="0"/>
              <p:cNvSpPr/>
              <p:nvPr isPhoto="0" userDrawn="0"/>
            </p:nvSpPr>
            <p:spPr bwMode="auto">
              <a:xfrm>
                <a:off x="0" y="0"/>
                <a:ext cx="379037" cy="101509"/>
              </a:xfrm>
              <a:custGeom>
                <a:avLst/>
                <a:gdLst>
                  <a:gd name="T0" fmla="*/ 361 w 302"/>
                  <a:gd name="T1" fmla="*/ 63 h 104"/>
                  <a:gd name="T2" fmla="*/ 181 w 302"/>
                  <a:gd name="T3" fmla="*/ 123 h 104"/>
                  <a:gd name="T4" fmla="*/ 0 w 302"/>
                  <a:gd name="T5" fmla="*/ 63 h 104"/>
                  <a:gd name="T6" fmla="*/ 181 w 302"/>
                  <a:gd name="T7" fmla="*/ 0 h 104"/>
                  <a:gd name="T8" fmla="*/ 361 w 302"/>
                  <a:gd name="T9" fmla="*/ 63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2"/>
                  <a:gd name="T16" fmla="*/ 0 h 104"/>
                  <a:gd name="T17" fmla="*/ 302 w 30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2" h="104" fill="norm" stroke="1" extrusionOk="0">
                    <a:moveTo>
                      <a:pt x="302" y="53"/>
                    </a:moveTo>
                    <a:cubicBezTo>
                      <a:pt x="302" y="81"/>
                      <a:pt x="234" y="104"/>
                      <a:pt x="152" y="104"/>
                    </a:cubicBezTo>
                    <a:cubicBezTo>
                      <a:pt x="68" y="104"/>
                      <a:pt x="0" y="81"/>
                      <a:pt x="0" y="53"/>
                    </a:cubicBezTo>
                    <a:cubicBezTo>
                      <a:pt x="0" y="24"/>
                      <a:pt x="68" y="0"/>
                      <a:pt x="152" y="0"/>
                    </a:cubicBezTo>
                    <a:cubicBezTo>
                      <a:pt x="234" y="0"/>
                      <a:pt x="302" y="24"/>
                      <a:pt x="302" y="53"/>
                    </a:cubicBezTo>
                  </a:path>
                </a:pathLst>
              </a:custGeom>
              <a:solidFill>
                <a:srgbClr val="E1C973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05123894" name="Freeform 124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82015764" name="Freeform 125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445592154" name="Freeform 126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16487931" name="Freeform 127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604479" name="Freeform 128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17195852" name="Freeform 129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352019395" name="Freeform 130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936483568" name="Freeform 131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7921584" name="Freeform 132" hidden="0"/>
              <p:cNvSpPr/>
              <p:nvPr isPhoto="0" userDrawn="0"/>
            </p:nvSpPr>
            <p:spPr bwMode="auto">
              <a:xfrm>
                <a:off x="196408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53382475" name="Freeform 133" hidden="0"/>
              <p:cNvSpPr/>
              <p:nvPr isPhoto="0" userDrawn="0"/>
            </p:nvSpPr>
            <p:spPr bwMode="auto">
              <a:xfrm>
                <a:off x="196408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009141212" name="Freeform 134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60160762" name="Freeform 135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619320169" name="Freeform 136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66394420" name="Freeform 137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3571905" name="Freeform 138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62747270" name="Freeform 139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sp>
          <p:nvSpPr>
            <p:cNvPr id="584640271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7941037" y="2912104"/>
              <a:ext cx="692222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CE2</a:t>
              </a:r>
              <a:endParaRPr/>
            </a:p>
          </p:txBody>
        </p:sp>
        <p:grpSp>
          <p:nvGrpSpPr>
            <p:cNvPr id="2118361827" name="Group 370" hidden="0"/>
            <p:cNvGrpSpPr/>
            <p:nvPr isPhoto="0" userDrawn="0"/>
          </p:nvGrpSpPr>
          <p:grpSpPr bwMode="auto">
            <a:xfrm>
              <a:off x="8666209" y="4685347"/>
              <a:ext cx="380186" cy="151859"/>
              <a:chOff x="0" y="0"/>
              <a:chExt cx="380186" cy="185951"/>
            </a:xfrm>
          </p:grpSpPr>
          <p:sp>
            <p:nvSpPr>
              <p:cNvPr id="1452558622" name="Freeform 121" hidden="0"/>
              <p:cNvSpPr/>
              <p:nvPr isPhoto="0" userDrawn="0"/>
            </p:nvSpPr>
            <p:spPr bwMode="auto">
              <a:xfrm>
                <a:off x="0" y="52101"/>
                <a:ext cx="380186" cy="133849"/>
              </a:xfrm>
              <a:custGeom>
                <a:avLst/>
                <a:gdLst>
                  <a:gd name="T0" fmla="*/ 360 w 303"/>
                  <a:gd name="T1" fmla="*/ 95 h 137"/>
                  <a:gd name="T2" fmla="*/ 359 w 303"/>
                  <a:gd name="T3" fmla="*/ 97 h 137"/>
                  <a:gd name="T4" fmla="*/ 360 w 303"/>
                  <a:gd name="T5" fmla="*/ 102 h 137"/>
                  <a:gd name="T6" fmla="*/ 181 w 303"/>
                  <a:gd name="T7" fmla="*/ 162 h 137"/>
                  <a:gd name="T8" fmla="*/ 0 w 303"/>
                  <a:gd name="T9" fmla="*/ 102 h 137"/>
                  <a:gd name="T10" fmla="*/ 1 w 303"/>
                  <a:gd name="T11" fmla="*/ 97 h 137"/>
                  <a:gd name="T12" fmla="*/ 0 w 303"/>
                  <a:gd name="T13" fmla="*/ 95 h 137"/>
                  <a:gd name="T14" fmla="*/ 0 w 303"/>
                  <a:gd name="T15" fmla="*/ 0 h 137"/>
                  <a:gd name="T16" fmla="*/ 360 w 303"/>
                  <a:gd name="T17" fmla="*/ 0 h 137"/>
                  <a:gd name="T18" fmla="*/ 360 w 303"/>
                  <a:gd name="T19" fmla="*/ 91 h 137"/>
                  <a:gd name="T20" fmla="*/ 360 w 303"/>
                  <a:gd name="T21" fmla="*/ 95 h 1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3"/>
                  <a:gd name="T34" fmla="*/ 0 h 137"/>
                  <a:gd name="T35" fmla="*/ 303 w 303"/>
                  <a:gd name="T36" fmla="*/ 137 h 1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3" h="137" fill="norm" stroke="1" extrusionOk="0">
                    <a:moveTo>
                      <a:pt x="302" y="80"/>
                    </a:moveTo>
                    <a:cubicBezTo>
                      <a:pt x="302" y="81"/>
                      <a:pt x="302" y="81"/>
                      <a:pt x="301" y="82"/>
                    </a:cubicBezTo>
                    <a:cubicBezTo>
                      <a:pt x="302" y="83"/>
                      <a:pt x="302" y="85"/>
                      <a:pt x="302" y="86"/>
                    </a:cubicBezTo>
                    <a:cubicBezTo>
                      <a:pt x="302" y="114"/>
                      <a:pt x="234" y="137"/>
                      <a:pt x="152" y="137"/>
                    </a:cubicBezTo>
                    <a:cubicBezTo>
                      <a:pt x="68" y="137"/>
                      <a:pt x="0" y="114"/>
                      <a:pt x="0" y="86"/>
                    </a:cubicBezTo>
                    <a:cubicBezTo>
                      <a:pt x="0" y="85"/>
                      <a:pt x="0" y="83"/>
                      <a:pt x="1" y="82"/>
                    </a:cubicBezTo>
                    <a:cubicBezTo>
                      <a:pt x="0" y="81"/>
                      <a:pt x="0" y="81"/>
                      <a:pt x="0" y="80"/>
                    </a:cubicBezTo>
                    <a:lnTo>
                      <a:pt x="0" y="0"/>
                    </a:lnTo>
                    <a:lnTo>
                      <a:pt x="302" y="0"/>
                    </a:lnTo>
                    <a:lnTo>
                      <a:pt x="302" y="77"/>
                    </a:lnTo>
                    <a:cubicBezTo>
                      <a:pt x="303" y="78"/>
                      <a:pt x="302" y="79"/>
                      <a:pt x="302" y="80"/>
                    </a:cubicBezTo>
                  </a:path>
                </a:pathLst>
              </a:custGeom>
              <a:solidFill>
                <a:srgbClr val="C3A229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664714759" name="Freeform 122" hidden="0"/>
              <p:cNvSpPr/>
              <p:nvPr isPhoto="0" userDrawn="0"/>
            </p:nvSpPr>
            <p:spPr bwMode="auto">
              <a:xfrm>
                <a:off x="0" y="52101"/>
                <a:ext cx="380186" cy="897"/>
              </a:xfrm>
              <a:custGeom>
                <a:avLst/>
                <a:gdLst>
                  <a:gd name="T0" fmla="*/ 331 w 331"/>
                  <a:gd name="T1" fmla="*/ 0 h 1"/>
                  <a:gd name="T2" fmla="*/ 330 w 331"/>
                  <a:gd name="T3" fmla="*/ 0 h 1"/>
                  <a:gd name="T4" fmla="*/ 0 w 331"/>
                  <a:gd name="T5" fmla="*/ 0 h 1"/>
                  <a:gd name="T6" fmla="*/ 0 w 331"/>
                  <a:gd name="T7" fmla="*/ 1 h 1"/>
                  <a:gd name="T8" fmla="*/ 330 w 331"/>
                  <a:gd name="T9" fmla="*/ 1 h 1"/>
                  <a:gd name="T10" fmla="*/ 331 w 331"/>
                  <a:gd name="T11" fmla="*/ 0 h 1"/>
                  <a:gd name="T12" fmla="*/ 331 w 331"/>
                  <a:gd name="T13" fmla="*/ 0 h 1"/>
                  <a:gd name="T14" fmla="*/ 331 w 331"/>
                  <a:gd name="T15" fmla="*/ 0 h 1"/>
                  <a:gd name="T16" fmla="*/ 330 w 331"/>
                  <a:gd name="T17" fmla="*/ 0 h 1"/>
                  <a:gd name="T18" fmla="*/ 331 w 33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1"/>
                  <a:gd name="T31" fmla="*/ 0 h 1"/>
                  <a:gd name="T32" fmla="*/ 331 w 331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1" h="1" fill="norm" stroke="1" extrusionOk="0">
                    <a:moveTo>
                      <a:pt x="331" y="0"/>
                    </a:moveTo>
                    <a:lnTo>
                      <a:pt x="33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330" y="1"/>
                    </a:lnTo>
                    <a:lnTo>
                      <a:pt x="331" y="0"/>
                    </a:lnTo>
                    <a:lnTo>
                      <a:pt x="330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61BF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15166044" name="Freeform 123" hidden="0"/>
              <p:cNvSpPr/>
              <p:nvPr isPhoto="0" userDrawn="0"/>
            </p:nvSpPr>
            <p:spPr bwMode="auto">
              <a:xfrm>
                <a:off x="0" y="0"/>
                <a:ext cx="379037" cy="101509"/>
              </a:xfrm>
              <a:custGeom>
                <a:avLst/>
                <a:gdLst>
                  <a:gd name="T0" fmla="*/ 361 w 302"/>
                  <a:gd name="T1" fmla="*/ 63 h 104"/>
                  <a:gd name="T2" fmla="*/ 181 w 302"/>
                  <a:gd name="T3" fmla="*/ 123 h 104"/>
                  <a:gd name="T4" fmla="*/ 0 w 302"/>
                  <a:gd name="T5" fmla="*/ 63 h 104"/>
                  <a:gd name="T6" fmla="*/ 181 w 302"/>
                  <a:gd name="T7" fmla="*/ 0 h 104"/>
                  <a:gd name="T8" fmla="*/ 361 w 302"/>
                  <a:gd name="T9" fmla="*/ 63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2"/>
                  <a:gd name="T16" fmla="*/ 0 h 104"/>
                  <a:gd name="T17" fmla="*/ 302 w 30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2" h="104" fill="norm" stroke="1" extrusionOk="0">
                    <a:moveTo>
                      <a:pt x="302" y="53"/>
                    </a:moveTo>
                    <a:cubicBezTo>
                      <a:pt x="302" y="81"/>
                      <a:pt x="234" y="104"/>
                      <a:pt x="152" y="104"/>
                    </a:cubicBezTo>
                    <a:cubicBezTo>
                      <a:pt x="68" y="104"/>
                      <a:pt x="0" y="81"/>
                      <a:pt x="0" y="53"/>
                    </a:cubicBezTo>
                    <a:cubicBezTo>
                      <a:pt x="0" y="24"/>
                      <a:pt x="68" y="0"/>
                      <a:pt x="152" y="0"/>
                    </a:cubicBezTo>
                    <a:cubicBezTo>
                      <a:pt x="234" y="0"/>
                      <a:pt x="302" y="24"/>
                      <a:pt x="302" y="53"/>
                    </a:cubicBezTo>
                  </a:path>
                </a:pathLst>
              </a:custGeom>
              <a:solidFill>
                <a:srgbClr val="E1C973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06202941" name="Freeform 124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7908104" name="Freeform 125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08725465" name="Freeform 126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80091995" name="Freeform 127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85082569" name="Freeform 128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17201107" name="Freeform 129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30977380" name="Freeform 130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674511269" name="Freeform 131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40311445" name="Freeform 132" hidden="0"/>
              <p:cNvSpPr/>
              <p:nvPr isPhoto="0" userDrawn="0"/>
            </p:nvSpPr>
            <p:spPr bwMode="auto">
              <a:xfrm>
                <a:off x="196408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14798792" name="Freeform 133" hidden="0"/>
              <p:cNvSpPr/>
              <p:nvPr isPhoto="0" userDrawn="0"/>
            </p:nvSpPr>
            <p:spPr bwMode="auto">
              <a:xfrm>
                <a:off x="196408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943912715" name="Freeform 134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389371776" name="Freeform 135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78489848" name="Freeform 136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25037565" name="Freeform 137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67448819" name="Freeform 138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5873535" name="Freeform 139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sp>
          <p:nvSpPr>
            <p:cNvPr id="1360991884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8991146" y="3540279"/>
              <a:ext cx="692222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CE3</a:t>
              </a:r>
              <a:endParaRPr/>
            </a:p>
          </p:txBody>
        </p:sp>
        <p:sp>
          <p:nvSpPr>
            <p:cNvPr id="1814408791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8925848" y="4732733"/>
              <a:ext cx="692222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CE5</a:t>
              </a:r>
              <a:endParaRPr/>
            </a:p>
          </p:txBody>
        </p:sp>
        <p:sp>
          <p:nvSpPr>
            <p:cNvPr id="1766174793" name="Line 407" hidden="0"/>
            <p:cNvSpPr>
              <a:spLocks noChangeShapeType="1"/>
            </p:cNvSpPr>
            <p:nvPr isPhoto="0" userDrawn="0"/>
          </p:nvSpPr>
          <p:spPr bwMode="auto">
            <a:xfrm flipV="1">
              <a:off x="7060932" y="3025543"/>
              <a:ext cx="831698" cy="54075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299704326" name="Line 407" hidden="0"/>
            <p:cNvSpPr>
              <a:spLocks noChangeShapeType="1"/>
            </p:cNvSpPr>
            <p:nvPr isPhoto="0" userDrawn="0"/>
          </p:nvSpPr>
          <p:spPr bwMode="auto">
            <a:xfrm flipV="1">
              <a:off x="8355545" y="3496808"/>
              <a:ext cx="689698" cy="231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2016404628" name="Line 407" hidden="0"/>
            <p:cNvSpPr>
              <a:spLocks noChangeShapeType="1"/>
            </p:cNvSpPr>
            <p:nvPr isPhoto="0" userDrawn="0"/>
          </p:nvSpPr>
          <p:spPr bwMode="auto">
            <a:xfrm>
              <a:off x="8921408" y="4063550"/>
              <a:ext cx="514678" cy="12111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512341125" name="Line 407" hidden="0"/>
            <p:cNvSpPr>
              <a:spLocks noChangeShapeType="1"/>
            </p:cNvSpPr>
            <p:nvPr isPhoto="0" userDrawn="0"/>
          </p:nvSpPr>
          <p:spPr bwMode="auto">
            <a:xfrm>
              <a:off x="8370389" y="4590758"/>
              <a:ext cx="407349" cy="15284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353" name="Text Box 25" hidden="0"/>
            <p:cNvSpPr txBox="1">
              <a:spLocks noChangeArrowheads="1"/>
            </p:cNvSpPr>
            <p:nvPr isPhoto="0" userDrawn="0"/>
          </p:nvSpPr>
          <p:spPr bwMode="auto">
            <a:xfrm>
              <a:off x="847266" y="4833650"/>
              <a:ext cx="665150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/>
                  <a:ea typeface="SimSun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/>
                  <a:ea typeface="SimSun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/>
                  <a:ea typeface="SimSun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/>
                  <a:ea typeface="SimSun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/>
                  <a:ea typeface="SimSun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defRPr sz="2400">
                  <a:solidFill>
                    <a:schemeClr val="tx1"/>
                  </a:solidFill>
                  <a:latin typeface="Times New Roman"/>
                  <a:ea typeface="SimSun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sz="2400">
                  <a:solidFill>
                    <a:schemeClr val="tx1"/>
                  </a:solidFill>
                  <a:latin typeface="Times New Roman"/>
                  <a:ea typeface="SimSun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sz="2400">
                  <a:solidFill>
                    <a:schemeClr val="tx1"/>
                  </a:solidFill>
                  <a:latin typeface="Times New Roman"/>
                  <a:ea typeface="SimSun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sz="2400">
                  <a:solidFill>
                    <a:schemeClr val="tx1"/>
                  </a:solidFill>
                  <a:latin typeface="Times New Roman"/>
                  <a:ea typeface="SimSun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200">
                  <a:solidFill>
                    <a:srgbClr val="2D2015"/>
                  </a:solidFill>
                  <a:cs typeface="Arial"/>
                </a:rPr>
                <a:t>Encoding P2MP Tree into IPv6 Header, packet forwarded along Tree</a:t>
              </a:r>
              <a:endParaRPr/>
            </a:p>
          </p:txBody>
        </p:sp>
      </p:grpSp>
      <p:sp>
        <p:nvSpPr>
          <p:cNvPr id="356" name="Text Box 25" hidden="0"/>
          <p:cNvSpPr txBox="1">
            <a:spLocks noChangeArrowheads="1"/>
          </p:cNvSpPr>
          <p:nvPr isPhoto="0" userDrawn="0"/>
        </p:nvSpPr>
        <p:spPr bwMode="auto">
          <a:xfrm>
            <a:off x="906206" y="5351235"/>
            <a:ext cx="2085383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>
                <a:solidFill>
                  <a:srgbClr val="2D2015"/>
                </a:solidFill>
                <a:cs typeface="Arial"/>
              </a:rPr>
              <a:t>Here assuming routing header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533887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63162"/>
            <a:ext cx="10887001" cy="629534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>
                <a:solidFill>
                  <a:srgbClr val="C00000"/>
                </a:solidFill>
              </a:rPr>
              <a:t>Why </a:t>
            </a:r>
            <a:r>
              <a:rPr lang="en-US">
                <a:solidFill>
                  <a:srgbClr val="C00000"/>
                </a:solidFill>
              </a:rPr>
              <a:t>E</a:t>
            </a:r>
            <a:r>
              <a:rPr>
                <a:solidFill>
                  <a:srgbClr val="C00000"/>
                </a:solidFill>
              </a:rPr>
              <a:t>ncode a </a:t>
            </a:r>
            <a:r>
              <a:rPr lang="en-US">
                <a:solidFill>
                  <a:srgbClr val="C00000"/>
                </a:solidFill>
              </a:rPr>
              <a:t>T</a:t>
            </a:r>
            <a:r>
              <a:rPr>
                <a:solidFill>
                  <a:srgbClr val="C00000"/>
                </a:solidFill>
              </a:rPr>
              <a:t>ree ? </a:t>
            </a:r>
            <a:endParaRPr/>
          </a:p>
        </p:txBody>
      </p:sp>
      <p:sp>
        <p:nvSpPr>
          <p:cNvPr id="62218868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263352" y="764704"/>
            <a:ext cx="11103026" cy="576064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>
              <a:buFont typeface="Wingdings"/>
              <a:buChar char="Ø"/>
              <a:defRPr/>
            </a:pPr>
            <a:r>
              <a:rPr lang="en-US" sz="3500">
                <a:solidFill>
                  <a:srgbClr val="00B050"/>
                </a:solidFill>
              </a:rPr>
              <a:t> </a:t>
            </a:r>
            <a:r>
              <a:rPr sz="3500">
                <a:solidFill>
                  <a:srgbClr val="00B050"/>
                </a:solidFill>
              </a:rPr>
              <a:t>Classical unicast TE + multicast TE reasons</a:t>
            </a:r>
            <a:endParaRPr sz="3500"/>
          </a:p>
          <a:p>
            <a:pPr lvl="1">
              <a:buFont typeface="Wingdings"/>
              <a:buChar char="ü"/>
              <a:defRPr/>
            </a:pPr>
            <a:r>
              <a:rPr lang="en-US" sz="2500"/>
              <a:t> </a:t>
            </a:r>
            <a:r>
              <a:rPr sz="2500"/>
              <a:t>Resource guarantees</a:t>
            </a:r>
            <a:r>
              <a:rPr lang="en-US" sz="2500"/>
              <a:t> for QoS</a:t>
            </a:r>
            <a:endParaRPr sz="2500"/>
          </a:p>
          <a:p>
            <a:pPr lvl="1">
              <a:buFont typeface="Wingdings"/>
              <a:buChar char="ü"/>
              <a:defRPr/>
            </a:pPr>
            <a:r>
              <a:rPr lang="en-US" sz="2500"/>
              <a:t> </a:t>
            </a:r>
            <a:r>
              <a:rPr sz="2500"/>
              <a:t>Network </a:t>
            </a:r>
            <a:r>
              <a:rPr lang="en-US" sz="2500"/>
              <a:t>c</a:t>
            </a:r>
            <a:r>
              <a:rPr sz="2500"/>
              <a:t>apacity optimization </a:t>
            </a:r>
            <a:endParaRPr/>
          </a:p>
          <a:p>
            <a:pPr lvl="1">
              <a:buFont typeface="Wingdings"/>
              <a:buChar char="ü"/>
              <a:defRPr/>
            </a:pPr>
            <a:r>
              <a:rPr lang="en-US" sz="2500"/>
              <a:t> </a:t>
            </a:r>
            <a:r>
              <a:rPr sz="2500"/>
              <a:t>Path </a:t>
            </a:r>
            <a:r>
              <a:rPr lang="en-US" sz="2500"/>
              <a:t>d</a:t>
            </a:r>
            <a:r>
              <a:rPr sz="2500"/>
              <a:t>iversity (live-live)</a:t>
            </a:r>
            <a:r>
              <a:rPr lang="en-US" sz="2500"/>
              <a:t> for</a:t>
            </a:r>
            <a:r>
              <a:rPr sz="2500"/>
              <a:t> reduc</a:t>
            </a:r>
            <a:r>
              <a:rPr lang="en-US" sz="2500"/>
              <a:t>ing</a:t>
            </a:r>
            <a:r>
              <a:rPr sz="2500"/>
              <a:t> loss</a:t>
            </a:r>
            <a:endParaRPr/>
          </a:p>
          <a:p>
            <a:pPr marL="0" lvl="0" indent="0">
              <a:buNone/>
              <a:defRPr/>
            </a:pPr>
            <a:endParaRPr sz="2200"/>
          </a:p>
          <a:p>
            <a:pPr lvl="0">
              <a:buFont typeface="Wingdings"/>
              <a:buChar char="Ø"/>
              <a:defRPr/>
            </a:pPr>
            <a:r>
              <a:rPr lang="en-US" sz="3600">
                <a:solidFill>
                  <a:srgbClr val="00B050"/>
                </a:solidFill>
              </a:rPr>
              <a:t> </a:t>
            </a:r>
            <a:r>
              <a:rPr sz="2900">
                <a:solidFill>
                  <a:srgbClr val="00B050"/>
                </a:solidFill>
              </a:rPr>
              <a:t>Better scalability than “flat bitstrings”</a:t>
            </a:r>
            <a:r>
              <a:rPr sz="2900"/>
              <a:t> </a:t>
            </a:r>
            <a:r>
              <a:rPr sz="2800"/>
              <a:t>?! (counterintuitive !)</a:t>
            </a:r>
            <a:endParaRPr sz="2800">
              <a:solidFill>
                <a:srgbClr val="C00000"/>
              </a:solidFill>
            </a:endParaRPr>
          </a:p>
          <a:p>
            <a:pPr marL="685800" marR="0" lvl="1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/>
              <a:buChar char="ü"/>
              <a:defRPr/>
            </a:pPr>
            <a:r>
              <a:rPr lang="en-US" sz="25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Arial"/>
                <a:cs typeface="Arial"/>
              </a:rPr>
              <a:t>MSR simulation showing significant (~1 order) better!</a:t>
            </a:r>
            <a:endParaRPr lang="en-US" sz="2500">
              <a:solidFill>
                <a:srgbClr val="00B050"/>
              </a:solidFill>
            </a:endParaRPr>
          </a:p>
          <a:p>
            <a:pPr lvl="1">
              <a:buFont typeface="Wingdings"/>
              <a:buChar char="ü"/>
              <a:defRPr/>
            </a:pPr>
            <a:r>
              <a:rPr sz="2500"/>
              <a:t>Fl</a:t>
            </a:r>
            <a:r>
              <a:rPr lang="en-US" sz="2500"/>
              <a:t>a</a:t>
            </a:r>
            <a:r>
              <a:rPr sz="2500"/>
              <a:t>t-bitstrings: Need to hard-segment destinations (BIER) and topology (BIER-TE) into</a:t>
            </a:r>
            <a:r>
              <a:rPr lang="en-US" sz="2500"/>
              <a:t> </a:t>
            </a:r>
            <a:r>
              <a:rPr sz="2500"/>
              <a:t>different bitstrings during provisioning</a:t>
            </a:r>
            <a:endParaRPr/>
          </a:p>
          <a:p>
            <a:pPr lvl="1">
              <a:buFont typeface="Wingdings"/>
              <a:buChar char="ü"/>
              <a:defRPr/>
            </a:pPr>
            <a:r>
              <a:rPr sz="2500"/>
              <a:t>Relevance: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Sparse multicast was day 1 core IP </a:t>
            </a:r>
            <a:r>
              <a:rPr lang="en-US" sz="2500"/>
              <a:t>m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ulticast goal</a:t>
            </a:r>
            <a:endParaRPr sz="2500"/>
          </a:p>
          <a:p>
            <a:pPr marL="914400" lvl="2" indent="0">
              <a:buNone/>
              <a:defRPr/>
            </a:pPr>
            <a:endParaRPr sz="2600"/>
          </a:p>
          <a:p>
            <a:pPr lvl="0">
              <a:buFont typeface="Wingdings"/>
              <a:buChar char="Ø"/>
              <a:defRPr/>
            </a:pPr>
            <a:r>
              <a:rPr lang="en-US" sz="2800"/>
              <a:t> </a:t>
            </a:r>
            <a:r>
              <a:rPr sz="2800"/>
              <a:t>BIER/BIER-TE built for assumed minimum</a:t>
            </a:r>
            <a:r>
              <a:rPr lang="en-US" sz="2800"/>
              <a:t> </a:t>
            </a:r>
            <a:r>
              <a:rPr sz="2800"/>
              <a:t>complexity - </a:t>
            </a:r>
            <a:r>
              <a:rPr lang="en-US" sz="2800"/>
              <a:t>~</a:t>
            </a:r>
            <a:r>
              <a:rPr sz="2800"/>
              <a:t>10 years old</a:t>
            </a:r>
            <a:r>
              <a:rPr sz="2600"/>
              <a:t> </a:t>
            </a:r>
            <a:endParaRPr/>
          </a:p>
          <a:p>
            <a:pPr lvl="1">
              <a:buFont typeface="Wingdings"/>
              <a:buChar char="ü"/>
              <a:defRPr/>
            </a:pPr>
            <a:r>
              <a:rPr lang="en-US" sz="2400">
                <a:solidFill>
                  <a:srgbClr val="00B050"/>
                </a:solidFill>
              </a:rPr>
              <a:t> </a:t>
            </a:r>
            <a:r>
              <a:rPr sz="2400">
                <a:solidFill>
                  <a:srgbClr val="00B050"/>
                </a:solidFill>
              </a:rPr>
              <a:t>We know current/next gen hardware can do better</a:t>
            </a:r>
            <a:endParaRPr/>
          </a:p>
          <a:p>
            <a:pPr lvl="1">
              <a:buFont typeface="Wingdings"/>
              <a:buChar char="ü"/>
              <a:defRPr/>
            </a:pPr>
            <a:r>
              <a:rPr lang="en-US" sz="2400"/>
              <a:t> </a:t>
            </a:r>
            <a:r>
              <a:rPr sz="2400"/>
              <a:t>But </a:t>
            </a:r>
            <a:r>
              <a:rPr lang="en-US"/>
              <a:t>us</a:t>
            </a:r>
            <a:r>
              <a:rPr sz="2400"/>
              <a:t>ing MRH for performance is one key work item !</a:t>
            </a:r>
            <a:endParaRPr/>
          </a:p>
          <a:p>
            <a:pPr lvl="0">
              <a:defRPr/>
            </a:pPr>
            <a:endParaRPr sz="2000"/>
          </a:p>
          <a:p>
            <a:pPr lvl="1">
              <a:defRPr/>
            </a:pPr>
            <a:endParaRPr sz="2200"/>
          </a:p>
        </p:txBody>
      </p:sp>
      <p:sp>
        <p:nvSpPr>
          <p:cNvPr id="4" name="矩形 1" hidden="0"/>
          <p:cNvSpPr/>
          <p:nvPr isPhoto="0" userDrawn="0"/>
        </p:nvSpPr>
        <p:spPr bwMode="auto">
          <a:xfrm>
            <a:off x="9120336" y="1340768"/>
            <a:ext cx="2929700" cy="1615827"/>
          </a:xfrm>
          <a:prstGeom prst="rect">
            <a:avLst/>
          </a:prstGeom>
          <a:ln>
            <a:solidFill>
              <a:srgbClr val="00B05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/>
              <a:t>Example: </a:t>
            </a:r>
            <a:endParaRPr/>
          </a:p>
          <a:p>
            <a:pPr marL="171450" indent="-171450">
              <a:buFont typeface="Arial"/>
              <a:buChar char="•"/>
              <a:defRPr/>
            </a:pPr>
            <a:r>
              <a:rPr lang="en-US" sz="1100"/>
              <a:t>256 bit long bitstrings, 2048 egress PE in network, and input packet for 8 of those 2048 </a:t>
            </a:r>
            <a:r>
              <a:rPr lang="en-US" sz="1100"/>
              <a:t>egres</a:t>
            </a:r>
            <a:r>
              <a:rPr lang="en-US" sz="1100"/>
              <a:t> PE</a:t>
            </a:r>
            <a:endParaRPr/>
          </a:p>
          <a:p>
            <a:pPr marL="171450" indent="-171450">
              <a:buFont typeface="Arial"/>
              <a:buChar char="•"/>
              <a:defRPr/>
            </a:pPr>
            <a:r>
              <a:rPr lang="en-US" sz="1100"/>
              <a:t>Flat-</a:t>
            </a:r>
            <a:r>
              <a:rPr lang="en-US" sz="1100"/>
              <a:t>bitstrings</a:t>
            </a:r>
            <a:r>
              <a:rPr lang="en-US" sz="1100"/>
              <a:t>: requires 8 packets from ingress to egress PE when all 8 egress-PE are in a different </a:t>
            </a:r>
            <a:r>
              <a:rPr lang="en-US" sz="1100"/>
              <a:t>Bitstring</a:t>
            </a:r>
            <a:r>
              <a:rPr lang="en-US" sz="1100"/>
              <a:t>.</a:t>
            </a:r>
            <a:endParaRPr/>
          </a:p>
          <a:p>
            <a:pPr marL="171450" indent="-171450">
              <a:buFont typeface="Arial"/>
              <a:buChar char="•"/>
              <a:defRPr/>
            </a:pPr>
            <a:r>
              <a:rPr lang="en-US" sz="1100"/>
              <a:t>Well compressed Tree options can always support delivery via one packet</a:t>
            </a:r>
            <a:endParaRPr/>
          </a:p>
        </p:txBody>
      </p:sp>
      <p:cxnSp>
        <p:nvCxnSpPr>
          <p:cNvPr id="5" name="直接箭头连接符 16" hidden="0"/>
          <p:cNvCxnSpPr>
            <a:cxnSpLocks/>
          </p:cNvCxnSpPr>
          <p:nvPr isPhoto="0" userDrawn="0"/>
        </p:nvCxnSpPr>
        <p:spPr bwMode="auto">
          <a:xfrm flipH="1">
            <a:off x="9336359" y="2956595"/>
            <a:ext cx="1296144" cy="832445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6" name="Date Placeholder 3" hidden="0"/>
          <p:cNvSpPr txBox="1"/>
          <p:nvPr isPhoto="0" userDrawn="0"/>
        </p:nvSpPr>
        <p:spPr bwMode="auto">
          <a:xfrm>
            <a:off x="11087714" y="6476999"/>
            <a:ext cx="833007" cy="457200"/>
          </a:xfrm>
          <a:prstGeom prst="rect">
            <a:avLst/>
          </a:prstGeom>
          <a:noFill/>
          <a:ln w="9525">
            <a:noFill/>
            <a:miter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defPPr>
              <a:defRPr lang="en-US"/>
            </a:defPPr>
            <a:lvl1pPr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Arial"/>
                <a:ea typeface="ＭＳ Ｐゴシック"/>
                <a:cs typeface="+mn-cs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9144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>Page </a:t>
            </a:r>
            <a:fld id="{3B2764AA-8F5A-B2C6-7C58-059BDC7CF1ED}" type="slidenum"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/>
            </a:fld>
            <a:endParaRPr lang="en-GB" sz="1200" b="0" i="0" u="none" strike="noStrike" cap="none" spc="0">
              <a:ln>
                <a:noFill/>
              </a:ln>
              <a:solidFill>
                <a:srgbClr val="2D2015"/>
              </a:solidFill>
              <a:latin typeface="Arial"/>
              <a:ea typeface="ＭＳ Ｐゴシック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3848404" name="Rectangle 2" hidden="0"/>
          <p:cNvSpPr>
            <a:spLocks noChangeArrowheads="1" noGrp="1"/>
          </p:cNvSpPr>
          <p:nvPr isPhoto="0" userDrawn="0">
            <p:ph type="title" hasCustomPrompt="0"/>
          </p:nvPr>
        </p:nvSpPr>
        <p:spPr bwMode="auto">
          <a:xfrm>
            <a:off x="364404" y="155284"/>
            <a:ext cx="8636703" cy="35403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C00000"/>
                </a:solidFill>
                <a:latin typeface="Candara"/>
              </a:rPr>
              <a:t>Five MSR6 TE Solution Drafts</a:t>
            </a:r>
            <a:endParaRPr lang="en-US" sz="2800">
              <a:solidFill>
                <a:srgbClr val="C00000"/>
              </a:solidFill>
              <a:latin typeface="Candara"/>
            </a:endParaRPr>
          </a:p>
        </p:txBody>
      </p:sp>
      <p:sp>
        <p:nvSpPr>
          <p:cNvPr id="110689131" name="Date Placeholder 3" hidden="0"/>
          <p:cNvSpPr txBox="1"/>
          <p:nvPr isPhoto="0" userDrawn="0"/>
        </p:nvSpPr>
        <p:spPr bwMode="auto">
          <a:xfrm>
            <a:off x="11087714" y="6476999"/>
            <a:ext cx="833007" cy="457200"/>
          </a:xfrm>
          <a:prstGeom prst="rect">
            <a:avLst/>
          </a:prstGeom>
          <a:noFill/>
          <a:ln w="9525">
            <a:noFill/>
            <a:miter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defPPr>
              <a:defRPr lang="en-US"/>
            </a:defPPr>
            <a:lvl1pPr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Arial"/>
                <a:ea typeface="ＭＳ Ｐゴシック"/>
                <a:cs typeface="+mn-cs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9144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>Page </a:t>
            </a:r>
            <a:fld id="{3A45EA89-057D-035C-C038-579BE177005D}" type="slidenum"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/>
            </a:fld>
            <a:endParaRPr lang="en-GB" sz="1200" b="0" i="0" u="none" strike="noStrike" cap="none" spc="0">
              <a:ln>
                <a:noFill/>
              </a:ln>
              <a:solidFill>
                <a:srgbClr val="2D2015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655468997" name="Rectangle 5" hidden="0"/>
          <p:cNvSpPr>
            <a:spLocks noChangeArrowheads="1"/>
          </p:cNvSpPr>
          <p:nvPr isPhoto="0" userDrawn="0"/>
        </p:nvSpPr>
        <p:spPr bwMode="auto">
          <a:xfrm>
            <a:off x="364404" y="703276"/>
            <a:ext cx="11556317" cy="5409602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  <p:txBody>
          <a:bodyPr/>
          <a:lstStyle/>
          <a:p>
            <a:pPr marL="34290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en-US" sz="2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Motivation of presentation</a:t>
            </a:r>
            <a:endParaRPr/>
          </a:p>
          <a:p>
            <a:pPr marL="80010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en-US" sz="20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Focus on common important aspects</a:t>
            </a:r>
            <a:endParaRPr/>
          </a:p>
          <a:p>
            <a:pPr marL="80010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en-US" sz="20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Attempt at high level comparison on next slide</a:t>
            </a:r>
            <a:endParaRPr/>
          </a:p>
          <a:p>
            <a:pPr lvl="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(many authors invested lot of time, hoped to present their work, each proposal with detail would take half slot, best understood if you had seen prior side-meeting slides)</a:t>
            </a:r>
            <a:endParaRPr/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en-US" sz="3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Important aspects in each draft</a:t>
            </a:r>
            <a:endParaRPr/>
          </a:p>
          <a:p>
            <a:pPr marL="80010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Overall MRH header encoding.</a:t>
            </a:r>
            <a:endParaRPr/>
          </a:p>
          <a:p>
            <a:pPr marL="80010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Tree Encoding:</a:t>
            </a:r>
            <a:endParaRPr/>
          </a:p>
          <a:p>
            <a:pPr marL="1200150" lvl="2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How to encode vertices/adjacencies: </a:t>
            </a:r>
            <a:r>
              <a:rPr lang="en-US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</a:t>
            </a:r>
            <a:r>
              <a:rPr lang="en-US" sz="1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bitstring, SID, interface-index, ...</a:t>
            </a:r>
            <a:endParaRPr/>
          </a:p>
          <a:p>
            <a:pPr marL="1200150" lvl="2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How to link the vertices</a:t>
            </a:r>
            <a:endParaRPr/>
          </a:p>
          <a:p>
            <a:pPr marL="1200150" lvl="2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How to (de)serialize the tree</a:t>
            </a:r>
            <a:endParaRPr/>
          </a:p>
          <a:p>
            <a:pPr marL="1200150" lvl="2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MSR6 packet forwarding table on each node</a:t>
            </a:r>
            <a:endParaRPr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2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Procedure </a:t>
            </a:r>
            <a:r>
              <a:rPr lang="en-US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(explicit through pseudo-code or implied by structure decision)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880791" name="Date Placeholder 3" hidden="0"/>
          <p:cNvSpPr txBox="1"/>
          <p:nvPr isPhoto="0" userDrawn="0"/>
        </p:nvSpPr>
        <p:spPr bwMode="auto">
          <a:xfrm>
            <a:off x="11087714" y="6597569"/>
            <a:ext cx="833007" cy="457200"/>
          </a:xfrm>
          <a:prstGeom prst="rect">
            <a:avLst/>
          </a:prstGeom>
          <a:noFill/>
          <a:ln w="9525">
            <a:noFill/>
            <a:miter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defPPr>
              <a:defRPr lang="en-US"/>
            </a:defPPr>
            <a:lvl1pPr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Arial"/>
                <a:ea typeface="ＭＳ Ｐゴシック"/>
                <a:cs typeface="+mn-cs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9144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>Page </a:t>
            </a:r>
            <a:fld id="{ED16F4B1-EB66-AC9B-4082-530A1E0F4C13}" type="slidenum"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/>
            </a:fld>
            <a:endParaRPr lang="en-GB" sz="1200" b="0" i="0" u="none" strike="noStrike" cap="none" spc="0">
              <a:ln>
                <a:noFill/>
              </a:ln>
              <a:solidFill>
                <a:srgbClr val="2D2015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1657102392" name="Rectangle 281" hidden="0"/>
          <p:cNvSpPr>
            <a:spLocks noChangeArrowheads="1"/>
          </p:cNvSpPr>
          <p:nvPr isPhoto="0" userDrawn="0"/>
        </p:nvSpPr>
        <p:spPr bwMode="auto">
          <a:xfrm>
            <a:off x="364403" y="4330041"/>
            <a:ext cx="8555027" cy="870355"/>
          </a:xfrm>
          <a:prstGeom prst="rect">
            <a:avLst/>
          </a:prstGeom>
          <a:noFill/>
          <a:ln w="9525">
            <a:solidFill>
              <a:schemeClr val="accent1"/>
            </a:solidFill>
            <a:miter/>
            <a:headEnd/>
            <a:tailEnd/>
          </a:ln>
        </p:spPr>
        <p:txBody>
          <a:bodyPr/>
          <a:lstStyle/>
          <a:p>
            <a:pPr marR="0"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defRPr/>
            </a:pPr>
            <a:r>
              <a:rPr sz="1600"/>
              <a:t>4) 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IPv6 Multicast Source Routing Traffic Engineering (draft-geng-msr6-traffic-engineering-01)</a:t>
            </a:r>
            <a:endParaRPr sz="16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End.RL</a:t>
            </a: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(MSR6 Endpoint Replication List) SID for each node on tree</a:t>
            </a:r>
            <a:endParaRPr sz="12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Args</a:t>
            </a: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in SID: "Replication number“ indicating the number of replications and a “Pointer” pointing to the first child</a:t>
            </a:r>
            <a:endParaRPr sz="12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Procedure of SID replicates packet for each child and sends copy to root of child</a:t>
            </a:r>
            <a:endParaRPr sz="1200"/>
          </a:p>
        </p:txBody>
      </p:sp>
      <p:sp>
        <p:nvSpPr>
          <p:cNvPr id="328042143" name="Rectangle 398" hidden="0"/>
          <p:cNvSpPr>
            <a:spLocks noChangeArrowheads="1"/>
          </p:cNvSpPr>
          <p:nvPr isPhoto="0" userDrawn="0"/>
        </p:nvSpPr>
        <p:spPr bwMode="auto">
          <a:xfrm>
            <a:off x="349285" y="5221378"/>
            <a:ext cx="8555027" cy="1303966"/>
          </a:xfrm>
          <a:prstGeom prst="rect">
            <a:avLst/>
          </a:prstGeom>
          <a:noFill/>
          <a:ln w="9525">
            <a:solidFill>
              <a:schemeClr val="accent1"/>
            </a:solidFill>
            <a:miter/>
            <a:headEnd/>
            <a:tailEnd/>
          </a:ln>
        </p:spPr>
        <p:txBody>
          <a:bodyPr/>
          <a:lstStyle/>
          <a:p>
            <a:pPr marR="0"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5) RLB </a:t>
            </a: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(Replication through Local Bitstring) 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Segment for Multicast Source Routing over IPv6 (draft-geng-msr6-rlb-segment-00)</a:t>
            </a:r>
            <a:endParaRPr sz="16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End.RLB</a:t>
            </a: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(Replication through Local Bitstring) SID with LB</a:t>
            </a:r>
            <a:endParaRPr sz="12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Local Bitstring indicating the links on tree and Pointer. </a:t>
            </a:r>
            <a:endParaRPr sz="12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LB Segment is a special segment of 128-bits containing the Local Bitstring.</a:t>
            </a:r>
            <a:endParaRPr sz="12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Procedure of SID replicates packet for link with bit set to 1 and sends copy to next hop</a:t>
            </a:r>
            <a:endParaRPr sz="1200"/>
          </a:p>
        </p:txBody>
      </p:sp>
      <p:sp>
        <p:nvSpPr>
          <p:cNvPr id="1700248381" name="Rectangle 397" hidden="0"/>
          <p:cNvSpPr>
            <a:spLocks noChangeArrowheads="1"/>
          </p:cNvSpPr>
          <p:nvPr isPhoto="0" userDrawn="0"/>
        </p:nvSpPr>
        <p:spPr bwMode="auto">
          <a:xfrm>
            <a:off x="349284" y="3391954"/>
            <a:ext cx="8555027" cy="870355"/>
          </a:xfrm>
          <a:prstGeom prst="rect">
            <a:avLst/>
          </a:prstGeom>
          <a:noFill/>
          <a:ln w="9525">
            <a:solidFill>
              <a:schemeClr val="accent1"/>
            </a:solidFill>
            <a:miter/>
            <a:headEnd/>
            <a:tailEnd/>
          </a:ln>
        </p:spPr>
        <p:txBody>
          <a:bodyPr/>
          <a:lstStyle/>
          <a:p>
            <a:pPr marR="0"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3) Stateless SRv6 Point-to-Multipoint Path (draft-chen-pim-srv6-p2mp-path-06)</a:t>
            </a:r>
            <a:endParaRPr sz="1600"/>
          </a:p>
          <a:p>
            <a:pPr marL="742950" lvl="1" indent="-342900">
              <a:spcBef>
                <a:spcPts val="0"/>
              </a:spcBef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Multicast SIDs for the nodes on tree</a:t>
            </a:r>
            <a:endParaRPr sz="1200"/>
          </a:p>
          <a:p>
            <a:pPr marL="742950" lvl="1" indent="-342900">
              <a:spcBef>
                <a:spcPts val="0"/>
              </a:spcBef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Tree structure in SIDs’ arguments by N-Branches and N-SIDs as “pointer” to start of sub-tree/branch</a:t>
            </a:r>
            <a:endParaRPr sz="1200"/>
          </a:p>
          <a:p>
            <a:pPr marL="742950" lvl="1" indent="-342900">
              <a:spcBef>
                <a:spcPts val="0"/>
              </a:spcBef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Procedure of SID duplicates packet for each branch, and sends copy to next hop</a:t>
            </a:r>
            <a:endParaRPr sz="1200"/>
          </a:p>
        </p:txBody>
      </p:sp>
      <p:sp>
        <p:nvSpPr>
          <p:cNvPr id="1206915129" name="Rectangle 281" hidden="0"/>
          <p:cNvSpPr>
            <a:spLocks noChangeArrowheads="1"/>
          </p:cNvSpPr>
          <p:nvPr isPhoto="0" userDrawn="0"/>
        </p:nvSpPr>
        <p:spPr bwMode="auto">
          <a:xfrm>
            <a:off x="349284" y="2090577"/>
            <a:ext cx="7963845" cy="1280395"/>
          </a:xfrm>
          <a:prstGeom prst="rect">
            <a:avLst/>
          </a:prstGeom>
          <a:noFill/>
          <a:ln w="19049">
            <a:solidFill>
              <a:schemeClr val="accent1"/>
            </a:solidFill>
            <a:prstDash val="solid"/>
            <a:miter/>
            <a:headEnd/>
            <a:tailEnd/>
          </a:ln>
        </p:spPr>
        <p:txBody>
          <a:bodyPr/>
          <a:lstStyle/>
          <a:p>
            <a:pPr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2) Recursive Bitstring Structure (RBS) for Multicast Source Routing over IPv6 (MSR6) (draft-eckert-msr6-rbs-00)  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Not presented in any MRS6 side meeting] </a:t>
            </a:r>
            <a:endParaRPr sz="12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MSR6/RBS IPv6 extension header with Tree AND IP multicast destination address</a:t>
            </a:r>
            <a:endParaRPr/>
          </a:p>
          <a:p>
            <a:pPr marL="742950" lvl="1" indent="-342900">
              <a:spcBef>
                <a:spcPts val="0"/>
              </a:spcBef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TE Tree is represented by the adjacencies on the tree</a:t>
            </a:r>
            <a:endParaRPr sz="1200"/>
          </a:p>
          <a:p>
            <a:pPr marL="742950" lvl="1" indent="-342900">
              <a:spcBef>
                <a:spcPts val="0"/>
              </a:spcBef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The adjacencies are encoded by bit positions in bitstrings</a:t>
            </a:r>
            <a:endParaRPr sz="1200"/>
          </a:p>
          <a:p>
            <a:pPr marL="742950" lvl="1" indent="-342900">
              <a:spcBef>
                <a:spcPts val="0"/>
              </a:spcBef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A bit position is local to a node</a:t>
            </a:r>
            <a:endParaRPr sz="1200"/>
          </a:p>
        </p:txBody>
      </p:sp>
      <p:sp>
        <p:nvSpPr>
          <p:cNvPr id="1024792532" name="Rectangle 398" hidden="0"/>
          <p:cNvSpPr>
            <a:spLocks noChangeArrowheads="1"/>
          </p:cNvSpPr>
          <p:nvPr isPhoto="0" userDrawn="0"/>
        </p:nvSpPr>
        <p:spPr bwMode="auto">
          <a:xfrm>
            <a:off x="349283" y="789200"/>
            <a:ext cx="7963845" cy="1280394"/>
          </a:xfrm>
          <a:prstGeom prst="rect">
            <a:avLst/>
          </a:prstGeom>
          <a:noFill/>
          <a:ln w="19049">
            <a:solidFill>
              <a:schemeClr val="accent1"/>
            </a:solidFill>
            <a:prstDash val="solid"/>
            <a:miter/>
            <a:headEnd/>
            <a:tailEnd/>
          </a:ln>
        </p:spPr>
        <p:txBody>
          <a:bodyPr/>
          <a:lstStyle/>
          <a:p>
            <a:pPr marL="283878" marR="0" lvl="0" indent="-28387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AutoNum type="arabicParenR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Stateless Traffic Engineering (TE) Multicast using MRH (draft-chen-pim-mrh6-03)</a:t>
            </a:r>
            <a:endParaRPr sz="16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IPv6 extension header for TE Multicast is defined</a:t>
            </a:r>
            <a:endParaRPr sz="12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TE Tree is represented by the links on the tree</a:t>
            </a:r>
            <a:endParaRPr sz="12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The links are encoded by Link numbers and bitstrings</a:t>
            </a:r>
            <a:endParaRPr sz="12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A link number is local to a node</a:t>
            </a:r>
            <a:endParaRPr sz="12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For a portion of tree, a more efficient encoding (bitstring or link #) is used.</a:t>
            </a:r>
            <a:endParaRPr sz="1200"/>
          </a:p>
        </p:txBody>
      </p:sp>
      <p:sp>
        <p:nvSpPr>
          <p:cNvPr id="8" name="Rectangle 2" hidden="0"/>
          <p:cNvSpPr>
            <a:spLocks noChangeArrowheads="1" noGrp="1"/>
          </p:cNvSpPr>
          <p:nvPr isPhoto="0" userDrawn="0">
            <p:ph type="title" hasCustomPrompt="0"/>
          </p:nvPr>
        </p:nvSpPr>
        <p:spPr bwMode="auto">
          <a:xfrm>
            <a:off x="364403" y="224289"/>
            <a:ext cx="8636703" cy="35403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990000"/>
                </a:solidFill>
                <a:latin typeface="Candara"/>
              </a:rPr>
              <a:t>Five MSR6 TE Solution Drafts (cont.)</a:t>
            </a:r>
            <a:endParaRPr lang="en-US" sz="2800">
              <a:solidFill>
                <a:schemeClr val="tx2"/>
              </a:solidFill>
              <a:latin typeface="Candara"/>
            </a:endParaRPr>
          </a:p>
        </p:txBody>
      </p:sp>
      <p:sp>
        <p:nvSpPr>
          <p:cNvPr id="9" name="右大括号 2" hidden="0"/>
          <p:cNvSpPr/>
          <p:nvPr isPhoto="0" userDrawn="0"/>
        </p:nvSpPr>
        <p:spPr bwMode="auto">
          <a:xfrm>
            <a:off x="10344472" y="3395698"/>
            <a:ext cx="216024" cy="3129646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0" name="文本框 3" hidden="0"/>
          <p:cNvSpPr txBox="1"/>
          <p:nvPr isPhoto="0" userDrawn="0"/>
        </p:nvSpPr>
        <p:spPr bwMode="auto">
          <a:xfrm>
            <a:off x="10459444" y="4611329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/>
              <a:t>SRv6 based</a:t>
            </a:r>
            <a:endParaRPr/>
          </a:p>
          <a:p>
            <a:pPr algn="ctr">
              <a:defRPr/>
            </a:pPr>
            <a:r>
              <a:rPr lang="en-US" sz="1400"/>
              <a:t>(SRH)  </a:t>
            </a:r>
            <a:endParaRPr lang="zh-CN" sz="1400"/>
          </a:p>
        </p:txBody>
      </p:sp>
      <p:sp>
        <p:nvSpPr>
          <p:cNvPr id="11" name="文本框 13" hidden="0"/>
          <p:cNvSpPr txBox="1"/>
          <p:nvPr isPhoto="0" userDrawn="0"/>
        </p:nvSpPr>
        <p:spPr bwMode="auto">
          <a:xfrm>
            <a:off x="9086303" y="5611751"/>
            <a:ext cx="1285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/>
              <a:t>Using </a:t>
            </a:r>
            <a:endParaRPr/>
          </a:p>
          <a:p>
            <a:pPr algn="ctr">
              <a:defRPr/>
            </a:pPr>
            <a:r>
              <a:rPr lang="en-US" sz="1400"/>
              <a:t>Local bitstring </a:t>
            </a:r>
            <a:endParaRPr lang="zh-CN" sz="1400"/>
          </a:p>
        </p:txBody>
      </p:sp>
      <p:sp>
        <p:nvSpPr>
          <p:cNvPr id="12" name="右大括号 2" hidden="0"/>
          <p:cNvSpPr/>
          <p:nvPr isPhoto="0" userDrawn="0"/>
        </p:nvSpPr>
        <p:spPr bwMode="auto">
          <a:xfrm>
            <a:off x="9001106" y="5200396"/>
            <a:ext cx="228603" cy="1303967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3" name="右大括号 2" hidden="0"/>
          <p:cNvSpPr/>
          <p:nvPr isPhoto="0" userDrawn="0"/>
        </p:nvSpPr>
        <p:spPr bwMode="auto">
          <a:xfrm>
            <a:off x="9912424" y="694656"/>
            <a:ext cx="200905" cy="2655202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4" name="文本框 3" hidden="0"/>
          <p:cNvSpPr txBox="1"/>
          <p:nvPr isPhoto="0" userDrawn="0"/>
        </p:nvSpPr>
        <p:spPr bwMode="auto">
          <a:xfrm>
            <a:off x="10012876" y="1828967"/>
            <a:ext cx="1571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/>
              <a:t>Using</a:t>
            </a:r>
            <a:endParaRPr/>
          </a:p>
          <a:p>
            <a:pPr algn="ctr">
              <a:defRPr/>
            </a:pPr>
            <a:r>
              <a:rPr lang="en-US" sz="1400"/>
              <a:t>Routing Header </a:t>
            </a:r>
            <a:endParaRPr/>
          </a:p>
          <a:p>
            <a:pPr algn="ctr">
              <a:defRPr/>
            </a:pPr>
            <a:r>
              <a:rPr lang="en-US" sz="1400"/>
              <a:t>w/ Local bitstring </a:t>
            </a:r>
            <a:endParaRPr lang="zh-CN" sz="1400"/>
          </a:p>
        </p:txBody>
      </p:sp>
      <p:sp>
        <p:nvSpPr>
          <p:cNvPr id="15" name="右大括号 2" hidden="0"/>
          <p:cNvSpPr/>
          <p:nvPr isPhoto="0" userDrawn="0"/>
        </p:nvSpPr>
        <p:spPr bwMode="auto">
          <a:xfrm>
            <a:off x="8461694" y="2069595"/>
            <a:ext cx="200905" cy="12379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6" name="右大括号 2" hidden="0"/>
          <p:cNvSpPr/>
          <p:nvPr isPhoto="0" userDrawn="0"/>
        </p:nvSpPr>
        <p:spPr bwMode="auto">
          <a:xfrm>
            <a:off x="8441257" y="789200"/>
            <a:ext cx="221341" cy="1195935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7" name="文本框 3" hidden="0"/>
          <p:cNvSpPr txBox="1"/>
          <p:nvPr isPhoto="0" userDrawn="0"/>
        </p:nvSpPr>
        <p:spPr bwMode="auto">
          <a:xfrm>
            <a:off x="8501702" y="2469164"/>
            <a:ext cx="1571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/>
              <a:t>+ Multicast </a:t>
            </a:r>
            <a:r>
              <a:rPr lang="en-US" sz="1400"/>
              <a:t>Dest</a:t>
            </a:r>
            <a:r>
              <a:rPr lang="en-US" sz="1400"/>
              <a:t> </a:t>
            </a:r>
            <a:endParaRPr lang="zh-CN" sz="1400"/>
          </a:p>
        </p:txBody>
      </p:sp>
      <p:sp>
        <p:nvSpPr>
          <p:cNvPr id="18" name="文本框 3" hidden="0"/>
          <p:cNvSpPr txBox="1"/>
          <p:nvPr isPhoto="0" userDrawn="0"/>
        </p:nvSpPr>
        <p:spPr bwMode="auto">
          <a:xfrm>
            <a:off x="8487633" y="1399051"/>
            <a:ext cx="1571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/>
              <a:t>+ Link numbers </a:t>
            </a:r>
            <a:endParaRPr 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3848404" name="Rectangle 2" hidden="0"/>
          <p:cNvSpPr>
            <a:spLocks noChangeArrowheads="1" noGrp="1"/>
          </p:cNvSpPr>
          <p:nvPr isPhoto="0" userDrawn="0">
            <p:ph type="title" hasCustomPrompt="0"/>
          </p:nvPr>
        </p:nvSpPr>
        <p:spPr bwMode="auto">
          <a:xfrm>
            <a:off x="364404" y="155284"/>
            <a:ext cx="9692036" cy="39339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2800">
                <a:solidFill>
                  <a:srgbClr val="C00000"/>
                </a:solidFill>
              </a:rPr>
              <a:t>Example merged MRH Header option (and alternatives)</a:t>
            </a:r>
            <a:endParaRPr lang="en-US" sz="2800">
              <a:solidFill>
                <a:srgbClr val="C00000"/>
              </a:solidFill>
              <a:latin typeface="Candara"/>
            </a:endParaRPr>
          </a:p>
        </p:txBody>
      </p:sp>
      <p:sp>
        <p:nvSpPr>
          <p:cNvPr id="110689131" name="Date Placeholder 3" hidden="0"/>
          <p:cNvSpPr txBox="1"/>
          <p:nvPr isPhoto="0" userDrawn="0"/>
        </p:nvSpPr>
        <p:spPr bwMode="auto">
          <a:xfrm>
            <a:off x="11087714" y="6476999"/>
            <a:ext cx="833007" cy="457200"/>
          </a:xfrm>
          <a:prstGeom prst="rect">
            <a:avLst/>
          </a:prstGeom>
          <a:noFill/>
          <a:ln w="9525">
            <a:noFill/>
            <a:miter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defPPr>
              <a:defRPr lang="en-US"/>
            </a:defPPr>
            <a:lvl1pPr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Arial"/>
                <a:ea typeface="ＭＳ Ｐゴシック"/>
                <a:cs typeface="+mn-cs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9144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>Page </a:t>
            </a:r>
            <a:fld id="{3A45EA89-057D-035C-C038-579BE177005D}" type="slidenum"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/>
            </a:fld>
            <a:endParaRPr lang="en-GB" sz="1200" b="0" i="0" u="none" strike="noStrike" cap="none" spc="0">
              <a:ln>
                <a:noFill/>
              </a:ln>
              <a:solidFill>
                <a:srgbClr val="2D2015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655468997" name="Rectangle 5" hidden="0"/>
          <p:cNvSpPr>
            <a:spLocks noChangeArrowheads="1"/>
          </p:cNvSpPr>
          <p:nvPr isPhoto="0" userDrawn="0"/>
        </p:nvSpPr>
        <p:spPr bwMode="auto">
          <a:xfrm>
            <a:off x="364405" y="703275"/>
            <a:ext cx="6667699" cy="5773723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  <p:txBody>
          <a:bodyPr/>
          <a:lstStyle/>
          <a:p>
            <a:pPr>
              <a:buFont typeface="Wingdings"/>
              <a:buChar char="Ø"/>
              <a:defRPr/>
            </a:pPr>
            <a:r>
              <a:rPr lang="en-US" sz="2600"/>
              <a:t>Single New IPv6 Routing Header for MSR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lang="en-US" sz="2000"/>
              <a:t>Or else every new MRH option requires separate Routing Type</a:t>
            </a:r>
            <a:endParaRPr/>
          </a:p>
          <a:p>
            <a:pPr marL="400050" lvl="1" indent="0">
              <a:buFont typeface="Arial"/>
              <a:buNone/>
              <a:defRPr/>
            </a:pPr>
            <a:endParaRPr lang="en-US" sz="2600"/>
          </a:p>
          <a:p>
            <a:pPr>
              <a:buFont typeface="Wingdings"/>
              <a:buChar char="Ø"/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MRH Sub-type: </a:t>
            </a:r>
            <a:endParaRPr lang="en-US" sz="2600"/>
          </a:p>
          <a:p>
            <a:pPr marL="400050" lvl="1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support different MRH options</a:t>
            </a:r>
            <a:endParaRPr lang="en-US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buFont typeface="Wingdings"/>
              <a:buChar char="Ø"/>
              <a:defRPr/>
            </a:pPr>
            <a:r>
              <a:rPr lang="en-US" sz="2600"/>
              <a:t>MRH Sub-Type specific data: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lang="en-US" sz="2000"/>
              <a:t>Encoded list of egress MSR routers (BE) 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lang="en-US" sz="2000"/>
              <a:t>or steered tree information (TE)</a:t>
            </a:r>
            <a:endParaRPr/>
          </a:p>
          <a:p>
            <a:pPr marL="400050" lvl="1" indent="0">
              <a:buFont typeface="Arial"/>
              <a:buNone/>
              <a:defRPr/>
            </a:pPr>
            <a:endParaRPr lang="en-US" sz="2200"/>
          </a:p>
          <a:p>
            <a:pPr lvl="0">
              <a:buFont typeface="Wingdings"/>
              <a:buChar char="Ø"/>
              <a:defRPr/>
            </a:pPr>
            <a:r>
              <a:rPr lang="en-US" sz="2600"/>
              <a:t>Service Level Parameters (optional)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lang="en-US"/>
              <a:t>Or else may need another extension header for them</a:t>
            </a:r>
            <a:endParaRPr/>
          </a:p>
          <a:p>
            <a:pPr marL="800100" lvl="2" indent="0">
              <a:buFont typeface="Arial"/>
              <a:buNone/>
              <a:defRPr/>
            </a:pPr>
            <a:r>
              <a:rPr lang="en-US"/>
              <a:t>Easier if per-hop forwarding only needs to look at one header ?!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lang="en-US"/>
              <a:t>Stateless multicast means no-per-flow state, so this may require novel </a:t>
            </a:r>
            <a:r>
              <a:rPr lang="en-US"/>
              <a:t>DetNet</a:t>
            </a:r>
            <a:r>
              <a:rPr lang="en-US"/>
              <a:t> queuing mechanisms.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lang="en-US"/>
              <a:t>DSCP may not be good enough.</a:t>
            </a:r>
            <a:endParaRPr/>
          </a:p>
        </p:txBody>
      </p:sp>
      <p:sp>
        <p:nvSpPr>
          <p:cNvPr id="5" name="Rectangle 293" hidden="0"/>
          <p:cNvSpPr/>
          <p:nvPr isPhoto="0" userDrawn="0"/>
        </p:nvSpPr>
        <p:spPr bwMode="auto">
          <a:xfrm>
            <a:off x="6096000" y="1556792"/>
            <a:ext cx="570961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+-+-+-+-+-+-+-+-+-+-+-+-+-+-+-+-+-+-+-+-+-+-+-+-+-+-+-+-+-+-+-+-+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  Next Header  |  </a:t>
            </a: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Hdr</a:t>
            </a: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Ext Len  |  Routing Type | Segments Left |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+-+-+-+-+-+-+-+-+-+-+-+-+-+-+-+-+-+-+-+-+-+-+-+-+-+-+-+-+-+-+-+-+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?                                                               ?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?         Service Level Parameters, e.g.: </a:t>
            </a: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detnet</a:t>
            </a: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               ?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?         TBD, e.g.: latency, queuing parameters                ?    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?                                                               ?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+-+-+-+-+-+-+-+-+-+-+-+-+-+-+-+-+-+-+-+-+-+-+-+-+-+-+-+-+-+-+-+-+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  MRH Sub-Type |         MRH Sub-Type specific data            |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+-+-+-+-+-+-+-+-+                                              //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//                         ...                                 //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+-+-+-+-+-+-+-+-+-+-+-+-+-+-+-+-+-+-+-+-+-+-+-+-+-+-+-+-+-+-+-+-+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//                                                             //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//         Optional Type Length Value (TLV) objects (variable) //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//                                                             //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+-+-+-+-+-+-+-+-+-+-+-+-+-+-+-+-+-+-+-+-+-+-+-+-+-+-+-+-+-+-+-+-+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3848404" name="Rectangle 2" hidden="0"/>
          <p:cNvSpPr>
            <a:spLocks noChangeArrowheads="1" noGrp="1"/>
          </p:cNvSpPr>
          <p:nvPr isPhoto="0" userDrawn="0">
            <p:ph type="title" hasCustomPrompt="0"/>
          </p:nvPr>
        </p:nvSpPr>
        <p:spPr bwMode="auto">
          <a:xfrm>
            <a:off x="364404" y="155284"/>
            <a:ext cx="8636703" cy="35403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C00000"/>
                </a:solidFill>
                <a:latin typeface="Candara"/>
              </a:rPr>
              <a:t>More core decision/validation points</a:t>
            </a:r>
            <a:endParaRPr lang="en-US" sz="2800">
              <a:solidFill>
                <a:srgbClr val="C00000"/>
              </a:solidFill>
              <a:latin typeface="Candara"/>
            </a:endParaRPr>
          </a:p>
        </p:txBody>
      </p:sp>
      <p:sp>
        <p:nvSpPr>
          <p:cNvPr id="110689131" name="Date Placeholder 3" hidden="0"/>
          <p:cNvSpPr txBox="1"/>
          <p:nvPr isPhoto="0" userDrawn="0"/>
        </p:nvSpPr>
        <p:spPr bwMode="auto">
          <a:xfrm>
            <a:off x="11087714" y="6476999"/>
            <a:ext cx="833007" cy="457200"/>
          </a:xfrm>
          <a:prstGeom prst="rect">
            <a:avLst/>
          </a:prstGeom>
          <a:noFill/>
          <a:ln w="9525">
            <a:noFill/>
            <a:miter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defPPr>
              <a:defRPr lang="en-US"/>
            </a:defPPr>
            <a:lvl1pPr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Arial"/>
                <a:ea typeface="ＭＳ Ｐゴシック"/>
                <a:cs typeface="+mn-cs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9144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>Page </a:t>
            </a:r>
            <a:fld id="{3A45EA89-057D-035C-C038-579BE177005D}" type="slidenum"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/>
            </a:fld>
            <a:endParaRPr lang="en-GB" sz="1200" b="0" i="0" u="none" strike="noStrike" cap="none" spc="0">
              <a:ln>
                <a:noFill/>
              </a:ln>
              <a:solidFill>
                <a:srgbClr val="2D2015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655468997" name="Rectangle 5" hidden="0"/>
          <p:cNvSpPr>
            <a:spLocks noChangeArrowheads="1"/>
          </p:cNvSpPr>
          <p:nvPr isPhoto="0" userDrawn="0"/>
        </p:nvSpPr>
        <p:spPr bwMode="auto">
          <a:xfrm>
            <a:off x="364404" y="703276"/>
            <a:ext cx="11556317" cy="5409602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  <p:txBody>
          <a:bodyPr/>
          <a:lstStyle/>
          <a:p>
            <a:pPr lvl="0">
              <a:buFont typeface="Wingdings"/>
              <a:buChar char="Ø"/>
              <a:defRPr/>
            </a:pPr>
            <a:r>
              <a:rPr lang="en-US" sz="2800"/>
              <a:t>RH (Routing Header), single/multiple, and/or </a:t>
            </a:r>
            <a:r>
              <a:rPr lang="en-US" sz="2800"/>
              <a:t>DoH</a:t>
            </a:r>
            <a:r>
              <a:rPr lang="en-US" sz="2800"/>
              <a:t> / </a:t>
            </a:r>
            <a:r>
              <a:rPr lang="en-US" sz="2800"/>
              <a:t>HbH</a:t>
            </a:r>
            <a:r>
              <a:rPr lang="en-US" sz="2800"/>
              <a:t> ?</a:t>
            </a:r>
            <a:endParaRPr/>
          </a:p>
          <a:p>
            <a:pPr lvl="0">
              <a:buFont typeface="Wingdings"/>
              <a:buChar char="Ø"/>
              <a:defRPr/>
            </a:pPr>
            <a:r>
              <a:rPr lang="en-US" sz="2800"/>
              <a:t>RFC8200 relevant header encoding/processing rules.</a:t>
            </a:r>
            <a:endParaRPr/>
          </a:p>
          <a:p>
            <a:pPr lvl="1">
              <a:defRPr/>
            </a:pPr>
            <a:r>
              <a:rPr lang="en-US" sz="2000"/>
              <a:t>E.g.: minimum per-hop header rewrite (such as Segments-Left)</a:t>
            </a:r>
            <a:endParaRPr/>
          </a:p>
          <a:p>
            <a:pPr lvl="0">
              <a:buFont typeface="Wingdings"/>
              <a:buChar char="Ø"/>
              <a:defRPr/>
            </a:pPr>
            <a:r>
              <a:rPr lang="en-US" sz="2800"/>
              <a:t>How to best Encode/Serialize Tree</a:t>
            </a:r>
            <a:endParaRPr/>
          </a:p>
          <a:p>
            <a:pPr lvl="1">
              <a:defRPr/>
            </a:pPr>
            <a:r>
              <a:rPr lang="en-US" sz="2000"/>
              <a:t>For fast processing and best compression of tree</a:t>
            </a:r>
            <a:endParaRPr/>
          </a:p>
          <a:p>
            <a:pPr lvl="0">
              <a:buFont typeface="Wingdings"/>
              <a:buChar char="Ø"/>
              <a:defRPr/>
            </a:pPr>
            <a:r>
              <a:rPr lang="en-US" sz="2800"/>
              <a:t>Metrics for evaluation / comparison of proposals</a:t>
            </a:r>
            <a:endParaRPr/>
          </a:p>
          <a:p>
            <a:pPr marL="800100" lvl="1" indent="-342900">
              <a:buFont typeface="Wingdings"/>
              <a:buChar char="§"/>
              <a:defRPr/>
            </a:pPr>
            <a:r>
              <a:rPr lang="en-US" sz="2000"/>
              <a:t>Simulation results of scale in networks ?</a:t>
            </a:r>
            <a:endParaRPr/>
          </a:p>
          <a:p>
            <a:pPr marL="800100" lvl="1" indent="-342900">
              <a:buFont typeface="Wingdings"/>
              <a:buChar char="§"/>
              <a:defRPr/>
            </a:pPr>
            <a:r>
              <a:rPr lang="en-US" sz="2000"/>
              <a:t>Processing Pseudocode ? </a:t>
            </a:r>
            <a:endParaRPr/>
          </a:p>
          <a:p>
            <a:pPr marL="800100" lvl="1" indent="-342900">
              <a:buFont typeface="Wingdings"/>
              <a:buChar char="§"/>
              <a:defRPr/>
            </a:pPr>
            <a:r>
              <a:rPr lang="en-US" sz="2000"/>
              <a:t>Amount of read/writes into packet header ?</a:t>
            </a:r>
            <a:endParaRPr/>
          </a:p>
          <a:p>
            <a:pPr lvl="0">
              <a:buFont typeface="Wingdings"/>
              <a:buChar char="Ø"/>
              <a:defRPr/>
            </a:pPr>
            <a:r>
              <a:rPr lang="en-US" sz="2800"/>
              <a:t>How to make proposal easier comparable ?</a:t>
            </a:r>
            <a:endParaRPr/>
          </a:p>
          <a:p>
            <a:pPr marL="800100" lvl="1" indent="-342900">
              <a:buFont typeface="Wingdings"/>
              <a:buChar char="§"/>
              <a:defRPr/>
            </a:pPr>
            <a:r>
              <a:rPr lang="en-US" sz="2000"/>
              <a:t>Pseudocode (popular in multicast – PIM, BIER)</a:t>
            </a:r>
            <a:endParaRPr/>
          </a:p>
          <a:p>
            <a:pPr marL="800100" lvl="1" indent="-342900">
              <a:buFont typeface="Wingdings"/>
              <a:buChar char="§"/>
              <a:defRPr/>
            </a:pPr>
            <a:r>
              <a:rPr lang="en-US" sz="2000"/>
              <a:t>Common forwarding examples ?</a:t>
            </a:r>
            <a:endParaRPr/>
          </a:p>
          <a:p>
            <a:pPr marL="800100" lvl="1" indent="-342900">
              <a:buFont typeface="Wingdings"/>
              <a:buChar char="§"/>
              <a:defRPr/>
            </a:pPr>
            <a:r>
              <a:rPr lang="en-US" sz="2000"/>
              <a:t>Unified form of pseudocode ?</a:t>
            </a:r>
            <a:endParaRPr/>
          </a:p>
          <a:p>
            <a:pPr marL="228600" marR="0" lvl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/>
              <a:buChar char="Ø"/>
              <a:defRPr/>
            </a:pPr>
            <a:r>
              <a:rPr lang="en-US" sz="25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cs typeface="Arial"/>
              </a:rPr>
              <a:t>Which aspects are MSR6’s responsibility (6MAN happy)?</a:t>
            </a:r>
            <a:endParaRPr/>
          </a:p>
          <a:p>
            <a:pPr marL="685800" marR="0" lvl="1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US" sz="2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cs typeface="Arial"/>
              </a:rPr>
              <a:t>Ideally split responsibility (e.g., Tree encoding is MSR6’s). </a:t>
            </a:r>
            <a:endParaRPr/>
          </a:p>
          <a:p>
            <a:pPr marL="457200" marR="0" lvl="1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2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cs typeface="Arial"/>
              </a:rPr>
              <a:t>   </a:t>
            </a:r>
            <a:r>
              <a:rPr lang="en-US" sz="16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cs typeface="Arial"/>
              </a:rPr>
              <a:t>Examples: Use of IPv6 addressing for IPv6 multicast done in </a:t>
            </a:r>
            <a:r>
              <a:rPr lang="en-US" sz="16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cs typeface="Arial"/>
              </a:rPr>
              <a:t>mboned</a:t>
            </a:r>
            <a:r>
              <a:rPr lang="en-US" sz="16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cs typeface="Arial"/>
              </a:rPr>
              <a:t> – RFC3956. Quite similar!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200483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References</a:t>
            </a:r>
            <a:endParaRPr/>
          </a:p>
        </p:txBody>
      </p:sp>
      <p:sp>
        <p:nvSpPr>
          <p:cNvPr id="5583620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507120"/>
            <a:ext cx="10515600" cy="466984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More detailed slide decks for individual solutions in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lang="en-US" sz="1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github.com/MSR6-community/presentations/tree/main/te-drafts"/>
              </a:rPr>
              <a:t>https://github.com/MSR6-community/presentations/tree/main/te-drafts</a:t>
            </a:r>
            <a:endParaRPr sz="2000"/>
          </a:p>
          <a:p>
            <a:pPr marL="400050" lvl="1" indent="0">
              <a:buFont typeface="Arial"/>
              <a:buNone/>
              <a:defRPr/>
            </a:pPr>
            <a:r>
              <a:rPr/>
              <a:t>draft-geng-msr6-traffic-engineering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lang="en-US" sz="1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github.com/MSR6-community/presentations/blob/main/te-drafts/msr6-bof-geng-traffic-engineering.pdf"/>
              </a:rPr>
              <a:t>https://github.com/MSR6-community/presentations/blob/main/te-drafts/msr6-bof-geng-traffic-engineering.pdf</a:t>
            </a:r>
            <a:endParaRPr sz="1600"/>
          </a:p>
          <a:p>
            <a:pPr marL="400050" lvl="1" indent="0">
              <a:buFont typeface="Arial"/>
              <a:buNone/>
              <a:defRPr/>
            </a:pPr>
            <a:r>
              <a:rPr sz="2400"/>
              <a:t>draft-eckert-msr6-rbs</a:t>
            </a:r>
            <a:endParaRPr sz="2400"/>
          </a:p>
          <a:p>
            <a:pPr marL="400050" lvl="1" indent="0">
              <a:buFont typeface="Arial"/>
              <a:buNone/>
              <a:defRPr/>
            </a:pPr>
            <a:r>
              <a:rPr lang="en-US" sz="1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s://github.com/MSR6-community/presentations/blob/main/te-drafts/msr6-bof-eckert-rbs.pdf"/>
              </a:rPr>
              <a:t>https://github.com/MSR6-community/presentations/blob/main/te-drafts/msr6-bof-eckert-rbs.pdf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00050" lvl="1" indent="0">
              <a:buFont typeface="Arial"/>
              <a:buNone/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msr6-bof-te-solution-overview</dc:title>
  <dc:subject/>
  <dc:creator/>
  <cp:keywords/>
  <dc:description/>
  <dc:identifier/>
  <dc:language/>
  <cp:lastModifiedBy/>
  <cp:revision>79</cp:revision>
  <dcterms:created xsi:type="dcterms:W3CDTF">2012-12-03T06:56:55Z</dcterms:created>
  <dcterms:modified xsi:type="dcterms:W3CDTF">2022-07-24T01:14:36Z</dcterms:modified>
  <cp:category/>
  <cp:contentStatus/>
  <cp:version/>
</cp:coreProperties>
</file>