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Layouts/slideLayout28.xml" ContentType="application/vnd.openxmlformats-officedocument.presentationml.slideLayout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docProps/custom.xml" ContentType="application/vnd.openxmlformats-officedocument.custom-properties+xml"/>
  <Override PartName="/ppt/slideLayouts/slideLayout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14.xml" ContentType="application/vnd.openxmlformats-officedocument.presentationml.slideLayout+xml"/>
  <Override PartName="/ppt/slideLayouts/slideLayout29.xml" ContentType="application/vnd.openxmlformats-officedocument.presentationml.slideLayout+xml"/>
  <Override PartName="/docProps/core.xml" ContentType="application/vnd.openxmlformats-package.core-properties+xml"/>
  <Override PartName="/ppt/slideLayouts/slideLayout2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s/slide5.xml" ContentType="application/vnd.openxmlformats-officedocument.presentationml.slide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  <p:sldMasterId id="2147483674" r:id="rId3"/>
  </p:sldMasterIdLst>
  <p:sldIdLst>
    <p:sldId id="256" r:id="rId7"/>
    <p:sldId id="257" r:id="rId8"/>
    <p:sldId id="258" r:id="rId9"/>
    <p:sldId id="259" r:id="rId10"/>
    <p:sldId id="260" r:id="rId11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theme" Target="theme/theme1.xml"/><Relationship Id="rId5" Type="http://schemas.openxmlformats.org/officeDocument/2006/relationships/theme" Target="theme/theme2.xml"/><Relationship Id="rId6" Type="http://schemas.openxmlformats.org/officeDocument/2006/relationships/theme" Target="theme/theme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r>
              <a:rPr lang="en-US" sz="1800" b="0" strike="noStrike" spc="-1">
                <a:latin typeface="Arial"/>
              </a:rPr>
              <a:t>Click to edit the title text format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3200" b="0" strike="noStrike" spc="-1">
                <a:latin typeface="Arial"/>
              </a:rPr>
              <a:t>Click to edit the outline text format</a:t>
            </a:r>
            <a:endParaRPr lang="en-US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800" b="0" strike="noStrike" spc="-1">
                <a:latin typeface="Arial"/>
              </a:rPr>
              <a:t>Second Outline Level</a:t>
            </a:r>
            <a:endParaRPr lang="en-US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400" b="0" strike="noStrike" spc="-1">
                <a:latin typeface="Arial"/>
              </a:rPr>
              <a:t>Third Outline Level</a:t>
            </a:r>
            <a:endParaRPr lang="en-US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000" b="0" strike="noStrike" spc="-1">
                <a:latin typeface="Arial"/>
              </a:rPr>
              <a:t>Fourth Outline Level</a:t>
            </a:r>
            <a:endParaRPr lang="en-US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latin typeface="Arial"/>
              </a:rPr>
              <a:t>Fifth Outline Level</a:t>
            </a:r>
            <a:endParaRPr lang="en-US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latin typeface="Arial"/>
              </a:rPr>
              <a:t>Sixth Outline Level</a:t>
            </a:r>
            <a:endParaRPr lang="en-US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latin typeface="Arial"/>
              </a:rPr>
              <a:t>Seventh Outline Level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" name="PlaceHolder 3" hidden="0"/>
          <p:cNvSpPr>
            <a:spLocks noGrp="1"/>
          </p:cNvSpPr>
          <p:nvPr isPhoto="0" userDrawn="0">
            <p:ph type="sldNum" hasCustomPrompt="0"/>
          </p:nvPr>
        </p:nvSpPr>
        <p:spPr bwMode="auto">
          <a:xfrm>
            <a:off x="8741520" y="6247440"/>
            <a:ext cx="2840400" cy="47268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>
              <a:defRPr/>
            </a:pPr>
            <a:fld id="{A7A7B0FD-0031-4FA4-8ECF-AA4CE4155D40}" type="slidenum">
              <a:rPr lang="en-US" sz="1400" b="0" strike="noStrike" spc="-1">
                <a:latin typeface="Times New Roman"/>
              </a:rPr>
              <a:t/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lang="en-US" sz="4400" b="0" strike="noStrike" spc="-1">
                <a:latin typeface="Arial"/>
              </a:rPr>
              <a:t>Click to edit the title text format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0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3200" b="0" strike="noStrike" spc="-1">
                <a:latin typeface="Arial"/>
              </a:rPr>
              <a:t>Click to edit the outline text format</a:t>
            </a:r>
            <a:endParaRPr lang="en-US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800" b="0" strike="noStrike" spc="-1">
                <a:latin typeface="Arial"/>
              </a:rPr>
              <a:t>Second Outline Level</a:t>
            </a:r>
            <a:endParaRPr lang="en-US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400" b="0" strike="noStrike" spc="-1">
                <a:latin typeface="Arial"/>
              </a:rPr>
              <a:t>Third Outline Level</a:t>
            </a:r>
            <a:endParaRPr lang="en-US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000" b="0" strike="noStrike" spc="-1">
                <a:latin typeface="Arial"/>
              </a:rPr>
              <a:t>Fourth Outline Level</a:t>
            </a:r>
            <a:endParaRPr lang="en-US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latin typeface="Arial"/>
              </a:rPr>
              <a:t>Fifth Outline Level</a:t>
            </a:r>
            <a:endParaRPr lang="en-US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latin typeface="Arial"/>
              </a:rPr>
              <a:t>Sixth Outline Level</a:t>
            </a:r>
            <a:endParaRPr lang="en-US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latin typeface="Arial"/>
              </a:rPr>
              <a:t>Seventh Outline Level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" name="PlaceHolder 3" hidden="0"/>
          <p:cNvSpPr>
            <a:spLocks noGrp="1"/>
          </p:cNvSpPr>
          <p:nvPr isPhoto="0" userDrawn="0">
            <p:ph type="sldNum" hasCustomPrompt="0"/>
          </p:nvPr>
        </p:nvSpPr>
        <p:spPr bwMode="auto">
          <a:xfrm>
            <a:off x="8741520" y="6247440"/>
            <a:ext cx="2840400" cy="47268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>
              <a:defRPr/>
            </a:pPr>
            <a:fld id="{8ED03F8D-CF59-49EF-A4C2-C856542C994C}" type="slidenum">
              <a:rPr lang="en-US" sz="1400" b="0" strike="noStrike" spc="-1">
                <a:latin typeface="Times New Roman"/>
              </a:rPr>
              <a:t/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r>
              <a:rPr lang="en-US" sz="1800" b="0" strike="noStrike" spc="-1">
                <a:latin typeface="Arial"/>
              </a:rPr>
              <a:t>Click to edit the title text format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9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3200" b="0" strike="noStrike" spc="-1">
                <a:latin typeface="Arial"/>
              </a:rPr>
              <a:t>Click to edit the outline text format</a:t>
            </a:r>
            <a:endParaRPr lang="en-US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800" b="0" strike="noStrike" spc="-1">
                <a:latin typeface="Arial"/>
              </a:rPr>
              <a:t>Second Outline Level</a:t>
            </a:r>
            <a:endParaRPr lang="en-US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400" b="0" strike="noStrike" spc="-1">
                <a:latin typeface="Arial"/>
              </a:rPr>
              <a:t>Third Outline Level</a:t>
            </a:r>
            <a:endParaRPr lang="en-US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000" b="0" strike="noStrike" spc="-1">
                <a:latin typeface="Arial"/>
              </a:rPr>
              <a:t>Fourth Outline Level</a:t>
            </a:r>
            <a:endParaRPr lang="en-US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latin typeface="Arial"/>
              </a:rPr>
              <a:t>Fifth Outline Level</a:t>
            </a:r>
            <a:endParaRPr lang="en-US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latin typeface="Arial"/>
              </a:rPr>
              <a:t>Sixth Outline Level</a:t>
            </a:r>
            <a:endParaRPr lang="en-US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latin typeface="Arial"/>
              </a:rPr>
              <a:t>Seventh Outline Level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0" name="PlaceHolder 3" hidden="0"/>
          <p:cNvSpPr>
            <a:spLocks noGrp="1"/>
          </p:cNvSpPr>
          <p:nvPr isPhoto="0" userDrawn="0">
            <p:ph type="sldNum" hasCustomPrompt="0"/>
          </p:nvPr>
        </p:nvSpPr>
        <p:spPr bwMode="auto">
          <a:xfrm>
            <a:off x="8741520" y="6247440"/>
            <a:ext cx="2840400" cy="47268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>
              <a:defRPr/>
            </a:pPr>
            <a:fld id="{40366171-F5EB-4277-99AA-BF02314F974F}" type="slidenum">
              <a:rPr lang="en-US" sz="1400" b="0" strike="noStrike" spc="-1">
                <a:latin typeface="Times New Roman"/>
              </a:rPr>
              <a:t/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tte@cs.fau.de)" TargetMode="External"/><Relationship Id="rId3" Type="http://schemas.openxmlformats.org/officeDocument/2006/relationships/hyperlink" Target="mailto:gengxuesong@huawei.com" TargetMode="External"/><Relationship Id="rId4" Type="http://schemas.openxmlformats.org/officeDocument/2006/relationships/hyperlink" Target="mailto:zhengxiuli@huawei.com" TargetMode="External"/><Relationship Id="rId5" Type="http://schemas.openxmlformats.org/officeDocument/2006/relationships/hyperlink" Target="mailto:mengrui@huawei.com" TargetMode="External"/><Relationship Id="rId6" Type="http://schemas.openxmlformats.org/officeDocument/2006/relationships/hyperlink" Target="mailto:lifengkai@huawei.com" TargetMode="Externa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" name="Title 1" hidden="0"/>
          <p:cNvSpPr/>
          <p:nvPr isPhoto="0" userDrawn="0"/>
        </p:nvSpPr>
        <p:spPr bwMode="auto">
          <a:xfrm flipH="0" flipV="0">
            <a:off x="133919" y="402479"/>
            <a:ext cx="11919960" cy="4162097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vertOverflow="overflow" horzOverflow="clip" vert="horz" wrap="square" lIns="90000" tIns="45000" rIns="90000" bIns="45000" numCol="1" spcCol="0" rtlCol="0" fromWordArt="0" anchor="b" anchorCtr="0" forceAA="0" upright="0" compatLnSpc="0">
            <a:normAutofit/>
          </a:bodyPr>
          <a:p>
            <a:pPr algn="ctr">
              <a:lnSpc>
                <a:spcPct val="90000"/>
              </a:lnSpc>
              <a:defRPr/>
            </a:pPr>
            <a:br>
              <a:rPr/>
            </a:br>
            <a:r>
              <a:rPr lang="en-US" sz="4800" b="0" strike="noStrike" spc="-1">
                <a:solidFill>
                  <a:srgbClr val="000000"/>
                </a:solidFill>
                <a:latin typeface="Calibri Light"/>
              </a:rPr>
              <a:t>RBS (Recursive BitString Structure) </a:t>
            </a:r>
            <a:br>
              <a:rPr/>
            </a:br>
            <a:r>
              <a:rPr lang="en-US" sz="4800" b="0" strike="noStrike" spc="-1">
                <a:solidFill>
                  <a:srgbClr val="000000"/>
                </a:solidFill>
                <a:latin typeface="Calibri Light"/>
              </a:rPr>
              <a:t>for Multicast Source Routing over IPv6 (MSR6)</a:t>
            </a:r>
            <a:br>
              <a:rPr/>
            </a:br>
            <a:br>
              <a:rPr/>
            </a:br>
            <a:endParaRPr/>
          </a:p>
          <a:p>
            <a:pPr algn="ctr">
              <a:lnSpc>
                <a:spcPct val="90000"/>
              </a:lnSpc>
              <a:defRPr/>
            </a:pPr>
            <a:r>
              <a:rPr lang="en-US" sz="36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MSR6 BOF, IETF114 Philadelphia</a:t>
            </a:r>
            <a:br>
              <a:rPr/>
            </a:br>
            <a:endParaRPr lang="en-US" sz="4800" b="0" strike="noStrike" spc="0">
              <a:solidFill>
                <a:srgbClr val="000000"/>
              </a:solidFill>
              <a:latin typeface="Calibri Light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sz="2800" b="0" strike="noStrike" spc="0">
                <a:solidFill>
                  <a:srgbClr val="000000"/>
                </a:solidFill>
                <a:latin typeface="Calibri Light"/>
              </a:rPr>
              <a:t>draft-eckert-msr6-rbs-00</a:t>
            </a:r>
            <a:br>
              <a:rPr/>
            </a:br>
            <a:br>
              <a:rPr/>
            </a:br>
            <a:endParaRPr lang="en-US" sz="4800" b="0" strike="noStrike" spc="0">
              <a:latin typeface="Arial"/>
            </a:endParaRPr>
          </a:p>
        </p:txBody>
      </p:sp>
      <p:sp>
        <p:nvSpPr>
          <p:cNvPr id="118" name="Subtitle 2" hidden="0"/>
          <p:cNvSpPr/>
          <p:nvPr isPhoto="0" userDrawn="0"/>
        </p:nvSpPr>
        <p:spPr bwMode="auto">
          <a:xfrm flipH="0" flipV="0">
            <a:off x="711991" y="4366023"/>
            <a:ext cx="10929533" cy="196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vertOverflow="overflow" horzOverflow="clip" vert="horz" wrap="square" lIns="90000" tIns="45000" rIns="90000" bIns="45000" numCol="1" spcCol="0" rtlCol="0" fromWordArt="0" anchor="t" anchorCtr="0" forceAA="0" upright="0" compatLnSpc="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Toerless Eckert, Futurewei USA (</a:t>
            </a:r>
            <a:r>
              <a:rPr lang="en-US" sz="2200" b="0" u="sng" strike="noStrike" spc="-1">
                <a:solidFill>
                  <a:srgbClr val="0563C1"/>
                </a:solidFill>
                <a:latin typeface="Calibri"/>
                <a:ea typeface="Calibri"/>
                <a:cs typeface="Calibri"/>
                <a:hlinkClick r:id="rId2" tooltip="mailto:tte@cs.fau.de)"/>
              </a:rPr>
              <a:t>tte@cs.fau.de)</a:t>
            </a:r>
            <a:r>
              <a:rPr lang="en-US" sz="2200" b="0" strike="noStrik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(Editor)</a:t>
            </a:r>
            <a:endParaRPr sz="2200" b="0" strike="noStrike" spc="-1">
              <a:latin typeface="Calibri"/>
              <a:ea typeface="Calibri"/>
              <a:cs typeface="Calibri"/>
            </a:endParaRPr>
          </a:p>
          <a:p>
            <a:pPr algn="ctr">
              <a:defRPr/>
            </a:pP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  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Xuesong Geng (</a:t>
            </a:r>
            <a:r>
              <a:rPr sz="2200" b="0" i="0" u="sng">
                <a:solidFill>
                  <a:srgbClr val="000000"/>
                </a:solidFill>
                <a:latin typeface="Calibri"/>
                <a:ea typeface="Calibri"/>
                <a:cs typeface="Calibri"/>
                <a:hlinkClick r:id="rId3" tooltip="mailto:gengxuesong@huawei.com"/>
              </a:rPr>
              <a:t>gengxuesong@huawei.com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), 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Xiuli Zheng (</a:t>
            </a:r>
            <a:r>
              <a:rPr sz="2200" b="0" i="0" u="sng">
                <a:solidFill>
                  <a:srgbClr val="000000"/>
                </a:solidFill>
                <a:latin typeface="Calibri"/>
                <a:ea typeface="Calibri"/>
                <a:cs typeface="Calibri"/>
                <a:hlinkClick r:id="rId4" tooltip="mailto:zhengxiuli@huawei.com"/>
              </a:rPr>
              <a:t>zhengxiuli@huawei.com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),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endParaRPr sz="2200" b="0" i="0" u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ctr">
              <a:defRPr/>
            </a:pP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 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Rui Meng (</a:t>
            </a:r>
            <a:r>
              <a:rPr sz="2200" b="0" i="0" u="sng">
                <a:solidFill>
                  <a:srgbClr val="000000"/>
                </a:solidFill>
                <a:latin typeface="Calibri"/>
                <a:ea typeface="Calibri"/>
                <a:cs typeface="Calibri"/>
                <a:hlinkClick r:id="rId5" tooltip="mailto:mengrui@huawei.com"/>
              </a:rPr>
              <a:t>mengrui@huawei.com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),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Fengkai Li (</a:t>
            </a:r>
            <a:r>
              <a:rPr sz="2200" b="0" i="0" u="sng">
                <a:solidFill>
                  <a:srgbClr val="000000"/>
                </a:solidFill>
                <a:latin typeface="Calibri"/>
                <a:ea typeface="Calibri"/>
                <a:cs typeface="Calibri"/>
                <a:hlinkClick r:id="rId6" tooltip="mailto:lifengkai@huawei.com"/>
              </a:rPr>
              <a:t>lifengkai@huawei.com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</a:t>
            </a:r>
            <a:endParaRPr sz="2200" b="0" i="0" u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9" name="" hidden="0"/>
          <p:cNvSpPr txBox="1"/>
          <p:nvPr isPhoto="0" userDrawn="0"/>
        </p:nvSpPr>
        <p:spPr bwMode="auto">
          <a:xfrm>
            <a:off x="11517480" y="6274440"/>
            <a:ext cx="385200" cy="427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p>
            <a:pPr>
              <a:defRPr/>
            </a:pPr>
            <a:fld id="{5737347B-70C3-4F59-B8E1-8E1644D4A232}" type="slidenum">
              <a:rPr lang="en-US" sz="2400" b="0" strike="noStrike" spc="-1">
                <a:latin typeface="Times New Roman"/>
              </a:rPr>
              <a:t/>
            </a:fld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" name="Title 3_0" hidden="0"/>
          <p:cNvSpPr/>
          <p:nvPr isPhoto="0" userDrawn="0"/>
        </p:nvSpPr>
        <p:spPr bwMode="auto">
          <a:xfrm>
            <a:off x="553320" y="238680"/>
            <a:ext cx="10514880" cy="60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rmAutofit/>
          </a:bodyPr>
          <a:p>
            <a:pPr>
              <a:lnSpc>
                <a:spcPct val="90000"/>
              </a:lnSpc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Calibri Light"/>
              </a:rPr>
              <a:t>Summary (Value proposition)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1" name="Content Placeholder 1_0" hidden="0"/>
          <p:cNvSpPr/>
          <p:nvPr isPhoto="0" userDrawn="0"/>
        </p:nvSpPr>
        <p:spPr bwMode="auto">
          <a:xfrm flipH="0" flipV="0">
            <a:off x="580320" y="873719"/>
            <a:ext cx="11370600" cy="58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vertOverflow="overflow" horzOverflow="clip" vert="horz" wrap="square" lIns="90000" tIns="45000" rIns="90000" bIns="45000" numCol="1" spcCol="0" rtlCol="0" fromWordArt="0" anchor="t" anchorCtr="0" forceAA="0" upright="0" compatLnSpc="0">
            <a:normAutofit fontScale="80000" lnSpcReduction="4000"/>
          </a:bodyPr>
          <a:p>
            <a:pPr marL="360000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r>
              <a:rPr lang="en-US" sz="2800" b="0" strike="noStrike" spc="0">
                <a:solidFill>
                  <a:srgbClr val="000000"/>
                </a:solidFill>
                <a:latin typeface="Calibri"/>
                <a:ea typeface="PingFang SC"/>
              </a:rPr>
              <a:t>Enhanced version of </a:t>
            </a:r>
            <a:r>
              <a:rPr lang="en-US" sz="2800" b="0" i="0" u="none" strike="noStrike" cap="none" spc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draft-xu-msr6-rbs, presented @IETF113, 6MAN, PIM</a:t>
            </a:r>
            <a:endParaRPr lang="en-US" sz="2800" b="0" i="0" u="none" strike="noStrike" cap="none" spc="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 marL="360000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endParaRPr lang="en-US" sz="2200" b="0" strike="noStrike" spc="0">
              <a:latin typeface="Arial"/>
              <a:ea typeface="PingFang SC"/>
            </a:endParaRPr>
          </a:p>
          <a:p>
            <a:pPr marL="360000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r>
              <a:rPr lang="en-US" sz="2600" b="0" i="0" u="none" strike="noStrike" cap="none" spc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MSR6 TE with RBS - Compressed representation of a steered tree </a:t>
            </a:r>
            <a:endParaRPr sz="2600" b="0" i="0" u="none" strike="noStrike" cap="none" spc="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 marL="760050" lvl="1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r>
              <a:rPr lang="en-US" sz="2200" b="0" i="0" u="none" strike="noStrike" cap="none" spc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Simulations for large scale SP: More efficient/fewer packet copies than “flat bitstrings” (e.g. Like BIER)</a:t>
            </a:r>
            <a:br>
              <a:rPr lang="en-US" sz="2200" b="0" i="0" u="none" strike="noStrike" cap="none" spc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</a:br>
            <a:endParaRPr lang="en-US" sz="2200" b="0" i="0" u="none" strike="noStrike" cap="none" spc="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 marL="760050" lvl="1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r>
              <a:rPr lang="en-US" sz="2200" b="0" i="0" u="none" strike="noStrike" cap="none" spc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Example: 2048 MSER/BFER. 256 bit flat bitstring: packet to 8 BFER may require 8 bitstring = 8 packet copies. With RBS, most often, single packet suffices to reach any set of 8 MSER !</a:t>
            </a:r>
            <a:endParaRPr lang="en-US" sz="2200" b="0" i="0" u="none" strike="noStrike" cap="none" spc="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 marL="1160100" lvl="2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r>
              <a:rPr lang="en-US" sz="2200" b="0" i="1" u="none" strike="noStrike" cap="none" spc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101 Multicast History: PIM-SM: efficient support for “sparse trees” in large networks is key!</a:t>
            </a:r>
            <a:endParaRPr sz="2200" b="0" i="1" u="none" strike="noStrike" cap="none" spc="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 marL="760050" lvl="1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r>
              <a:rPr lang="en-US" sz="2200" b="0" i="1" u="none" strike="noStrike" cap="none" spc="0">
                <a:solidFill>
                  <a:srgbClr val="C00000"/>
                </a:solidFill>
                <a:latin typeface="Calibri Light"/>
                <a:ea typeface="Calibri Light"/>
                <a:cs typeface="Calibri Light"/>
              </a:rPr>
              <a:t>Claim: We may be able to use RBS for both BE and TE services (BE = PCE calculates shortest path RBS tree)</a:t>
            </a:r>
            <a:endParaRPr sz="2200" b="0" i="1" u="none" strike="noStrike" cap="none" spc="0">
              <a:solidFill>
                <a:srgbClr val="C00000"/>
              </a:solidFill>
              <a:latin typeface="Calibri Light"/>
              <a:ea typeface="Calibri Light"/>
              <a:cs typeface="Calibri Light"/>
            </a:endParaRPr>
          </a:p>
          <a:p>
            <a:pPr marL="760050" lvl="1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endParaRPr sz="2200" b="0" strike="noStrike" spc="0">
              <a:solidFill>
                <a:srgbClr val="C00000"/>
              </a:solidFill>
              <a:latin typeface="Arial"/>
              <a:ea typeface="PingFang SC"/>
            </a:endParaRPr>
          </a:p>
          <a:p>
            <a:pPr marL="360000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r>
              <a:rPr lang="en-US" sz="2200" b="0" strike="noStrike" spc="0">
                <a:solidFill>
                  <a:srgbClr val="000000"/>
                </a:solidFill>
                <a:latin typeface="Calibri"/>
                <a:ea typeface="PingFang SC"/>
              </a:rPr>
              <a:t>Intended to ideally fit existing IPv6 routing header approach</a:t>
            </a:r>
            <a:endParaRPr sz="2200" b="0" strike="noStrike" spc="0">
              <a:solidFill>
                <a:srgbClr val="000000"/>
              </a:solidFill>
              <a:latin typeface="Calibri"/>
              <a:ea typeface="PingFang SC"/>
            </a:endParaRPr>
          </a:p>
          <a:p>
            <a:pPr marL="3600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PingFang SC"/>
              </a:rPr>
              <a:t>Intended to be minor additional per-packet-copy processing compared to BIER</a:t>
            </a:r>
            <a:endParaRPr sz="2200" b="0" strike="noStrike" spc="0">
              <a:solidFill>
                <a:srgbClr val="000000"/>
              </a:solidFill>
              <a:latin typeface="Calibri"/>
              <a:ea typeface="PingFang SC"/>
            </a:endParaRPr>
          </a:p>
          <a:p>
            <a:pPr marL="760050" lvl="1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r>
              <a:rPr lang="en-US" sz="2200" b="0" strike="noStrike" spc="0">
                <a:solidFill>
                  <a:srgbClr val="000000"/>
                </a:solidFill>
                <a:latin typeface="Calibri"/>
                <a:ea typeface="PingFang SC"/>
              </a:rPr>
              <a:t>Every MSR only needs to perform replication on a single bitstring (reuse BIER replication HW)</a:t>
            </a:r>
            <a:endParaRPr lang="en-US" sz="2200" b="0" strike="noStrike" spc="0">
              <a:solidFill>
                <a:srgbClr val="000000"/>
              </a:solidFill>
              <a:latin typeface="Calibri"/>
              <a:ea typeface="PingFang SC"/>
            </a:endParaRPr>
          </a:p>
          <a:p>
            <a:pPr marL="760050" lvl="1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r>
              <a:rPr lang="en-US" sz="2200" b="0" strike="noStrike" spc="0">
                <a:solidFill>
                  <a:srgbClr val="000000"/>
                </a:solidFill>
                <a:latin typeface="Calibri"/>
                <a:ea typeface="PingFang SC"/>
              </a:rPr>
              <a:t>Additional work: Calculate bitstring offset for every packet copy along the tree</a:t>
            </a:r>
            <a:endParaRPr lang="en-US" sz="2200" b="0" strike="noStrike" spc="0">
              <a:solidFill>
                <a:srgbClr val="000000"/>
              </a:solidFill>
              <a:latin typeface="Calibri"/>
              <a:ea typeface="PingFang SC"/>
            </a:endParaRPr>
          </a:p>
          <a:p>
            <a:pPr marL="3600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endParaRPr lang="en-US" sz="2200" b="0" strike="noStrike" spc="-1">
              <a:latin typeface="Arial"/>
              <a:ea typeface="PingFang SC"/>
            </a:endParaRPr>
          </a:p>
          <a:p>
            <a:pPr marL="3600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PingFang SC"/>
              </a:rPr>
              <a:t>Core property of this proposal “Recursive Bitstring Structure” (RBS) addressing</a:t>
            </a:r>
            <a:endParaRPr lang="en-US" sz="2400" b="0" strike="noStrike" spc="-1">
              <a:latin typeface="Arial"/>
              <a:ea typeface="PingFang SC"/>
            </a:endParaRPr>
          </a:p>
        </p:txBody>
      </p:sp>
      <p:sp>
        <p:nvSpPr>
          <p:cNvPr id="122" name="" hidden="0"/>
          <p:cNvSpPr txBox="1"/>
          <p:nvPr isPhoto="0" userDrawn="0"/>
        </p:nvSpPr>
        <p:spPr bwMode="auto">
          <a:xfrm>
            <a:off x="11517480" y="6274800"/>
            <a:ext cx="385200" cy="427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p>
            <a:pPr>
              <a:defRPr/>
            </a:pPr>
            <a:fld id="{D8FB2485-4083-4523-AF28-6AD569AE8393}" type="slidenum">
              <a:rPr lang="en-US" sz="2400" b="0" strike="noStrike" spc="-1">
                <a:latin typeface="Times New Roman"/>
              </a:rPr>
              <a:t/>
            </a:fld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" name="" hidden="0"/>
          <p:cNvSpPr/>
          <p:nvPr isPhoto="0" userDrawn="0"/>
        </p:nvSpPr>
        <p:spPr bwMode="auto">
          <a:xfrm>
            <a:off x="191520" y="221040"/>
            <a:ext cx="11161440" cy="62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100000"/>
              </a:lnSpc>
              <a:defRPr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</a:rPr>
              <a:t>How it works – the MSR6 RBS specific structure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24" name="" hidden="0"/>
          <p:cNvSpPr/>
          <p:nvPr isPhoto="0" userDrawn="0"/>
        </p:nvSpPr>
        <p:spPr bwMode="auto">
          <a:xfrm flipH="0" flipV="0">
            <a:off x="295200" y="967679"/>
            <a:ext cx="6193800" cy="573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100000"/>
              </a:lnSpc>
              <a:defRPr/>
            </a:pPr>
            <a:r>
              <a:rPr lang="en-US" sz="2400" b="1" strike="noStrike" spc="-1">
                <a:solidFill>
                  <a:srgbClr val="3465A4"/>
                </a:solidFill>
                <a:latin typeface="Arial"/>
              </a:rPr>
              <a:t>Compressed Tree “Address” at A </a:t>
            </a:r>
            <a:endParaRPr lang="en-US" sz="2400" b="1" strike="noStrike" spc="0">
              <a:solidFill>
                <a:srgbClr val="3465A4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2400" b="0" strike="noStrike" spc="0">
              <a:latin typeface="Arial"/>
            </a:endParaRPr>
          </a:p>
          <a:p>
            <a:pPr marL="305908" indent="-305908">
              <a:lnSpc>
                <a:spcPct val="100000"/>
              </a:lnSpc>
              <a:buAutoNum type="arabicPeriod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Describes whole tree!!</a:t>
            </a:r>
            <a:endParaRPr lang="en-US" sz="2000" b="0" strike="noStrike" spc="-1">
              <a:latin typeface="Arial"/>
            </a:endParaRPr>
          </a:p>
          <a:p>
            <a:pPr marL="305908" indent="-305908">
              <a:lnSpc>
                <a:spcPct val="100000"/>
              </a:lnSpc>
              <a:buAutoNum type="arabicPeriod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Rtr A examines its BitString (BS) </a:t>
            </a:r>
            <a:br>
              <a:rPr lang="en-US" sz="2000" b="0" strike="noStrike" spc="-1">
                <a:solidFill>
                  <a:srgbClr val="000000"/>
                </a:solidFill>
                <a:latin typeface="Arial"/>
              </a:rPr>
            </a:b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 determines the copies to adjacent MSR to make</a:t>
            </a:r>
            <a:endParaRPr lang="en-US" sz="2000" b="0" strike="noStrike" spc="0">
              <a:solidFill>
                <a:srgbClr val="000000"/>
              </a:solidFill>
              <a:latin typeface="Arial"/>
            </a:endParaRPr>
          </a:p>
          <a:p>
            <a:pPr marL="305908" indent="-305908">
              <a:lnSpc>
                <a:spcPct val="100000"/>
              </a:lnSpc>
              <a:buAutoNum type="arabicPeriod"/>
              <a:defRPr/>
            </a:pPr>
            <a:r>
              <a:rPr lang="en-US" sz="2000" b="0" strike="noStrike" spc="0">
                <a:solidFill>
                  <a:srgbClr val="000000"/>
                </a:solidFill>
                <a:latin typeface="Arial"/>
              </a:rPr>
              <a:t>Sees two bits are set. Creates two packet copies</a:t>
            </a:r>
            <a:endParaRPr lang="en-US" sz="2000" b="0" strike="noStrike" spc="0">
              <a:solidFill>
                <a:srgbClr val="000000"/>
              </a:solidFill>
              <a:latin typeface="Arial"/>
            </a:endParaRPr>
          </a:p>
          <a:p>
            <a:pPr marL="305908" indent="-305908">
              <a:lnSpc>
                <a:spcPct val="100000"/>
              </a:lnSpc>
              <a:buAutoNum type="arabicPeriod"/>
              <a:defRPr/>
            </a:pPr>
            <a:r>
              <a:rPr lang="en-US" sz="2000" b="0" strike="noStrike" spc="0">
                <a:solidFill>
                  <a:srgbClr val="000000"/>
                </a:solidFill>
                <a:latin typeface="Arial"/>
              </a:rPr>
              <a:t>For each copy, RBS structure is adjusted</a:t>
            </a:r>
            <a:endParaRPr lang="en-US" sz="2000" b="0" strike="noStrike" spc="0">
              <a:latin typeface="Arial"/>
            </a:endParaRPr>
          </a:p>
          <a:p>
            <a:pPr marL="305908" indent="-305908">
              <a:lnSpc>
                <a:spcPct val="100000"/>
              </a:lnSpc>
              <a:buAutoNum type="arabicPeriod"/>
              <a:defRPr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2400" b="1" strike="noStrike" spc="-1">
                <a:solidFill>
                  <a:srgbClr val="A7074B"/>
                </a:solidFill>
                <a:latin typeface="Arial"/>
                <a:ea typeface="PingFang SC"/>
              </a:rPr>
              <a:t>(active) Compressed Tree “Address” at B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2400" b="0" strike="noStrike" spc="0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2400" b="1" strike="noStrike" spc="-1">
                <a:solidFill>
                  <a:srgbClr val="069A2E"/>
                </a:solidFill>
                <a:latin typeface="Arial"/>
                <a:ea typeface="PingFang SC"/>
              </a:rPr>
              <a:t>(active) Compressed Tree “Address” at C</a:t>
            </a:r>
            <a:endParaRPr lang="en-US" sz="2400" b="1" strike="noStrike" spc="0">
              <a:solidFill>
                <a:srgbClr val="069A2E"/>
              </a:solidFill>
              <a:latin typeface="Arial"/>
              <a:ea typeface="PingFang SC"/>
            </a:endParaRPr>
          </a:p>
          <a:p>
            <a:pPr>
              <a:lnSpc>
                <a:spcPct val="100000"/>
              </a:lnSpc>
              <a:defRPr/>
            </a:pPr>
            <a:endParaRPr lang="en-US" sz="2000" b="1" strike="noStrike" spc="0">
              <a:solidFill>
                <a:srgbClr val="069A2E"/>
              </a:solidFill>
              <a:latin typeface="Arial"/>
              <a:ea typeface="PingFang SC"/>
            </a:endParaRPr>
          </a:p>
          <a:p>
            <a:pPr>
              <a:lnSpc>
                <a:spcPct val="100000"/>
              </a:lnSpc>
              <a:defRPr/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Each routers structure (A, B, C) is called</a:t>
            </a:r>
            <a:br>
              <a:rPr lang="en-US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en-US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a Recursive Unit (RU)</a:t>
            </a:r>
            <a:endParaRPr lang="en-US" sz="2000" b="1" strike="noStrike" spc="0">
              <a:solidFill>
                <a:srgbClr val="069A2E"/>
              </a:solidFill>
              <a:latin typeface="Arial"/>
              <a:ea typeface="PingFang SC"/>
            </a:endParaRPr>
          </a:p>
          <a:p>
            <a:pPr>
              <a:lnSpc>
                <a:spcPct val="100000"/>
              </a:lnSpc>
              <a:defRPr/>
            </a:pPr>
            <a:endParaRPr lang="en-US" sz="1500" b="0" strike="noStrike" spc="-1">
              <a:latin typeface="Arial"/>
            </a:endParaRPr>
          </a:p>
        </p:txBody>
      </p:sp>
      <p:grpSp>
        <p:nvGrpSpPr>
          <p:cNvPr id="125" name="" hidden="0"/>
          <p:cNvGrpSpPr/>
          <p:nvPr isPhoto="0" userDrawn="0"/>
        </p:nvGrpSpPr>
        <p:grpSpPr bwMode="auto">
          <a:xfrm>
            <a:off x="8723880" y="2141280"/>
            <a:ext cx="898200" cy="638640"/>
            <a:chOff x="8723880" y="2141280"/>
            <a:chExt cx="898200" cy="638640"/>
          </a:xfrm>
        </p:grpSpPr>
        <p:sp>
          <p:nvSpPr>
            <p:cNvPr id="126" name="" hidden="0"/>
            <p:cNvSpPr/>
            <p:nvPr isPhoto="0" userDrawn="0"/>
          </p:nvSpPr>
          <p:spPr bwMode="auto">
            <a:xfrm>
              <a:off x="8892000" y="2542680"/>
              <a:ext cx="157320" cy="165960"/>
            </a:xfrm>
            <a:prstGeom prst="rect">
              <a:avLst/>
            </a:prstGeom>
            <a:solidFill>
              <a:srgbClr val="729FCF"/>
            </a:solidFill>
            <a:ln w="180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" hidden="0"/>
            <p:cNvSpPr/>
            <p:nvPr isPhoto="0" userDrawn="0"/>
          </p:nvSpPr>
          <p:spPr bwMode="auto">
            <a:xfrm>
              <a:off x="9053280" y="2542680"/>
              <a:ext cx="157320" cy="165960"/>
            </a:xfrm>
            <a:prstGeom prst="rect">
              <a:avLst/>
            </a:prstGeom>
            <a:solidFill>
              <a:srgbClr val="FFFFFF"/>
            </a:solidFill>
            <a:ln w="180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" hidden="0"/>
            <p:cNvSpPr/>
            <p:nvPr isPhoto="0" userDrawn="0"/>
          </p:nvSpPr>
          <p:spPr bwMode="auto">
            <a:xfrm>
              <a:off x="9224280" y="2542680"/>
              <a:ext cx="157320" cy="165960"/>
            </a:xfrm>
            <a:prstGeom prst="rect">
              <a:avLst/>
            </a:prstGeom>
            <a:solidFill>
              <a:srgbClr val="729FCF"/>
            </a:solidFill>
            <a:ln w="180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" hidden="0"/>
            <p:cNvSpPr/>
            <p:nvPr isPhoto="0" userDrawn="0"/>
          </p:nvSpPr>
          <p:spPr bwMode="auto">
            <a:xfrm>
              <a:off x="9385560" y="2542680"/>
              <a:ext cx="157320" cy="165960"/>
            </a:xfrm>
            <a:prstGeom prst="rect">
              <a:avLst/>
            </a:prstGeom>
            <a:solidFill>
              <a:srgbClr val="FFFFFF"/>
            </a:solidFill>
            <a:ln w="180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" hidden="0"/>
            <p:cNvSpPr/>
            <p:nvPr isPhoto="0" userDrawn="0"/>
          </p:nvSpPr>
          <p:spPr bwMode="auto">
            <a:xfrm>
              <a:off x="8796960" y="2219760"/>
              <a:ext cx="763920" cy="345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>
              <a:noAutofit/>
            </a:bodyPr>
            <a:p>
              <a:pPr>
                <a:lnSpc>
                  <a:spcPct val="100000"/>
                </a:lnSpc>
                <a:defRPr/>
              </a:pPr>
              <a:r>
                <a:rPr lang="en-US" sz="1800" b="0" strike="noStrike" spc="-1">
                  <a:latin typeface="Arial"/>
                </a:rPr>
                <a:t>BS A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31" name="" hidden="0"/>
            <p:cNvSpPr/>
            <p:nvPr isPhoto="0" userDrawn="0"/>
          </p:nvSpPr>
          <p:spPr bwMode="auto">
            <a:xfrm>
              <a:off x="8723880" y="2141280"/>
              <a:ext cx="898200" cy="638640"/>
            </a:xfrm>
            <a:prstGeom prst="rect">
              <a:avLst/>
            </a:prstGeom>
            <a:noFill/>
            <a:ln w="180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2" name="" hidden="0"/>
          <p:cNvSpPr/>
          <p:nvPr isPhoto="0" userDrawn="0"/>
        </p:nvSpPr>
        <p:spPr bwMode="auto">
          <a:xfrm>
            <a:off x="8351640" y="3920760"/>
            <a:ext cx="157320" cy="165960"/>
          </a:xfrm>
          <a:prstGeom prst="rect">
            <a:avLst/>
          </a:prstGeom>
          <a:solidFill>
            <a:srgbClr val="729FCF"/>
          </a:solidFill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" hidden="0"/>
          <p:cNvSpPr/>
          <p:nvPr isPhoto="0" userDrawn="0"/>
        </p:nvSpPr>
        <p:spPr bwMode="auto">
          <a:xfrm>
            <a:off x="8512920" y="3920760"/>
            <a:ext cx="157320" cy="165960"/>
          </a:xfrm>
          <a:prstGeom prst="rect">
            <a:avLst/>
          </a:prstGeom>
          <a:solidFill>
            <a:srgbClr val="FFFFFF"/>
          </a:solidFill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" hidden="0"/>
          <p:cNvSpPr/>
          <p:nvPr isPhoto="0" userDrawn="0"/>
        </p:nvSpPr>
        <p:spPr bwMode="auto">
          <a:xfrm>
            <a:off x="8683920" y="3920760"/>
            <a:ext cx="157320" cy="165960"/>
          </a:xfrm>
          <a:prstGeom prst="rect">
            <a:avLst/>
          </a:prstGeom>
          <a:solidFill>
            <a:srgbClr val="729FCF"/>
          </a:solidFill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" hidden="0"/>
          <p:cNvSpPr/>
          <p:nvPr isPhoto="0" userDrawn="0"/>
        </p:nvSpPr>
        <p:spPr bwMode="auto">
          <a:xfrm>
            <a:off x="8845200" y="3920760"/>
            <a:ext cx="157320" cy="165960"/>
          </a:xfrm>
          <a:prstGeom prst="rect">
            <a:avLst/>
          </a:prstGeom>
          <a:solidFill>
            <a:srgbClr val="FFFFFF"/>
          </a:solidFill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" hidden="0"/>
          <p:cNvSpPr/>
          <p:nvPr isPhoto="0" userDrawn="0"/>
        </p:nvSpPr>
        <p:spPr bwMode="auto">
          <a:xfrm>
            <a:off x="8256600" y="3597840"/>
            <a:ext cx="7776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latin typeface="Arial"/>
              </a:rPr>
              <a:t>BS B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7" name="" hidden="0"/>
          <p:cNvSpPr/>
          <p:nvPr isPhoto="0" userDrawn="0"/>
        </p:nvSpPr>
        <p:spPr bwMode="auto">
          <a:xfrm>
            <a:off x="8183520" y="3519360"/>
            <a:ext cx="898200" cy="638640"/>
          </a:xfrm>
          <a:prstGeom prst="rect">
            <a:avLst/>
          </a:prstGeom>
          <a:noFill/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" hidden="0"/>
          <p:cNvSpPr/>
          <p:nvPr isPhoto="0" userDrawn="0"/>
        </p:nvSpPr>
        <p:spPr bwMode="auto">
          <a:xfrm>
            <a:off x="9572760" y="3915720"/>
            <a:ext cx="157320" cy="165960"/>
          </a:xfrm>
          <a:prstGeom prst="rect">
            <a:avLst/>
          </a:prstGeom>
          <a:solidFill>
            <a:srgbClr val="729FCF"/>
          </a:solidFill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" hidden="0"/>
          <p:cNvSpPr/>
          <p:nvPr isPhoto="0" userDrawn="0"/>
        </p:nvSpPr>
        <p:spPr bwMode="auto">
          <a:xfrm>
            <a:off x="9734040" y="3915720"/>
            <a:ext cx="157320" cy="165960"/>
          </a:xfrm>
          <a:prstGeom prst="rect">
            <a:avLst/>
          </a:prstGeom>
          <a:solidFill>
            <a:srgbClr val="FFFFFF"/>
          </a:solidFill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" hidden="0"/>
          <p:cNvSpPr/>
          <p:nvPr isPhoto="0" userDrawn="0"/>
        </p:nvSpPr>
        <p:spPr bwMode="auto">
          <a:xfrm>
            <a:off x="9905040" y="3915720"/>
            <a:ext cx="157320" cy="165960"/>
          </a:xfrm>
          <a:prstGeom prst="rect">
            <a:avLst/>
          </a:prstGeom>
          <a:solidFill>
            <a:srgbClr val="729FCF"/>
          </a:solidFill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" hidden="0"/>
          <p:cNvSpPr/>
          <p:nvPr isPhoto="0" userDrawn="0"/>
        </p:nvSpPr>
        <p:spPr bwMode="auto">
          <a:xfrm>
            <a:off x="10066320" y="3915720"/>
            <a:ext cx="157320" cy="165960"/>
          </a:xfrm>
          <a:prstGeom prst="rect">
            <a:avLst/>
          </a:prstGeom>
          <a:solidFill>
            <a:srgbClr val="FFFFFF"/>
          </a:solidFill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" hidden="0"/>
          <p:cNvSpPr/>
          <p:nvPr isPhoto="0" userDrawn="0"/>
        </p:nvSpPr>
        <p:spPr bwMode="auto">
          <a:xfrm>
            <a:off x="9477720" y="3592800"/>
            <a:ext cx="7898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latin typeface="Arial"/>
              </a:rPr>
              <a:t>BS 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3" name="" hidden="0"/>
          <p:cNvSpPr/>
          <p:nvPr isPhoto="0" userDrawn="0"/>
        </p:nvSpPr>
        <p:spPr bwMode="auto">
          <a:xfrm>
            <a:off x="9404640" y="3514320"/>
            <a:ext cx="898200" cy="638640"/>
          </a:xfrm>
          <a:prstGeom prst="rect">
            <a:avLst/>
          </a:prstGeom>
          <a:noFill/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" hidden="0"/>
          <p:cNvSpPr/>
          <p:nvPr isPhoto="0" userDrawn="0"/>
        </p:nvSpPr>
        <p:spPr bwMode="auto">
          <a:xfrm>
            <a:off x="9759240" y="5106600"/>
            <a:ext cx="157320" cy="165960"/>
          </a:xfrm>
          <a:prstGeom prst="rect">
            <a:avLst/>
          </a:prstGeom>
          <a:solidFill>
            <a:srgbClr val="729FCF"/>
          </a:solidFill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" hidden="0"/>
          <p:cNvSpPr/>
          <p:nvPr isPhoto="0" userDrawn="0"/>
        </p:nvSpPr>
        <p:spPr bwMode="auto">
          <a:xfrm>
            <a:off x="9920520" y="5106600"/>
            <a:ext cx="157320" cy="165960"/>
          </a:xfrm>
          <a:prstGeom prst="rect">
            <a:avLst/>
          </a:prstGeom>
          <a:solidFill>
            <a:srgbClr val="FFFFFF"/>
          </a:solidFill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" hidden="0"/>
          <p:cNvSpPr/>
          <p:nvPr isPhoto="0" userDrawn="0"/>
        </p:nvSpPr>
        <p:spPr bwMode="auto">
          <a:xfrm>
            <a:off x="10091520" y="5106600"/>
            <a:ext cx="157320" cy="165960"/>
          </a:xfrm>
          <a:prstGeom prst="rect">
            <a:avLst/>
          </a:prstGeom>
          <a:solidFill>
            <a:srgbClr val="729FCF"/>
          </a:solidFill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" hidden="0"/>
          <p:cNvSpPr/>
          <p:nvPr isPhoto="0" userDrawn="0"/>
        </p:nvSpPr>
        <p:spPr bwMode="auto">
          <a:xfrm>
            <a:off x="10252800" y="5106600"/>
            <a:ext cx="157320" cy="165960"/>
          </a:xfrm>
          <a:prstGeom prst="rect">
            <a:avLst/>
          </a:prstGeom>
          <a:solidFill>
            <a:srgbClr val="FFFFFF"/>
          </a:solidFill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" hidden="0"/>
          <p:cNvSpPr/>
          <p:nvPr isPhoto="0" userDrawn="0"/>
        </p:nvSpPr>
        <p:spPr bwMode="auto">
          <a:xfrm>
            <a:off x="9664200" y="4783680"/>
            <a:ext cx="7898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latin typeface="Arial"/>
              </a:rPr>
              <a:t>BS 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9" name="" hidden="0"/>
          <p:cNvSpPr/>
          <p:nvPr isPhoto="0" userDrawn="0"/>
        </p:nvSpPr>
        <p:spPr bwMode="auto">
          <a:xfrm>
            <a:off x="9591120" y="4705200"/>
            <a:ext cx="898200" cy="638640"/>
          </a:xfrm>
          <a:prstGeom prst="rect">
            <a:avLst/>
          </a:prstGeom>
          <a:noFill/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" hidden="0"/>
          <p:cNvSpPr/>
          <p:nvPr isPhoto="0" userDrawn="0"/>
        </p:nvSpPr>
        <p:spPr bwMode="auto">
          <a:xfrm>
            <a:off x="11022840" y="5117760"/>
            <a:ext cx="157320" cy="165960"/>
          </a:xfrm>
          <a:prstGeom prst="rect">
            <a:avLst/>
          </a:prstGeom>
          <a:solidFill>
            <a:srgbClr val="729FCF"/>
          </a:solidFill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" hidden="0"/>
          <p:cNvSpPr/>
          <p:nvPr isPhoto="0" userDrawn="0"/>
        </p:nvSpPr>
        <p:spPr bwMode="auto">
          <a:xfrm>
            <a:off x="11184120" y="5117760"/>
            <a:ext cx="157320" cy="165960"/>
          </a:xfrm>
          <a:prstGeom prst="rect">
            <a:avLst/>
          </a:prstGeom>
          <a:solidFill>
            <a:srgbClr val="FFFFFF"/>
          </a:solidFill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" hidden="0"/>
          <p:cNvSpPr/>
          <p:nvPr isPhoto="0" userDrawn="0"/>
        </p:nvSpPr>
        <p:spPr bwMode="auto">
          <a:xfrm>
            <a:off x="11355120" y="5117760"/>
            <a:ext cx="157320" cy="165960"/>
          </a:xfrm>
          <a:prstGeom prst="rect">
            <a:avLst/>
          </a:prstGeom>
          <a:solidFill>
            <a:srgbClr val="729FCF"/>
          </a:solidFill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" hidden="0"/>
          <p:cNvSpPr/>
          <p:nvPr isPhoto="0" userDrawn="0"/>
        </p:nvSpPr>
        <p:spPr bwMode="auto">
          <a:xfrm>
            <a:off x="11516400" y="5117760"/>
            <a:ext cx="157320" cy="165960"/>
          </a:xfrm>
          <a:prstGeom prst="rect">
            <a:avLst/>
          </a:prstGeom>
          <a:solidFill>
            <a:srgbClr val="FFFFFF"/>
          </a:solidFill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" hidden="0"/>
          <p:cNvSpPr/>
          <p:nvPr isPhoto="0" userDrawn="0"/>
        </p:nvSpPr>
        <p:spPr bwMode="auto">
          <a:xfrm>
            <a:off x="10927800" y="4794840"/>
            <a:ext cx="7776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latin typeface="Arial"/>
              </a:rPr>
              <a:t>BS 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5" name="" hidden="0"/>
          <p:cNvSpPr/>
          <p:nvPr isPhoto="0" userDrawn="0"/>
        </p:nvSpPr>
        <p:spPr bwMode="auto">
          <a:xfrm>
            <a:off x="10854720" y="4716360"/>
            <a:ext cx="898200" cy="638640"/>
          </a:xfrm>
          <a:prstGeom prst="rect">
            <a:avLst/>
          </a:prstGeom>
          <a:noFill/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" hidden="0"/>
          <p:cNvSpPr/>
          <p:nvPr isPhoto="0" userDrawn="0"/>
        </p:nvSpPr>
        <p:spPr bwMode="auto">
          <a:xfrm flipH="1">
            <a:off x="8695440" y="2615760"/>
            <a:ext cx="268200" cy="89532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" hidden="0"/>
          <p:cNvSpPr/>
          <p:nvPr isPhoto="0" userDrawn="0"/>
        </p:nvSpPr>
        <p:spPr bwMode="auto">
          <a:xfrm>
            <a:off x="9329760" y="2617920"/>
            <a:ext cx="547200" cy="93672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" hidden="0"/>
          <p:cNvSpPr/>
          <p:nvPr isPhoto="0" userDrawn="0"/>
        </p:nvSpPr>
        <p:spPr bwMode="auto">
          <a:xfrm flipH="1">
            <a:off x="7622280" y="4000320"/>
            <a:ext cx="820800" cy="70704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" hidden="0"/>
          <p:cNvSpPr/>
          <p:nvPr isPhoto="0" userDrawn="0"/>
        </p:nvSpPr>
        <p:spPr bwMode="auto">
          <a:xfrm>
            <a:off x="8751600" y="3980160"/>
            <a:ext cx="56880" cy="73836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" hidden="0"/>
          <p:cNvSpPr/>
          <p:nvPr isPhoto="0" userDrawn="0"/>
        </p:nvSpPr>
        <p:spPr bwMode="auto">
          <a:xfrm flipH="1">
            <a:off x="7212240" y="5243760"/>
            <a:ext cx="175680" cy="46116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" hidden="0"/>
          <p:cNvSpPr/>
          <p:nvPr isPhoto="0" userDrawn="0"/>
        </p:nvSpPr>
        <p:spPr bwMode="auto">
          <a:xfrm>
            <a:off x="7714440" y="5223960"/>
            <a:ext cx="18720" cy="46980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" hidden="0"/>
          <p:cNvSpPr/>
          <p:nvPr isPhoto="0" userDrawn="0"/>
        </p:nvSpPr>
        <p:spPr bwMode="auto">
          <a:xfrm flipH="1">
            <a:off x="8380080" y="5268240"/>
            <a:ext cx="175680" cy="46116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" hidden="0"/>
          <p:cNvSpPr/>
          <p:nvPr isPhoto="0" userDrawn="0"/>
        </p:nvSpPr>
        <p:spPr bwMode="auto">
          <a:xfrm>
            <a:off x="8882280" y="5248440"/>
            <a:ext cx="18720" cy="46980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" hidden="0"/>
          <p:cNvSpPr/>
          <p:nvPr isPhoto="0" userDrawn="0"/>
        </p:nvSpPr>
        <p:spPr bwMode="auto">
          <a:xfrm>
            <a:off x="7309440" y="5124600"/>
            <a:ext cx="157320" cy="165960"/>
          </a:xfrm>
          <a:prstGeom prst="rect">
            <a:avLst/>
          </a:prstGeom>
          <a:solidFill>
            <a:srgbClr val="729FCF"/>
          </a:solidFill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" hidden="0"/>
          <p:cNvSpPr/>
          <p:nvPr isPhoto="0" userDrawn="0"/>
        </p:nvSpPr>
        <p:spPr bwMode="auto">
          <a:xfrm>
            <a:off x="7470720" y="5124600"/>
            <a:ext cx="157320" cy="165960"/>
          </a:xfrm>
          <a:prstGeom prst="rect">
            <a:avLst/>
          </a:prstGeom>
          <a:solidFill>
            <a:srgbClr val="FFFFFF"/>
          </a:solidFill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" hidden="0"/>
          <p:cNvSpPr/>
          <p:nvPr isPhoto="0" userDrawn="0"/>
        </p:nvSpPr>
        <p:spPr bwMode="auto">
          <a:xfrm>
            <a:off x="7641720" y="5124600"/>
            <a:ext cx="157320" cy="165960"/>
          </a:xfrm>
          <a:prstGeom prst="rect">
            <a:avLst/>
          </a:prstGeom>
          <a:solidFill>
            <a:srgbClr val="729FCF"/>
          </a:solidFill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" hidden="0"/>
          <p:cNvSpPr/>
          <p:nvPr isPhoto="0" userDrawn="0"/>
        </p:nvSpPr>
        <p:spPr bwMode="auto">
          <a:xfrm>
            <a:off x="7803000" y="5124600"/>
            <a:ext cx="157320" cy="165960"/>
          </a:xfrm>
          <a:prstGeom prst="rect">
            <a:avLst/>
          </a:prstGeom>
          <a:solidFill>
            <a:srgbClr val="FFFFFF"/>
          </a:solidFill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 hidden="0"/>
          <p:cNvSpPr/>
          <p:nvPr isPhoto="0" userDrawn="0"/>
        </p:nvSpPr>
        <p:spPr bwMode="auto">
          <a:xfrm>
            <a:off x="7214400" y="4801680"/>
            <a:ext cx="7898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latin typeface="Arial"/>
              </a:rPr>
              <a:t>BS 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9" name="" hidden="0"/>
          <p:cNvSpPr/>
          <p:nvPr isPhoto="0" userDrawn="0"/>
        </p:nvSpPr>
        <p:spPr bwMode="auto">
          <a:xfrm>
            <a:off x="7141320" y="4723200"/>
            <a:ext cx="898200" cy="638640"/>
          </a:xfrm>
          <a:prstGeom prst="rect">
            <a:avLst/>
          </a:prstGeom>
          <a:noFill/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" hidden="0"/>
          <p:cNvSpPr/>
          <p:nvPr isPhoto="0" userDrawn="0"/>
        </p:nvSpPr>
        <p:spPr bwMode="auto">
          <a:xfrm>
            <a:off x="8473680" y="5102280"/>
            <a:ext cx="157320" cy="165960"/>
          </a:xfrm>
          <a:prstGeom prst="rect">
            <a:avLst/>
          </a:prstGeom>
          <a:solidFill>
            <a:srgbClr val="729FCF"/>
          </a:solidFill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" hidden="0"/>
          <p:cNvSpPr/>
          <p:nvPr isPhoto="0" userDrawn="0"/>
        </p:nvSpPr>
        <p:spPr bwMode="auto">
          <a:xfrm>
            <a:off x="8634960" y="5102280"/>
            <a:ext cx="157320" cy="165960"/>
          </a:xfrm>
          <a:prstGeom prst="rect">
            <a:avLst/>
          </a:prstGeom>
          <a:solidFill>
            <a:srgbClr val="FFFFFF"/>
          </a:solidFill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" hidden="0"/>
          <p:cNvSpPr/>
          <p:nvPr isPhoto="0" userDrawn="0"/>
        </p:nvSpPr>
        <p:spPr bwMode="auto">
          <a:xfrm>
            <a:off x="8805960" y="5102280"/>
            <a:ext cx="157320" cy="165960"/>
          </a:xfrm>
          <a:prstGeom prst="rect">
            <a:avLst/>
          </a:prstGeom>
          <a:solidFill>
            <a:srgbClr val="729FCF"/>
          </a:solidFill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" hidden="0"/>
          <p:cNvSpPr/>
          <p:nvPr isPhoto="0" userDrawn="0"/>
        </p:nvSpPr>
        <p:spPr bwMode="auto">
          <a:xfrm>
            <a:off x="8967240" y="5102280"/>
            <a:ext cx="157320" cy="165960"/>
          </a:xfrm>
          <a:prstGeom prst="rect">
            <a:avLst/>
          </a:prstGeom>
          <a:solidFill>
            <a:srgbClr val="FFFFFF"/>
          </a:solidFill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" hidden="0"/>
          <p:cNvSpPr/>
          <p:nvPr isPhoto="0" userDrawn="0"/>
        </p:nvSpPr>
        <p:spPr bwMode="auto">
          <a:xfrm>
            <a:off x="8378640" y="4779360"/>
            <a:ext cx="7776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latin typeface="Arial"/>
              </a:rPr>
              <a:t>BS 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5" name="" hidden="0"/>
          <p:cNvSpPr/>
          <p:nvPr isPhoto="0" userDrawn="0"/>
        </p:nvSpPr>
        <p:spPr bwMode="auto">
          <a:xfrm>
            <a:off x="8305560" y="4700880"/>
            <a:ext cx="898200" cy="638640"/>
          </a:xfrm>
          <a:prstGeom prst="rect">
            <a:avLst/>
          </a:prstGeom>
          <a:noFill/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" hidden="0"/>
          <p:cNvSpPr/>
          <p:nvPr isPhoto="0" userDrawn="0"/>
        </p:nvSpPr>
        <p:spPr bwMode="auto">
          <a:xfrm flipH="1">
            <a:off x="7212240" y="5239440"/>
            <a:ext cx="175680" cy="46116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" hidden="0"/>
          <p:cNvSpPr/>
          <p:nvPr isPhoto="0" userDrawn="0"/>
        </p:nvSpPr>
        <p:spPr bwMode="auto">
          <a:xfrm>
            <a:off x="7714440" y="5219640"/>
            <a:ext cx="18720" cy="46980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" hidden="0"/>
          <p:cNvSpPr/>
          <p:nvPr isPhoto="0" userDrawn="0"/>
        </p:nvSpPr>
        <p:spPr bwMode="auto">
          <a:xfrm flipH="1">
            <a:off x="8380080" y="5263920"/>
            <a:ext cx="175680" cy="46116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" hidden="0"/>
          <p:cNvSpPr/>
          <p:nvPr isPhoto="0" userDrawn="0"/>
        </p:nvSpPr>
        <p:spPr bwMode="auto">
          <a:xfrm>
            <a:off x="8882280" y="5244120"/>
            <a:ext cx="18720" cy="46980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" hidden="0"/>
          <p:cNvSpPr/>
          <p:nvPr isPhoto="0" userDrawn="0"/>
        </p:nvSpPr>
        <p:spPr bwMode="auto">
          <a:xfrm>
            <a:off x="9994320" y="4079160"/>
            <a:ext cx="1385280" cy="63936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" hidden="0"/>
          <p:cNvSpPr/>
          <p:nvPr isPhoto="0" userDrawn="0"/>
        </p:nvSpPr>
        <p:spPr bwMode="auto">
          <a:xfrm>
            <a:off x="9694440" y="4060080"/>
            <a:ext cx="277560" cy="65844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" hidden="0"/>
          <p:cNvSpPr/>
          <p:nvPr isPhoto="0" userDrawn="0"/>
        </p:nvSpPr>
        <p:spPr bwMode="auto">
          <a:xfrm flipH="1">
            <a:off x="9680760" y="5277240"/>
            <a:ext cx="175680" cy="46116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" hidden="0"/>
          <p:cNvSpPr/>
          <p:nvPr isPhoto="0" userDrawn="0"/>
        </p:nvSpPr>
        <p:spPr bwMode="auto">
          <a:xfrm>
            <a:off x="10182960" y="5257440"/>
            <a:ext cx="18720" cy="46980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" hidden="0"/>
          <p:cNvSpPr/>
          <p:nvPr isPhoto="0" userDrawn="0"/>
        </p:nvSpPr>
        <p:spPr bwMode="auto">
          <a:xfrm flipH="1">
            <a:off x="10944360" y="5221800"/>
            <a:ext cx="175680" cy="46116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" hidden="0"/>
          <p:cNvSpPr/>
          <p:nvPr isPhoto="0" userDrawn="0"/>
        </p:nvSpPr>
        <p:spPr bwMode="auto">
          <a:xfrm>
            <a:off x="11446560" y="5202000"/>
            <a:ext cx="18720" cy="46980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" hidden="0"/>
          <p:cNvSpPr/>
          <p:nvPr isPhoto="0" userDrawn="0"/>
        </p:nvSpPr>
        <p:spPr bwMode="auto">
          <a:xfrm>
            <a:off x="7345440" y="5604840"/>
            <a:ext cx="3722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latin typeface="Arial"/>
              </a:rPr>
              <a:t>...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7" name="" hidden="0"/>
          <p:cNvSpPr/>
          <p:nvPr isPhoto="0" userDrawn="0"/>
        </p:nvSpPr>
        <p:spPr bwMode="auto">
          <a:xfrm>
            <a:off x="7345800" y="5604840"/>
            <a:ext cx="3722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latin typeface="Arial"/>
              </a:rPr>
              <a:t>...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8" name="" hidden="0"/>
          <p:cNvSpPr/>
          <p:nvPr isPhoto="0" userDrawn="0"/>
        </p:nvSpPr>
        <p:spPr bwMode="auto">
          <a:xfrm>
            <a:off x="7345800" y="5604840"/>
            <a:ext cx="3722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latin typeface="Arial"/>
              </a:rPr>
              <a:t>...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9" name="" hidden="0"/>
          <p:cNvSpPr/>
          <p:nvPr isPhoto="0" userDrawn="0"/>
        </p:nvSpPr>
        <p:spPr bwMode="auto">
          <a:xfrm>
            <a:off x="8509320" y="5604840"/>
            <a:ext cx="3722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latin typeface="Arial"/>
              </a:rPr>
              <a:t>...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0" name="" hidden="0"/>
          <p:cNvSpPr/>
          <p:nvPr isPhoto="0" userDrawn="0"/>
        </p:nvSpPr>
        <p:spPr bwMode="auto">
          <a:xfrm>
            <a:off x="9784079" y="5604840"/>
            <a:ext cx="3722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latin typeface="Arial"/>
              </a:rPr>
              <a:t>...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1" name="" hidden="0"/>
          <p:cNvSpPr/>
          <p:nvPr isPhoto="0" userDrawn="0"/>
        </p:nvSpPr>
        <p:spPr bwMode="auto">
          <a:xfrm>
            <a:off x="11025720" y="5604840"/>
            <a:ext cx="3722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latin typeface="Arial"/>
              </a:rPr>
              <a:t>...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2" name="" hidden="0"/>
          <p:cNvSpPr/>
          <p:nvPr isPhoto="0" userDrawn="0"/>
        </p:nvSpPr>
        <p:spPr bwMode="auto">
          <a:xfrm>
            <a:off x="6491880" y="1717560"/>
            <a:ext cx="5552280" cy="4527720"/>
          </a:xfrm>
          <a:prstGeom prst="rect">
            <a:avLst/>
          </a:prstGeom>
          <a:noFill/>
          <a:ln w="36000">
            <a:solidFill>
              <a:srgbClr val="3465A4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" hidden="0"/>
          <p:cNvSpPr/>
          <p:nvPr isPhoto="0" userDrawn="0"/>
        </p:nvSpPr>
        <p:spPr bwMode="auto">
          <a:xfrm>
            <a:off x="6602400" y="3182760"/>
            <a:ext cx="2682000" cy="2976120"/>
          </a:xfrm>
          <a:prstGeom prst="rect">
            <a:avLst/>
          </a:prstGeom>
          <a:noFill/>
          <a:ln w="36000">
            <a:solidFill>
              <a:srgbClr val="BF0041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" hidden="0"/>
          <p:cNvSpPr/>
          <p:nvPr isPhoto="0" userDrawn="0"/>
        </p:nvSpPr>
        <p:spPr bwMode="auto">
          <a:xfrm>
            <a:off x="9362160" y="3193560"/>
            <a:ext cx="2571120" cy="2943000"/>
          </a:xfrm>
          <a:prstGeom prst="rect">
            <a:avLst/>
          </a:prstGeom>
          <a:noFill/>
          <a:ln w="36000">
            <a:solidFill>
              <a:srgbClr val="00A933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" hidden="0"/>
          <p:cNvSpPr/>
          <p:nvPr isPhoto="0" userDrawn="0"/>
        </p:nvSpPr>
        <p:spPr bwMode="auto">
          <a:xfrm>
            <a:off x="6522120" y="2430360"/>
            <a:ext cx="22485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latin typeface="Arial"/>
              </a:rPr>
              <a:t>MSR A adjacency bits: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6" name="" hidden="0"/>
          <p:cNvSpPr txBox="1"/>
          <p:nvPr isPhoto="0" userDrawn="0"/>
        </p:nvSpPr>
        <p:spPr bwMode="auto">
          <a:xfrm>
            <a:off x="11517480" y="6274800"/>
            <a:ext cx="385200" cy="427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p>
            <a:pPr>
              <a:defRPr/>
            </a:pPr>
            <a:fld id="{3D13B8C3-9032-4F01-94E5-D544FA53F23F}" type="slidenum">
              <a:rPr lang="en-US" sz="1800" b="0" strike="noStrike" spc="-1">
                <a:latin typeface="Times New Roman"/>
              </a:rPr>
              <a:t/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197" name="" hidden="0"/>
          <p:cNvSpPr txBox="1"/>
          <p:nvPr isPhoto="0" userDrawn="0"/>
        </p:nvSpPr>
        <p:spPr bwMode="auto">
          <a:xfrm>
            <a:off x="6494400" y="1743120"/>
            <a:ext cx="4993560" cy="513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p>
            <a:pPr>
              <a:defRPr/>
            </a:pPr>
            <a:r>
              <a:rPr lang="en-US" sz="1500" b="1" strike="noStrike" spc="-1">
                <a:solidFill>
                  <a:srgbClr val="3465A4"/>
                </a:solidFill>
                <a:latin typeface="Arial"/>
              </a:rPr>
              <a:t>Compressed Tree</a:t>
            </a:r>
            <a:endParaRPr lang="en-US" sz="1500" b="0" strike="noStrike" spc="-1">
              <a:latin typeface="Arial"/>
            </a:endParaRPr>
          </a:p>
          <a:p>
            <a:pPr>
              <a:defRPr/>
            </a:pPr>
            <a:r>
              <a:rPr lang="en-US" sz="1500" b="1" strike="noStrike" spc="-1">
                <a:solidFill>
                  <a:srgbClr val="3465A4"/>
                </a:solidFill>
                <a:latin typeface="Arial"/>
              </a:rPr>
              <a:t> “</a:t>
            </a:r>
            <a:r>
              <a:rPr lang="en-US" sz="1500" b="1" strike="noStrike" spc="-1">
                <a:solidFill>
                  <a:srgbClr val="3465A4"/>
                </a:solidFill>
                <a:latin typeface="Arial"/>
              </a:rPr>
              <a:t>Address” at A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198" name="" hidden="0"/>
          <p:cNvSpPr txBox="1"/>
          <p:nvPr isPhoto="0" userDrawn="0"/>
        </p:nvSpPr>
        <p:spPr bwMode="auto">
          <a:xfrm>
            <a:off x="6571440" y="3186720"/>
            <a:ext cx="4993560" cy="513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p>
            <a:pPr>
              <a:defRPr/>
            </a:pPr>
            <a:r>
              <a:rPr lang="en-US" sz="1500" b="1" strike="noStrike" spc="-1">
                <a:solidFill>
                  <a:srgbClr val="C9211E"/>
                </a:solidFill>
                <a:latin typeface="Arial"/>
              </a:rPr>
              <a:t>Compressed Tree </a:t>
            </a:r>
            <a:endParaRPr lang="en-US" sz="1500" b="0" strike="noStrike" spc="-1">
              <a:solidFill>
                <a:srgbClr val="C9211E"/>
              </a:solidFill>
              <a:latin typeface="Arial"/>
            </a:endParaRPr>
          </a:p>
          <a:p>
            <a:pPr>
              <a:defRPr/>
            </a:pPr>
            <a:r>
              <a:rPr lang="en-US" sz="1500" b="1" strike="noStrike" spc="-1">
                <a:solidFill>
                  <a:srgbClr val="C9211E"/>
                </a:solidFill>
                <a:latin typeface="Arial"/>
              </a:rPr>
              <a:t>“</a:t>
            </a:r>
            <a:r>
              <a:rPr lang="en-US" sz="1500" b="1" strike="noStrike" spc="-1">
                <a:solidFill>
                  <a:srgbClr val="C9211E"/>
                </a:solidFill>
                <a:latin typeface="Arial"/>
              </a:rPr>
              <a:t>Address” at B</a:t>
            </a:r>
            <a:endParaRPr lang="en-US" sz="1500" b="0" strike="noStrike" spc="-1">
              <a:solidFill>
                <a:srgbClr val="C9211E"/>
              </a:solidFill>
              <a:latin typeface="Arial"/>
            </a:endParaRPr>
          </a:p>
        </p:txBody>
      </p:sp>
      <p:sp>
        <p:nvSpPr>
          <p:cNvPr id="199" name="" hidden="0"/>
          <p:cNvSpPr txBox="1"/>
          <p:nvPr isPhoto="0" userDrawn="0"/>
        </p:nvSpPr>
        <p:spPr bwMode="auto">
          <a:xfrm>
            <a:off x="9415440" y="3187080"/>
            <a:ext cx="2506680" cy="513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p>
            <a:pPr algn="r">
              <a:defRPr/>
            </a:pPr>
            <a:r>
              <a:rPr lang="en-US" sz="1500" b="1" strike="noStrike" spc="-1">
                <a:solidFill>
                  <a:srgbClr val="00A933"/>
                </a:solidFill>
                <a:latin typeface="Arial"/>
              </a:rPr>
              <a:t>Compressed Tree</a:t>
            </a:r>
            <a:endParaRPr lang="en-US" sz="1500" b="0" strike="noStrike" spc="-1">
              <a:solidFill>
                <a:srgbClr val="00A933"/>
              </a:solidFill>
              <a:latin typeface="Arial"/>
            </a:endParaRPr>
          </a:p>
          <a:p>
            <a:pPr algn="r">
              <a:defRPr/>
            </a:pPr>
            <a:r>
              <a:rPr lang="en-US" sz="1500" b="1" strike="noStrike" spc="-1">
                <a:solidFill>
                  <a:srgbClr val="00A933"/>
                </a:solidFill>
                <a:latin typeface="Arial"/>
              </a:rPr>
              <a:t>“</a:t>
            </a:r>
            <a:r>
              <a:rPr lang="en-US" sz="1500" b="1" strike="noStrike" spc="-1">
                <a:solidFill>
                  <a:srgbClr val="00A933"/>
                </a:solidFill>
                <a:latin typeface="Arial"/>
              </a:rPr>
              <a:t>Address” at C</a:t>
            </a:r>
            <a:endParaRPr lang="en-US" sz="1500" b="0" strike="noStrike" spc="-1">
              <a:solidFill>
                <a:srgbClr val="00A933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0099063" name="Title 3_0" hidden="0"/>
          <p:cNvSpPr/>
          <p:nvPr isPhoto="0" userDrawn="0"/>
        </p:nvSpPr>
        <p:spPr bwMode="auto">
          <a:xfrm flipH="0" flipV="0">
            <a:off x="285779" y="238679"/>
            <a:ext cx="10782420" cy="60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rmAutofit/>
          </a:bodyPr>
          <a:p>
            <a:pPr>
              <a:lnSpc>
                <a:spcPct val="90000"/>
              </a:lnSpc>
              <a:defRPr/>
            </a:pPr>
            <a:r>
              <a:rPr lang="en-US" sz="3200" b="0" strike="noStrike" spc="0">
                <a:solidFill>
                  <a:srgbClr val="000000"/>
                </a:solidFill>
                <a:latin typeface="Calibri Light"/>
              </a:rPr>
              <a:t>MRH/RBS header explained</a:t>
            </a:r>
            <a:endParaRPr lang="en-US" sz="3200" b="0" strike="noStrike" spc="0">
              <a:latin typeface="Arial"/>
            </a:endParaRPr>
          </a:p>
        </p:txBody>
      </p:sp>
      <p:sp>
        <p:nvSpPr>
          <p:cNvPr id="1239928256" name="Content Placeholder 1_0" hidden="0"/>
          <p:cNvSpPr/>
          <p:nvPr isPhoto="0" userDrawn="0"/>
        </p:nvSpPr>
        <p:spPr bwMode="auto">
          <a:xfrm flipH="0" flipV="0">
            <a:off x="-131152" y="873720"/>
            <a:ext cx="7010399" cy="54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vertOverflow="overflow" horzOverflow="clip" vert="horz" wrap="square" lIns="90000" tIns="45000" rIns="90000" bIns="45000" numCol="1" spcCol="0" rtlCol="0" fromWordArt="0" anchor="t" anchorCtr="0" forceAA="0" upright="0" compatLnSpc="0">
            <a:normAutofit/>
          </a:bodyPr>
          <a:p>
            <a:pPr marL="360000" lvl="0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r>
              <a:rPr lang="en-US" sz="2000" b="0" strike="noStrike" spc="0">
                <a:solidFill>
                  <a:srgbClr val="000000"/>
                </a:solidFill>
                <a:latin typeface="Calibri"/>
                <a:ea typeface="PingFang SC"/>
              </a:rPr>
              <a:t>Processing the multicast tree across all MSR is ONE routing header segment !</a:t>
            </a:r>
            <a:endParaRPr lang="en-US" sz="2000" b="0" strike="noStrike" spc="0">
              <a:solidFill>
                <a:srgbClr val="000000"/>
              </a:solidFill>
              <a:latin typeface="Calibri"/>
              <a:ea typeface="PingFang SC"/>
            </a:endParaRPr>
          </a:p>
          <a:p>
            <a:pPr marL="760050" lvl="1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r>
              <a:rPr lang="en-US" sz="2000" b="0" strike="noStrike" spc="0">
                <a:solidFill>
                  <a:srgbClr val="000000"/>
                </a:solidFill>
                <a:latin typeface="Calibri"/>
                <a:ea typeface="PingFang SC"/>
              </a:rPr>
              <a:t>IPv6 destination address is optional second segment</a:t>
            </a:r>
            <a:endParaRPr lang="en-US" sz="2000" b="0" strike="noStrike" spc="0">
              <a:solidFill>
                <a:srgbClr val="000000"/>
              </a:solidFill>
              <a:latin typeface="Calibri"/>
              <a:ea typeface="PingFang SC"/>
            </a:endParaRPr>
          </a:p>
          <a:p>
            <a:pPr marL="760050" lvl="1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r>
              <a:rPr lang="en-US" sz="2000" b="0" strike="noStrike" spc="0">
                <a:solidFill>
                  <a:srgbClr val="000000"/>
                </a:solidFill>
                <a:latin typeface="Calibri"/>
                <a:ea typeface="PingFang SC"/>
              </a:rPr>
              <a:t>Segments Left only counts these segments</a:t>
            </a:r>
            <a:endParaRPr lang="en-US" sz="2000" b="0" strike="noStrike" spc="0">
              <a:solidFill>
                <a:srgbClr val="000000"/>
              </a:solidFill>
              <a:latin typeface="Calibri"/>
              <a:ea typeface="PingFang SC"/>
            </a:endParaRPr>
          </a:p>
          <a:p>
            <a:pPr marL="360000" lvl="0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r>
              <a:rPr lang="en-US" sz="2000" b="0" strike="noStrike" spc="0">
                <a:solidFill>
                  <a:srgbClr val="FF0000"/>
                </a:solidFill>
                <a:latin typeface="Calibri"/>
                <a:ea typeface="PingFang SC"/>
              </a:rPr>
              <a:t>RU-Length</a:t>
            </a:r>
            <a:r>
              <a:rPr lang="en-US" sz="2000" b="0" strike="noStrike" spc="0">
                <a:solidFill>
                  <a:srgbClr val="000000"/>
                </a:solidFill>
                <a:latin typeface="Calibri"/>
                <a:ea typeface="PingFang SC"/>
              </a:rPr>
              <a:t> and </a:t>
            </a:r>
            <a:r>
              <a:rPr lang="en-US" sz="2000" b="0" strike="noStrike" spc="0">
                <a:solidFill>
                  <a:srgbClr val="FF0000"/>
                </a:solidFill>
                <a:latin typeface="Calibri"/>
                <a:ea typeface="PingFang SC"/>
              </a:rPr>
              <a:t>RU-Offset</a:t>
            </a:r>
            <a:r>
              <a:rPr lang="en-US" sz="2000" b="0" strike="noStrike" spc="0">
                <a:solidFill>
                  <a:srgbClr val="000000"/>
                </a:solidFill>
                <a:latin typeface="Calibri"/>
                <a:ea typeface="PingFang SC"/>
              </a:rPr>
              <a:t> indicate active Recursive Unit</a:t>
            </a:r>
            <a:endParaRPr lang="en-US" sz="2000" b="0" strike="noStrike" spc="0">
              <a:solidFill>
                <a:srgbClr val="000000"/>
              </a:solidFill>
              <a:latin typeface="Calibri"/>
              <a:ea typeface="PingFang SC"/>
            </a:endParaRPr>
          </a:p>
          <a:p>
            <a:pPr marL="760050" lvl="1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r>
              <a:rPr lang="en-US" sz="2000" b="0" strike="noStrike" spc="0">
                <a:solidFill>
                  <a:srgbClr val="000000"/>
                </a:solidFill>
                <a:latin typeface="Calibri"/>
                <a:ea typeface="PingFang SC"/>
              </a:rPr>
              <a:t>Rewritten on every copy to the next-hop MSR</a:t>
            </a:r>
            <a:endParaRPr lang="en-US" sz="2000" b="0" strike="noStrike" spc="0">
              <a:solidFill>
                <a:srgbClr val="000000"/>
              </a:solidFill>
              <a:latin typeface="Calibri"/>
              <a:ea typeface="PingFang SC"/>
            </a:endParaRPr>
          </a:p>
          <a:p>
            <a:pPr marL="760050" lvl="1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r>
              <a:rPr lang="en-US" sz="2000" b="0" strike="noStrike" spc="0">
                <a:solidFill>
                  <a:srgbClr val="000000"/>
                </a:solidFill>
                <a:latin typeface="Calibri"/>
                <a:ea typeface="PingFang SC"/>
              </a:rPr>
              <a:t>Aka: equivalent to Segments-Left, but only for processing the RBS structure hop-by-hop</a:t>
            </a:r>
            <a:endParaRPr lang="en-US" sz="2000" b="0" strike="noStrike" spc="0">
              <a:solidFill>
                <a:srgbClr val="000000"/>
              </a:solidFill>
              <a:latin typeface="Calibri"/>
              <a:ea typeface="PingFang SC"/>
            </a:endParaRPr>
          </a:p>
          <a:p>
            <a:pPr marL="760050" lvl="1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r>
              <a:rPr lang="en-US" sz="2000" b="0" strike="noStrike" spc="0">
                <a:solidFill>
                  <a:srgbClr val="000000"/>
                </a:solidFill>
                <a:latin typeface="Calibri"/>
                <a:ea typeface="PingFang SC"/>
              </a:rPr>
              <a:t>24 bit address rewrite in packet (for high-speed HW)</a:t>
            </a:r>
            <a:endParaRPr lang="en-US" sz="2000" b="0" strike="noStrike" spc="0">
              <a:solidFill>
                <a:srgbClr val="000000"/>
              </a:solidFill>
              <a:latin typeface="Calibri"/>
              <a:ea typeface="PingFang SC"/>
            </a:endParaRPr>
          </a:p>
          <a:p>
            <a:pPr marL="760050" lvl="1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r>
              <a:rPr lang="en-US" sz="2000" b="0" strike="noStrike" spc="0">
                <a:solidFill>
                  <a:srgbClr val="000000"/>
                </a:solidFill>
                <a:latin typeface="Calibri"/>
                <a:ea typeface="PingFang SC"/>
              </a:rPr>
              <a:t>Still IPv6 mandatory rewrite of 128 bit destination addr</a:t>
            </a:r>
            <a:endParaRPr lang="en-US" sz="2000" b="0" strike="noStrike" spc="0">
              <a:solidFill>
                <a:srgbClr val="000000"/>
              </a:solidFill>
              <a:latin typeface="Calibri"/>
              <a:ea typeface="PingFang SC"/>
            </a:endParaRPr>
          </a:p>
          <a:p>
            <a:pPr marL="360000" lvl="0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r>
              <a:rPr lang="en-US" sz="2000" b="0" strike="noStrike" spc="0">
                <a:solidFill>
                  <a:srgbClr val="FF0000"/>
                </a:solidFill>
                <a:latin typeface="Calibri"/>
                <a:ea typeface="PingFang SC"/>
              </a:rPr>
              <a:t>RU0L</a:t>
            </a:r>
            <a:endParaRPr lang="en-US" sz="2000" b="0" strike="noStrike" spc="0">
              <a:solidFill>
                <a:srgbClr val="000000"/>
              </a:solidFill>
              <a:latin typeface="Calibri"/>
              <a:ea typeface="PingFang SC"/>
            </a:endParaRPr>
          </a:p>
          <a:p>
            <a:pPr marL="760050" lvl="1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r>
              <a:rPr lang="en-US" sz="2000" b="0" strike="noStrike" spc="0">
                <a:solidFill>
                  <a:srgbClr val="000000"/>
                </a:solidFill>
                <a:latin typeface="Calibri"/>
                <a:ea typeface="PingFang SC"/>
              </a:rPr>
              <a:t>Length of the Recursive Unit in packet. Never changed</a:t>
            </a:r>
            <a:endParaRPr lang="en-US" sz="2000" b="0" strike="noStrike" spc="0">
              <a:solidFill>
                <a:srgbClr val="000000"/>
              </a:solidFill>
              <a:latin typeface="Calibri"/>
              <a:ea typeface="PingFang SC"/>
            </a:endParaRPr>
          </a:p>
          <a:p>
            <a:pPr marL="760050" lvl="1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r>
              <a:rPr lang="en-US" sz="2000" b="0" strike="noStrike" spc="0">
                <a:solidFill>
                  <a:srgbClr val="000000"/>
                </a:solidFill>
                <a:latin typeface="Calibri"/>
                <a:ea typeface="PingFang SC"/>
              </a:rPr>
              <a:t>Packet parsing beyond RU0</a:t>
            </a:r>
            <a:endParaRPr lang="en-US" sz="2000" b="0" strike="noStrike" spc="0">
              <a:solidFill>
                <a:srgbClr val="000000"/>
              </a:solidFill>
              <a:latin typeface="Calibri"/>
              <a:ea typeface="PingFang SC"/>
            </a:endParaRPr>
          </a:p>
          <a:p>
            <a:pPr marL="760050" lvl="1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endParaRPr lang="en-US" sz="2000" b="0" strike="noStrike" spc="0">
              <a:solidFill>
                <a:srgbClr val="000000"/>
              </a:solidFill>
              <a:latin typeface="Calibri"/>
              <a:ea typeface="PingFang SC"/>
            </a:endParaRPr>
          </a:p>
        </p:txBody>
      </p:sp>
      <p:sp>
        <p:nvSpPr>
          <p:cNvPr id="725509136" name="" hidden="0"/>
          <p:cNvSpPr txBox="1"/>
          <p:nvPr isPhoto="0" userDrawn="0"/>
        </p:nvSpPr>
        <p:spPr bwMode="auto">
          <a:xfrm>
            <a:off x="11517480" y="6274800"/>
            <a:ext cx="385200" cy="427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p>
            <a:pPr>
              <a:defRPr/>
            </a:pPr>
            <a:fld id="{14156DD0-9C64-8F17-4BAF-97257F86EA0D}" type="slidenum">
              <a:rPr lang="en-US" sz="2400" b="0" strike="noStrike" spc="0">
                <a:latin typeface="Times New Roman"/>
              </a:rPr>
              <a:t/>
            </a:fld>
            <a:endParaRPr lang="en-US" sz="2400" b="0" strike="noStrike" spc="0">
              <a:latin typeface="Times New Roman"/>
            </a:endParaRPr>
          </a:p>
        </p:txBody>
      </p:sp>
      <p:sp>
        <p:nvSpPr>
          <p:cNvPr id="1447182464" name="" hidden="0"/>
          <p:cNvSpPr txBox="1"/>
          <p:nvPr isPhoto="0" userDrawn="0"/>
        </p:nvSpPr>
        <p:spPr bwMode="auto">
          <a:xfrm flipH="0" flipV="0">
            <a:off x="6676338" y="1492679"/>
            <a:ext cx="5212362" cy="35661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200" b="0" i="0" u="none" spc="-140">
                <a:solidFill>
                  <a:schemeClr val="bg1">
                    <a:lumMod val="50000"/>
                  </a:schemeClr>
                </a:solidFill>
                <a:latin typeface="Menlo"/>
                <a:ea typeface="Menlo"/>
                <a:cs typeface="Menlo"/>
              </a:rPr>
              <a:t>   </a:t>
            </a:r>
            <a:r>
              <a:rPr sz="1200" b="0" i="0" u="none" spc="-140">
                <a:solidFill>
                  <a:schemeClr val="bg1">
                    <a:lumMod val="50000"/>
                  </a:schemeClr>
                </a:solidFill>
                <a:latin typeface="Menlo"/>
                <a:ea typeface="Menlo"/>
                <a:cs typeface="Menlo"/>
              </a:rPr>
              <a:t>+-+-+-+-+-+-+-+-+-+-+-+-+-+-+-+-+-+-+-+-+-+-+-+-+-+-+-+-+-+-+-+-+</a:t>
            </a:r>
            <a:endParaRPr sz="1200" b="0" i="0" u="none" spc="-140">
              <a:solidFill>
                <a:schemeClr val="bg1">
                  <a:lumMod val="50000"/>
                </a:schemeClr>
              </a:solidFill>
              <a:latin typeface="Menlo"/>
              <a:ea typeface="Menlo"/>
              <a:cs typeface="Menlo"/>
            </a:endParaRPr>
          </a:p>
          <a:p>
            <a:pPr algn="l">
              <a:defRPr/>
            </a:pPr>
            <a:r>
              <a:rPr sz="1200" b="0" i="0" u="none" spc="-140">
                <a:solidFill>
                  <a:schemeClr val="bg1">
                    <a:lumMod val="50000"/>
                  </a:schemeClr>
                </a:solidFill>
                <a:latin typeface="Menlo"/>
                <a:ea typeface="Menlo"/>
                <a:cs typeface="Menlo"/>
              </a:rPr>
              <a:t>   </a:t>
            </a:r>
            <a:r>
              <a:rPr sz="1200" b="0" i="0" u="none" spc="-140">
                <a:solidFill>
                  <a:schemeClr val="bg1">
                    <a:lumMod val="50000"/>
                  </a:schemeClr>
                </a:solidFill>
                <a:latin typeface="Menlo"/>
                <a:ea typeface="Menlo"/>
                <a:cs typeface="Menlo"/>
              </a:rPr>
              <a:t>|</a:t>
            </a:r>
            <a:r>
              <a:rPr sz="1200" b="0" i="0" u="none" spc="-140">
                <a:solidFill>
                  <a:schemeClr val="bg1">
                    <a:lumMod val="50000"/>
                  </a:schemeClr>
                </a:solidFill>
                <a:latin typeface="Menlo"/>
                <a:ea typeface="Menlo"/>
                <a:cs typeface="Menlo"/>
              </a:rPr>
              <a:t>  </a:t>
            </a:r>
            <a:r>
              <a:rPr sz="1200" b="0" i="0" u="none" spc="-140">
                <a:solidFill>
                  <a:schemeClr val="bg1">
                    <a:lumMod val="50000"/>
                  </a:schemeClr>
                </a:solidFill>
                <a:latin typeface="Menlo"/>
                <a:ea typeface="Menlo"/>
                <a:cs typeface="Menlo"/>
              </a:rPr>
              <a:t>Next Header</a:t>
            </a:r>
            <a:r>
              <a:rPr sz="1200" b="0" i="0" u="none" spc="-140">
                <a:solidFill>
                  <a:schemeClr val="bg1">
                    <a:lumMod val="50000"/>
                  </a:schemeClr>
                </a:solidFill>
                <a:latin typeface="Menlo"/>
                <a:ea typeface="Menlo"/>
                <a:cs typeface="Menlo"/>
              </a:rPr>
              <a:t>  </a:t>
            </a:r>
            <a:r>
              <a:rPr sz="1200" b="0" i="0" u="none" spc="-140">
                <a:solidFill>
                  <a:schemeClr val="bg1">
                    <a:lumMod val="50000"/>
                  </a:schemeClr>
                </a:solidFill>
                <a:latin typeface="Menlo"/>
                <a:ea typeface="Menlo"/>
                <a:cs typeface="Menlo"/>
              </a:rPr>
              <a:t>|</a:t>
            </a:r>
            <a:r>
              <a:rPr sz="1200" b="0" i="0" u="none" spc="-140">
                <a:solidFill>
                  <a:schemeClr val="bg1">
                    <a:lumMod val="50000"/>
                  </a:schemeClr>
                </a:solidFill>
                <a:latin typeface="Menlo"/>
                <a:ea typeface="Menlo"/>
                <a:cs typeface="Menlo"/>
              </a:rPr>
              <a:t>  </a:t>
            </a:r>
            <a:r>
              <a:rPr sz="1200" b="0" i="0" u="none" spc="-140">
                <a:solidFill>
                  <a:schemeClr val="bg1">
                    <a:lumMod val="50000"/>
                  </a:schemeClr>
                </a:solidFill>
                <a:latin typeface="Menlo"/>
                <a:ea typeface="Menlo"/>
                <a:cs typeface="Menlo"/>
              </a:rPr>
              <a:t>Hdr Ext Len</a:t>
            </a:r>
            <a:r>
              <a:rPr sz="1200" b="0" i="0" u="none" spc="-140">
                <a:solidFill>
                  <a:schemeClr val="bg1">
                    <a:lumMod val="50000"/>
                  </a:schemeClr>
                </a:solidFill>
                <a:latin typeface="Menlo"/>
                <a:ea typeface="Menlo"/>
                <a:cs typeface="Menlo"/>
              </a:rPr>
              <a:t>  </a:t>
            </a:r>
            <a:r>
              <a:rPr sz="1200" b="0" i="0" u="none" spc="-140">
                <a:solidFill>
                  <a:schemeClr val="bg1">
                    <a:lumMod val="50000"/>
                  </a:schemeClr>
                </a:solidFill>
                <a:latin typeface="Menlo"/>
                <a:ea typeface="Menlo"/>
                <a:cs typeface="Menlo"/>
              </a:rPr>
              <a:t>|</a:t>
            </a:r>
            <a:r>
              <a:rPr sz="1200" b="0" i="0" u="none" spc="-140">
                <a:solidFill>
                  <a:schemeClr val="bg1">
                    <a:lumMod val="50000"/>
                  </a:schemeClr>
                </a:solidFill>
                <a:latin typeface="Menlo"/>
                <a:ea typeface="Menlo"/>
                <a:cs typeface="Menlo"/>
              </a:rPr>
              <a:t>  </a:t>
            </a:r>
            <a:r>
              <a:rPr sz="1200" b="0" i="0" u="none" spc="-140">
                <a:solidFill>
                  <a:schemeClr val="bg1">
                    <a:lumMod val="50000"/>
                  </a:schemeClr>
                </a:solidFill>
                <a:latin typeface="Menlo"/>
                <a:ea typeface="Menlo"/>
                <a:cs typeface="Menlo"/>
              </a:rPr>
              <a:t>Routing Type | Segments Left |</a:t>
            </a:r>
            <a:endParaRPr sz="1200" b="0" i="0" u="none" spc="-140">
              <a:solidFill>
                <a:schemeClr val="bg1">
                  <a:lumMod val="50000"/>
                </a:schemeClr>
              </a:solidFill>
              <a:latin typeface="Menlo"/>
              <a:ea typeface="Menlo"/>
              <a:cs typeface="Menlo"/>
            </a:endParaRPr>
          </a:p>
          <a:p>
            <a:pPr algn="l">
              <a:defRPr/>
            </a:pPr>
            <a:r>
              <a:rPr sz="1200" b="0" i="0" u="none" spc="-140">
                <a:solidFill>
                  <a:schemeClr val="bg1">
                    <a:lumMod val="50000"/>
                  </a:schemeClr>
                </a:solidFill>
                <a:latin typeface="Menlo"/>
                <a:ea typeface="Menlo"/>
                <a:cs typeface="Menlo"/>
              </a:rPr>
              <a:t>   </a:t>
            </a:r>
            <a:r>
              <a:rPr sz="1200" b="0" i="0" u="none" spc="-140">
                <a:solidFill>
                  <a:schemeClr val="bg1">
                    <a:lumMod val="50000"/>
                  </a:schemeClr>
                </a:solidFill>
                <a:latin typeface="Menlo"/>
                <a:ea typeface="Menlo"/>
                <a:cs typeface="Menlo"/>
              </a:rPr>
              <a:t>+-+-+-+-+-+-+-+-+-+-+-+-+-+-+-+-+-+-+-+-+-+-+-+-+-+-+-+-+-+-+-+-+</a:t>
            </a:r>
            <a:endParaRPr sz="1200" b="0" i="0" u="none" spc="-140">
              <a:solidFill>
                <a:schemeClr val="bg1">
                  <a:lumMod val="50000"/>
                </a:schemeClr>
              </a:solidFill>
              <a:latin typeface="Menlo"/>
              <a:ea typeface="Menlo"/>
              <a:cs typeface="Menlo"/>
            </a:endParaRPr>
          </a:p>
          <a:p>
            <a:pPr algn="l">
              <a:defRPr/>
            </a:pPr>
            <a:r>
              <a:rPr lang="en-US" sz="1200" b="0" i="0" u="none" strike="noStrike" cap="none" spc="-140">
                <a:solidFill>
                  <a:schemeClr val="bg1">
                    <a:lumMod val="50000"/>
                  </a:schemeClr>
                </a:solidFill>
                <a:latin typeface="Menlo"/>
                <a:ea typeface="Menlo"/>
                <a:cs typeface="Menlo"/>
              </a:rPr>
              <a:t>   ?                                                               ?</a:t>
            </a:r>
            <a:endParaRPr sz="1200" b="0" i="0" u="none" strike="noStrike" cap="none" spc="-140">
              <a:solidFill>
                <a:schemeClr val="bg1">
                  <a:lumMod val="50000"/>
                </a:schemeClr>
              </a:solidFill>
              <a:latin typeface="Menlo"/>
              <a:ea typeface="Menlo"/>
              <a:cs typeface="Menlo"/>
            </a:endParaRPr>
          </a:p>
          <a:p>
            <a:pPr algn="l">
              <a:defRPr/>
            </a:pPr>
            <a:r>
              <a:rPr lang="en-US" sz="1200" b="0" i="0" u="none" strike="noStrike" cap="none" spc="-140">
                <a:solidFill>
                  <a:schemeClr val="bg1">
                    <a:lumMod val="50000"/>
                  </a:schemeClr>
                </a:solidFill>
                <a:latin typeface="Menlo"/>
                <a:ea typeface="Menlo"/>
                <a:cs typeface="Menlo"/>
              </a:rPr>
              <a:t>   ?         Common parts of MRH (e.g.: IPv6 destination addr)</a:t>
            </a:r>
            <a:r>
              <a:rPr lang="en-US" sz="1200" b="0" i="0" u="none" strike="noStrike" cap="none" spc="-140">
                <a:solidFill>
                  <a:schemeClr val="bg1">
                    <a:lumMod val="50000"/>
                  </a:schemeClr>
                </a:solidFill>
                <a:latin typeface="Menlo"/>
                <a:ea typeface="Menlo"/>
                <a:cs typeface="Menlo"/>
              </a:rPr>
              <a:t>     ?</a:t>
            </a:r>
            <a:endParaRPr sz="1200" b="0" i="0" u="none" strike="noStrike" cap="none" spc="-140">
              <a:solidFill>
                <a:schemeClr val="bg1">
                  <a:lumMod val="50000"/>
                </a:schemeClr>
              </a:solidFill>
              <a:latin typeface="Menlo"/>
              <a:ea typeface="Menlo"/>
              <a:cs typeface="Menlo"/>
            </a:endParaRPr>
          </a:p>
          <a:p>
            <a:pPr algn="l">
              <a:defRPr/>
            </a:pPr>
            <a:r>
              <a:rPr lang="en-US" sz="1200" b="0" i="0" u="none" strike="noStrike" cap="none" spc="-140">
                <a:solidFill>
                  <a:schemeClr val="bg1">
                    <a:lumMod val="50000"/>
                  </a:schemeClr>
                </a:solidFill>
                <a:latin typeface="Menlo"/>
                <a:ea typeface="Menlo"/>
                <a:cs typeface="Menlo"/>
              </a:rPr>
              <a:t>   ?                                                               ?</a:t>
            </a:r>
            <a:endParaRPr sz="1200" b="0" i="0" u="none" strike="noStrike" cap="none" spc="-140">
              <a:solidFill>
                <a:schemeClr val="bg1">
                  <a:lumMod val="50000"/>
                </a:schemeClr>
              </a:solidFill>
              <a:latin typeface="Menlo"/>
              <a:ea typeface="Menlo"/>
              <a:cs typeface="Menlo"/>
            </a:endParaRPr>
          </a:p>
          <a:p>
            <a:pPr algn="l">
              <a:defRPr/>
            </a:pPr>
            <a:r>
              <a:rPr lang="en-US" sz="1200" b="0" i="0" u="none" strike="noStrike" cap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</a:t>
            </a:r>
            <a:r>
              <a:rPr lang="en-US" sz="1200" b="0" i="0" u="none" strike="noStrike" cap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+-+-+-+-+-+-+-+-+-+-+-+-+-+-+-+-+-+-+-+-+-+-+-+-+-+-+-+-+-+-+-+-+</a:t>
            </a:r>
            <a:endParaRPr sz="1200" b="0" i="0" u="none" spc="-14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>
              <a:defRPr/>
            </a:pPr>
            <a:r>
              <a:rPr lang="en-US" sz="1200" b="0" i="0" u="none" strike="noStrike" cap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200" b="0" i="0" u="none" strike="noStrike" cap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|</a:t>
            </a:r>
            <a:r>
              <a:rPr lang="en-US" sz="1200" b="0" i="0" u="none" strike="noStrike" cap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MHR Sub-type  | </a:t>
            </a:r>
            <a:r>
              <a:rPr lang="en-US" sz="1200" b="1" i="0" u="none" strike="noStrike" cap="none" spc="-140">
                <a:solidFill>
                  <a:srgbClr val="FF0000"/>
                </a:solidFill>
                <a:latin typeface="Menlo"/>
                <a:ea typeface="Menlo"/>
                <a:cs typeface="Menlo"/>
              </a:rPr>
              <a:t>RU-Length</a:t>
            </a:r>
            <a:r>
              <a:rPr lang="en-US" sz="1200" b="1" i="0" u="none" strike="noStrike" cap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200" b="1" i="0" u="none" strike="noStrike" cap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200" b="0" i="0" u="none" strike="noStrike" cap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</a:t>
            </a:r>
            <a:r>
              <a:rPr lang="en-US" sz="1200" b="0" i="0" u="none" strike="noStrike" cap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| </a:t>
            </a:r>
            <a:r>
              <a:rPr lang="en-US" sz="1200" b="1" i="0" u="none" strike="noStrike" cap="none" spc="-140">
                <a:solidFill>
                  <a:srgbClr val="FF0000"/>
                </a:solidFill>
                <a:latin typeface="Menlo"/>
                <a:ea typeface="Menlo"/>
                <a:cs typeface="Menlo"/>
              </a:rPr>
              <a:t>RU-Offset</a:t>
            </a:r>
            <a:r>
              <a:rPr lang="en-US" sz="1200" b="0" i="0" u="none" strike="noStrike" cap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200" b="0" i="0" u="none" strike="noStrike" cap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200" b="0" i="0" u="none" strike="noStrike" cap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..</a:t>
            </a:r>
            <a:r>
              <a:rPr lang="en-US" sz="1200" b="0" i="0" u="none" strike="noStrike" cap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</a:t>
            </a:r>
            <a:r>
              <a:rPr lang="en-US" sz="1200" b="0" i="0" u="none" strike="noStrike" cap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|R|R|</a:t>
            </a:r>
            <a:endParaRPr lang="en-US" sz="1200" b="0" i="0" u="none" strike="noStrike" cap="none" spc="-14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>
              <a:defRPr/>
            </a:pPr>
            <a:r>
              <a:rPr lang="en-US" sz="1200" b="0" i="0" u="none" strike="noStrike" cap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</a:t>
            </a:r>
            <a:r>
              <a:rPr lang="en-US" sz="1200" b="0" i="0" u="none" strike="noStrike" cap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+-+-+-+-+-+-+-+-+-+-+-+-+-+-+-+-+-+-+-+-+-+-+-+-+-+-+-+-+-+-+-+-+</a:t>
            </a:r>
            <a:endParaRPr lang="en-US" sz="1200" b="0" i="0" u="none" strike="noStrike" cap="none" spc="-14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>
              <a:defRPr/>
            </a:pPr>
            <a:r>
              <a:rPr lang="en-US" sz="1200" b="0" i="0" u="none" strike="noStrike" cap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</a:t>
            </a:r>
            <a:r>
              <a:rPr lang="en-US" sz="1200" b="0" i="0" u="none" strike="noStrike" cap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|</a:t>
            </a:r>
            <a:r>
              <a:rPr lang="en-US" sz="1200" b="0" i="0" u="none" strike="noStrike" cap="none" spc="-140">
                <a:solidFill>
                  <a:srgbClr val="FF0000"/>
                </a:solidFill>
                <a:latin typeface="Menlo"/>
                <a:ea typeface="Menlo"/>
                <a:cs typeface="Menlo"/>
              </a:rPr>
              <a:t> RU0L</a:t>
            </a:r>
            <a:r>
              <a:rPr lang="en-US" sz="1200" b="0" i="0" u="none" strike="noStrike" cap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200" b="0" i="0" u="none" strike="noStrike" cap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|^ </a:t>
            </a:r>
            <a:r>
              <a:rPr lang="en-US" sz="1200" b="0" i="0" u="none" strike="noStrike" cap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200" b="1" i="0" u="none" strike="noStrike" cap="none" spc="-140">
                <a:solidFill>
                  <a:srgbClr val="FF0000"/>
                </a:solidFill>
                <a:latin typeface="Menlo"/>
                <a:ea typeface="Menlo"/>
                <a:cs typeface="Menlo"/>
              </a:rPr>
              <a:t>Recursive Unit 0 </a:t>
            </a:r>
            <a:r>
              <a:rPr lang="en-US" sz="1200" b="0" i="0" u="none" strike="noStrike" cap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(RU0) ...</a:t>
            </a:r>
            <a:r>
              <a:rPr lang="en-US" sz="1200" b="0" i="0" u="none" strike="noStrike" cap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              </a:t>
            </a:r>
            <a:r>
              <a:rPr lang="en-US" sz="1200" b="0" i="0" u="none" strike="noStrike" cap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//</a:t>
            </a:r>
            <a:endParaRPr lang="en-US" sz="1200" b="0" i="0" u="none" strike="noStrike" cap="none" spc="-14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>
              <a:defRPr/>
            </a:pPr>
            <a:r>
              <a:rPr lang="en-US" sz="1200" b="0" i="0" u="none" strike="noStrike" cap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</a:t>
            </a:r>
            <a:r>
              <a:rPr lang="en-US" sz="1200" b="0" i="0" u="none" strike="noStrike" cap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+-+-+-+-+-+</a:t>
            </a:r>
            <a:r>
              <a:rPr lang="en-US" sz="1200" b="0" i="0" u="none" strike="noStrike" cap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200" b="0" i="0" u="none" strike="noStrike" cap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(RBS-Address) </a:t>
            </a:r>
            <a:r>
              <a:rPr lang="en-US" sz="1200" b="0" i="0" u="none" strike="noStrike" cap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                          </a:t>
            </a:r>
            <a:r>
              <a:rPr lang="en-US" sz="1200" b="0" i="0" u="none" strike="noStrike" cap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//</a:t>
            </a:r>
            <a:endParaRPr lang="en-US" sz="1200" b="0" i="0" u="none" strike="noStrike" cap="none" spc="-14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>
              <a:defRPr/>
            </a:pPr>
            <a:r>
              <a:rPr lang="en-US" sz="1200" b="0" i="0" u="none" strike="noStrike" cap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</a:t>
            </a:r>
            <a:r>
              <a:rPr lang="en-US" sz="1200" b="0" i="0" u="none" strike="noStrike" cap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//</a:t>
            </a:r>
            <a:r>
              <a:rPr lang="en-US" sz="1200" b="0" i="0" u="none" strike="noStrike" cap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              </a:t>
            </a:r>
            <a:r>
              <a:rPr lang="en-US" sz="1200" b="0" i="0" u="none" strike="noStrike" cap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...</a:t>
            </a:r>
            <a:r>
              <a:rPr lang="en-US" sz="1200" b="0" i="0" u="none" strike="noStrike" cap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                            </a:t>
            </a:r>
            <a:r>
              <a:rPr lang="en-US" sz="1200" b="0" i="0" u="none" strike="noStrike" cap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//</a:t>
            </a:r>
            <a:endParaRPr lang="en-US" sz="1200" b="0" i="0" u="none" strike="noStrike" cap="none" spc="-14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>
              <a:defRPr/>
            </a:pPr>
            <a:r>
              <a:rPr lang="en-US" sz="1200" b="0" i="0" u="none" strike="noStrike" cap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</a:t>
            </a:r>
            <a:r>
              <a:rPr lang="en-US" sz="1200" b="0" i="0" u="none" strike="noStrike" cap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//</a:t>
            </a:r>
            <a:r>
              <a:rPr lang="en-US" sz="1200" b="0" i="0" u="none" strike="noStrike" cap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                    </a:t>
            </a:r>
            <a:r>
              <a:rPr lang="en-US" sz="1200" b="0" i="0" u="none" strike="noStrike" cap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....+-+-+-+-+-+-+-+-+-+-+-+-+-+-+-+</a:t>
            </a:r>
            <a:endParaRPr lang="en-US" sz="1200" b="0" i="0" u="none" strike="noStrike" cap="none" spc="-14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>
              <a:defRPr/>
            </a:pPr>
            <a:r>
              <a:rPr lang="en-US" sz="1200" b="0" i="0" u="none" strike="noStrike" cap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</a:t>
            </a:r>
            <a:r>
              <a:rPr lang="en-US" sz="1200" b="0" i="0" u="none" strike="noStrike" cap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//</a:t>
            </a:r>
            <a:r>
              <a:rPr lang="en-US" sz="1200" b="0" i="0" u="none" strike="noStrike" cap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                    </a:t>
            </a:r>
            <a:r>
              <a:rPr lang="en-US" sz="1200" b="0" i="0" u="none" strike="noStrike" cap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.</a:t>
            </a:r>
            <a:r>
              <a:rPr lang="en-US" sz="1200" b="0" i="0" u="none" strike="noStrike" cap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</a:t>
            </a:r>
            <a:r>
              <a:rPr lang="en-US" sz="1200" b="0" i="0" u="none" strike="noStrike" cap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padding</a:t>
            </a:r>
            <a:r>
              <a:rPr lang="en-US" sz="1200" b="0" i="0" u="none" strike="noStrike" cap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          </a:t>
            </a:r>
            <a:r>
              <a:rPr lang="en-US" sz="1200" b="0" i="0" u="none" strike="noStrike" cap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|</a:t>
            </a:r>
            <a:endParaRPr lang="en-US" sz="1200" b="0" i="0" u="none" strike="noStrike" cap="none" spc="-14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algn="l">
              <a:defRPr/>
            </a:pP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</a:t>
            </a: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+-+-+-+-+-+-+-+-+-+-+-+-+-+-+-+-+-+-+-+-+-+-+-+-+-+-+-+-+-+-+-+-+</a:t>
            </a:r>
            <a:endParaRPr lang="en-US" sz="1200" b="0" i="0" u="none" strike="noStrike" cap="none" spc="-14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algn="l">
              <a:defRPr/>
            </a:pPr>
            <a:r>
              <a:rPr sz="1200" b="0" i="0" u="none" spc="-140">
                <a:solidFill>
                  <a:schemeClr val="bg1">
                    <a:lumMod val="50000"/>
                  </a:schemeClr>
                </a:solidFill>
                <a:latin typeface="Menlo"/>
                <a:ea typeface="Menlo"/>
                <a:cs typeface="Menlo"/>
              </a:rPr>
              <a:t>   </a:t>
            </a:r>
            <a:r>
              <a:rPr sz="1200" b="0" i="0" u="none" spc="-140">
                <a:solidFill>
                  <a:schemeClr val="bg1">
                    <a:lumMod val="50000"/>
                  </a:schemeClr>
                </a:solidFill>
                <a:latin typeface="Menlo"/>
                <a:ea typeface="Menlo"/>
                <a:cs typeface="Menlo"/>
              </a:rPr>
              <a:t>// </a:t>
            </a:r>
            <a:r>
              <a:rPr sz="1200" b="0" i="0" u="none" spc="-140">
                <a:solidFill>
                  <a:schemeClr val="bg1">
                    <a:lumMod val="50000"/>
                  </a:schemeClr>
                </a:solidFill>
                <a:latin typeface="Menlo"/>
                <a:ea typeface="Menlo"/>
                <a:cs typeface="Menlo"/>
              </a:rPr>
              <a:t>                                                            </a:t>
            </a:r>
            <a:r>
              <a:rPr sz="1200" b="0" i="0" u="none" spc="-140">
                <a:solidFill>
                  <a:schemeClr val="bg1">
                    <a:lumMod val="50000"/>
                  </a:schemeClr>
                </a:solidFill>
                <a:latin typeface="Menlo"/>
                <a:ea typeface="Menlo"/>
                <a:cs typeface="Menlo"/>
              </a:rPr>
              <a:t>//</a:t>
            </a:r>
            <a:endParaRPr sz="1200" b="0" i="0" u="none" spc="-140">
              <a:solidFill>
                <a:schemeClr val="bg1">
                  <a:lumMod val="50000"/>
                </a:schemeClr>
              </a:solidFill>
              <a:latin typeface="Menlo"/>
              <a:ea typeface="Menlo"/>
              <a:cs typeface="Menlo"/>
            </a:endParaRPr>
          </a:p>
          <a:p>
            <a:pPr algn="l">
              <a:defRPr/>
            </a:pPr>
            <a:r>
              <a:rPr sz="1200" b="0" i="0" u="none" spc="-140">
                <a:solidFill>
                  <a:schemeClr val="bg1">
                    <a:lumMod val="50000"/>
                  </a:schemeClr>
                </a:solidFill>
                <a:latin typeface="Menlo"/>
                <a:ea typeface="Menlo"/>
                <a:cs typeface="Menlo"/>
              </a:rPr>
              <a:t>   </a:t>
            </a:r>
            <a:r>
              <a:rPr sz="1200" b="0" i="0" u="none" spc="-140">
                <a:solidFill>
                  <a:schemeClr val="bg1">
                    <a:lumMod val="50000"/>
                  </a:schemeClr>
                </a:solidFill>
                <a:latin typeface="Menlo"/>
                <a:ea typeface="Menlo"/>
                <a:cs typeface="Menlo"/>
              </a:rPr>
              <a:t>// </a:t>
            </a:r>
            <a:r>
              <a:rPr sz="1200" b="0" i="0" u="none" spc="-140">
                <a:solidFill>
                  <a:schemeClr val="bg1">
                    <a:lumMod val="50000"/>
                  </a:schemeClr>
                </a:solidFill>
                <a:latin typeface="Menlo"/>
                <a:ea typeface="Menlo"/>
                <a:cs typeface="Menlo"/>
              </a:rPr>
              <a:t>        </a:t>
            </a:r>
            <a:r>
              <a:rPr sz="1200" b="0" i="0" u="none" spc="-140">
                <a:solidFill>
                  <a:schemeClr val="bg1">
                    <a:lumMod val="50000"/>
                  </a:schemeClr>
                </a:solidFill>
                <a:latin typeface="Menlo"/>
                <a:ea typeface="Menlo"/>
                <a:cs typeface="Menlo"/>
              </a:rPr>
              <a:t>Optional Type Length Value (TLV) objects (variable) //</a:t>
            </a:r>
            <a:endParaRPr sz="1200" b="0" i="0" u="none" spc="-140">
              <a:solidFill>
                <a:schemeClr val="bg1">
                  <a:lumMod val="50000"/>
                </a:schemeClr>
              </a:solidFill>
              <a:latin typeface="Menlo"/>
              <a:ea typeface="Menlo"/>
              <a:cs typeface="Menlo"/>
            </a:endParaRPr>
          </a:p>
          <a:p>
            <a:pPr algn="l">
              <a:defRPr/>
            </a:pPr>
            <a:r>
              <a:rPr sz="1200" b="0" i="0" u="none" spc="-140">
                <a:solidFill>
                  <a:schemeClr val="bg1">
                    <a:lumMod val="50000"/>
                  </a:schemeClr>
                </a:solidFill>
                <a:latin typeface="Menlo"/>
                <a:ea typeface="Menlo"/>
                <a:cs typeface="Menlo"/>
              </a:rPr>
              <a:t>   </a:t>
            </a:r>
            <a:r>
              <a:rPr sz="1200" b="0" i="0" u="none" spc="-140">
                <a:solidFill>
                  <a:schemeClr val="bg1">
                    <a:lumMod val="50000"/>
                  </a:schemeClr>
                </a:solidFill>
                <a:latin typeface="Menlo"/>
                <a:ea typeface="Menlo"/>
                <a:cs typeface="Menlo"/>
              </a:rPr>
              <a:t>// </a:t>
            </a:r>
            <a:r>
              <a:rPr sz="1200" b="0" i="0" u="none" spc="-140">
                <a:solidFill>
                  <a:schemeClr val="bg1">
                    <a:lumMod val="50000"/>
                  </a:schemeClr>
                </a:solidFill>
                <a:latin typeface="Menlo"/>
                <a:ea typeface="Menlo"/>
                <a:cs typeface="Menlo"/>
              </a:rPr>
              <a:t>                                                            </a:t>
            </a:r>
            <a:r>
              <a:rPr sz="1200" b="0" i="0" u="none" spc="-140">
                <a:solidFill>
                  <a:schemeClr val="bg1">
                    <a:lumMod val="50000"/>
                  </a:schemeClr>
                </a:solidFill>
                <a:latin typeface="Menlo"/>
                <a:ea typeface="Menlo"/>
                <a:cs typeface="Menlo"/>
              </a:rPr>
              <a:t>//</a:t>
            </a:r>
            <a:endParaRPr sz="1200" b="0" i="0" u="none" spc="-140">
              <a:solidFill>
                <a:schemeClr val="bg1">
                  <a:lumMod val="50000"/>
                </a:schemeClr>
              </a:solidFill>
              <a:latin typeface="Menlo"/>
              <a:ea typeface="Menlo"/>
              <a:cs typeface="Menlo"/>
            </a:endParaRPr>
          </a:p>
          <a:p>
            <a:pPr algn="l">
              <a:defRPr/>
            </a:pPr>
            <a:r>
              <a:rPr sz="1200" b="0" i="0" u="none" spc="-140">
                <a:solidFill>
                  <a:schemeClr val="bg1">
                    <a:lumMod val="50000"/>
                  </a:schemeClr>
                </a:solidFill>
                <a:latin typeface="Menlo"/>
                <a:ea typeface="Menlo"/>
                <a:cs typeface="Menlo"/>
              </a:rPr>
              <a:t>   </a:t>
            </a:r>
            <a:r>
              <a:rPr sz="1200" b="0" i="0" u="none" spc="-140">
                <a:solidFill>
                  <a:schemeClr val="bg1">
                    <a:lumMod val="50000"/>
                  </a:schemeClr>
                </a:solidFill>
                <a:latin typeface="Menlo"/>
                <a:ea typeface="Menlo"/>
                <a:cs typeface="Menlo"/>
              </a:rPr>
              <a:t>+-+-+-+-+-+-+-+-+-+-+-+-+-+-+-+-+-+-+-+-+-+-+-+-+-+-+-+-+-+-+-+-+</a:t>
            </a:r>
            <a:endParaRPr sz="1200" b="0" i="0" u="none" spc="-140">
              <a:solidFill>
                <a:schemeClr val="bg1">
                  <a:lumMod val="50000"/>
                </a:schemeClr>
              </a:solidFill>
              <a:latin typeface="Menlo"/>
              <a:ea typeface="Menlo"/>
              <a:cs typeface="Menl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" name="Title 3_4" hidden="0"/>
          <p:cNvSpPr/>
          <p:nvPr isPhoto="0" userDrawn="0"/>
        </p:nvSpPr>
        <p:spPr bwMode="auto">
          <a:xfrm>
            <a:off x="553320" y="238680"/>
            <a:ext cx="10514880" cy="60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rmAutofit/>
          </a:bodyPr>
          <a:p>
            <a:pPr>
              <a:lnSpc>
                <a:spcPct val="90000"/>
              </a:lnSpc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Calibri Light"/>
              </a:rPr>
              <a:t>RBS – serialization of Recursive Units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04" name="Content Placeholder 1_4" hidden="0"/>
          <p:cNvSpPr/>
          <p:nvPr isPhoto="0" userDrawn="0"/>
        </p:nvSpPr>
        <p:spPr bwMode="auto">
          <a:xfrm>
            <a:off x="580320" y="774720"/>
            <a:ext cx="11370600" cy="54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normAutofit/>
          </a:bodyPr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endParaRPr lang="en-US" sz="2000" b="0" strike="noStrike" spc="0">
              <a:latin typeface="Arial"/>
              <a:ea typeface="PingFang S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en-US" sz="2000" b="0" strike="noStrike" spc="0">
                <a:latin typeface="Arial"/>
                <a:ea typeface="PingFang SC"/>
              </a:rPr>
              <a:t>Every MSR Bitstring only needs as few bits as that MSR has neighbors</a:t>
            </a:r>
            <a:endParaRPr lang="en-US" sz="2000" b="0" strike="noStrike" spc="0">
              <a:latin typeface="Arial"/>
              <a:ea typeface="PingFang SC"/>
            </a:endParaRPr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r>
              <a:rPr lang="en-US" sz="2000" b="0" strike="noStrike" spc="0">
                <a:latin typeface="Arial"/>
                <a:ea typeface="PingFang SC"/>
              </a:rPr>
              <a:t>	</a:t>
            </a:r>
            <a:r>
              <a:rPr lang="en-US" sz="1800" b="0" strike="noStrike" spc="0">
                <a:latin typeface="Arial"/>
                <a:ea typeface="PingFang SC"/>
              </a:rPr>
              <a:t>Not 256 as in flat bitstrings but e.g.: 6..10 in core routers!</a:t>
            </a:r>
            <a:endParaRPr lang="en-US" sz="1800" b="0" strike="noStrike" spc="0">
              <a:latin typeface="Arial"/>
              <a:ea typeface="PingFang S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For every MSR that is NOT leaf of the tree, a Recursive Unit is included</a:t>
            </a:r>
            <a:endParaRPr lang="en-US" sz="2000" b="0" strike="noStrike" spc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r>
              <a:rPr lang="en-US" sz="2000" b="0" strike="noStrike" spc="0">
                <a:solidFill>
                  <a:srgbClr val="000000"/>
                </a:solidFill>
                <a:latin typeface="Calibri"/>
              </a:rPr>
              <a:t>For every leaf we only need a bit in the bitstring and “non-recursive” flag in BIFT (forwarding table)</a:t>
            </a:r>
            <a:endParaRPr lang="en-US" sz="2000" b="0" strike="noStrike" spc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r>
              <a:rPr lang="en-US" sz="2000" b="0" strike="noStrike" spc="0">
                <a:solidFill>
                  <a:srgbClr val="000000"/>
                </a:solidFill>
                <a:latin typeface="Calibri"/>
              </a:rPr>
              <a:t>Recursive Unit for a router hence consists of</a:t>
            </a:r>
            <a:endParaRPr lang="en-US" sz="2000" b="0" strike="noStrike" spc="0">
              <a:solidFill>
                <a:srgbClr val="000000"/>
              </a:solidFill>
              <a:latin typeface="Calibri"/>
            </a:endParaRPr>
          </a:p>
          <a:p>
            <a:pPr lvl="2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r>
              <a:rPr lang="en-US" sz="2000" b="0" strike="noStrike" spc="0">
                <a:solidFill>
                  <a:srgbClr val="000000"/>
                </a:solidFill>
                <a:latin typeface="Calibri"/>
              </a:rPr>
              <a:t>	(1) BitString, (2) Array of lengths of childrens RU, (3) sequence of children RU</a:t>
            </a:r>
            <a:endParaRPr lang="en-US" sz="2000" b="0" strike="noStrike" spc="0">
              <a:latin typeface="Arial"/>
              <a:ea typeface="PingFang SC"/>
            </a:endParaRPr>
          </a:p>
        </p:txBody>
      </p:sp>
      <p:sp>
        <p:nvSpPr>
          <p:cNvPr id="206" name="矩形 3" hidden="0"/>
          <p:cNvSpPr/>
          <p:nvPr isPhoto="0" userDrawn="0"/>
        </p:nvSpPr>
        <p:spPr bwMode="auto">
          <a:xfrm>
            <a:off x="778890" y="4609191"/>
            <a:ext cx="1265759" cy="331200"/>
          </a:xfrm>
          <a:prstGeom prst="rect">
            <a:avLst/>
          </a:prstGeom>
          <a:solidFill>
            <a:srgbClr val="92D050"/>
          </a:solidFill>
          <a:ln w="3175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宋体"/>
              </a:rPr>
              <a:t>BitString  for 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7" name="矩形 4" hidden="0"/>
          <p:cNvSpPr/>
          <p:nvPr isPhoto="0" userDrawn="0"/>
        </p:nvSpPr>
        <p:spPr bwMode="auto">
          <a:xfrm>
            <a:off x="3263610" y="4609191"/>
            <a:ext cx="746280" cy="331200"/>
          </a:xfrm>
          <a:prstGeom prst="rect">
            <a:avLst/>
          </a:prstGeom>
          <a:solidFill>
            <a:srgbClr val="00B0F0"/>
          </a:solidFill>
          <a:ln w="3175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en-US" sz="1050" b="0" strike="noStrike" spc="-1">
                <a:solidFill>
                  <a:srgbClr val="FFFFFF"/>
                </a:solidFill>
                <a:latin typeface="Calibri"/>
                <a:ea typeface="宋体"/>
              </a:rPr>
              <a:t>Recursive </a:t>
            </a:r>
            <a:r>
              <a:rPr lang="en-US" sz="800" b="0" strike="noStrike" spc="-1">
                <a:solidFill>
                  <a:srgbClr val="FFFFFF"/>
                </a:solidFill>
                <a:latin typeface="Calibri"/>
                <a:ea typeface="宋体"/>
              </a:rPr>
              <a:t>Unit 1 (for B)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08" name="矩形 6" hidden="0"/>
          <p:cNvSpPr/>
          <p:nvPr isPhoto="0" userDrawn="0"/>
        </p:nvSpPr>
        <p:spPr bwMode="auto">
          <a:xfrm>
            <a:off x="4751490" y="4609191"/>
            <a:ext cx="308160" cy="331200"/>
          </a:xfrm>
          <a:prstGeom prst="rect">
            <a:avLst/>
          </a:prstGeom>
          <a:solidFill>
            <a:srgbClr val="00B0F0"/>
          </a:solidFill>
          <a:ln w="3175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en-US" sz="1200" b="1" strike="noStrike" spc="-1">
                <a:solidFill>
                  <a:srgbClr val="FFFFFF"/>
                </a:solidFill>
                <a:latin typeface="Calibri"/>
                <a:ea typeface="宋体"/>
              </a:rPr>
              <a:t>…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9" name="矩形 13" hidden="0"/>
          <p:cNvSpPr/>
          <p:nvPr isPhoto="0" userDrawn="0"/>
        </p:nvSpPr>
        <p:spPr bwMode="auto">
          <a:xfrm>
            <a:off x="3200250" y="4046151"/>
            <a:ext cx="1979640" cy="272880"/>
          </a:xfrm>
          <a:prstGeom prst="rect">
            <a:avLst/>
          </a:prstGeom>
          <a:noFill/>
          <a:ln w="317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 algn="ctr">
              <a:lnSpc>
                <a:spcPct val="100000"/>
              </a:lnSpc>
              <a:defRPr/>
            </a:pPr>
            <a:r>
              <a:rPr lang="en-US" sz="12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Recursive Unit for router 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1" name="" hidden="0"/>
          <p:cNvSpPr/>
          <p:nvPr isPhoto="0" userDrawn="0"/>
        </p:nvSpPr>
        <p:spPr bwMode="auto">
          <a:xfrm>
            <a:off x="788250" y="4951911"/>
            <a:ext cx="5012640" cy="670680"/>
          </a:xfrm>
          <a:custGeom>
            <a:avLst/>
            <a:gdLst/>
            <a:ahLst/>
            <a:cxnLst/>
            <a:rect l="0" t="0" r="r" b="b"/>
            <a:pathLst>
              <a:path w="13925" h="1864" fill="norm" stroke="1" extrusionOk="0">
                <a:moveTo>
                  <a:pt x="0" y="1863"/>
                </a:moveTo>
                <a:lnTo>
                  <a:pt x="13924" y="1863"/>
                </a:lnTo>
                <a:lnTo>
                  <a:pt x="8944" y="13"/>
                </a:lnTo>
                <a:lnTo>
                  <a:pt x="6904" y="0"/>
                </a:lnTo>
                <a:lnTo>
                  <a:pt x="0" y="1863"/>
                </a:lnTo>
                <a:close/>
              </a:path>
            </a:pathLst>
          </a:custGeom>
          <a:solidFill>
            <a:srgbClr val="DDDDDD"/>
          </a:solidFill>
          <a:ln w="0">
            <a:noFill/>
          </a:ln>
        </p:spPr>
      </p:sp>
      <p:sp>
        <p:nvSpPr>
          <p:cNvPr id="212" name="右大括号 15" hidden="0"/>
          <p:cNvSpPr/>
          <p:nvPr isPhoto="0" userDrawn="0"/>
        </p:nvSpPr>
        <p:spPr bwMode="auto">
          <a:xfrm rot="16199999">
            <a:off x="3136890" y="2949951"/>
            <a:ext cx="307080" cy="5028480"/>
          </a:xfrm>
          <a:prstGeom prst="rightBrace">
            <a:avLst>
              <a:gd name="adj1" fmla="val 8333"/>
              <a:gd name="adj2" fmla="val 50000"/>
            </a:avLst>
          </a:prstGeom>
          <a:noFill/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矩形 18" hidden="0"/>
          <p:cNvSpPr/>
          <p:nvPr isPhoto="0" userDrawn="0"/>
        </p:nvSpPr>
        <p:spPr bwMode="auto">
          <a:xfrm>
            <a:off x="2051130" y="4609191"/>
            <a:ext cx="1217520" cy="331200"/>
          </a:xfrm>
          <a:prstGeom prst="rect">
            <a:avLst/>
          </a:prstGeom>
          <a:solidFill>
            <a:srgbClr val="0645F8"/>
          </a:solidFill>
          <a:ln w="3175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宋体"/>
              </a:rPr>
              <a:t>Addressing Field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9" name="矩形 29" hidden="0"/>
          <p:cNvSpPr/>
          <p:nvPr isPhoto="0" userDrawn="0"/>
        </p:nvSpPr>
        <p:spPr bwMode="auto">
          <a:xfrm>
            <a:off x="5810250" y="4610991"/>
            <a:ext cx="632160" cy="331200"/>
          </a:xfrm>
          <a:prstGeom prst="rect">
            <a:avLst/>
          </a:prstGeom>
          <a:solidFill>
            <a:srgbClr val="BFBFBF"/>
          </a:solidFill>
          <a:ln w="3175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en-US" sz="8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Padding</a:t>
            </a:r>
            <a:endParaRPr lang="en-US" sz="800" b="0" strike="noStrike" spc="-1">
              <a:latin typeface="Arial"/>
            </a:endParaRPr>
          </a:p>
        </p:txBody>
      </p:sp>
      <p:grpSp>
        <p:nvGrpSpPr>
          <p:cNvPr id="220" name="" hidden="0"/>
          <p:cNvGrpSpPr/>
          <p:nvPr isPhoto="0" userDrawn="0"/>
        </p:nvGrpSpPr>
        <p:grpSpPr bwMode="auto">
          <a:xfrm>
            <a:off x="1026930" y="4117431"/>
            <a:ext cx="1222200" cy="213840"/>
            <a:chOff x="2820600" y="4859640"/>
            <a:chExt cx="1222200" cy="213840"/>
          </a:xfrm>
        </p:grpSpPr>
        <p:sp>
          <p:nvSpPr>
            <p:cNvPr id="221" name="矩形 30" hidden="0"/>
            <p:cNvSpPr/>
            <p:nvPr isPhoto="0" userDrawn="0"/>
          </p:nvSpPr>
          <p:spPr bwMode="auto">
            <a:xfrm>
              <a:off x="2820600" y="4859640"/>
              <a:ext cx="384120" cy="213840"/>
            </a:xfrm>
            <a:prstGeom prst="rect">
              <a:avLst/>
            </a:prstGeom>
            <a:solidFill>
              <a:srgbClr val="0645F8"/>
            </a:solidFill>
            <a:ln w="12700">
              <a:solidFill>
                <a:srgbClr val="43729D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ctr">
              <a:noAutofit/>
            </a:bodyPr>
            <a:p>
              <a:pPr algn="ctr">
                <a:lnSpc>
                  <a:spcPct val="100000"/>
                </a:lnSpc>
                <a:defRPr/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  <a:ea typeface="宋体"/>
                </a:rPr>
                <a:t>L</a:t>
              </a:r>
              <a:r>
                <a:rPr lang="en-US" sz="1200" b="0" strike="noStrike" spc="-1" baseline="-25000">
                  <a:solidFill>
                    <a:srgbClr val="FFFFFF"/>
                  </a:solidFill>
                  <a:latin typeface="Calibri"/>
                  <a:ea typeface="宋体"/>
                </a:rPr>
                <a:t>1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22" name="矩形 31" hidden="0"/>
            <p:cNvSpPr/>
            <p:nvPr isPhoto="0" userDrawn="0"/>
          </p:nvSpPr>
          <p:spPr bwMode="auto">
            <a:xfrm>
              <a:off x="3198600" y="4859640"/>
              <a:ext cx="384120" cy="213840"/>
            </a:xfrm>
            <a:prstGeom prst="rect">
              <a:avLst/>
            </a:prstGeom>
            <a:solidFill>
              <a:srgbClr val="0645F8"/>
            </a:solidFill>
            <a:ln w="12700">
              <a:solidFill>
                <a:srgbClr val="43729D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ctr">
              <a:noAutofit/>
            </a:bodyPr>
            <a:p>
              <a:pPr algn="ctr">
                <a:lnSpc>
                  <a:spcPct val="100000"/>
                </a:lnSpc>
                <a:defRPr/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  <a:ea typeface="宋体"/>
                </a:rPr>
                <a:t>…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23" name="矩形 32" hidden="0"/>
            <p:cNvSpPr/>
            <p:nvPr isPhoto="0" userDrawn="0"/>
          </p:nvSpPr>
          <p:spPr bwMode="auto">
            <a:xfrm>
              <a:off x="3582720" y="4859640"/>
              <a:ext cx="460080" cy="213840"/>
            </a:xfrm>
            <a:prstGeom prst="rect">
              <a:avLst/>
            </a:prstGeom>
            <a:solidFill>
              <a:srgbClr val="0645F8"/>
            </a:solidFill>
            <a:ln w="12700">
              <a:solidFill>
                <a:srgbClr val="43729D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ctr">
              <a:noAutofit/>
            </a:bodyPr>
            <a:p>
              <a:pPr algn="ctr">
                <a:lnSpc>
                  <a:spcPct val="100000"/>
                </a:lnSpc>
                <a:defRPr/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  <a:ea typeface="宋体"/>
                </a:rPr>
                <a:t>L</a:t>
              </a:r>
              <a:r>
                <a:rPr lang="en-US" sz="1200" b="0" strike="noStrike" spc="-1" baseline="-25000">
                  <a:solidFill>
                    <a:srgbClr val="FFFFFF"/>
                  </a:solidFill>
                  <a:latin typeface="Calibri"/>
                  <a:ea typeface="宋体"/>
                </a:rPr>
                <a:t>n-1</a:t>
              </a:r>
              <a:endParaRPr lang="en-US" sz="1200" b="0" strike="noStrike" spc="-1">
                <a:latin typeface="Arial"/>
              </a:endParaRPr>
            </a:p>
          </p:txBody>
        </p:sp>
      </p:grpSp>
      <p:sp>
        <p:nvSpPr>
          <p:cNvPr id="224" name="矩形 76" hidden="0"/>
          <p:cNvSpPr/>
          <p:nvPr isPhoto="0" userDrawn="0"/>
        </p:nvSpPr>
        <p:spPr bwMode="auto">
          <a:xfrm>
            <a:off x="4012770" y="4609191"/>
            <a:ext cx="746280" cy="331200"/>
          </a:xfrm>
          <a:prstGeom prst="rect">
            <a:avLst/>
          </a:prstGeom>
          <a:solidFill>
            <a:srgbClr val="00B0F0"/>
          </a:solidFill>
          <a:ln w="3175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en-US" sz="1050" b="0" strike="noStrike" spc="-1">
                <a:solidFill>
                  <a:srgbClr val="FFFFFF"/>
                </a:solidFill>
                <a:latin typeface="Calibri"/>
                <a:ea typeface="宋体"/>
              </a:rPr>
              <a:t>Recursive Unit 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25" name="矩形 77" hidden="0"/>
          <p:cNvSpPr/>
          <p:nvPr isPhoto="0" userDrawn="0"/>
        </p:nvSpPr>
        <p:spPr bwMode="auto">
          <a:xfrm>
            <a:off x="5061450" y="4610991"/>
            <a:ext cx="746280" cy="331200"/>
          </a:xfrm>
          <a:prstGeom prst="rect">
            <a:avLst/>
          </a:prstGeom>
          <a:solidFill>
            <a:srgbClr val="00B0F0"/>
          </a:solidFill>
          <a:ln w="3175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en-US" sz="1050" b="0" strike="noStrike" spc="-1">
                <a:solidFill>
                  <a:srgbClr val="FFFFFF"/>
                </a:solidFill>
                <a:latin typeface="Calibri"/>
                <a:ea typeface="宋体"/>
              </a:rPr>
              <a:t>Recursive Unit N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26" name="矩形 78" hidden="0"/>
          <p:cNvSpPr/>
          <p:nvPr isPhoto="0" userDrawn="0"/>
        </p:nvSpPr>
        <p:spPr bwMode="auto">
          <a:xfrm>
            <a:off x="776370" y="5636631"/>
            <a:ext cx="1265759" cy="331200"/>
          </a:xfrm>
          <a:prstGeom prst="rect">
            <a:avLst/>
          </a:prstGeom>
          <a:solidFill>
            <a:srgbClr val="92D050"/>
          </a:solidFill>
          <a:ln w="3175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宋体"/>
              </a:rPr>
              <a:t>BitString for B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7" name="矩形 79" hidden="0"/>
          <p:cNvSpPr/>
          <p:nvPr isPhoto="0" userDrawn="0"/>
        </p:nvSpPr>
        <p:spPr bwMode="auto">
          <a:xfrm>
            <a:off x="3260730" y="5636631"/>
            <a:ext cx="746280" cy="331200"/>
          </a:xfrm>
          <a:prstGeom prst="rect">
            <a:avLst/>
          </a:prstGeom>
          <a:solidFill>
            <a:srgbClr val="00B0F0"/>
          </a:solidFill>
          <a:ln w="3175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en-US" sz="1050" b="0" strike="noStrike" spc="-1">
                <a:solidFill>
                  <a:srgbClr val="FFFFFF"/>
                </a:solidFill>
                <a:latin typeface="Calibri"/>
                <a:ea typeface="宋体"/>
              </a:rPr>
              <a:t>Recursive Unit 1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28" name="矩形 80" hidden="0"/>
          <p:cNvSpPr/>
          <p:nvPr isPhoto="0" userDrawn="0"/>
        </p:nvSpPr>
        <p:spPr bwMode="auto">
          <a:xfrm>
            <a:off x="4748970" y="5636631"/>
            <a:ext cx="308160" cy="331200"/>
          </a:xfrm>
          <a:prstGeom prst="rect">
            <a:avLst/>
          </a:prstGeom>
          <a:solidFill>
            <a:srgbClr val="00B0F0"/>
          </a:solidFill>
          <a:ln w="3175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en-US" sz="1200" b="1" strike="noStrike" spc="-1">
                <a:solidFill>
                  <a:srgbClr val="FFFFFF"/>
                </a:solidFill>
                <a:latin typeface="Calibri"/>
                <a:ea typeface="宋体"/>
              </a:rPr>
              <a:t>…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9" name="矩形 81" hidden="0"/>
          <p:cNvSpPr/>
          <p:nvPr isPhoto="0" userDrawn="0"/>
        </p:nvSpPr>
        <p:spPr bwMode="auto">
          <a:xfrm>
            <a:off x="2048610" y="5636631"/>
            <a:ext cx="1217520" cy="331200"/>
          </a:xfrm>
          <a:prstGeom prst="rect">
            <a:avLst/>
          </a:prstGeom>
          <a:solidFill>
            <a:srgbClr val="0645F8"/>
          </a:solidFill>
          <a:ln w="3175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宋体"/>
              </a:rPr>
              <a:t>Addressing Field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0" name="矩形 82" hidden="0"/>
          <p:cNvSpPr/>
          <p:nvPr isPhoto="0" userDrawn="0"/>
        </p:nvSpPr>
        <p:spPr bwMode="auto">
          <a:xfrm>
            <a:off x="4010250" y="5636631"/>
            <a:ext cx="746280" cy="331200"/>
          </a:xfrm>
          <a:prstGeom prst="rect">
            <a:avLst/>
          </a:prstGeom>
          <a:solidFill>
            <a:srgbClr val="00B0F0"/>
          </a:solidFill>
          <a:ln w="3175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en-US" sz="1050" b="0" strike="noStrike" spc="-1">
                <a:solidFill>
                  <a:srgbClr val="FFFFFF"/>
                </a:solidFill>
                <a:latin typeface="Calibri"/>
                <a:ea typeface="宋体"/>
              </a:rPr>
              <a:t>Recursive Unit 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31" name="矩形 83" hidden="0"/>
          <p:cNvSpPr/>
          <p:nvPr isPhoto="0" userDrawn="0"/>
        </p:nvSpPr>
        <p:spPr bwMode="auto">
          <a:xfrm>
            <a:off x="5058570" y="5638431"/>
            <a:ext cx="746280" cy="331200"/>
          </a:xfrm>
          <a:prstGeom prst="rect">
            <a:avLst/>
          </a:prstGeom>
          <a:solidFill>
            <a:srgbClr val="00B0F0"/>
          </a:solidFill>
          <a:ln w="3175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en-US" sz="1050" b="0" strike="noStrike" spc="-1">
                <a:solidFill>
                  <a:srgbClr val="FFFFFF"/>
                </a:solidFill>
                <a:latin typeface="Calibri"/>
                <a:ea typeface="宋体"/>
              </a:rPr>
              <a:t>Recursive Unit M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35" name="右大括号 90" hidden="0"/>
          <p:cNvSpPr/>
          <p:nvPr isPhoto="0" userDrawn="0"/>
        </p:nvSpPr>
        <p:spPr bwMode="auto">
          <a:xfrm rot="16199999">
            <a:off x="3147330" y="1941231"/>
            <a:ext cx="307080" cy="5028480"/>
          </a:xfrm>
          <a:prstGeom prst="rightBrace">
            <a:avLst>
              <a:gd name="adj1" fmla="val 8333"/>
              <a:gd name="adj2" fmla="val 50000"/>
            </a:avLst>
          </a:prstGeom>
          <a:noFill/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矩形 91" hidden="0"/>
          <p:cNvSpPr/>
          <p:nvPr isPhoto="0" userDrawn="0"/>
        </p:nvSpPr>
        <p:spPr bwMode="auto">
          <a:xfrm>
            <a:off x="2600490" y="5030031"/>
            <a:ext cx="1979640" cy="272880"/>
          </a:xfrm>
          <a:prstGeom prst="rect">
            <a:avLst/>
          </a:prstGeom>
          <a:noFill/>
          <a:ln w="317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 algn="ctr">
              <a:lnSpc>
                <a:spcPct val="100000"/>
              </a:lnSpc>
              <a:defRPr/>
            </a:pPr>
            <a:r>
              <a:rPr lang="en-US" sz="12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Recursive Unit for router B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7" name="" hidden="0"/>
          <p:cNvSpPr/>
          <p:nvPr isPhoto="0" userDrawn="0"/>
        </p:nvSpPr>
        <p:spPr bwMode="auto">
          <a:xfrm>
            <a:off x="3219330" y="4539711"/>
            <a:ext cx="792720" cy="486000"/>
          </a:xfrm>
          <a:prstGeom prst="ellipse">
            <a:avLst/>
          </a:prstGeom>
          <a:noFill/>
          <a:ln w="18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39" name="" hidden="0"/>
          <p:cNvGrpSpPr/>
          <p:nvPr isPhoto="0" userDrawn="0"/>
        </p:nvGrpSpPr>
        <p:grpSpPr bwMode="auto">
          <a:xfrm>
            <a:off x="1857090" y="4340991"/>
            <a:ext cx="266040" cy="236880"/>
            <a:chOff x="3650760" y="5083200"/>
            <a:chExt cx="266040" cy="236880"/>
          </a:xfrm>
        </p:grpSpPr>
        <p:sp>
          <p:nvSpPr>
            <p:cNvPr id="240" name="" hidden="0"/>
            <p:cNvSpPr/>
            <p:nvPr isPhoto="0" userDrawn="0"/>
          </p:nvSpPr>
          <p:spPr bwMode="auto">
            <a:xfrm>
              <a:off x="3650760" y="5083200"/>
              <a:ext cx="266040" cy="236880"/>
            </a:xfrm>
            <a:custGeom>
              <a:avLst/>
              <a:gdLst/>
              <a:ahLst/>
              <a:cxnLst/>
              <a:rect l="0" t="0" r="r" b="b"/>
              <a:pathLst>
                <a:path w="740" h="659" fill="norm" stroke="1" extrusionOk="0">
                  <a:moveTo>
                    <a:pt x="739" y="620"/>
                  </a:moveTo>
                  <a:lnTo>
                    <a:pt x="409" y="658"/>
                  </a:lnTo>
                  <a:lnTo>
                    <a:pt x="482" y="566"/>
                  </a:lnTo>
                  <a:lnTo>
                    <a:pt x="0" y="184"/>
                  </a:lnTo>
                  <a:lnTo>
                    <a:pt x="146" y="0"/>
                  </a:lnTo>
                  <a:lnTo>
                    <a:pt x="628" y="382"/>
                  </a:lnTo>
                  <a:lnTo>
                    <a:pt x="701" y="290"/>
                  </a:lnTo>
                  <a:lnTo>
                    <a:pt x="739" y="620"/>
                  </a:lnTo>
                  <a:close/>
                </a:path>
              </a:pathLst>
            </a:custGeom>
            <a:solidFill>
              <a:srgbClr val="0070C0"/>
            </a:solidFill>
            <a:ln w="3240">
              <a:noFill/>
            </a:ln>
          </p:spPr>
        </p:sp>
        <p:sp>
          <p:nvSpPr>
            <p:cNvPr id="241" name="" hidden="0"/>
            <p:cNvSpPr/>
            <p:nvPr isPhoto="0" userDrawn="0"/>
          </p:nvSpPr>
          <p:spPr bwMode="auto">
            <a:xfrm>
              <a:off x="3650760" y="5083200"/>
              <a:ext cx="266040" cy="236880"/>
            </a:xfrm>
            <a:custGeom>
              <a:avLst/>
              <a:gdLst/>
              <a:ahLst/>
              <a:cxnLst/>
              <a:rect l="0" t="0" r="r" b="b"/>
              <a:pathLst>
                <a:path w="740" h="659" fill="norm" stroke="1" extrusionOk="0">
                  <a:moveTo>
                    <a:pt x="739" y="620"/>
                  </a:moveTo>
                  <a:lnTo>
                    <a:pt x="409" y="658"/>
                  </a:lnTo>
                  <a:lnTo>
                    <a:pt x="482" y="566"/>
                  </a:lnTo>
                  <a:lnTo>
                    <a:pt x="0" y="184"/>
                  </a:lnTo>
                  <a:lnTo>
                    <a:pt x="146" y="0"/>
                  </a:lnTo>
                  <a:lnTo>
                    <a:pt x="628" y="382"/>
                  </a:lnTo>
                  <a:lnTo>
                    <a:pt x="701" y="290"/>
                  </a:lnTo>
                  <a:lnTo>
                    <a:pt x="739" y="620"/>
                  </a:lnTo>
                  <a:close/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</p:sp>
      </p:grpSp>
      <p:sp>
        <p:nvSpPr>
          <p:cNvPr id="242" name="矩形 29_0" hidden="0"/>
          <p:cNvSpPr/>
          <p:nvPr isPhoto="0" userDrawn="0"/>
        </p:nvSpPr>
        <p:spPr bwMode="auto">
          <a:xfrm>
            <a:off x="5816730" y="5646711"/>
            <a:ext cx="632160" cy="331200"/>
          </a:xfrm>
          <a:prstGeom prst="rect">
            <a:avLst/>
          </a:prstGeom>
          <a:solidFill>
            <a:srgbClr val="BFBFBF"/>
          </a:solidFill>
          <a:ln w="3175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en-US" sz="8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Padding</a:t>
            </a:r>
            <a:endParaRPr lang="en-US" sz="800" b="0" strike="noStrike" spc="-1">
              <a:latin typeface="Arial"/>
            </a:endParaRPr>
          </a:p>
        </p:txBody>
      </p:sp>
      <p:graphicFrame>
        <p:nvGraphicFramePr>
          <p:cNvPr id="244" name="表格 578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7629301" y="4472930"/>
          <a:ext cx="3050640" cy="152316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745200"/>
                <a:gridCol w="924120"/>
                <a:gridCol w="1369080"/>
              </a:tblGrid>
              <a:tr h="302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000" b="1" strike="noStrike" spc="-1">
                          <a:solidFill>
                            <a:srgbClr val="44546A"/>
                          </a:solidFill>
                          <a:latin typeface="Calibri"/>
                        </a:rPr>
                        <a:t>Index</a:t>
                      </a:r>
                      <a:endParaRPr lang="en-US" sz="1000" b="0" strike="noStrike" spc="-1">
                        <a:latin typeface="Times New Roman"/>
                      </a:endParaRPr>
                    </a:p>
                  </a:txBody>
                  <a:tcPr marL="91080" marR="9108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000" b="1" strike="noStrike" spc="-1">
                          <a:solidFill>
                            <a:srgbClr val="44546A"/>
                          </a:solidFill>
                          <a:latin typeface="Calibri"/>
                        </a:rPr>
                        <a:t>Recursive</a:t>
                      </a:r>
                      <a:endParaRPr lang="en-US" sz="1000" b="0" strike="noStrike" spc="-1">
                        <a:latin typeface="Times New Roman"/>
                      </a:endParaRPr>
                    </a:p>
                  </a:txBody>
                  <a:tcPr marL="91080" marR="9108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000" b="1" strike="noStrike" spc="-1">
                          <a:solidFill>
                            <a:srgbClr val="44546A"/>
                          </a:solidFill>
                          <a:latin typeface="Calibri"/>
                        </a:rPr>
                        <a:t>Segment IPv6addr</a:t>
                      </a:r>
                      <a:endParaRPr lang="en-US" sz="1000" b="0" strike="noStrike" spc="-1">
                        <a:latin typeface="Times New Roman"/>
                      </a:endParaRPr>
                    </a:p>
                  </a:txBody>
                  <a:tcPr marL="91080" marR="9108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02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1080" marR="9108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1080" marR="9108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1080" marR="9108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02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1080" marR="9108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...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1080" marR="9108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...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1080" marR="9108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02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1080" marR="9108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1080" marR="9108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1080" marR="9108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2DEEF"/>
                    </a:solidFill>
                  </a:tcPr>
                </a:tc>
              </a:tr>
              <a:tr h="302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1080" marR="9108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...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1080" marR="9108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...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1080" marR="9108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245" name="矩形 13_0" hidden="0"/>
          <p:cNvSpPr/>
          <p:nvPr isPhoto="0" userDrawn="0"/>
        </p:nvSpPr>
        <p:spPr bwMode="auto">
          <a:xfrm>
            <a:off x="7579621" y="4160090"/>
            <a:ext cx="3037320" cy="287280"/>
          </a:xfrm>
          <a:prstGeom prst="rect">
            <a:avLst/>
          </a:prstGeom>
          <a:noFill/>
          <a:ln w="317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 algn="ctr">
              <a:lnSpc>
                <a:spcPct val="100000"/>
              </a:lnSpc>
              <a:defRPr/>
            </a:pPr>
            <a:r>
              <a:rPr lang="en-US" sz="13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RBS FIB  for router A (assuming N = 4)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673580978" name="" hidden="0"/>
          <p:cNvSpPr txBox="1"/>
          <p:nvPr isPhoto="0" userDrawn="0"/>
        </p:nvSpPr>
        <p:spPr bwMode="auto">
          <a:xfrm>
            <a:off x="11517480" y="6274800"/>
            <a:ext cx="385200" cy="427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p>
            <a:pPr>
              <a:defRPr/>
            </a:pPr>
            <a:fld id="{A2724CE7-CD9F-972A-D21A-8DF7C50F7195}" type="slidenum">
              <a:rPr lang="en-US" sz="2400" b="0" strike="noStrike" spc="0">
                <a:latin typeface="Times New Roman"/>
              </a:rPr>
              <a:t/>
            </a:fld>
            <a:endParaRPr lang="en-US" sz="2400" b="0" strike="noStrike" spc="0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ONLYOFFICE/7.1.0.215</Application>
  <DocSecurity>0</DocSecurity>
  <PresentationFormat/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Theme 1</vt:lpstr>
      <vt:lpstr>Theme 2</vt:lpstr>
      <vt:lpstr>Theme 3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Execution of actions with ancillary data</dc:title>
  <dc:subject/>
  <dc:creator>Toerless Eckert</dc:creator>
  <cp:keywords/>
  <dc:description/>
  <dc:identifier/>
  <dc:language>en-US</dc:language>
  <cp:lastModifiedBy/>
  <cp:revision>97</cp:revision>
  <dcterms:created xsi:type="dcterms:W3CDTF">2021-06-09T15:44:28Z</dcterms:created>
  <dcterms:modified xsi:type="dcterms:W3CDTF">2022-07-20T01:49:38Z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7</vt:i4>
  </property>
</Properties>
</file>