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0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6F5AD2-34FC-4754-B5C9-3C40CF4297F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BD05A5-3EFF-49E3-A379-98D248CE7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530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4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97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92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54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7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8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7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08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3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81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2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ECC28-41C7-4403-AEF8-FF5C3F989F8F}" type="datetimeFigureOut">
              <a:rPr lang="zh-CN" altLang="en-US" smtClean="0"/>
              <a:t>2022/7/22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FB962-D690-493F-91E3-1161E73016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5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391" cy="1325563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Solution 1: Structural Segment List for Multicast Tree </a:t>
            </a:r>
            <a:endParaRPr lang="zh-CN" altLang="en-US" sz="3600" dirty="0"/>
          </a:p>
        </p:txBody>
      </p:sp>
      <p:sp>
        <p:nvSpPr>
          <p:cNvPr id="4" name="矩形 3"/>
          <p:cNvSpPr/>
          <p:nvPr/>
        </p:nvSpPr>
        <p:spPr>
          <a:xfrm>
            <a:off x="8588060" y="45522"/>
            <a:ext cx="3512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draft-</a:t>
            </a:r>
            <a:r>
              <a:rPr lang="en-US" altLang="zh-CN" dirty="0" err="1" smtClean="0"/>
              <a:t>geng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msr6</a:t>
            </a:r>
            <a:r>
              <a:rPr lang="en-US" altLang="zh-CN" dirty="0" smtClean="0"/>
              <a:t>-traffic-engineering</a:t>
            </a:r>
          </a:p>
        </p:txBody>
      </p:sp>
      <p:sp>
        <p:nvSpPr>
          <p:cNvPr id="42" name="TextBox 5"/>
          <p:cNvSpPr txBox="1"/>
          <p:nvPr/>
        </p:nvSpPr>
        <p:spPr>
          <a:xfrm>
            <a:off x="498549" y="1445032"/>
            <a:ext cx="6772361" cy="475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310" indent="-189310" defTabSz="50363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en-US" altLang="zh-CN" sz="1200" b="1" dirty="0"/>
              <a:t>Basic Idea </a:t>
            </a:r>
            <a:r>
              <a:rPr lang="zh-CN" altLang="en-US" sz="1200" dirty="0" smtClean="0"/>
              <a:t>：</a:t>
            </a:r>
            <a:endParaRPr lang="en-US" altLang="zh-CN" sz="1200" dirty="0" smtClean="0"/>
          </a:p>
          <a:p>
            <a:pPr lvl="1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/>
              <a:t>Define a new Function type, </a:t>
            </a:r>
            <a:r>
              <a:rPr lang="en-US" altLang="zh-CN" sz="1200" dirty="0" err="1" smtClean="0"/>
              <a:t>End.RL</a:t>
            </a:r>
            <a:r>
              <a:rPr lang="en-US" altLang="zh-CN" sz="1200" dirty="0" smtClean="0"/>
              <a:t>(Replication through segment list), for explicitly specifying the nodes which the multicast tree passes through; and define two parameters in the SID: Replication Number and Pointer, which are used to indicate the replication-forwarding relationship between upstream and downstream nodes.</a:t>
            </a:r>
          </a:p>
          <a:p>
            <a:pPr marL="257175" indent="-257175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sz="1200" b="1" dirty="0" smtClean="0"/>
              <a:t>Solution</a:t>
            </a:r>
            <a:r>
              <a:rPr lang="zh-CN" altLang="en-US" sz="1200" b="1" dirty="0" smtClean="0"/>
              <a:t>：</a:t>
            </a:r>
            <a:endParaRPr lang="en-US" altLang="zh-CN" sz="1200" b="1" dirty="0"/>
          </a:p>
          <a:p>
            <a:pPr marL="257175" indent="-257175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1200" dirty="0" err="1"/>
              <a:t>MSR6</a:t>
            </a:r>
            <a:r>
              <a:rPr lang="en-US" altLang="zh-CN" sz="1200" dirty="0"/>
              <a:t> Segment List</a:t>
            </a:r>
            <a:r>
              <a:rPr lang="en-US" altLang="zh-CN" sz="1200" dirty="0" smtClean="0"/>
              <a:t>.</a:t>
            </a:r>
          </a:p>
          <a:p>
            <a:pPr lvl="1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 smtClean="0"/>
              <a:t>Contains </a:t>
            </a:r>
            <a:r>
              <a:rPr lang="en-US" altLang="zh-CN" sz="1200" dirty="0"/>
              <a:t>the </a:t>
            </a:r>
            <a:r>
              <a:rPr lang="en-US" altLang="zh-CN" sz="1200" dirty="0" err="1" smtClean="0"/>
              <a:t>SIDs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corresponding to </a:t>
            </a:r>
            <a:r>
              <a:rPr lang="en-US" altLang="zh-CN" sz="1200" dirty="0" smtClean="0"/>
              <a:t>the indicated </a:t>
            </a:r>
            <a:r>
              <a:rPr lang="en-US" altLang="zh-CN" sz="1200" dirty="0"/>
              <a:t>nodes in the multicast </a:t>
            </a:r>
            <a:r>
              <a:rPr lang="en-US" altLang="zh-CN" sz="1200" dirty="0" smtClean="0"/>
              <a:t>tree</a:t>
            </a:r>
            <a:endParaRPr lang="en-US" altLang="zh-CN" sz="1200" dirty="0"/>
          </a:p>
          <a:p>
            <a:pPr marL="257175" indent="-257175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1200" dirty="0" err="1" smtClean="0"/>
              <a:t>MSR6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End.RL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Segment format.</a:t>
            </a:r>
          </a:p>
          <a:p>
            <a:pPr lvl="1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/>
              <a:t>Locator</a:t>
            </a:r>
            <a:r>
              <a:rPr lang="en-US" altLang="zh-CN" sz="1200" dirty="0"/>
              <a:t>: used to route to the </a:t>
            </a:r>
            <a:r>
              <a:rPr lang="en-US" altLang="zh-CN" sz="1200" dirty="0" smtClean="0"/>
              <a:t>replication node, </a:t>
            </a:r>
            <a:r>
              <a:rPr lang="en-US" altLang="zh-CN" sz="1200" dirty="0"/>
              <a:t>e.g., </a:t>
            </a:r>
            <a:r>
              <a:rPr lang="en-US" altLang="zh-CN" sz="1200" dirty="0" err="1"/>
              <a:t>IPv6</a:t>
            </a:r>
            <a:r>
              <a:rPr lang="en-US" altLang="zh-CN" sz="1200" dirty="0"/>
              <a:t> address prefix</a:t>
            </a:r>
          </a:p>
          <a:p>
            <a:pPr lvl="1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/>
              <a:t>Function</a:t>
            </a:r>
            <a:r>
              <a:rPr lang="en-US" altLang="zh-CN" sz="1200" dirty="0"/>
              <a:t>: Indicates that the segment performs the </a:t>
            </a:r>
            <a:r>
              <a:rPr lang="en-US" altLang="zh-CN" sz="1200" dirty="0" err="1"/>
              <a:t>End.RL</a:t>
            </a:r>
            <a:r>
              <a:rPr lang="en-US" altLang="zh-CN" sz="1200" dirty="0"/>
              <a:t> function.</a:t>
            </a:r>
          </a:p>
          <a:p>
            <a:pPr lvl="1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smtClean="0"/>
              <a:t>Replication Number: </a:t>
            </a:r>
            <a:r>
              <a:rPr lang="en-US" altLang="zh-CN" sz="1200" dirty="0" smtClean="0"/>
              <a:t>Indicates how many packets to replicate in this nodes</a:t>
            </a:r>
          </a:p>
          <a:p>
            <a:pPr lvl="1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smtClean="0"/>
              <a:t>Pointer</a:t>
            </a:r>
            <a:r>
              <a:rPr lang="en-US" altLang="zh-CN" sz="1200" dirty="0" smtClean="0"/>
              <a:t>: Indicates the </a:t>
            </a:r>
            <a:r>
              <a:rPr lang="en-US" altLang="zh-CN" sz="1200" dirty="0"/>
              <a:t>Segment left value of the first child node</a:t>
            </a:r>
            <a:r>
              <a:rPr lang="en-US" altLang="zh-CN" sz="1200" dirty="0" smtClean="0"/>
              <a:t>; </a:t>
            </a:r>
          </a:p>
          <a:p>
            <a:pPr marL="257175" indent="-257175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1200" dirty="0" err="1" smtClean="0"/>
              <a:t>End.RL</a:t>
            </a:r>
            <a:r>
              <a:rPr lang="en-US" altLang="zh-CN" sz="1200" dirty="0" smtClean="0"/>
              <a:t>  </a:t>
            </a:r>
            <a:r>
              <a:rPr lang="en-US" altLang="zh-CN" sz="1200" dirty="0"/>
              <a:t>Behavior:</a:t>
            </a:r>
          </a:p>
          <a:p>
            <a:pPr marL="628650" lvl="1" indent="-171450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/>
              <a:t>Replicate packets based on “replication number”</a:t>
            </a:r>
          </a:p>
          <a:p>
            <a:pPr marL="628650" lvl="1" indent="-171450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/>
              <a:t>update Segment Left and </a:t>
            </a:r>
            <a:r>
              <a:rPr lang="en-US" altLang="zh-CN" sz="1200" dirty="0" err="1" smtClean="0"/>
              <a:t>IPv6</a:t>
            </a:r>
            <a:r>
              <a:rPr lang="en-US" altLang="zh-CN" sz="1200" dirty="0" smtClean="0"/>
              <a:t> DA based on “pointer” </a:t>
            </a:r>
          </a:p>
          <a:p>
            <a:pPr marL="628650" lvl="1" indent="-171450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/>
              <a:t>forward the replicated packets to the downstream nodes</a:t>
            </a:r>
            <a:endParaRPr lang="en-US" altLang="zh-CN" sz="1200" dirty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6561575" y="4864092"/>
            <a:ext cx="5630425" cy="199390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200" b="1" dirty="0" smtClean="0"/>
              <a:t>Ingress node: </a:t>
            </a:r>
            <a:r>
              <a:rPr lang="en-US" altLang="zh-CN" sz="1200" dirty="0" smtClean="0"/>
              <a:t>Encapsulate the packet with </a:t>
            </a:r>
            <a:r>
              <a:rPr lang="en-US" altLang="zh-CN" sz="1200" dirty="0" err="1" smtClean="0"/>
              <a:t>IPv6</a:t>
            </a:r>
            <a:r>
              <a:rPr lang="en-US" altLang="zh-CN" sz="1200" dirty="0" smtClean="0"/>
              <a:t> header and </a:t>
            </a:r>
            <a:r>
              <a:rPr lang="en-US" altLang="zh-CN" sz="1200" dirty="0" err="1" smtClean="0"/>
              <a:t>MRH</a:t>
            </a:r>
            <a:r>
              <a:rPr lang="en-US" altLang="zh-CN" sz="1200" dirty="0" smtClean="0"/>
              <a:t>. The segment list in </a:t>
            </a:r>
            <a:r>
              <a:rPr lang="en-US" altLang="zh-CN" sz="1200" dirty="0" err="1" smtClean="0"/>
              <a:t>MRH</a:t>
            </a:r>
            <a:r>
              <a:rPr lang="en-US" altLang="zh-CN" sz="1200" dirty="0" smtClean="0"/>
              <a:t> shows the indicated multicast tree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/>
              <a:t>Endpoint: </a:t>
            </a:r>
            <a:r>
              <a:rPr lang="en-US" altLang="zh-CN" sz="1200" dirty="0" smtClean="0"/>
              <a:t>Replicate</a:t>
            </a:r>
            <a:r>
              <a:rPr lang="zh-CN" altLang="en-US" sz="1200" dirty="0"/>
              <a:t> </a:t>
            </a:r>
            <a:r>
              <a:rPr lang="en-US" altLang="zh-CN" sz="1200" dirty="0" smtClean="0"/>
              <a:t>the packet based on the “replication number” and update the </a:t>
            </a:r>
            <a:r>
              <a:rPr lang="en-US" altLang="zh-CN" sz="1200" dirty="0" err="1" smtClean="0"/>
              <a:t>IPv6</a:t>
            </a:r>
            <a:r>
              <a:rPr lang="en-US" altLang="zh-CN" sz="1200" dirty="0" smtClean="0"/>
              <a:t> DA with the SID which is indicated by “pointer” 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 smtClean="0"/>
              <a:t>Egress Node: </a:t>
            </a:r>
            <a:r>
              <a:rPr lang="en-US" altLang="zh-CN" sz="1200" dirty="0" smtClean="0"/>
              <a:t>Pointer==0 and de capsulate the packet </a:t>
            </a:r>
            <a:endParaRPr lang="zh-CN" altLang="en-US" sz="1200" dirty="0" smtClean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588" y="1320561"/>
            <a:ext cx="4173881" cy="33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22391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Solution 2: Structural Segment List with Local </a:t>
            </a:r>
            <a:r>
              <a:rPr lang="en-US" altLang="zh-CN" sz="3600" dirty="0" err="1"/>
              <a:t>Bitstring</a:t>
            </a:r>
            <a:endParaRPr lang="zh-CN" altLang="en-US" sz="3600" dirty="0"/>
          </a:p>
        </p:txBody>
      </p:sp>
      <p:sp>
        <p:nvSpPr>
          <p:cNvPr id="34" name="TextBox 5"/>
          <p:cNvSpPr txBox="1"/>
          <p:nvPr/>
        </p:nvSpPr>
        <p:spPr>
          <a:xfrm>
            <a:off x="376852" y="1445032"/>
            <a:ext cx="6104043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9310" indent="-189310" defTabSz="503635"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  <a:defRPr/>
            </a:pPr>
            <a:r>
              <a:rPr lang="en-US" altLang="zh-CN" sz="1200" b="1" dirty="0" smtClean="0"/>
              <a:t>Basic Idea</a:t>
            </a:r>
            <a:r>
              <a:rPr lang="zh-CN" altLang="en-US" sz="1200" b="1" dirty="0" smtClean="0"/>
              <a:t>：</a:t>
            </a:r>
            <a:endParaRPr lang="en-US" altLang="zh-CN" sz="1200" b="1" dirty="0"/>
          </a:p>
          <a:p>
            <a:pPr marL="257175" indent="-257175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1200" dirty="0"/>
              <a:t>Define a new Function type, </a:t>
            </a:r>
            <a:r>
              <a:rPr lang="en-US" altLang="zh-CN" sz="1200" dirty="0" err="1"/>
              <a:t>End.RLB.X</a:t>
            </a:r>
            <a:r>
              <a:rPr lang="en-US" altLang="zh-CN" sz="1200" dirty="0"/>
              <a:t>(Replication through Local </a:t>
            </a:r>
            <a:r>
              <a:rPr lang="en-US" altLang="zh-CN" sz="1200" dirty="0" err="1"/>
              <a:t>Bitstring</a:t>
            </a:r>
            <a:r>
              <a:rPr lang="en-US" altLang="zh-CN" sz="1200" dirty="0"/>
              <a:t>), for adding a Local </a:t>
            </a:r>
            <a:r>
              <a:rPr lang="en-US" altLang="zh-CN" sz="1200" dirty="0" err="1"/>
              <a:t>Bitstring</a:t>
            </a:r>
            <a:r>
              <a:rPr lang="en-US" altLang="zh-CN" sz="1200" dirty="0"/>
              <a:t> to the SID to </a:t>
            </a:r>
            <a:r>
              <a:rPr lang="en-US" altLang="zh-CN" sz="1200" dirty="0" smtClean="0"/>
              <a:t>specify the output port sending; The meaning of the </a:t>
            </a:r>
            <a:r>
              <a:rPr lang="en-US" altLang="zh-CN" sz="1200" dirty="0" err="1" smtClean="0"/>
              <a:t>bitstring</a:t>
            </a:r>
            <a:r>
              <a:rPr lang="en-US" altLang="zh-CN" sz="1200" dirty="0" smtClean="0"/>
              <a:t> is local to the the node which advertises the  SID</a:t>
            </a:r>
            <a:endParaRPr lang="en-US" altLang="zh-CN" sz="1200" dirty="0"/>
          </a:p>
          <a:p>
            <a:pPr marL="257175" indent="-257175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  <a:defRPr/>
            </a:pPr>
            <a:r>
              <a:rPr lang="en-US" altLang="zh-CN" sz="1200" b="1" dirty="0" smtClean="0"/>
              <a:t>Solution</a:t>
            </a:r>
            <a:r>
              <a:rPr lang="zh-CN" altLang="en-US" sz="1200" b="1" dirty="0" smtClean="0"/>
              <a:t>：</a:t>
            </a:r>
            <a:endParaRPr lang="en-US" altLang="zh-CN" sz="1200" b="1" dirty="0"/>
          </a:p>
          <a:p>
            <a:pPr marL="257175" indent="-257175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1200" dirty="0" err="1"/>
              <a:t>MSR6</a:t>
            </a:r>
            <a:r>
              <a:rPr lang="en-US" altLang="zh-CN" sz="1200" dirty="0"/>
              <a:t> Segment </a:t>
            </a:r>
            <a:r>
              <a:rPr lang="en-US" altLang="zh-CN" sz="1200" dirty="0" smtClean="0"/>
              <a:t>List</a:t>
            </a:r>
          </a:p>
          <a:p>
            <a:pPr lvl="1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/>
              <a:t>Contains the </a:t>
            </a:r>
            <a:r>
              <a:rPr lang="en-US" altLang="zh-CN" sz="1200" dirty="0" err="1"/>
              <a:t>SIDs</a:t>
            </a:r>
            <a:r>
              <a:rPr lang="en-US" altLang="zh-CN" sz="1200" dirty="0"/>
              <a:t> corresponding to the indicated nodes in the multicast </a:t>
            </a:r>
            <a:r>
              <a:rPr lang="en-US" altLang="zh-CN" sz="1200" dirty="0" smtClean="0"/>
              <a:t>tree except for the leaf nodes</a:t>
            </a:r>
            <a:endParaRPr lang="en-US" altLang="zh-CN" sz="1200" dirty="0"/>
          </a:p>
          <a:p>
            <a:pPr marL="257175" indent="-257175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1200" dirty="0" err="1"/>
              <a:t>MSR6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End.RLB.X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Segment </a:t>
            </a:r>
            <a:r>
              <a:rPr lang="en-US" altLang="zh-CN" sz="1200" dirty="0" smtClean="0"/>
              <a:t>format</a:t>
            </a:r>
            <a:endParaRPr lang="en-US" altLang="zh-CN" sz="1200" dirty="0"/>
          </a:p>
          <a:p>
            <a:pPr lvl="1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/>
              <a:t>Locator</a:t>
            </a:r>
            <a:r>
              <a:rPr lang="en-US" altLang="zh-CN" sz="1200" dirty="0"/>
              <a:t>: used to route to the replication node, e.g., </a:t>
            </a:r>
            <a:r>
              <a:rPr lang="en-US" altLang="zh-CN" sz="1200" dirty="0" err="1"/>
              <a:t>IPv6</a:t>
            </a:r>
            <a:r>
              <a:rPr lang="en-US" altLang="zh-CN" sz="1200" dirty="0"/>
              <a:t> address prefix</a:t>
            </a:r>
          </a:p>
          <a:p>
            <a:pPr lvl="1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/>
              <a:t>Function</a:t>
            </a:r>
            <a:r>
              <a:rPr lang="en-US" altLang="zh-CN" sz="1200" dirty="0"/>
              <a:t>: Indicates that the segment performs the </a:t>
            </a:r>
            <a:r>
              <a:rPr lang="en-US" altLang="zh-CN" sz="1200" dirty="0" err="1"/>
              <a:t>End.RL</a:t>
            </a:r>
            <a:r>
              <a:rPr lang="en-US" altLang="zh-CN" sz="1200" dirty="0"/>
              <a:t> function.</a:t>
            </a:r>
          </a:p>
          <a:p>
            <a:pPr lvl="1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smtClean="0"/>
              <a:t>Pointer</a:t>
            </a:r>
            <a:r>
              <a:rPr lang="en-US" altLang="zh-CN" sz="1200" dirty="0"/>
              <a:t>: </a:t>
            </a:r>
            <a:r>
              <a:rPr lang="en-US" altLang="zh-CN" sz="1200" dirty="0" smtClean="0"/>
              <a:t>Indicates </a:t>
            </a:r>
            <a:r>
              <a:rPr lang="en-US" altLang="zh-CN" sz="1200" dirty="0"/>
              <a:t>the Segment left value of the first child node; </a:t>
            </a:r>
          </a:p>
          <a:p>
            <a:pPr lvl="1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b="1" dirty="0" smtClean="0"/>
              <a:t>Local </a:t>
            </a:r>
            <a:r>
              <a:rPr lang="en-US" altLang="zh-CN" sz="1200" b="1" dirty="0" err="1" smtClean="0"/>
              <a:t>Bitstring</a:t>
            </a:r>
            <a:r>
              <a:rPr lang="en-US" altLang="zh-CN" sz="1200" dirty="0" smtClean="0"/>
              <a:t>: Each bit represents a local outgoing port, and a bit position represents the outgoing port from which the packet is to be forwarded </a:t>
            </a:r>
          </a:p>
          <a:p>
            <a:pPr marL="257175" indent="-257175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CN" sz="1200" dirty="0" err="1" smtClean="0"/>
              <a:t>End.RLB.X</a:t>
            </a:r>
            <a:r>
              <a:rPr lang="en-US" altLang="zh-CN" sz="1200" dirty="0" smtClean="0"/>
              <a:t> Behavior:</a:t>
            </a:r>
          </a:p>
          <a:p>
            <a:pPr marL="628650" lvl="1" indent="-171450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/>
              <a:t>Replicate packets based on </a:t>
            </a:r>
            <a:r>
              <a:rPr lang="en-US" altLang="zh-CN" sz="1200" dirty="0" smtClean="0"/>
              <a:t>“</a:t>
            </a:r>
            <a:r>
              <a:rPr lang="en-US" altLang="zh-CN" sz="1200" dirty="0" err="1" smtClean="0"/>
              <a:t>bitstring</a:t>
            </a:r>
            <a:r>
              <a:rPr lang="en-US" altLang="zh-CN" sz="1200" dirty="0" smtClean="0"/>
              <a:t>”</a:t>
            </a:r>
            <a:endParaRPr lang="en-US" altLang="zh-CN" sz="1200" dirty="0"/>
          </a:p>
          <a:p>
            <a:pPr marL="628650" lvl="1" indent="-171450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/>
              <a:t>update Segment Left and </a:t>
            </a:r>
            <a:r>
              <a:rPr lang="en-US" altLang="zh-CN" sz="1200" dirty="0" err="1"/>
              <a:t>IPv6</a:t>
            </a:r>
            <a:r>
              <a:rPr lang="en-US" altLang="zh-CN" sz="1200" dirty="0"/>
              <a:t> DA based on “pointer” </a:t>
            </a:r>
          </a:p>
          <a:p>
            <a:pPr marL="628650" lvl="1" indent="-171450" defTabSz="50363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 sz="1200" dirty="0"/>
              <a:t>forward the replicated packets to the downstream nodes</a:t>
            </a:r>
          </a:p>
        </p:txBody>
      </p:sp>
      <p:sp>
        <p:nvSpPr>
          <p:cNvPr id="35" name="矩形 34"/>
          <p:cNvSpPr/>
          <p:nvPr/>
        </p:nvSpPr>
        <p:spPr>
          <a:xfrm>
            <a:off x="9180562" y="-11629"/>
            <a:ext cx="2910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draft-</a:t>
            </a:r>
            <a:r>
              <a:rPr lang="en-US" altLang="zh-CN" dirty="0" err="1" smtClean="0"/>
              <a:t>geng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msr6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rlb</a:t>
            </a:r>
            <a:r>
              <a:rPr lang="en-US" altLang="zh-CN" dirty="0" smtClean="0"/>
              <a:t>-segment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242" y="1445032"/>
            <a:ext cx="4694420" cy="303139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241452" y="4949820"/>
            <a:ext cx="6096000" cy="14487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1200" b="1" dirty="0"/>
              <a:t>Ingress node: </a:t>
            </a:r>
            <a:r>
              <a:rPr lang="en-US" altLang="zh-CN" sz="1200" dirty="0"/>
              <a:t>Encapsulate the packet with </a:t>
            </a:r>
            <a:r>
              <a:rPr lang="en-US" altLang="zh-CN" sz="1200" dirty="0" err="1"/>
              <a:t>IPv6</a:t>
            </a:r>
            <a:r>
              <a:rPr lang="en-US" altLang="zh-CN" sz="1200" dirty="0"/>
              <a:t> header and </a:t>
            </a:r>
            <a:r>
              <a:rPr lang="en-US" altLang="zh-CN" sz="1200" dirty="0" err="1"/>
              <a:t>MRH</a:t>
            </a:r>
            <a:r>
              <a:rPr lang="en-US" altLang="zh-CN" sz="1200" dirty="0"/>
              <a:t>. The segment list in </a:t>
            </a:r>
            <a:r>
              <a:rPr lang="en-US" altLang="zh-CN" sz="1200" dirty="0" err="1"/>
              <a:t>MRH</a:t>
            </a:r>
            <a:r>
              <a:rPr lang="en-US" altLang="zh-CN" sz="1200" dirty="0"/>
              <a:t> shows the indicated multicast tree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/>
              <a:t>Endpoint: </a:t>
            </a:r>
            <a:r>
              <a:rPr lang="en-US" altLang="zh-CN" sz="1200" dirty="0"/>
              <a:t>Replicate</a:t>
            </a:r>
            <a:r>
              <a:rPr lang="zh-CN" altLang="en-US" sz="1200" dirty="0"/>
              <a:t> </a:t>
            </a:r>
            <a:r>
              <a:rPr lang="en-US" altLang="zh-CN" sz="1200" dirty="0"/>
              <a:t>the packet based on the “local </a:t>
            </a:r>
            <a:r>
              <a:rPr lang="en-US" altLang="zh-CN" sz="1200" dirty="0" err="1"/>
              <a:t>bitstring</a:t>
            </a:r>
            <a:r>
              <a:rPr lang="en-US" altLang="zh-CN" sz="1200" dirty="0"/>
              <a:t>” and update the </a:t>
            </a:r>
            <a:r>
              <a:rPr lang="en-US" altLang="zh-CN" sz="1200" dirty="0" err="1"/>
              <a:t>IPv6</a:t>
            </a:r>
            <a:r>
              <a:rPr lang="en-US" altLang="zh-CN" sz="1200" dirty="0"/>
              <a:t> DA with the SID which is indicated by “pointer” </a:t>
            </a:r>
          </a:p>
          <a:p>
            <a:pPr lvl="1">
              <a:lnSpc>
                <a:spcPct val="150000"/>
              </a:lnSpc>
            </a:pPr>
            <a:r>
              <a:rPr lang="en-US" altLang="zh-CN" sz="1200" b="1" dirty="0"/>
              <a:t>Egress Node: </a:t>
            </a:r>
            <a:r>
              <a:rPr lang="en-US" altLang="zh-CN" sz="1200" dirty="0"/>
              <a:t>Pointer==0 and de capsulate the packet 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5036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462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Wingdings</vt:lpstr>
      <vt:lpstr>Office 主题</vt:lpstr>
      <vt:lpstr>Solution 1: Structural Segment List for Multicast Tree </vt:lpstr>
      <vt:lpstr>Solution 2: Structural Segment List with Local Bitstring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Multicast Source Routing over IPv6 (MSR6)  Traffic Engineering</dc:title>
  <dc:creator>Gengxuesong (Geng Xuesong)</dc:creator>
  <cp:lastModifiedBy>Gengxuesong (Geng Xuesong)</cp:lastModifiedBy>
  <cp:revision>36</cp:revision>
  <dcterms:created xsi:type="dcterms:W3CDTF">2022-03-23T04:03:03Z</dcterms:created>
  <dcterms:modified xsi:type="dcterms:W3CDTF">2022-07-22T03:43:55Z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(3)T3F0kLKmIs/i7sq1W1i438QxsnOXW8L17ZcVLVjAs+dM+f0rsgSG6yOMyUu7JqJ40xA/1C5A
DozrU/0V1m/dVPHmdEA8PZH9EnP9d9zWtBVlKxbXOVpxKTg08fxpd8bFHTTzjrtQg1BZ6bUp
TqurdyQHqszgpqXxw5BADvQnUWVWpmHGBcBpG6/Xx4MrLo+Lr7X9J4O+MeyymPtQJ1hXF78Q
XIMN4V7GQXZMxAGJlr</vt:lpwstr>
  </property>
  <property fmtid="{D5CDD505-2E9C-101B-9397-08002B2CF9AE}" pid="3" name="_2015_ms_pID_7253431">
    <vt:lpwstr>pXrBUMuSTldDEhjH0HgYWi4WiTn5/rDa5x8r3EvTMG/R4yJpmi0Dop
Nc6nlipzNwZ40xbYF3QG5JNwUOKRzO2jnF3jzmPvcQiFUfQZYdSy8hjGgEfm75ILU79owFf9
flLJucirz13VKzUIzGGb8uCz67j4ZrN1JWSrZ4TY8PUb7W8BVhFL084/NbhyZhYfyTGv/pi7
3yNzn1BkIoCCKLbDSrSASQbhquJDCrMqPSdb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1657849925</vt:lpwstr>
  </property>
  <property fmtid="{D5CDD505-2E9C-101B-9397-08002B2CF9AE}" pid="8" name="_2015_ms_pID_7253432">
    <vt:lpwstr>vg==</vt:lpwstr>
  </property>
</Properties>
</file>