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354" r:id="rId2"/>
    <p:sldId id="353" r:id="rId3"/>
    <p:sldId id="349" r:id="rId4"/>
    <p:sldId id="348" r:id="rId5"/>
    <p:sldId id="334" r:id="rId6"/>
    <p:sldId id="336" r:id="rId7"/>
    <p:sldId id="343" r:id="rId8"/>
    <p:sldId id="352" r:id="rId9"/>
    <p:sldId id="340" r:id="rId10"/>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0" autoAdjust="0"/>
    <p:restoredTop sz="94343" autoAdjust="0"/>
  </p:normalViewPr>
  <p:slideViewPr>
    <p:cSldViewPr>
      <p:cViewPr varScale="1">
        <p:scale>
          <a:sx n="153" d="100"/>
          <a:sy n="153" d="100"/>
        </p:scale>
        <p:origin x="678" y="138"/>
      </p:cViewPr>
      <p:guideLst>
        <p:guide orient="horz" pos="2160"/>
        <p:guide pos="3840"/>
      </p:guideLst>
    </p:cSldViewPr>
  </p:slideViewPr>
  <p:notesTextViewPr>
    <p:cViewPr>
      <p:scale>
        <a:sx n="100" d="100"/>
        <a:sy n="100" d="100"/>
      </p:scale>
      <p:origin x="0" y="0"/>
    </p:cViewPr>
  </p:notesTextViewPr>
  <p:notesViewPr>
    <p:cSldViewPr>
      <p:cViewPr varScale="1">
        <p:scale>
          <a:sx n="65" d="100"/>
          <a:sy n="65" d="100"/>
        </p:scale>
        <p:origin x="-292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B7E7B74-59A0-40CD-8314-92C0025CD4A7}" type="datetimeFigureOut">
              <a:rPr lang="zh-CN" altLang="en-US" smtClean="0"/>
              <a:pPr/>
              <a:t>2022/7/22</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309485D-8F59-4F0E-86AA-892D11B3E1C5}" type="slidenum">
              <a:rPr lang="zh-CN" altLang="en-US" smtClean="0"/>
              <a:pPr/>
              <a:t>‹#›</a:t>
            </a:fld>
            <a:endParaRPr lang="zh-CN" altLang="en-US"/>
          </a:p>
        </p:txBody>
      </p:sp>
    </p:spTree>
    <p:extLst>
      <p:ext uri="{BB962C8B-B14F-4D97-AF65-F5344CB8AC3E}">
        <p14:creationId xmlns:p14="http://schemas.microsoft.com/office/powerpoint/2010/main" val="218741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9E3DE20-5A18-43B0-9811-1DBF9FEEF8D6}" type="datetimeFigureOut">
              <a:rPr lang="zh-CN" altLang="en-US" smtClean="0"/>
              <a:pPr/>
              <a:t>2022/7/22</a:t>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58B2885-B98D-439F-8010-7F9D7B91A12A}" type="slidenum">
              <a:rPr lang="zh-CN" altLang="en-US" smtClean="0"/>
              <a:pPr/>
              <a:t>‹#›</a:t>
            </a:fld>
            <a:endParaRPr lang="zh-CN" altLang="en-US"/>
          </a:p>
        </p:txBody>
      </p:sp>
    </p:spTree>
    <p:extLst>
      <p:ext uri="{BB962C8B-B14F-4D97-AF65-F5344CB8AC3E}">
        <p14:creationId xmlns:p14="http://schemas.microsoft.com/office/powerpoint/2010/main" val="69404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458B2885-B98D-439F-8010-7F9D7B91A12A}" type="slidenum">
              <a:rPr lang="zh-CN" altLang="en-US" smtClean="0"/>
              <a:pPr/>
              <a:t>1</a:t>
            </a:fld>
            <a:endParaRPr lang="zh-CN" altLang="en-US"/>
          </a:p>
        </p:txBody>
      </p:sp>
    </p:spTree>
    <p:extLst>
      <p:ext uri="{BB962C8B-B14F-4D97-AF65-F5344CB8AC3E}">
        <p14:creationId xmlns:p14="http://schemas.microsoft.com/office/powerpoint/2010/main" val="50265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8B2885-B98D-439F-8010-7F9D7B91A12A}" type="slidenum">
              <a:rPr lang="zh-CN" altLang="en-US" smtClean="0"/>
              <a:pPr/>
              <a:t>2</a:t>
            </a:fld>
            <a:endParaRPr lang="zh-CN" altLang="en-US"/>
          </a:p>
        </p:txBody>
      </p:sp>
    </p:spTree>
    <p:extLst>
      <p:ext uri="{BB962C8B-B14F-4D97-AF65-F5344CB8AC3E}">
        <p14:creationId xmlns:p14="http://schemas.microsoft.com/office/powerpoint/2010/main" val="141188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458B2885-B98D-439F-8010-7F9D7B91A12A}" type="slidenum">
              <a:rPr lang="zh-CN" altLang="en-US" smtClean="0"/>
              <a:pPr/>
              <a:t>9</a:t>
            </a:fld>
            <a:endParaRPr lang="zh-CN" altLang="en-US"/>
          </a:p>
        </p:txBody>
      </p:sp>
    </p:spTree>
    <p:extLst>
      <p:ext uri="{BB962C8B-B14F-4D97-AF65-F5344CB8AC3E}">
        <p14:creationId xmlns:p14="http://schemas.microsoft.com/office/powerpoint/2010/main" val="192584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8"/>
          <p:cNvSpPr txBox="1">
            <a:spLocks/>
          </p:cNvSpPr>
          <p:nvPr userDrawn="1"/>
        </p:nvSpPr>
        <p:spPr>
          <a:xfrm>
            <a:off x="11184565" y="6376244"/>
            <a:ext cx="672075"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11"/>
          </p:nvPr>
        </p:nvSpPr>
        <p:spPr>
          <a:xfrm>
            <a:off x="3215680" y="6356350"/>
            <a:ext cx="5760640" cy="365125"/>
          </a:xfrm>
        </p:spPr>
        <p:txBody>
          <a:bodyPr/>
          <a:lstStyle>
            <a:lvl1pPr>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3215680" y="6356350"/>
            <a:ext cx="57606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470510" y="3812189"/>
            <a:ext cx="5328593" cy="1440160"/>
          </a:xfrm>
        </p:spPr>
        <p:txBody>
          <a:bodyPr>
            <a:noAutofit/>
          </a:bodyPr>
          <a:lstStyle/>
          <a:p>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Yisong Liu (China Mobile)</a:t>
            </a:r>
          </a:p>
          <a:p>
            <a:r>
              <a:rPr lang="en-US" altLang="zh-CN"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Jingrong</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Xie</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(Huawei Technologies)</a:t>
            </a:r>
          </a:p>
          <a:p>
            <a:r>
              <a:rPr lang="en-US" altLang="zh-CN"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Xuesong</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Geng</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(Huawei Technologies)</a:t>
            </a:r>
          </a:p>
          <a:p>
            <a:r>
              <a:rPr lang="en-US" altLang="zh-CN"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Mengxiao</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Chen (New H3C Technologies)</a:t>
            </a:r>
          </a:p>
          <a:p>
            <a:endParaRPr lang="zh-CN" altLang="en-US" sz="1600" dirty="0"/>
          </a:p>
        </p:txBody>
      </p:sp>
      <p:sp>
        <p:nvSpPr>
          <p:cNvPr id="6" name="Rectangle 3"/>
          <p:cNvSpPr>
            <a:spLocks noGrp="1" noChangeArrowheads="1"/>
          </p:cNvSpPr>
          <p:nvPr>
            <p:ph type="ctrTitle"/>
          </p:nvPr>
        </p:nvSpPr>
        <p:spPr bwMode="auto">
          <a:xfrm>
            <a:off x="1958342" y="1458362"/>
            <a:ext cx="83529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altLang="zh-CN" sz="5400" b="1" dirty="0"/>
              <a:t>MSR6 BE Solution</a:t>
            </a:r>
            <a:endParaRPr lang="zh-CN" altLang="zh-CN" sz="5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Rectangle 6"/>
          <p:cNvSpPr>
            <a:spLocks noChangeArrowheads="1"/>
          </p:cNvSpPr>
          <p:nvPr/>
        </p:nvSpPr>
        <p:spPr bwMode="auto">
          <a:xfrm>
            <a:off x="1432081" y="2780928"/>
            <a:ext cx="9327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altLang="zh-CN" sz="2400" b="1" dirty="0"/>
              <a:t>draft-lx-msr6-rgb-segment-03 &amp; draft-xl-msr6-source-segment-02</a:t>
            </a:r>
          </a:p>
        </p:txBody>
      </p:sp>
      <p:sp>
        <p:nvSpPr>
          <p:cNvPr id="2" name="矩形 1"/>
          <p:cNvSpPr/>
          <p:nvPr/>
        </p:nvSpPr>
        <p:spPr>
          <a:xfrm>
            <a:off x="2894446" y="5589241"/>
            <a:ext cx="6480720" cy="769441"/>
          </a:xfrm>
          <a:prstGeom prst="rect">
            <a:avLst/>
          </a:prstGeom>
        </p:spPr>
        <p:txBody>
          <a:bodyPr wrap="square">
            <a:spAutoFit/>
          </a:bodyPr>
          <a:lstStyle/>
          <a:p>
            <a:pPr algn="ctr"/>
            <a:r>
              <a:rPr lang="en-US" altLang="zh-CN" sz="2200" dirty="0">
                <a:latin typeface="Arial Unicode MS" panose="020B0604020202020204" pitchFamily="34" charset="-122"/>
                <a:ea typeface="Arial Unicode MS" panose="020B0604020202020204" pitchFamily="34" charset="-122"/>
                <a:cs typeface="Arial Unicode MS" panose="020B0604020202020204" pitchFamily="34" charset="-122"/>
              </a:rPr>
              <a:t>IETF-114 Meeting, July 2022</a:t>
            </a:r>
          </a:p>
          <a:p>
            <a:pPr algn="ctr"/>
            <a:endParaRPr lang="zh-CN" altLang="en-US" sz="22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4261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MSR6 BE</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2</a:t>
            </a:fld>
            <a:endParaRPr lang="zh-CN" altLang="en-US" dirty="0"/>
          </a:p>
        </p:txBody>
      </p:sp>
      <p:sp>
        <p:nvSpPr>
          <p:cNvPr id="11" name="日期占位符 3">
            <a:extLst>
              <a:ext uri="{FF2B5EF4-FFF2-40B4-BE49-F238E27FC236}">
                <a16:creationId xmlns:a16="http://schemas.microsoft.com/office/drawing/2014/main" id="{5C6A0806-0062-4256-8245-DD783AF4CA4A}"/>
              </a:ext>
            </a:extLst>
          </p:cNvPr>
          <p:cNvSpPr>
            <a:spLocks noGrp="1"/>
          </p:cNvSpPr>
          <p:nvPr>
            <p:ph type="dt" sz="half" idx="10"/>
          </p:nvPr>
        </p:nvSpPr>
        <p:spPr>
          <a:xfrm>
            <a:off x="609600" y="6356351"/>
            <a:ext cx="2844800" cy="365125"/>
          </a:xfrm>
        </p:spPr>
        <p:txBody>
          <a:bodyPr/>
          <a:lstStyle/>
          <a:p>
            <a:r>
              <a:rPr lang="en-US" altLang="zh-CN" dirty="0"/>
              <a:t>July 2022</a:t>
            </a:r>
            <a:endParaRPr lang="zh-CN" altLang="en-US" dirty="0"/>
          </a:p>
        </p:txBody>
      </p:sp>
      <p:sp>
        <p:nvSpPr>
          <p:cNvPr id="12" name="灯片编号占位符 4">
            <a:extLst>
              <a:ext uri="{FF2B5EF4-FFF2-40B4-BE49-F238E27FC236}">
                <a16:creationId xmlns:a16="http://schemas.microsoft.com/office/drawing/2014/main" id="{82CD1420-79A2-43EE-94C2-125148DC612F}"/>
              </a:ext>
            </a:extLst>
          </p:cNvPr>
          <p:cNvSpPr txBox="1">
            <a:spLocks/>
          </p:cNvSpPr>
          <p:nvPr/>
        </p:nvSpPr>
        <p:spPr>
          <a:xfrm>
            <a:off x="8737600" y="6356351"/>
            <a:ext cx="28448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2</a:t>
            </a:fld>
            <a:endParaRPr lang="zh-CN" altLang="en-US" dirty="0"/>
          </a:p>
        </p:txBody>
      </p:sp>
      <p:sp>
        <p:nvSpPr>
          <p:cNvPr id="13" name="页脚占位符 5">
            <a:extLst>
              <a:ext uri="{FF2B5EF4-FFF2-40B4-BE49-F238E27FC236}">
                <a16:creationId xmlns:a16="http://schemas.microsoft.com/office/drawing/2014/main" id="{693C884E-F130-4343-B28A-068800CEA5CF}"/>
              </a:ext>
            </a:extLst>
          </p:cNvPr>
          <p:cNvSpPr txBox="1">
            <a:spLocks/>
          </p:cNvSpPr>
          <p:nvPr/>
        </p:nvSpPr>
        <p:spPr>
          <a:xfrm>
            <a:off x="3215680" y="6356350"/>
            <a:ext cx="576064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grpSp>
        <p:nvGrpSpPr>
          <p:cNvPr id="96" name="组合 95">
            <a:extLst>
              <a:ext uri="{FF2B5EF4-FFF2-40B4-BE49-F238E27FC236}">
                <a16:creationId xmlns:a16="http://schemas.microsoft.com/office/drawing/2014/main" id="{C96A06A1-776E-4997-963B-9002CA7E1141}"/>
              </a:ext>
            </a:extLst>
          </p:cNvPr>
          <p:cNvGrpSpPr/>
          <p:nvPr/>
        </p:nvGrpSpPr>
        <p:grpSpPr>
          <a:xfrm>
            <a:off x="2271215" y="2849616"/>
            <a:ext cx="7649569" cy="3507203"/>
            <a:chOff x="1515093" y="2742387"/>
            <a:chExt cx="7649569" cy="3507203"/>
          </a:xfrm>
        </p:grpSpPr>
        <p:pic>
          <p:nvPicPr>
            <p:cNvPr id="9" name="Picture 4">
              <a:extLst>
                <a:ext uri="{FF2B5EF4-FFF2-40B4-BE49-F238E27FC236}">
                  <a16:creationId xmlns:a16="http://schemas.microsoft.com/office/drawing/2014/main" id="{11CE3D3A-16A4-49BB-8B88-085331BDB3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7568" y="4265961"/>
              <a:ext cx="564515" cy="427663"/>
            </a:xfrm>
            <a:prstGeom prst="rect">
              <a:avLst/>
            </a:prstGeom>
            <a:noFill/>
            <a:ln w="9525">
              <a:noFill/>
              <a:miter lim="800000"/>
            </a:ln>
          </p:spPr>
        </p:pic>
        <p:pic>
          <p:nvPicPr>
            <p:cNvPr id="10" name="Picture 4">
              <a:extLst>
                <a:ext uri="{FF2B5EF4-FFF2-40B4-BE49-F238E27FC236}">
                  <a16:creationId xmlns:a16="http://schemas.microsoft.com/office/drawing/2014/main" id="{DB590CBC-7056-46D9-9A87-6874E82207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1618" y="4265962"/>
              <a:ext cx="564515" cy="427663"/>
            </a:xfrm>
            <a:prstGeom prst="rect">
              <a:avLst/>
            </a:prstGeom>
            <a:noFill/>
            <a:ln w="9525">
              <a:noFill/>
              <a:miter lim="800000"/>
            </a:ln>
          </p:spPr>
        </p:pic>
        <p:pic>
          <p:nvPicPr>
            <p:cNvPr id="15" name="Picture 4">
              <a:extLst>
                <a:ext uri="{FF2B5EF4-FFF2-40B4-BE49-F238E27FC236}">
                  <a16:creationId xmlns:a16="http://schemas.microsoft.com/office/drawing/2014/main" id="{96E4BD55-41D8-4896-8B02-38270A106D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1568" y="5063559"/>
              <a:ext cx="564515" cy="427663"/>
            </a:xfrm>
            <a:prstGeom prst="rect">
              <a:avLst/>
            </a:prstGeom>
            <a:noFill/>
            <a:ln w="9525">
              <a:noFill/>
              <a:miter lim="800000"/>
            </a:ln>
          </p:spPr>
        </p:pic>
        <p:pic>
          <p:nvPicPr>
            <p:cNvPr id="16" name="Picture 4">
              <a:extLst>
                <a:ext uri="{FF2B5EF4-FFF2-40B4-BE49-F238E27FC236}">
                  <a16:creationId xmlns:a16="http://schemas.microsoft.com/office/drawing/2014/main" id="{85FFD3C8-93FA-4E31-9DC8-203DF04BDD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5994" y="5063559"/>
              <a:ext cx="564515" cy="427663"/>
            </a:xfrm>
            <a:prstGeom prst="rect">
              <a:avLst/>
            </a:prstGeom>
            <a:noFill/>
            <a:ln w="9525">
              <a:noFill/>
              <a:miter lim="800000"/>
            </a:ln>
          </p:spPr>
        </p:pic>
        <p:cxnSp>
          <p:nvCxnSpPr>
            <p:cNvPr id="6" name="直接连接符 5">
              <a:extLst>
                <a:ext uri="{FF2B5EF4-FFF2-40B4-BE49-F238E27FC236}">
                  <a16:creationId xmlns:a16="http://schemas.microsoft.com/office/drawing/2014/main" id="{E8C30979-4C48-428A-8B08-A113DAADB13A}"/>
                </a:ext>
              </a:extLst>
            </p:cNvPr>
            <p:cNvCxnSpPr>
              <a:stCxn id="9" idx="3"/>
              <a:endCxn id="10" idx="1"/>
            </p:cNvCxnSpPr>
            <p:nvPr/>
          </p:nvCxnSpPr>
          <p:spPr>
            <a:xfrm>
              <a:off x="2772083" y="4479793"/>
              <a:ext cx="190953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DD19B96-DD77-49E2-8C1C-0692F9763647}"/>
                </a:ext>
              </a:extLst>
            </p:cNvPr>
            <p:cNvCxnSpPr>
              <a:cxnSpLocks/>
              <a:stCxn id="51" idx="1"/>
              <a:endCxn id="10" idx="3"/>
            </p:cNvCxnSpPr>
            <p:nvPr/>
          </p:nvCxnSpPr>
          <p:spPr>
            <a:xfrm flipH="1">
              <a:off x="5246133" y="3818843"/>
              <a:ext cx="2800912" cy="66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72D3ACE-8440-4FB1-A9CB-E5559B797D77}"/>
                </a:ext>
              </a:extLst>
            </p:cNvPr>
            <p:cNvCxnSpPr>
              <a:cxnSpLocks/>
              <a:stCxn id="15" idx="1"/>
              <a:endCxn id="10" idx="3"/>
            </p:cNvCxnSpPr>
            <p:nvPr/>
          </p:nvCxnSpPr>
          <p:spPr>
            <a:xfrm flipH="1" flipV="1">
              <a:off x="5246133" y="4479794"/>
              <a:ext cx="1025435" cy="797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810A3D-CE83-4572-9300-5AD719A9E149}"/>
                </a:ext>
              </a:extLst>
            </p:cNvPr>
            <p:cNvCxnSpPr>
              <a:cxnSpLocks/>
              <a:stCxn id="15" idx="3"/>
              <a:endCxn id="16" idx="1"/>
            </p:cNvCxnSpPr>
            <p:nvPr/>
          </p:nvCxnSpPr>
          <p:spPr>
            <a:xfrm>
              <a:off x="6836083" y="5277391"/>
              <a:ext cx="12299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0F4719D-27D1-42E9-8E63-465FC6F80908}"/>
                </a:ext>
              </a:extLst>
            </p:cNvPr>
            <p:cNvCxnSpPr>
              <a:cxnSpLocks/>
            </p:cNvCxnSpPr>
            <p:nvPr/>
          </p:nvCxnSpPr>
          <p:spPr>
            <a:xfrm>
              <a:off x="3045715" y="4335469"/>
              <a:ext cx="1348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B04F70F-789A-4920-83CA-2CC28702B8B3}"/>
                </a:ext>
              </a:extLst>
            </p:cNvPr>
            <p:cNvSpPr/>
            <p:nvPr/>
          </p:nvSpPr>
          <p:spPr>
            <a:xfrm>
              <a:off x="2739274" y="4090935"/>
              <a:ext cx="1960921"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Unicast</a:t>
              </a:r>
              <a:endParaRPr lang="zh-CN" altLang="en-US" sz="1400" dirty="0"/>
            </a:p>
          </p:txBody>
        </p:sp>
        <p:cxnSp>
          <p:nvCxnSpPr>
            <p:cNvPr id="36" name="直接箭头连接符 35">
              <a:extLst>
                <a:ext uri="{FF2B5EF4-FFF2-40B4-BE49-F238E27FC236}">
                  <a16:creationId xmlns:a16="http://schemas.microsoft.com/office/drawing/2014/main" id="{D1563040-B12B-4795-976C-8267E7F5E765}"/>
                </a:ext>
              </a:extLst>
            </p:cNvPr>
            <p:cNvCxnSpPr>
              <a:cxnSpLocks/>
            </p:cNvCxnSpPr>
            <p:nvPr/>
          </p:nvCxnSpPr>
          <p:spPr>
            <a:xfrm flipV="1">
              <a:off x="5480572" y="3713068"/>
              <a:ext cx="2403401" cy="583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任意多边形: 形状 39">
              <a:extLst>
                <a:ext uri="{FF2B5EF4-FFF2-40B4-BE49-F238E27FC236}">
                  <a16:creationId xmlns:a16="http://schemas.microsoft.com/office/drawing/2014/main" id="{035124A8-E763-436C-8F8D-29751358848D}"/>
                </a:ext>
              </a:extLst>
            </p:cNvPr>
            <p:cNvSpPr/>
            <p:nvPr/>
          </p:nvSpPr>
          <p:spPr>
            <a:xfrm>
              <a:off x="5469618" y="4957216"/>
              <a:ext cx="2414356" cy="694781"/>
            </a:xfrm>
            <a:custGeom>
              <a:avLst/>
              <a:gdLst>
                <a:gd name="connsiteX0" fmla="*/ 0 w 2918813"/>
                <a:gd name="connsiteY0" fmla="*/ 0 h 958696"/>
                <a:gd name="connsiteX1" fmla="*/ 1229292 w 2918813"/>
                <a:gd name="connsiteY1" fmla="*/ 908345 h 958696"/>
                <a:gd name="connsiteX2" fmla="*/ 2918813 w 2918813"/>
                <a:gd name="connsiteY2" fmla="*/ 847788 h 958696"/>
              </a:gdLst>
              <a:ahLst/>
              <a:cxnLst>
                <a:cxn ang="0">
                  <a:pos x="connsiteX0" y="connsiteY0"/>
                </a:cxn>
                <a:cxn ang="0">
                  <a:pos x="connsiteX1" y="connsiteY1"/>
                </a:cxn>
                <a:cxn ang="0">
                  <a:pos x="connsiteX2" y="connsiteY2"/>
                </a:cxn>
              </a:cxnLst>
              <a:rect l="l" t="t" r="r" b="b"/>
              <a:pathLst>
                <a:path w="2918813" h="958696">
                  <a:moveTo>
                    <a:pt x="0" y="0"/>
                  </a:moveTo>
                  <a:cubicBezTo>
                    <a:pt x="371411" y="383523"/>
                    <a:pt x="742823" y="767047"/>
                    <a:pt x="1229292" y="908345"/>
                  </a:cubicBezTo>
                  <a:cubicBezTo>
                    <a:pt x="1715761" y="1049643"/>
                    <a:pt x="2664477" y="848797"/>
                    <a:pt x="2918813" y="847788"/>
                  </a:cubicBez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3B81B2D2-A6CC-437C-955E-64B3D851FDB3}"/>
                </a:ext>
              </a:extLst>
            </p:cNvPr>
            <p:cNvSpPr/>
            <p:nvPr/>
          </p:nvSpPr>
          <p:spPr>
            <a:xfrm>
              <a:off x="5622469" y="5721408"/>
              <a:ext cx="1960921"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Unicast</a:t>
              </a:r>
              <a:endParaRPr lang="zh-CN" altLang="en-US" sz="1400" dirty="0"/>
            </a:p>
          </p:txBody>
        </p:sp>
        <p:sp>
          <p:nvSpPr>
            <p:cNvPr id="46" name="文本框 45">
              <a:extLst>
                <a:ext uri="{FF2B5EF4-FFF2-40B4-BE49-F238E27FC236}">
                  <a16:creationId xmlns:a16="http://schemas.microsoft.com/office/drawing/2014/main" id="{9B0BAA9A-2E01-43EB-AE24-6C7EE8A84648}"/>
                </a:ext>
              </a:extLst>
            </p:cNvPr>
            <p:cNvSpPr txBox="1"/>
            <p:nvPr/>
          </p:nvSpPr>
          <p:spPr>
            <a:xfrm>
              <a:off x="1750535" y="4719985"/>
              <a:ext cx="1478580" cy="307777"/>
            </a:xfrm>
            <a:prstGeom prst="rect">
              <a:avLst/>
            </a:prstGeom>
            <a:noFill/>
          </p:spPr>
          <p:txBody>
            <a:bodyPr wrap="square">
              <a:spAutoFit/>
            </a:bodyPr>
            <a:lstStyle/>
            <a:p>
              <a:pPr algn="ctr"/>
              <a:r>
                <a:rPr lang="en-US" altLang="zh-CN" sz="1400" dirty="0"/>
                <a:t>Root Node</a:t>
              </a:r>
            </a:p>
          </p:txBody>
        </p:sp>
        <p:grpSp>
          <p:nvGrpSpPr>
            <p:cNvPr id="48" name="组合 47">
              <a:extLst>
                <a:ext uri="{FF2B5EF4-FFF2-40B4-BE49-F238E27FC236}">
                  <a16:creationId xmlns:a16="http://schemas.microsoft.com/office/drawing/2014/main" id="{01131FD2-2879-4E5D-8917-5D811D1008C0}"/>
                </a:ext>
              </a:extLst>
            </p:cNvPr>
            <p:cNvGrpSpPr/>
            <p:nvPr/>
          </p:nvGrpSpPr>
          <p:grpSpPr>
            <a:xfrm>
              <a:off x="1515093" y="3035317"/>
              <a:ext cx="1949463" cy="1003432"/>
              <a:chOff x="1647967" y="2103426"/>
              <a:chExt cx="1949463" cy="1003432"/>
            </a:xfrm>
          </p:grpSpPr>
          <p:sp>
            <p:nvSpPr>
              <p:cNvPr id="27" name="文本框 26">
                <a:extLst>
                  <a:ext uri="{FF2B5EF4-FFF2-40B4-BE49-F238E27FC236}">
                    <a16:creationId xmlns:a16="http://schemas.microsoft.com/office/drawing/2014/main" id="{0CFA785A-51FC-42E8-AE28-1AA1C504C513}"/>
                  </a:ext>
                </a:extLst>
              </p:cNvPr>
              <p:cNvSpPr txBox="1"/>
              <p:nvPr/>
            </p:nvSpPr>
            <p:spPr>
              <a:xfrm>
                <a:off x="1647967" y="2482032"/>
                <a:ext cx="1949463" cy="378605"/>
              </a:xfrm>
              <a:prstGeom prst="rect">
                <a:avLst/>
              </a:prstGeom>
              <a:solidFill>
                <a:schemeClr val="bg1">
                  <a:lumMod val="8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Ext </a:t>
                </a:r>
                <a:r>
                  <a:rPr kumimoji="0" lang="en-US" altLang="zh-CN" sz="10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Hdr</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defTabSz="914478" eaLnBrk="1" fontAlgn="auto" latinLnBrk="0" hangingPunct="1">
                  <a:lnSpc>
                    <a:spcPct val="100000"/>
                  </a:lnSpc>
                  <a:spcBef>
                    <a:spcPts val="0"/>
                  </a:spcBef>
                  <a:spcAft>
                    <a:spcPts val="0"/>
                  </a:spcAft>
                  <a:buClrTx/>
                  <a:buSzTx/>
                  <a:buFontTx/>
                  <a:buNone/>
                  <a:tabLst/>
                  <a:defRPr/>
                </a:pPr>
                <a:r>
                  <a:rPr lang="en-US" altLang="zh-CN" kern="0" dirty="0">
                    <a:sym typeface="微软雅黑" panose="020B0503020204020204" pitchFamily="34" charset="-122"/>
                  </a:rPr>
                  <a:t>Info of Leaf Node 1 &amp; 2</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42" name="文本框 41">
                <a:extLst>
                  <a:ext uri="{FF2B5EF4-FFF2-40B4-BE49-F238E27FC236}">
                    <a16:creationId xmlns:a16="http://schemas.microsoft.com/office/drawing/2014/main" id="{E65CB5DA-A74A-4331-8D08-93E6EE137261}"/>
                  </a:ext>
                </a:extLst>
              </p:cNvPr>
              <p:cNvSpPr txBox="1"/>
              <p:nvPr/>
            </p:nvSpPr>
            <p:spPr>
              <a:xfrm>
                <a:off x="1647967" y="2860637"/>
                <a:ext cx="1949463" cy="246221"/>
              </a:xfrm>
              <a:prstGeom prst="rect">
                <a:avLst/>
              </a:prstGeom>
              <a:solidFill>
                <a:srgbClr val="FFFFFF">
                  <a:lumMod val="95000"/>
                </a:srgbClr>
              </a:solidFill>
              <a:ln>
                <a:noFill/>
              </a:ln>
            </p:spPr>
            <p:txBody>
              <a:bodyPr wrap="square" rtlCol="0">
                <a:sp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defTabSz="914478">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Multicast payload</a:t>
                </a:r>
                <a:endParaRPr kumimoji="0" lang="zh-CN" altLang="en-US"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47" name="文本框 46">
                <a:extLst>
                  <a:ext uri="{FF2B5EF4-FFF2-40B4-BE49-F238E27FC236}">
                    <a16:creationId xmlns:a16="http://schemas.microsoft.com/office/drawing/2014/main" id="{28BCC8D0-E4A8-4D51-864A-CCA2B90D2F86}"/>
                  </a:ext>
                </a:extLst>
              </p:cNvPr>
              <p:cNvSpPr txBox="1"/>
              <p:nvPr/>
            </p:nvSpPr>
            <p:spPr>
              <a:xfrm>
                <a:off x="1647967" y="2103426"/>
                <a:ext cx="1949463" cy="378605"/>
              </a:xfrm>
              <a:prstGeom prst="rect">
                <a:avLst/>
              </a:prstGeom>
              <a:solidFill>
                <a:schemeClr val="bg1">
                  <a:lumMod val="6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a:t>
                </a:r>
              </a:p>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 = Next Replication Node</a:t>
                </a:r>
              </a:p>
            </p:txBody>
          </p:sp>
        </p:grpSp>
        <p:pic>
          <p:nvPicPr>
            <p:cNvPr id="51" name="Picture 4">
              <a:extLst>
                <a:ext uri="{FF2B5EF4-FFF2-40B4-BE49-F238E27FC236}">
                  <a16:creationId xmlns:a16="http://schemas.microsoft.com/office/drawing/2014/main" id="{B8131C9C-F919-4678-9CED-97E1682197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7045" y="3605011"/>
              <a:ext cx="564515" cy="427663"/>
            </a:xfrm>
            <a:prstGeom prst="rect">
              <a:avLst/>
            </a:prstGeom>
            <a:noFill/>
            <a:ln w="9525">
              <a:noFill/>
              <a:miter lim="800000"/>
            </a:ln>
          </p:spPr>
        </p:pic>
        <p:sp>
          <p:nvSpPr>
            <p:cNvPr id="63" name="文本框 62">
              <a:extLst>
                <a:ext uri="{FF2B5EF4-FFF2-40B4-BE49-F238E27FC236}">
                  <a16:creationId xmlns:a16="http://schemas.microsoft.com/office/drawing/2014/main" id="{1EA0A278-E606-4C95-8500-E2D9A74C0E0B}"/>
                </a:ext>
              </a:extLst>
            </p:cNvPr>
            <p:cNvSpPr txBox="1"/>
            <p:nvPr/>
          </p:nvSpPr>
          <p:spPr>
            <a:xfrm>
              <a:off x="3973024" y="4693624"/>
              <a:ext cx="1981702" cy="307777"/>
            </a:xfrm>
            <a:prstGeom prst="rect">
              <a:avLst/>
            </a:prstGeom>
            <a:noFill/>
          </p:spPr>
          <p:txBody>
            <a:bodyPr wrap="square">
              <a:spAutoFit/>
            </a:bodyPr>
            <a:lstStyle/>
            <a:p>
              <a:pPr algn="ctr"/>
              <a:r>
                <a:rPr lang="en-US" altLang="zh-CN" sz="1400" dirty="0"/>
                <a:t>Replication Node</a:t>
              </a:r>
            </a:p>
          </p:txBody>
        </p:sp>
        <p:sp>
          <p:nvSpPr>
            <p:cNvPr id="67" name="文本框 66">
              <a:extLst>
                <a:ext uri="{FF2B5EF4-FFF2-40B4-BE49-F238E27FC236}">
                  <a16:creationId xmlns:a16="http://schemas.microsoft.com/office/drawing/2014/main" id="{AC7F90E0-8002-4C5B-95FD-8442F1CD5B14}"/>
                </a:ext>
              </a:extLst>
            </p:cNvPr>
            <p:cNvSpPr txBox="1"/>
            <p:nvPr/>
          </p:nvSpPr>
          <p:spPr>
            <a:xfrm>
              <a:off x="7649171" y="4073053"/>
              <a:ext cx="1478580" cy="307777"/>
            </a:xfrm>
            <a:prstGeom prst="rect">
              <a:avLst/>
            </a:prstGeom>
            <a:noFill/>
          </p:spPr>
          <p:txBody>
            <a:bodyPr wrap="square">
              <a:spAutoFit/>
            </a:bodyPr>
            <a:lstStyle/>
            <a:p>
              <a:pPr algn="ctr"/>
              <a:r>
                <a:rPr lang="en-US" altLang="zh-CN" sz="1400" dirty="0"/>
                <a:t>Leaf Node 1</a:t>
              </a:r>
            </a:p>
          </p:txBody>
        </p:sp>
        <p:sp>
          <p:nvSpPr>
            <p:cNvPr id="68" name="文本框 67">
              <a:extLst>
                <a:ext uri="{FF2B5EF4-FFF2-40B4-BE49-F238E27FC236}">
                  <a16:creationId xmlns:a16="http://schemas.microsoft.com/office/drawing/2014/main" id="{2A09C06E-B5BB-46FF-908C-80A64F65FF39}"/>
                </a:ext>
              </a:extLst>
            </p:cNvPr>
            <p:cNvSpPr txBox="1"/>
            <p:nvPr/>
          </p:nvSpPr>
          <p:spPr>
            <a:xfrm>
              <a:off x="7686082" y="5553033"/>
              <a:ext cx="1478580" cy="307777"/>
            </a:xfrm>
            <a:prstGeom prst="rect">
              <a:avLst/>
            </a:prstGeom>
            <a:noFill/>
          </p:spPr>
          <p:txBody>
            <a:bodyPr wrap="square">
              <a:spAutoFit/>
            </a:bodyPr>
            <a:lstStyle/>
            <a:p>
              <a:pPr algn="ctr"/>
              <a:r>
                <a:rPr lang="en-US" altLang="zh-CN" sz="1400" dirty="0"/>
                <a:t>Leaf Node 2</a:t>
              </a:r>
            </a:p>
          </p:txBody>
        </p:sp>
        <p:grpSp>
          <p:nvGrpSpPr>
            <p:cNvPr id="75" name="组合 74">
              <a:extLst>
                <a:ext uri="{FF2B5EF4-FFF2-40B4-BE49-F238E27FC236}">
                  <a16:creationId xmlns:a16="http://schemas.microsoft.com/office/drawing/2014/main" id="{27160EC4-2109-4864-88BD-B0AF5B2C6AFC}"/>
                </a:ext>
              </a:extLst>
            </p:cNvPr>
            <p:cNvGrpSpPr/>
            <p:nvPr/>
          </p:nvGrpSpPr>
          <p:grpSpPr>
            <a:xfrm>
              <a:off x="5159896" y="2742387"/>
              <a:ext cx="1949463" cy="1003432"/>
              <a:chOff x="1647967" y="2103426"/>
              <a:chExt cx="1949463" cy="1003432"/>
            </a:xfrm>
          </p:grpSpPr>
          <p:sp>
            <p:nvSpPr>
              <p:cNvPr id="76" name="文本框 75">
                <a:extLst>
                  <a:ext uri="{FF2B5EF4-FFF2-40B4-BE49-F238E27FC236}">
                    <a16:creationId xmlns:a16="http://schemas.microsoft.com/office/drawing/2014/main" id="{FFE8188F-3A79-4249-99D8-99B12D9738D2}"/>
                  </a:ext>
                </a:extLst>
              </p:cNvPr>
              <p:cNvSpPr txBox="1"/>
              <p:nvPr/>
            </p:nvSpPr>
            <p:spPr>
              <a:xfrm>
                <a:off x="1647967" y="2482032"/>
                <a:ext cx="1949463" cy="378605"/>
              </a:xfrm>
              <a:prstGeom prst="rect">
                <a:avLst/>
              </a:prstGeom>
              <a:solidFill>
                <a:schemeClr val="bg1">
                  <a:lumMod val="8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Ext </a:t>
                </a:r>
                <a:r>
                  <a:rPr kumimoji="0" lang="en-US" altLang="zh-CN" sz="10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Hdr</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defTabSz="914478" eaLnBrk="1" fontAlgn="auto" latinLnBrk="0" hangingPunct="1">
                  <a:lnSpc>
                    <a:spcPct val="100000"/>
                  </a:lnSpc>
                  <a:spcBef>
                    <a:spcPts val="0"/>
                  </a:spcBef>
                  <a:spcAft>
                    <a:spcPts val="0"/>
                  </a:spcAft>
                  <a:buClrTx/>
                  <a:buSzTx/>
                  <a:buFontTx/>
                  <a:buNone/>
                  <a:tabLst/>
                  <a:defRPr/>
                </a:pPr>
                <a:r>
                  <a:rPr lang="en-US" altLang="zh-CN" kern="0" dirty="0">
                    <a:sym typeface="微软雅黑" panose="020B0503020204020204" pitchFamily="34" charset="-122"/>
                  </a:rPr>
                  <a:t>Info of Leaf Node 1</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7" name="文本框 76">
                <a:extLst>
                  <a:ext uri="{FF2B5EF4-FFF2-40B4-BE49-F238E27FC236}">
                    <a16:creationId xmlns:a16="http://schemas.microsoft.com/office/drawing/2014/main" id="{3CB2E005-A3D5-4EB4-BEB3-E059B47E3A35}"/>
                  </a:ext>
                </a:extLst>
              </p:cNvPr>
              <p:cNvSpPr txBox="1"/>
              <p:nvPr/>
            </p:nvSpPr>
            <p:spPr>
              <a:xfrm>
                <a:off x="1647967" y="2860637"/>
                <a:ext cx="1949463" cy="246221"/>
              </a:xfrm>
              <a:prstGeom prst="rect">
                <a:avLst/>
              </a:prstGeom>
              <a:solidFill>
                <a:srgbClr val="FFFFFF">
                  <a:lumMod val="95000"/>
                </a:srgbClr>
              </a:solidFill>
              <a:ln>
                <a:noFill/>
              </a:ln>
            </p:spPr>
            <p:txBody>
              <a:bodyPr wrap="square" rtlCol="0">
                <a:sp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defTabSz="914478">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Multicast payload</a:t>
                </a:r>
                <a:endParaRPr kumimoji="0" lang="zh-CN" altLang="en-US"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8" name="文本框 77">
                <a:extLst>
                  <a:ext uri="{FF2B5EF4-FFF2-40B4-BE49-F238E27FC236}">
                    <a16:creationId xmlns:a16="http://schemas.microsoft.com/office/drawing/2014/main" id="{BDF89995-BB44-4136-A38B-090CA8A58155}"/>
                  </a:ext>
                </a:extLst>
              </p:cNvPr>
              <p:cNvSpPr txBox="1"/>
              <p:nvPr/>
            </p:nvSpPr>
            <p:spPr>
              <a:xfrm>
                <a:off x="1647967" y="2103426"/>
                <a:ext cx="1949463" cy="378605"/>
              </a:xfrm>
              <a:prstGeom prst="rect">
                <a:avLst/>
              </a:prstGeom>
              <a:solidFill>
                <a:schemeClr val="bg1">
                  <a:lumMod val="6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a:t>
                </a:r>
                <a:r>
                  <a:rPr kumimoji="0" lang="en-US" altLang="zh-CN" sz="10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Hdr</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 = </a:t>
                </a:r>
                <a:r>
                  <a:rPr lang="en-US" altLang="zh-CN" kern="0" dirty="0">
                    <a:sym typeface="微软雅黑" panose="020B0503020204020204" pitchFamily="34" charset="-122"/>
                  </a:rPr>
                  <a:t>Leaf</a:t>
                </a: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Node 1</a:t>
                </a:r>
              </a:p>
            </p:txBody>
          </p:sp>
        </p:grpSp>
        <p:grpSp>
          <p:nvGrpSpPr>
            <p:cNvPr id="81" name="组合 80">
              <a:extLst>
                <a:ext uri="{FF2B5EF4-FFF2-40B4-BE49-F238E27FC236}">
                  <a16:creationId xmlns:a16="http://schemas.microsoft.com/office/drawing/2014/main" id="{631B23A6-4920-49C4-8E1B-EFE8F5F7DC3B}"/>
                </a:ext>
              </a:extLst>
            </p:cNvPr>
            <p:cNvGrpSpPr/>
            <p:nvPr/>
          </p:nvGrpSpPr>
          <p:grpSpPr>
            <a:xfrm>
              <a:off x="3757590" y="5246158"/>
              <a:ext cx="1949463" cy="1003432"/>
              <a:chOff x="1647967" y="2103426"/>
              <a:chExt cx="1949463" cy="1003432"/>
            </a:xfrm>
          </p:grpSpPr>
          <p:sp>
            <p:nvSpPr>
              <p:cNvPr id="82" name="文本框 81">
                <a:extLst>
                  <a:ext uri="{FF2B5EF4-FFF2-40B4-BE49-F238E27FC236}">
                    <a16:creationId xmlns:a16="http://schemas.microsoft.com/office/drawing/2014/main" id="{B224E2A2-2095-48BB-BA5F-7CFE201C08AD}"/>
                  </a:ext>
                </a:extLst>
              </p:cNvPr>
              <p:cNvSpPr txBox="1"/>
              <p:nvPr/>
            </p:nvSpPr>
            <p:spPr>
              <a:xfrm>
                <a:off x="1647967" y="2482032"/>
                <a:ext cx="1949463" cy="378605"/>
              </a:xfrm>
              <a:prstGeom prst="rect">
                <a:avLst/>
              </a:prstGeom>
              <a:solidFill>
                <a:schemeClr val="bg1">
                  <a:lumMod val="8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Ext </a:t>
                </a:r>
                <a:r>
                  <a:rPr kumimoji="0" lang="en-US" altLang="zh-CN" sz="10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Hdr</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defTabSz="914478" eaLnBrk="1" fontAlgn="auto" latinLnBrk="0" hangingPunct="1">
                  <a:lnSpc>
                    <a:spcPct val="100000"/>
                  </a:lnSpc>
                  <a:spcBef>
                    <a:spcPts val="0"/>
                  </a:spcBef>
                  <a:spcAft>
                    <a:spcPts val="0"/>
                  </a:spcAft>
                  <a:buClrTx/>
                  <a:buSzTx/>
                  <a:buFontTx/>
                  <a:buNone/>
                  <a:tabLst/>
                  <a:defRPr/>
                </a:pPr>
                <a:r>
                  <a:rPr lang="en-US" altLang="zh-CN" kern="0" dirty="0">
                    <a:sym typeface="微软雅黑" panose="020B0503020204020204" pitchFamily="34" charset="-122"/>
                  </a:rPr>
                  <a:t>Info of Leaf Node 2</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3" name="文本框 82">
                <a:extLst>
                  <a:ext uri="{FF2B5EF4-FFF2-40B4-BE49-F238E27FC236}">
                    <a16:creationId xmlns:a16="http://schemas.microsoft.com/office/drawing/2014/main" id="{DB6DD0B6-3D9C-44B1-9064-E10FF6D72C24}"/>
                  </a:ext>
                </a:extLst>
              </p:cNvPr>
              <p:cNvSpPr txBox="1"/>
              <p:nvPr/>
            </p:nvSpPr>
            <p:spPr>
              <a:xfrm>
                <a:off x="1647967" y="2860637"/>
                <a:ext cx="1949463" cy="246221"/>
              </a:xfrm>
              <a:prstGeom prst="rect">
                <a:avLst/>
              </a:prstGeom>
              <a:solidFill>
                <a:srgbClr val="FFFFFF">
                  <a:lumMod val="95000"/>
                </a:srgbClr>
              </a:solidFill>
              <a:ln>
                <a:noFill/>
              </a:ln>
            </p:spPr>
            <p:txBody>
              <a:bodyPr wrap="square" rtlCol="0">
                <a:sp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defTabSz="914478">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Multicast payload</a:t>
                </a:r>
                <a:endParaRPr kumimoji="0" lang="zh-CN" altLang="en-US"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4" name="文本框 83">
                <a:extLst>
                  <a:ext uri="{FF2B5EF4-FFF2-40B4-BE49-F238E27FC236}">
                    <a16:creationId xmlns:a16="http://schemas.microsoft.com/office/drawing/2014/main" id="{D718C614-690C-426E-BBFA-383DD332C5C3}"/>
                  </a:ext>
                </a:extLst>
              </p:cNvPr>
              <p:cNvSpPr txBox="1"/>
              <p:nvPr/>
            </p:nvSpPr>
            <p:spPr>
              <a:xfrm>
                <a:off x="1647967" y="2103426"/>
                <a:ext cx="1949463" cy="378605"/>
              </a:xfrm>
              <a:prstGeom prst="rect">
                <a:avLst/>
              </a:prstGeom>
              <a:solidFill>
                <a:schemeClr val="bg1">
                  <a:lumMod val="65000"/>
                </a:schemeClr>
              </a:solidFill>
              <a:ln>
                <a:noFill/>
              </a:ln>
            </p:spPr>
            <p:txBody>
              <a:bodyPr wrap="square" rtlCol="0">
                <a:no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IPv6 </a:t>
                </a:r>
                <a:r>
                  <a:rPr kumimoji="0" lang="en-US" altLang="zh-CN" sz="10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Hdr</a:t>
                </a:r>
                <a:endPar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 = </a:t>
                </a:r>
                <a:r>
                  <a:rPr lang="en-US" altLang="zh-CN" kern="0" dirty="0">
                    <a:sym typeface="微软雅黑" panose="020B0503020204020204" pitchFamily="34" charset="-122"/>
                  </a:rPr>
                  <a:t>Leaf</a:t>
                </a:r>
                <a:r>
                  <a:rPr kumimoji="0" lang="en-US" altLang="zh-CN" sz="10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Node 2</a:t>
                </a:r>
              </a:p>
            </p:txBody>
          </p:sp>
        </p:grpSp>
        <p:sp>
          <p:nvSpPr>
            <p:cNvPr id="85" name="文本框 84">
              <a:extLst>
                <a:ext uri="{FF2B5EF4-FFF2-40B4-BE49-F238E27FC236}">
                  <a16:creationId xmlns:a16="http://schemas.microsoft.com/office/drawing/2014/main" id="{B8AD86A5-8ED1-4E4E-837F-3418090019ED}"/>
                </a:ext>
              </a:extLst>
            </p:cNvPr>
            <p:cNvSpPr txBox="1"/>
            <p:nvPr/>
          </p:nvSpPr>
          <p:spPr>
            <a:xfrm>
              <a:off x="5377447" y="4737745"/>
              <a:ext cx="2450963" cy="307777"/>
            </a:xfrm>
            <a:prstGeom prst="rect">
              <a:avLst/>
            </a:prstGeom>
            <a:noFill/>
          </p:spPr>
          <p:txBody>
            <a:bodyPr wrap="square">
              <a:spAutoFit/>
            </a:bodyPr>
            <a:lstStyle/>
            <a:p>
              <a:pPr algn="ctr"/>
              <a:r>
                <a:rPr lang="en-US" altLang="zh-CN" sz="1400" dirty="0"/>
                <a:t>Transit Node</a:t>
              </a:r>
            </a:p>
          </p:txBody>
        </p:sp>
        <p:sp>
          <p:nvSpPr>
            <p:cNvPr id="86" name="矩形 85">
              <a:extLst>
                <a:ext uri="{FF2B5EF4-FFF2-40B4-BE49-F238E27FC236}">
                  <a16:creationId xmlns:a16="http://schemas.microsoft.com/office/drawing/2014/main" id="{9EAF3B30-3771-426D-A987-C33B935E7F09}"/>
                </a:ext>
              </a:extLst>
            </p:cNvPr>
            <p:cNvSpPr/>
            <p:nvPr/>
          </p:nvSpPr>
          <p:spPr>
            <a:xfrm rot="20762910">
              <a:off x="5469366" y="3827977"/>
              <a:ext cx="1960921"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Unicast</a:t>
              </a:r>
              <a:endParaRPr lang="zh-CN" altLang="en-US" sz="1400" dirty="0"/>
            </a:p>
          </p:txBody>
        </p:sp>
      </p:grpSp>
      <p:sp>
        <p:nvSpPr>
          <p:cNvPr id="89" name="内容占位符 2">
            <a:extLst>
              <a:ext uri="{FF2B5EF4-FFF2-40B4-BE49-F238E27FC236}">
                <a16:creationId xmlns:a16="http://schemas.microsoft.com/office/drawing/2014/main" id="{822BC1F2-BEC8-4B65-A9B5-5EAADA1C5496}"/>
              </a:ext>
            </a:extLst>
          </p:cNvPr>
          <p:cNvSpPr>
            <a:spLocks noGrp="1"/>
          </p:cNvSpPr>
          <p:nvPr>
            <p:ph idx="1"/>
          </p:nvPr>
        </p:nvSpPr>
        <p:spPr>
          <a:xfrm>
            <a:off x="609600" y="1437496"/>
            <a:ext cx="11175032" cy="1327698"/>
          </a:xfrm>
        </p:spPr>
        <p:txBody>
          <a:bodyPr>
            <a:noAutofit/>
          </a:bodyPr>
          <a:lstStyle/>
          <a:p>
            <a:pPr algn="l"/>
            <a:r>
              <a:rPr lang="en-US" altLang="zh-CN" sz="2000" dirty="0">
                <a:solidFill>
                  <a:srgbClr val="000000"/>
                </a:solidFill>
                <a:latin typeface="Carlito"/>
              </a:rPr>
              <a:t>Root node indicates the target leaf nodes in the packet. </a:t>
            </a:r>
          </a:p>
          <a:p>
            <a:r>
              <a:rPr lang="en-US" altLang="zh-CN" sz="2000" dirty="0">
                <a:solidFill>
                  <a:srgbClr val="000000"/>
                </a:solidFill>
                <a:latin typeface="Carlito"/>
              </a:rPr>
              <a:t>Replication nodes replicate packets according to the leaf node information in the incoming packet. </a:t>
            </a:r>
          </a:p>
          <a:p>
            <a:pPr algn="l"/>
            <a:r>
              <a:rPr lang="en-US" altLang="zh-CN" sz="2000" dirty="0">
                <a:solidFill>
                  <a:srgbClr val="000000"/>
                </a:solidFill>
                <a:latin typeface="Carlito"/>
              </a:rPr>
              <a:t>The packets are transferred as IPv6 unicast along the shortest path. Transit Nodes are MSR6 un-aware.</a:t>
            </a:r>
          </a:p>
        </p:txBody>
      </p:sp>
    </p:spTree>
    <p:extLst>
      <p:ext uri="{BB962C8B-B14F-4D97-AF65-F5344CB8AC3E}">
        <p14:creationId xmlns:p14="http://schemas.microsoft.com/office/powerpoint/2010/main" val="21575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normAutofit/>
          </a:bodyPr>
          <a:lstStyle/>
          <a:p>
            <a:pPr algn="l"/>
            <a:r>
              <a:rPr lang="en-US" altLang="zh-CN" sz="4000" b="1" dirty="0">
                <a:latin typeface="Calibri Light" panose="020F0302020204030204" pitchFamily="34" charset="0"/>
                <a:ea typeface="Arial Unicode MS" panose="020B0604020202020204" pitchFamily="34" charset="-122"/>
                <a:cs typeface="Arial Unicode MS" panose="020B0604020202020204" pitchFamily="34" charset="-122"/>
              </a:rPr>
              <a:t>RGB Segment &amp; RGB Option</a:t>
            </a:r>
            <a:endParaRPr lang="zh-CN" altLang="en-US" sz="4000" b="1"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10" name="内容占位符 2"/>
          <p:cNvSpPr>
            <a:spLocks noGrp="1"/>
          </p:cNvSpPr>
          <p:nvPr>
            <p:ph idx="1"/>
          </p:nvPr>
        </p:nvSpPr>
        <p:spPr/>
        <p:txBody>
          <a:bodyPr>
            <a:noAutofit/>
          </a:bodyPr>
          <a:lstStyle/>
          <a:p>
            <a:r>
              <a:rPr lang="en-US" altLang="zh-CN" sz="2400" dirty="0">
                <a:solidFill>
                  <a:srgbClr val="000000"/>
                </a:solidFill>
                <a:latin typeface="Carlito"/>
              </a:rPr>
              <a:t>IPv6 Header with RGB Segment as Destination Address, indicating the next MSR6 Replication Endpoints in an MSR domain.</a:t>
            </a:r>
          </a:p>
          <a:p>
            <a:r>
              <a:rPr lang="en-US" altLang="zh-CN" sz="2400" dirty="0">
                <a:solidFill>
                  <a:srgbClr val="000000"/>
                </a:solidFill>
                <a:latin typeface="Carlito"/>
              </a:rPr>
              <a:t>IPv6 Destination Options Header with RGB Option, carrying global bitstring of egress nodes and reusing BIER mechanism.</a:t>
            </a:r>
          </a:p>
        </p:txBody>
      </p:sp>
      <p:sp>
        <p:nvSpPr>
          <p:cNvPr id="4" name="日期占位符 3"/>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3</a:t>
            </a:fld>
            <a:endParaRPr lang="zh-CN" altLang="en-US" dirty="0"/>
          </a:p>
        </p:txBody>
      </p:sp>
      <p:sp>
        <p:nvSpPr>
          <p:cNvPr id="25" name="文本框 24">
            <a:extLst>
              <a:ext uri="{FF2B5EF4-FFF2-40B4-BE49-F238E27FC236}">
                <a16:creationId xmlns:a16="http://schemas.microsoft.com/office/drawing/2014/main" id="{80EC0730-879C-4771-B672-F5DBEDB93B1B}"/>
              </a:ext>
            </a:extLst>
          </p:cNvPr>
          <p:cNvSpPr txBox="1"/>
          <p:nvPr/>
        </p:nvSpPr>
        <p:spPr>
          <a:xfrm>
            <a:off x="6168008" y="3292961"/>
            <a:ext cx="5832648" cy="1061829"/>
          </a:xfrm>
          <a:prstGeom prst="rect">
            <a:avLst/>
          </a:prstGeom>
          <a:noFill/>
        </p:spPr>
        <p:txBody>
          <a:bodyPr wrap="square">
            <a:spAutoFit/>
          </a:bodyPr>
          <a:lstStyle/>
          <a:p>
            <a:r>
              <a:rPr lang="zh-CN" altLang="en-US" sz="900" dirty="0">
                <a:latin typeface="Courier New" panose="02070309020205020404" pitchFamily="49" charset="0"/>
                <a:cs typeface="Courier New" panose="02070309020205020404" pitchFamily="49" charset="0"/>
              </a:rPr>
              <a:t> 0                   1                   2                   3</a:t>
            </a:r>
          </a:p>
          <a:p>
            <a:r>
              <a:rPr lang="zh-CN" altLang="en-US" sz="900" dirty="0">
                <a:latin typeface="Courier New" panose="02070309020205020404" pitchFamily="49" charset="0"/>
                <a:cs typeface="Courier New" panose="02070309020205020404" pitchFamily="49" charset="0"/>
              </a:rPr>
              <a:t> 0 1 2 3 4 5 6 7 8 9 0 1 2 3 4 5 6 7 8 9 0 1 2 3 4 5 6 7 8 9 0 1</a:t>
            </a:r>
          </a:p>
          <a:p>
            <a:r>
              <a:rPr lang="zh-CN" altLang="en-US" sz="900" dirty="0">
                <a:latin typeface="Courier New" panose="02070309020205020404" pitchFamily="49" charset="0"/>
                <a:cs typeface="Courier New" panose="02070309020205020404" pitchFamily="49" charset="0"/>
              </a:rPr>
              <a:t>+-+-+-+-+-+-+-+-+-+-+-+-+-+-+-+-+-+-+-+-+-+-+-+-+-+-+-+-+-+-+-+-+</a:t>
            </a:r>
          </a:p>
          <a:p>
            <a:r>
              <a:rPr lang="zh-CN" altLang="en-US" sz="900" dirty="0">
                <a:latin typeface="Courier New" panose="02070309020205020404" pitchFamily="49" charset="0"/>
                <a:cs typeface="Courier New" panose="02070309020205020404" pitchFamily="49" charset="0"/>
              </a:rPr>
              <a:t>|  Next Header  |  Hdr Ext Len  |  Option Type  | Option Length |</a:t>
            </a:r>
          </a:p>
          <a:p>
            <a:r>
              <a:rPr lang="zh-CN" altLang="en-US" sz="900" dirty="0">
                <a:latin typeface="Courier New" panose="02070309020205020404" pitchFamily="49" charset="0"/>
                <a:cs typeface="Courier New" panose="02070309020205020404" pitchFamily="49" charset="0"/>
              </a:rPr>
              <a:t>+-+-+-+-+-+-+-+-+-+-+-+-+-+-+-+-+-+-+-+-+-+-+-+-+-+-+-+-+-+-+-+-+</a:t>
            </a:r>
          </a:p>
          <a:p>
            <a:r>
              <a:rPr lang="zh-CN" altLang="en-US" sz="900" dirty="0">
                <a:latin typeface="Courier New" panose="02070309020205020404" pitchFamily="49" charset="0"/>
                <a:cs typeface="Courier New" panose="02070309020205020404" pitchFamily="49" charset="0"/>
              </a:rPr>
              <a:t>~                      RGB Option Data                          ~</a:t>
            </a:r>
          </a:p>
          <a:p>
            <a:r>
              <a:rPr lang="zh-CN" altLang="en-US" sz="900" dirty="0">
                <a:latin typeface="Courier New" panose="02070309020205020404" pitchFamily="49" charset="0"/>
                <a:cs typeface="Courier New" panose="02070309020205020404" pitchFamily="49" charset="0"/>
              </a:rPr>
              <a:t>+-+-+-+-+-+-+-+-+-+-+-+-+-+-+-+-+-+-+-+-+-+-+-+-+-+-+-+-+-+-+-+-+</a:t>
            </a:r>
          </a:p>
        </p:txBody>
      </p:sp>
      <p:sp>
        <p:nvSpPr>
          <p:cNvPr id="30" name="文本框 29">
            <a:extLst>
              <a:ext uri="{FF2B5EF4-FFF2-40B4-BE49-F238E27FC236}">
                <a16:creationId xmlns:a16="http://schemas.microsoft.com/office/drawing/2014/main" id="{EAEB1275-F3B7-4BF5-B76D-FABF2BC05255}"/>
              </a:ext>
            </a:extLst>
          </p:cNvPr>
          <p:cNvSpPr txBox="1"/>
          <p:nvPr/>
        </p:nvSpPr>
        <p:spPr>
          <a:xfrm>
            <a:off x="939666" y="3263017"/>
            <a:ext cx="6164446" cy="1323439"/>
          </a:xfrm>
          <a:prstGeom prst="rect">
            <a:avLst/>
          </a:prstGeom>
          <a:noFill/>
        </p:spPr>
        <p:txBody>
          <a:bodyPr wrap="square">
            <a:spAutoFit/>
          </a:bodyPr>
          <a:lstStyle/>
          <a:p>
            <a:r>
              <a:rPr lang="en-US" altLang="zh-CN" sz="1000" dirty="0">
                <a:latin typeface="Courier New" panose="02070309020205020404" pitchFamily="49" charset="0"/>
                <a:cs typeface="Courier New" panose="02070309020205020404" pitchFamily="49" charset="0"/>
              </a:rPr>
              <a:t>+----------------+------------------+----------------------+</a:t>
            </a:r>
          </a:p>
          <a:p>
            <a:r>
              <a:rPr lang="en-US" altLang="zh-CN" sz="1000" dirty="0">
                <a:latin typeface="Courier New" panose="02070309020205020404" pitchFamily="49" charset="0"/>
                <a:cs typeface="Courier New" panose="02070309020205020404" pitchFamily="49" charset="0"/>
              </a:rPr>
              <a:t>|  IPv6 header   |  IPv6 DO Header  |  Client Multicast    |</a:t>
            </a:r>
          </a:p>
          <a:p>
            <a:r>
              <a:rPr lang="en-US" altLang="zh-CN" sz="1000" dirty="0">
                <a:latin typeface="Courier New" panose="02070309020205020404" pitchFamily="49" charset="0"/>
                <a:cs typeface="Courier New" panose="02070309020205020404" pitchFamily="49" charset="0"/>
              </a:rPr>
              <a:t>|DA = </a:t>
            </a:r>
            <a:r>
              <a:rPr lang="en-US" altLang="zh-CN" sz="1000" b="1" u="sng" dirty="0">
                <a:latin typeface="Courier New" panose="02070309020205020404" pitchFamily="49" charset="0"/>
                <a:cs typeface="Courier New" panose="02070309020205020404" pitchFamily="49" charset="0"/>
              </a:rPr>
              <a:t>RGB Segment</a:t>
            </a:r>
            <a:r>
              <a:rPr lang="en-US" altLang="zh-CN" sz="1000" dirty="0">
                <a:latin typeface="Courier New" panose="02070309020205020404" pitchFamily="49" charset="0"/>
                <a:cs typeface="Courier New" panose="02070309020205020404" pitchFamily="49" charset="0"/>
              </a:rPr>
              <a:t>|  with </a:t>
            </a:r>
            <a:r>
              <a:rPr lang="en-US" altLang="zh-CN" sz="1000" b="1" u="sng" dirty="0">
                <a:latin typeface="Courier New" panose="02070309020205020404" pitchFamily="49" charset="0"/>
                <a:cs typeface="Courier New" panose="02070309020205020404" pitchFamily="49" charset="0"/>
              </a:rPr>
              <a:t>RGB Option</a:t>
            </a:r>
            <a:r>
              <a:rPr lang="en-US" altLang="zh-CN" sz="1000" b="1" dirty="0">
                <a:latin typeface="Courier New" panose="02070309020205020404" pitchFamily="49" charset="0"/>
                <a:cs typeface="Courier New" panose="02070309020205020404" pitchFamily="49" charset="0"/>
              </a:rPr>
              <a:t> </a:t>
            </a:r>
            <a:r>
              <a:rPr lang="en-US" altLang="zh-CN" sz="1000" dirty="0">
                <a:latin typeface="Courier New" panose="02070309020205020404" pitchFamily="49" charset="0"/>
                <a:cs typeface="Courier New" panose="02070309020205020404" pitchFamily="49" charset="0"/>
              </a:rPr>
              <a:t>|  Packet or Upper     |</a:t>
            </a:r>
          </a:p>
          <a:p>
            <a:r>
              <a:rPr lang="en-US" altLang="zh-CN" sz="1000" dirty="0">
                <a:latin typeface="Courier New" panose="02070309020205020404" pitchFamily="49" charset="0"/>
                <a:cs typeface="Courier New" panose="02070309020205020404" pitchFamily="49" charset="0"/>
              </a:rPr>
              <a:t>|                |                  |  Layer Encapsulations|</a:t>
            </a:r>
          </a:p>
          <a:p>
            <a:r>
              <a:rPr lang="en-US" altLang="zh-CN" sz="1000" dirty="0">
                <a:latin typeface="Courier New" panose="02070309020205020404" pitchFamily="49" charset="0"/>
                <a:cs typeface="Courier New" panose="02070309020205020404" pitchFamily="49" charset="0"/>
              </a:rPr>
              <a:t>|  Next </a:t>
            </a:r>
            <a:r>
              <a:rPr lang="en-US" altLang="zh-CN" sz="1000" dirty="0" err="1">
                <a:latin typeface="Courier New" panose="02070309020205020404" pitchFamily="49" charset="0"/>
                <a:cs typeface="Courier New" panose="02070309020205020404" pitchFamily="49" charset="0"/>
              </a:rPr>
              <a:t>Hdr</a:t>
            </a:r>
            <a:r>
              <a:rPr lang="en-US" altLang="zh-CN" sz="1000" dirty="0">
                <a:latin typeface="Courier New" panose="02070309020205020404" pitchFamily="49" charset="0"/>
                <a:cs typeface="Courier New" panose="02070309020205020404" pitchFamily="49" charset="0"/>
              </a:rPr>
              <a:t> = 60 |   </a:t>
            </a:r>
            <a:r>
              <a:rPr lang="en-US" altLang="zh-CN" sz="1000" dirty="0" err="1">
                <a:latin typeface="Courier New" panose="02070309020205020404" pitchFamily="49" charset="0"/>
                <a:cs typeface="Courier New" panose="02070309020205020404" pitchFamily="49" charset="0"/>
              </a:rPr>
              <a:t>Nxt</a:t>
            </a:r>
            <a:r>
              <a:rPr lang="en-US" altLang="zh-CN" sz="1000" dirty="0">
                <a:latin typeface="Courier New" panose="02070309020205020404" pitchFamily="49" charset="0"/>
                <a:cs typeface="Courier New" panose="02070309020205020404" pitchFamily="49" charset="0"/>
              </a:rPr>
              <a:t> </a:t>
            </a:r>
            <a:r>
              <a:rPr lang="en-US" altLang="zh-CN" sz="1000" dirty="0" err="1">
                <a:latin typeface="Courier New" panose="02070309020205020404" pitchFamily="49" charset="0"/>
                <a:cs typeface="Courier New" panose="02070309020205020404" pitchFamily="49" charset="0"/>
              </a:rPr>
              <a:t>Hdr</a:t>
            </a:r>
            <a:r>
              <a:rPr lang="en-US" altLang="zh-CN" sz="1000" dirty="0">
                <a:latin typeface="Courier New" panose="02070309020205020404" pitchFamily="49" charset="0"/>
                <a:cs typeface="Courier New" panose="02070309020205020404" pitchFamily="49" charset="0"/>
              </a:rPr>
              <a:t> = X    |                      |</a:t>
            </a:r>
          </a:p>
          <a:p>
            <a:r>
              <a:rPr lang="en-US" altLang="zh-CN" sz="1000" dirty="0">
                <a:latin typeface="Courier New" panose="02070309020205020404" pitchFamily="49" charset="0"/>
                <a:cs typeface="Courier New" panose="02070309020205020404" pitchFamily="49" charset="0"/>
              </a:rPr>
              <a:t>+----------------+------------------+----------------------+</a:t>
            </a:r>
          </a:p>
          <a:p>
            <a:r>
              <a:rPr lang="en-US" altLang="zh-CN" sz="1000" dirty="0">
                <a:latin typeface="Courier New" panose="02070309020205020404" pitchFamily="49" charset="0"/>
                <a:cs typeface="Courier New" panose="02070309020205020404" pitchFamily="49" charset="0"/>
              </a:rPr>
              <a:t>|                                   |                      |</a:t>
            </a:r>
          </a:p>
          <a:p>
            <a:r>
              <a:rPr lang="en-US" altLang="zh-CN" sz="1000" dirty="0">
                <a:latin typeface="Courier New" panose="02070309020205020404" pitchFamily="49" charset="0"/>
                <a:cs typeface="Courier New" panose="02070309020205020404" pitchFamily="49" charset="0"/>
              </a:rPr>
              <a:t>|&lt;---------MSR6 BE header----------&gt;|&lt;--MSR6 BE payload---&gt;|</a:t>
            </a:r>
            <a:endParaRPr lang="zh-CN" altLang="en-US" sz="1000" dirty="0">
              <a:latin typeface="Courier New" panose="02070309020205020404" pitchFamily="49" charset="0"/>
              <a:cs typeface="Courier New" panose="02070309020205020404" pitchFamily="49" charset="0"/>
            </a:endParaRPr>
          </a:p>
        </p:txBody>
      </p:sp>
      <p:sp>
        <p:nvSpPr>
          <p:cNvPr id="33" name="文本框 32">
            <a:extLst>
              <a:ext uri="{FF2B5EF4-FFF2-40B4-BE49-F238E27FC236}">
                <a16:creationId xmlns:a16="http://schemas.microsoft.com/office/drawing/2014/main" id="{B0DEE687-CA99-48F6-89D9-74DCD628EDAF}"/>
              </a:ext>
            </a:extLst>
          </p:cNvPr>
          <p:cNvSpPr txBox="1"/>
          <p:nvPr/>
        </p:nvSpPr>
        <p:spPr>
          <a:xfrm>
            <a:off x="6168008" y="4525382"/>
            <a:ext cx="5049978" cy="1892826"/>
          </a:xfrm>
          <a:prstGeom prst="rect">
            <a:avLst/>
          </a:prstGeom>
          <a:noFill/>
        </p:spPr>
        <p:txBody>
          <a:bodyPr wrap="square">
            <a:spAutoFit/>
          </a:bodyPr>
          <a:lstStyle/>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              BIFT-id                  |   </a:t>
            </a:r>
            <a:r>
              <a:rPr lang="en-US" altLang="zh-CN" sz="900" dirty="0" err="1">
                <a:latin typeface="Courier New" panose="02070309020205020404" pitchFamily="49" charset="0"/>
                <a:cs typeface="Courier New" panose="02070309020205020404" pitchFamily="49" charset="0"/>
              </a:rPr>
              <a:t>Rsv</a:t>
            </a:r>
            <a:r>
              <a:rPr lang="en-US" altLang="zh-CN" sz="900" dirty="0">
                <a:latin typeface="Courier New" panose="02070309020205020404" pitchFamily="49" charset="0"/>
                <a:cs typeface="Courier New" panose="02070309020205020404" pitchFamily="49" charset="0"/>
              </a:rPr>
              <a:t> |     TTL       |</a:t>
            </a:r>
          </a:p>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  </a:t>
            </a:r>
            <a:r>
              <a:rPr lang="en-US" altLang="zh-CN" sz="900" dirty="0" err="1">
                <a:latin typeface="Courier New" panose="02070309020205020404" pitchFamily="49" charset="0"/>
                <a:cs typeface="Courier New" panose="02070309020205020404" pitchFamily="49" charset="0"/>
              </a:rPr>
              <a:t>Rsv</a:t>
            </a:r>
            <a:r>
              <a:rPr lang="en-US" altLang="zh-CN" sz="900" dirty="0">
                <a:latin typeface="Courier New" panose="02070309020205020404" pitchFamily="49" charset="0"/>
                <a:cs typeface="Courier New" panose="02070309020205020404" pitchFamily="49" charset="0"/>
              </a:rPr>
              <a:t>  |  Ver  |  BSL  |              Entropy                  |</a:t>
            </a:r>
          </a:p>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a:t>
            </a:r>
            <a:r>
              <a:rPr lang="en-US" altLang="zh-CN" sz="900" dirty="0" err="1">
                <a:latin typeface="Courier New" panose="02070309020205020404" pitchFamily="49" charset="0"/>
                <a:cs typeface="Courier New" panose="02070309020205020404" pitchFamily="49" charset="0"/>
              </a:rPr>
              <a:t>OAM|Rsv</a:t>
            </a:r>
            <a:r>
              <a:rPr lang="en-US" altLang="zh-CN" sz="900" dirty="0">
                <a:latin typeface="Courier New" panose="02070309020205020404" pitchFamily="49" charset="0"/>
                <a:cs typeface="Courier New" panose="02070309020205020404" pitchFamily="49" charset="0"/>
              </a:rPr>
              <a:t>|   DSCP    |                   </a:t>
            </a:r>
            <a:r>
              <a:rPr lang="en-US" altLang="zh-CN" sz="900" dirty="0" err="1">
                <a:latin typeface="Courier New" panose="02070309020205020404" pitchFamily="49" charset="0"/>
                <a:cs typeface="Courier New" panose="02070309020205020404" pitchFamily="49" charset="0"/>
              </a:rPr>
              <a:t>Rsv</a:t>
            </a:r>
            <a:r>
              <a:rPr lang="en-US" altLang="zh-CN" sz="900" dirty="0">
                <a:latin typeface="Courier New" panose="02070309020205020404" pitchFamily="49" charset="0"/>
                <a:cs typeface="Courier New" panose="02070309020205020404" pitchFamily="49" charset="0"/>
              </a:rPr>
              <a:t>                     |</a:t>
            </a:r>
          </a:p>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                </a:t>
            </a:r>
            <a:r>
              <a:rPr lang="en-US" altLang="zh-CN" sz="900" dirty="0" err="1">
                <a:latin typeface="Courier New" panose="02070309020205020404" pitchFamily="49" charset="0"/>
                <a:cs typeface="Courier New" panose="02070309020205020404" pitchFamily="49" charset="0"/>
              </a:rPr>
              <a:t>BitString</a:t>
            </a:r>
            <a:r>
              <a:rPr lang="en-US" altLang="zh-CN" sz="900" dirty="0">
                <a:latin typeface="Courier New" panose="02070309020205020404" pitchFamily="49" charset="0"/>
                <a:cs typeface="Courier New" panose="02070309020205020404" pitchFamily="49" charset="0"/>
              </a:rPr>
              <a:t>  (first 32 bits)                     ~</a:t>
            </a:r>
          </a:p>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                                                               ~</a:t>
            </a:r>
          </a:p>
          <a:p>
            <a:r>
              <a:rPr lang="en-US" altLang="zh-CN" sz="900" dirty="0">
                <a:latin typeface="Courier New" panose="02070309020205020404" pitchFamily="49" charset="0"/>
                <a:cs typeface="Courier New" panose="02070309020205020404" pitchFamily="49" charset="0"/>
              </a:rPr>
              <a:t>+-+-+-+-+-+-+-+-+-+-+-+-+-+-+-+-+-+-+-+-+-+-+-+-+-+-+-+-+-+-+-+-+</a:t>
            </a:r>
          </a:p>
          <a:p>
            <a:r>
              <a:rPr lang="en-US" altLang="zh-CN" sz="900" dirty="0">
                <a:latin typeface="Courier New" panose="02070309020205020404" pitchFamily="49" charset="0"/>
                <a:cs typeface="Courier New" panose="02070309020205020404" pitchFamily="49" charset="0"/>
              </a:rPr>
              <a:t>~                </a:t>
            </a:r>
            <a:r>
              <a:rPr lang="en-US" altLang="zh-CN" sz="900" dirty="0" err="1">
                <a:latin typeface="Courier New" panose="02070309020205020404" pitchFamily="49" charset="0"/>
                <a:cs typeface="Courier New" panose="02070309020205020404" pitchFamily="49" charset="0"/>
              </a:rPr>
              <a:t>BitString</a:t>
            </a:r>
            <a:r>
              <a:rPr lang="en-US" altLang="zh-CN" sz="900" dirty="0">
                <a:latin typeface="Courier New" panose="02070309020205020404" pitchFamily="49" charset="0"/>
                <a:cs typeface="Courier New" panose="02070309020205020404" pitchFamily="49" charset="0"/>
              </a:rPr>
              <a:t>  (last 32 bits)                      |</a:t>
            </a:r>
          </a:p>
          <a:p>
            <a:r>
              <a:rPr lang="en-US" altLang="zh-CN" sz="900" dirty="0">
                <a:latin typeface="Courier New" panose="02070309020205020404" pitchFamily="49" charset="0"/>
                <a:cs typeface="Courier New" panose="02070309020205020404" pitchFamily="49" charset="0"/>
              </a:rPr>
              <a:t>+-+-+-+-+-+-+-+-+-+-+-+-+-+-+-+-+-+-+-+-+-+-+-+-+-+-+-+-+-+-+-+-+</a:t>
            </a:r>
            <a:endParaRPr lang="zh-CN" altLang="en-US" sz="900" dirty="0">
              <a:latin typeface="Courier New" panose="02070309020205020404" pitchFamily="49" charset="0"/>
              <a:cs typeface="Courier New" panose="02070309020205020404" pitchFamily="49" charset="0"/>
            </a:endParaRPr>
          </a:p>
        </p:txBody>
      </p:sp>
      <p:sp>
        <p:nvSpPr>
          <p:cNvPr id="34" name="文本框 33">
            <a:extLst>
              <a:ext uri="{FF2B5EF4-FFF2-40B4-BE49-F238E27FC236}">
                <a16:creationId xmlns:a16="http://schemas.microsoft.com/office/drawing/2014/main" id="{5694426F-5F9C-4E54-A9C2-E69C860B7974}"/>
              </a:ext>
            </a:extLst>
          </p:cNvPr>
          <p:cNvSpPr txBox="1"/>
          <p:nvPr/>
        </p:nvSpPr>
        <p:spPr>
          <a:xfrm>
            <a:off x="939666" y="4967149"/>
            <a:ext cx="4810086" cy="900246"/>
          </a:xfrm>
          <a:prstGeom prst="rect">
            <a:avLst/>
          </a:prstGeom>
          <a:noFill/>
        </p:spPr>
        <p:txBody>
          <a:bodyPr wrap="square">
            <a:spAutoFit/>
          </a:bodyPr>
          <a:lstStyle>
            <a:defPPr>
              <a:defRPr lang="zh-CN"/>
            </a:defPPr>
            <a:lvl1pPr>
              <a:defRPr sz="800">
                <a:latin typeface="Courier New" panose="02070309020205020404" pitchFamily="49" charset="0"/>
                <a:cs typeface="Courier New" panose="02070309020205020404" pitchFamily="49" charset="0"/>
              </a:defRPr>
            </a:lvl1pPr>
          </a:lstStyle>
          <a:p>
            <a:r>
              <a:rPr lang="en-US" altLang="zh-CN" sz="1050" dirty="0" err="1"/>
              <a:t>End.RGB</a:t>
            </a:r>
            <a:r>
              <a:rPr lang="en-US" altLang="zh-CN" sz="1050" dirty="0"/>
              <a:t> Behavior:</a:t>
            </a:r>
          </a:p>
          <a:p>
            <a:endParaRPr lang="en-US" altLang="zh-CN" sz="1050" dirty="0"/>
          </a:p>
          <a:p>
            <a:r>
              <a:rPr lang="zh-CN" altLang="en-US" sz="1050" dirty="0"/>
              <a:t>1. Lookup BIFT(Bit Index Forwarding Table, RFC8279) based on the bitstring inside the RGB Option Data.</a:t>
            </a:r>
          </a:p>
          <a:p>
            <a:r>
              <a:rPr lang="en-US" altLang="zh-CN" sz="1050" dirty="0"/>
              <a:t>2</a:t>
            </a:r>
            <a:r>
              <a:rPr lang="zh-CN" altLang="en-US" sz="1050" dirty="0"/>
              <a:t>. Forward the packet via the matched entry in the BIFT.</a:t>
            </a:r>
          </a:p>
        </p:txBody>
      </p:sp>
      <p:cxnSp>
        <p:nvCxnSpPr>
          <p:cNvPr id="23" name="直接箭头连接符 22">
            <a:extLst>
              <a:ext uri="{FF2B5EF4-FFF2-40B4-BE49-F238E27FC236}">
                <a16:creationId xmlns:a16="http://schemas.microsoft.com/office/drawing/2014/main" id="{B21C45C8-8A59-4E17-845B-B9158BEC331B}"/>
              </a:ext>
            </a:extLst>
          </p:cNvPr>
          <p:cNvCxnSpPr>
            <a:cxnSpLocks/>
          </p:cNvCxnSpPr>
          <p:nvPr/>
        </p:nvCxnSpPr>
        <p:spPr>
          <a:xfrm>
            <a:off x="1847528" y="3861048"/>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7CE36EA-54EB-4F81-A028-5B1B03E47A10}"/>
              </a:ext>
            </a:extLst>
          </p:cNvPr>
          <p:cNvCxnSpPr>
            <a:cxnSpLocks/>
          </p:cNvCxnSpPr>
          <p:nvPr/>
        </p:nvCxnSpPr>
        <p:spPr>
          <a:xfrm>
            <a:off x="3719736" y="3717032"/>
            <a:ext cx="2376262"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左大括号 37">
            <a:extLst>
              <a:ext uri="{FF2B5EF4-FFF2-40B4-BE49-F238E27FC236}">
                <a16:creationId xmlns:a16="http://schemas.microsoft.com/office/drawing/2014/main" id="{73F358D0-E0E5-4FA9-9B70-156AB9DDADC4}"/>
              </a:ext>
            </a:extLst>
          </p:cNvPr>
          <p:cNvSpPr/>
          <p:nvPr/>
        </p:nvSpPr>
        <p:spPr>
          <a:xfrm rot="5400000">
            <a:off x="8359881" y="2293445"/>
            <a:ext cx="211456" cy="4307170"/>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页脚占位符 5">
            <a:extLst>
              <a:ext uri="{FF2B5EF4-FFF2-40B4-BE49-F238E27FC236}">
                <a16:creationId xmlns:a16="http://schemas.microsoft.com/office/drawing/2014/main" id="{16ED403E-6EF5-43BA-9DBE-1846EBD0EA0B}"/>
              </a:ext>
            </a:extLst>
          </p:cNvPr>
          <p:cNvSpPr txBox="1">
            <a:spLocks/>
          </p:cNvSpPr>
          <p:nvPr/>
        </p:nvSpPr>
        <p:spPr>
          <a:xfrm>
            <a:off x="3215680" y="6356350"/>
            <a:ext cx="576064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spTree>
    <p:extLst>
      <p:ext uri="{BB962C8B-B14F-4D97-AF65-F5344CB8AC3E}">
        <p14:creationId xmlns:p14="http://schemas.microsoft.com/office/powerpoint/2010/main" val="66873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pPr algn="l"/>
            <a:r>
              <a:rPr lang="en-US" altLang="zh-CN" sz="4000" dirty="0"/>
              <a:t>Packet Processing Procedure</a:t>
            </a:r>
            <a:endParaRPr lang="zh-CN" altLang="en-US" sz="4267"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4" name="日期占位符 3"/>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4</a:t>
            </a:fld>
            <a:endParaRPr lang="zh-CN" altLang="en-US" dirty="0"/>
          </a:p>
        </p:txBody>
      </p:sp>
      <p:grpSp>
        <p:nvGrpSpPr>
          <p:cNvPr id="2" name="组合 1">
            <a:extLst>
              <a:ext uri="{FF2B5EF4-FFF2-40B4-BE49-F238E27FC236}">
                <a16:creationId xmlns:a16="http://schemas.microsoft.com/office/drawing/2014/main" id="{0A1E39FB-DB1E-4B1B-BBB8-93DD9E8914DB}"/>
              </a:ext>
            </a:extLst>
          </p:cNvPr>
          <p:cNvGrpSpPr/>
          <p:nvPr/>
        </p:nvGrpSpPr>
        <p:grpSpPr>
          <a:xfrm>
            <a:off x="2639616" y="1280441"/>
            <a:ext cx="6237128" cy="3656201"/>
            <a:chOff x="2718200" y="1417638"/>
            <a:chExt cx="6237128" cy="3656201"/>
          </a:xfrm>
        </p:grpSpPr>
        <p:grpSp>
          <p:nvGrpSpPr>
            <p:cNvPr id="32" name="组合 31">
              <a:extLst>
                <a:ext uri="{FF2B5EF4-FFF2-40B4-BE49-F238E27FC236}">
                  <a16:creationId xmlns:a16="http://schemas.microsoft.com/office/drawing/2014/main" id="{D615841F-FB39-4F90-B6EB-9BCA41BE523B}"/>
                </a:ext>
              </a:extLst>
            </p:cNvPr>
            <p:cNvGrpSpPr/>
            <p:nvPr/>
          </p:nvGrpSpPr>
          <p:grpSpPr>
            <a:xfrm>
              <a:off x="2718200" y="2379516"/>
              <a:ext cx="5761523" cy="2694323"/>
              <a:chOff x="786686" y="2485065"/>
              <a:chExt cx="6879699" cy="3217228"/>
            </a:xfrm>
          </p:grpSpPr>
          <p:sp>
            <p:nvSpPr>
              <p:cNvPr id="6" name="椭圆 5">
                <a:extLst>
                  <a:ext uri="{FF2B5EF4-FFF2-40B4-BE49-F238E27FC236}">
                    <a16:creationId xmlns:a16="http://schemas.microsoft.com/office/drawing/2014/main" id="{4D44FF90-E212-4949-9D1D-6A1876A649F7}"/>
                  </a:ext>
                </a:extLst>
              </p:cNvPr>
              <p:cNvSpPr/>
              <p:nvPr/>
            </p:nvSpPr>
            <p:spPr>
              <a:xfrm>
                <a:off x="1331640" y="313588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8" name="椭圆 7">
                <a:extLst>
                  <a:ext uri="{FF2B5EF4-FFF2-40B4-BE49-F238E27FC236}">
                    <a16:creationId xmlns:a16="http://schemas.microsoft.com/office/drawing/2014/main" id="{7F4F3112-01F9-41DC-9DAD-3B21D4A26A43}"/>
                  </a:ext>
                </a:extLst>
              </p:cNvPr>
              <p:cNvSpPr/>
              <p:nvPr/>
            </p:nvSpPr>
            <p:spPr>
              <a:xfrm>
                <a:off x="3341991" y="313588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11" name="椭圆 10">
                <a:extLst>
                  <a:ext uri="{FF2B5EF4-FFF2-40B4-BE49-F238E27FC236}">
                    <a16:creationId xmlns:a16="http://schemas.microsoft.com/office/drawing/2014/main" id="{F81D8063-C978-4838-9B33-4A603952F586}"/>
                  </a:ext>
                </a:extLst>
              </p:cNvPr>
              <p:cNvSpPr/>
              <p:nvPr/>
            </p:nvSpPr>
            <p:spPr>
              <a:xfrm>
                <a:off x="6547327" y="313588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a:t>
                </a:r>
                <a:endParaRPr lang="zh-CN" altLang="en-US" sz="1400" dirty="0"/>
              </a:p>
            </p:txBody>
          </p:sp>
          <p:sp>
            <p:nvSpPr>
              <p:cNvPr id="12" name="椭圆 11">
                <a:extLst>
                  <a:ext uri="{FF2B5EF4-FFF2-40B4-BE49-F238E27FC236}">
                    <a16:creationId xmlns:a16="http://schemas.microsoft.com/office/drawing/2014/main" id="{931906EA-DA99-4F2C-93AE-9B7C51AC984C}"/>
                  </a:ext>
                </a:extLst>
              </p:cNvPr>
              <p:cNvSpPr/>
              <p:nvPr/>
            </p:nvSpPr>
            <p:spPr>
              <a:xfrm>
                <a:off x="4854159" y="445808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C</a:t>
                </a:r>
                <a:endParaRPr lang="zh-CN" altLang="en-US" sz="1400" dirty="0"/>
              </a:p>
            </p:txBody>
          </p:sp>
          <p:sp>
            <p:nvSpPr>
              <p:cNvPr id="13" name="椭圆 12">
                <a:extLst>
                  <a:ext uri="{FF2B5EF4-FFF2-40B4-BE49-F238E27FC236}">
                    <a16:creationId xmlns:a16="http://schemas.microsoft.com/office/drawing/2014/main" id="{1415D9B8-9DD4-415E-B2B6-8CE0D8C71557}"/>
                  </a:ext>
                </a:extLst>
              </p:cNvPr>
              <p:cNvSpPr/>
              <p:nvPr/>
            </p:nvSpPr>
            <p:spPr>
              <a:xfrm>
                <a:off x="6547327" y="445808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a:t>
                </a:r>
                <a:endParaRPr lang="zh-CN" altLang="en-US" sz="1400" dirty="0"/>
              </a:p>
            </p:txBody>
          </p:sp>
          <p:cxnSp>
            <p:nvCxnSpPr>
              <p:cNvPr id="3" name="直接连接符 2">
                <a:extLst>
                  <a:ext uri="{FF2B5EF4-FFF2-40B4-BE49-F238E27FC236}">
                    <a16:creationId xmlns:a16="http://schemas.microsoft.com/office/drawing/2014/main" id="{013B55CA-E1AB-46B7-8488-6EBAAF7AB826}"/>
                  </a:ext>
                </a:extLst>
              </p:cNvPr>
              <p:cNvCxnSpPr>
                <a:stCxn id="6" idx="6"/>
                <a:endCxn id="8" idx="2"/>
              </p:cNvCxnSpPr>
              <p:nvPr/>
            </p:nvCxnSpPr>
            <p:spPr>
              <a:xfrm>
                <a:off x="1907704" y="3423915"/>
                <a:ext cx="143428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92C8AAB-B25A-418E-875D-51B17DA67B99}"/>
                  </a:ext>
                </a:extLst>
              </p:cNvPr>
              <p:cNvCxnSpPr>
                <a:cxnSpLocks/>
                <a:stCxn id="8" idx="6"/>
                <a:endCxn id="11" idx="2"/>
              </p:cNvCxnSpPr>
              <p:nvPr/>
            </p:nvCxnSpPr>
            <p:spPr>
              <a:xfrm>
                <a:off x="3918055" y="3423915"/>
                <a:ext cx="262927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73F4F55-3227-4C7A-B31B-6B4E1CE090D0}"/>
                  </a:ext>
                </a:extLst>
              </p:cNvPr>
              <p:cNvCxnSpPr>
                <a:cxnSpLocks/>
                <a:stCxn id="8" idx="5"/>
                <a:endCxn id="12" idx="1"/>
              </p:cNvCxnSpPr>
              <p:nvPr/>
            </p:nvCxnSpPr>
            <p:spPr>
              <a:xfrm>
                <a:off x="3833692" y="3627584"/>
                <a:ext cx="1104830" cy="91486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3151F6D-5776-469A-816F-C2335389403F}"/>
                  </a:ext>
                </a:extLst>
              </p:cNvPr>
              <p:cNvCxnSpPr>
                <a:cxnSpLocks/>
                <a:stCxn id="12" idx="6"/>
                <a:endCxn id="13" idx="2"/>
              </p:cNvCxnSpPr>
              <p:nvPr/>
            </p:nvCxnSpPr>
            <p:spPr>
              <a:xfrm>
                <a:off x="5430223" y="4746116"/>
                <a:ext cx="111710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A1353FF-5C2C-430D-A9BF-ED904387A02C}"/>
                  </a:ext>
                </a:extLst>
              </p:cNvPr>
              <p:cNvSpPr txBox="1"/>
              <p:nvPr/>
            </p:nvSpPr>
            <p:spPr>
              <a:xfrm>
                <a:off x="786686" y="2485065"/>
                <a:ext cx="1665971" cy="698266"/>
              </a:xfrm>
              <a:prstGeom prst="rect">
                <a:avLst/>
              </a:prstGeom>
              <a:noFill/>
            </p:spPr>
            <p:txBody>
              <a:bodyPr wrap="square" rtlCol="0">
                <a:spAutoFit/>
              </a:bodyPr>
              <a:lstStyle/>
              <a:p>
                <a:pPr algn="ctr"/>
                <a:r>
                  <a:rPr lang="en-US" altLang="zh-CN" sz="1600" dirty="0"/>
                  <a:t>Ingress Node</a:t>
                </a:r>
              </a:p>
              <a:p>
                <a:pPr algn="ctr"/>
                <a:r>
                  <a:rPr lang="en-US" altLang="zh-CN" sz="1600" dirty="0"/>
                  <a:t>(Root Node)</a:t>
                </a:r>
                <a:endParaRPr lang="zh-CN" altLang="en-US" sz="1600" dirty="0"/>
              </a:p>
            </p:txBody>
          </p:sp>
          <p:sp>
            <p:nvSpPr>
              <p:cNvPr id="27" name="文本框 26">
                <a:extLst>
                  <a:ext uri="{FF2B5EF4-FFF2-40B4-BE49-F238E27FC236}">
                    <a16:creationId xmlns:a16="http://schemas.microsoft.com/office/drawing/2014/main" id="{9A2AD57F-74A2-4E6B-9551-C365BA2E58D5}"/>
                  </a:ext>
                </a:extLst>
              </p:cNvPr>
              <p:cNvSpPr txBox="1"/>
              <p:nvPr/>
            </p:nvSpPr>
            <p:spPr>
              <a:xfrm>
                <a:off x="2498345" y="2691487"/>
                <a:ext cx="2263359" cy="340252"/>
              </a:xfrm>
              <a:prstGeom prst="rect">
                <a:avLst/>
              </a:prstGeom>
              <a:noFill/>
            </p:spPr>
            <p:txBody>
              <a:bodyPr wrap="square" rtlCol="0">
                <a:spAutoFit/>
              </a:bodyPr>
              <a:lstStyle/>
              <a:p>
                <a:pPr algn="ctr">
                  <a:lnSpc>
                    <a:spcPct val="75000"/>
                  </a:lnSpc>
                </a:pPr>
                <a:r>
                  <a:rPr lang="en-US" altLang="zh-CN" sz="1600" dirty="0"/>
                  <a:t>Replication Endpoint</a:t>
                </a:r>
                <a:endParaRPr lang="zh-CN" altLang="en-US" sz="1600" dirty="0"/>
              </a:p>
            </p:txBody>
          </p:sp>
          <p:sp>
            <p:nvSpPr>
              <p:cNvPr id="28" name="文本框 27">
                <a:extLst>
                  <a:ext uri="{FF2B5EF4-FFF2-40B4-BE49-F238E27FC236}">
                    <a16:creationId xmlns:a16="http://schemas.microsoft.com/office/drawing/2014/main" id="{1856268D-8310-4BBF-9D46-D0B60511DF63}"/>
                  </a:ext>
                </a:extLst>
              </p:cNvPr>
              <p:cNvSpPr txBox="1"/>
              <p:nvPr/>
            </p:nvSpPr>
            <p:spPr>
              <a:xfrm>
                <a:off x="4309205" y="5213842"/>
                <a:ext cx="1665971" cy="340252"/>
              </a:xfrm>
              <a:prstGeom prst="rect">
                <a:avLst/>
              </a:prstGeom>
              <a:noFill/>
            </p:spPr>
            <p:txBody>
              <a:bodyPr wrap="square" rtlCol="0">
                <a:spAutoFit/>
              </a:bodyPr>
              <a:lstStyle/>
              <a:p>
                <a:pPr algn="ctr">
                  <a:lnSpc>
                    <a:spcPct val="75000"/>
                  </a:lnSpc>
                </a:pPr>
                <a:r>
                  <a:rPr lang="en-US" altLang="zh-CN" sz="1600" dirty="0"/>
                  <a:t>Transit Node</a:t>
                </a:r>
                <a:endParaRPr lang="zh-CN" altLang="en-US" sz="1600" dirty="0"/>
              </a:p>
            </p:txBody>
          </p:sp>
          <p:sp>
            <p:nvSpPr>
              <p:cNvPr id="29" name="文本框 28">
                <a:extLst>
                  <a:ext uri="{FF2B5EF4-FFF2-40B4-BE49-F238E27FC236}">
                    <a16:creationId xmlns:a16="http://schemas.microsoft.com/office/drawing/2014/main" id="{E11E86BA-C533-4D95-9B12-8D4F39ACD35A}"/>
                  </a:ext>
                </a:extLst>
              </p:cNvPr>
              <p:cNvSpPr txBox="1"/>
              <p:nvPr/>
            </p:nvSpPr>
            <p:spPr>
              <a:xfrm>
                <a:off x="5988775" y="2494756"/>
                <a:ext cx="1665971" cy="698266"/>
              </a:xfrm>
              <a:prstGeom prst="rect">
                <a:avLst/>
              </a:prstGeom>
              <a:noFill/>
            </p:spPr>
            <p:txBody>
              <a:bodyPr wrap="square" rtlCol="0">
                <a:spAutoFit/>
              </a:bodyPr>
              <a:lstStyle/>
              <a:p>
                <a:pPr algn="ctr"/>
                <a:r>
                  <a:rPr lang="en-US" altLang="zh-CN" sz="1600" dirty="0"/>
                  <a:t>Egress Node</a:t>
                </a:r>
              </a:p>
              <a:p>
                <a:pPr algn="ctr"/>
                <a:r>
                  <a:rPr lang="en-US" altLang="zh-CN" sz="1600" dirty="0"/>
                  <a:t>(Leaf Node)</a:t>
                </a:r>
                <a:endParaRPr lang="zh-CN" altLang="en-US" sz="1600" dirty="0"/>
              </a:p>
            </p:txBody>
          </p:sp>
          <p:sp>
            <p:nvSpPr>
              <p:cNvPr id="31" name="文本框 30">
                <a:extLst>
                  <a:ext uri="{FF2B5EF4-FFF2-40B4-BE49-F238E27FC236}">
                    <a16:creationId xmlns:a16="http://schemas.microsoft.com/office/drawing/2014/main" id="{3F2C46F1-8608-4042-80C0-9B5C01856B97}"/>
                  </a:ext>
                </a:extLst>
              </p:cNvPr>
              <p:cNvSpPr txBox="1"/>
              <p:nvPr/>
            </p:nvSpPr>
            <p:spPr>
              <a:xfrm>
                <a:off x="6000414" y="5004027"/>
                <a:ext cx="1665971" cy="698266"/>
              </a:xfrm>
              <a:prstGeom prst="rect">
                <a:avLst/>
              </a:prstGeom>
              <a:noFill/>
            </p:spPr>
            <p:txBody>
              <a:bodyPr wrap="square" rtlCol="0">
                <a:spAutoFit/>
              </a:bodyPr>
              <a:lstStyle/>
              <a:p>
                <a:pPr algn="ctr"/>
                <a:r>
                  <a:rPr lang="en-US" altLang="zh-CN" sz="1600" dirty="0"/>
                  <a:t>Egress Node</a:t>
                </a:r>
              </a:p>
              <a:p>
                <a:pPr algn="ctr"/>
                <a:r>
                  <a:rPr lang="en-US" altLang="zh-CN" sz="1600" dirty="0"/>
                  <a:t>(Leaf Node)</a:t>
                </a:r>
                <a:endParaRPr lang="zh-CN" altLang="en-US" sz="1600" dirty="0"/>
              </a:p>
            </p:txBody>
          </p:sp>
        </p:grpSp>
        <p:sp>
          <p:nvSpPr>
            <p:cNvPr id="43" name="文本框 42">
              <a:extLst>
                <a:ext uri="{FF2B5EF4-FFF2-40B4-BE49-F238E27FC236}">
                  <a16:creationId xmlns:a16="http://schemas.microsoft.com/office/drawing/2014/main" id="{3A68D49E-1D93-4579-91B1-4F908815A49B}"/>
                </a:ext>
              </a:extLst>
            </p:cNvPr>
            <p:cNvSpPr txBox="1"/>
            <p:nvPr/>
          </p:nvSpPr>
          <p:spPr>
            <a:xfrm>
              <a:off x="8034513" y="3002612"/>
              <a:ext cx="916476" cy="307777"/>
            </a:xfrm>
            <a:prstGeom prst="rect">
              <a:avLst/>
            </a:prstGeom>
            <a:noFill/>
          </p:spPr>
          <p:txBody>
            <a:bodyPr wrap="square" rtlCol="0">
              <a:spAutoFit/>
            </a:bodyPr>
            <a:lstStyle/>
            <a:p>
              <a:pPr algn="ctr"/>
              <a:r>
                <a:rPr lang="en-US" altLang="zh-CN" sz="1400" dirty="0"/>
                <a:t>BFR-id=2</a:t>
              </a:r>
              <a:endParaRPr lang="zh-CN" altLang="en-US" sz="1400" dirty="0"/>
            </a:p>
          </p:txBody>
        </p:sp>
        <p:sp>
          <p:nvSpPr>
            <p:cNvPr id="44" name="文本框 43">
              <a:extLst>
                <a:ext uri="{FF2B5EF4-FFF2-40B4-BE49-F238E27FC236}">
                  <a16:creationId xmlns:a16="http://schemas.microsoft.com/office/drawing/2014/main" id="{060E9ADB-1C98-4C30-AB0B-96C9E2C77867}"/>
                </a:ext>
              </a:extLst>
            </p:cNvPr>
            <p:cNvSpPr txBox="1"/>
            <p:nvPr/>
          </p:nvSpPr>
          <p:spPr>
            <a:xfrm>
              <a:off x="8038852" y="4102506"/>
              <a:ext cx="916476" cy="307777"/>
            </a:xfrm>
            <a:prstGeom prst="rect">
              <a:avLst/>
            </a:prstGeom>
            <a:noFill/>
          </p:spPr>
          <p:txBody>
            <a:bodyPr wrap="square" rtlCol="0">
              <a:spAutoFit/>
            </a:bodyPr>
            <a:lstStyle/>
            <a:p>
              <a:pPr algn="ctr"/>
              <a:r>
                <a:rPr lang="en-US" altLang="zh-CN" sz="1400" dirty="0"/>
                <a:t>BFR-id=3</a:t>
              </a:r>
              <a:endParaRPr lang="zh-CN" altLang="en-US" sz="1400" dirty="0"/>
            </a:p>
          </p:txBody>
        </p:sp>
        <p:cxnSp>
          <p:nvCxnSpPr>
            <p:cNvPr id="51" name="直接箭头连接符 50">
              <a:extLst>
                <a:ext uri="{FF2B5EF4-FFF2-40B4-BE49-F238E27FC236}">
                  <a16:creationId xmlns:a16="http://schemas.microsoft.com/office/drawing/2014/main" id="{7B3D4FC7-3E43-4792-82BC-BF2C8050D562}"/>
                </a:ext>
              </a:extLst>
            </p:cNvPr>
            <p:cNvCxnSpPr>
              <a:cxnSpLocks/>
            </p:cNvCxnSpPr>
            <p:nvPr/>
          </p:nvCxnSpPr>
          <p:spPr>
            <a:xfrm>
              <a:off x="4858184" y="1949926"/>
              <a:ext cx="542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9E25F9C6-2BB0-491D-8882-AE4FFEFDF694}"/>
                </a:ext>
              </a:extLst>
            </p:cNvPr>
            <p:cNvCxnSpPr>
              <a:cxnSpLocks/>
            </p:cNvCxnSpPr>
            <p:nvPr/>
          </p:nvCxnSpPr>
          <p:spPr>
            <a:xfrm>
              <a:off x="4576198" y="3385698"/>
              <a:ext cx="428139" cy="35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15ADDFD4-EF6B-4902-B4B1-D3FB960D92C6}"/>
                </a:ext>
              </a:extLst>
            </p:cNvPr>
            <p:cNvCxnSpPr>
              <a:cxnSpLocks/>
            </p:cNvCxnSpPr>
            <p:nvPr/>
          </p:nvCxnSpPr>
          <p:spPr>
            <a:xfrm>
              <a:off x="6664918" y="4103376"/>
              <a:ext cx="813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0A270946-B7F3-4373-9E16-DD8C2426C4F4}"/>
                </a:ext>
              </a:extLst>
            </p:cNvPr>
            <p:cNvSpPr/>
            <p:nvPr/>
          </p:nvSpPr>
          <p:spPr>
            <a:xfrm>
              <a:off x="6316124" y="3821137"/>
              <a:ext cx="1494533"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Transfer as Unicast</a:t>
              </a:r>
              <a:endParaRPr lang="zh-CN" altLang="en-US" sz="1400" dirty="0"/>
            </a:p>
          </p:txBody>
        </p:sp>
        <p:sp>
          <p:nvSpPr>
            <p:cNvPr id="65" name="矩形 64">
              <a:extLst>
                <a:ext uri="{FF2B5EF4-FFF2-40B4-BE49-F238E27FC236}">
                  <a16:creationId xmlns:a16="http://schemas.microsoft.com/office/drawing/2014/main" id="{3BFF3A0E-BAF1-4571-9E95-FF398D562997}"/>
                </a:ext>
              </a:extLst>
            </p:cNvPr>
            <p:cNvSpPr/>
            <p:nvPr/>
          </p:nvSpPr>
          <p:spPr>
            <a:xfrm>
              <a:off x="4408632" y="1709937"/>
              <a:ext cx="1494533"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Replicate</a:t>
              </a:r>
              <a:endParaRPr lang="zh-CN" altLang="en-US" sz="1400" dirty="0"/>
            </a:p>
          </p:txBody>
        </p:sp>
        <p:sp>
          <p:nvSpPr>
            <p:cNvPr id="66" name="矩形 65">
              <a:extLst>
                <a:ext uri="{FF2B5EF4-FFF2-40B4-BE49-F238E27FC236}">
                  <a16:creationId xmlns:a16="http://schemas.microsoft.com/office/drawing/2014/main" id="{265807D7-C748-4D8E-AC39-AD5973DD038F}"/>
                </a:ext>
              </a:extLst>
            </p:cNvPr>
            <p:cNvSpPr/>
            <p:nvPr/>
          </p:nvSpPr>
          <p:spPr>
            <a:xfrm>
              <a:off x="3642620" y="3474447"/>
              <a:ext cx="1494533" cy="23784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Replicate</a:t>
              </a:r>
              <a:endParaRPr lang="zh-CN" altLang="en-US" sz="1400" dirty="0"/>
            </a:p>
          </p:txBody>
        </p:sp>
        <p:grpSp>
          <p:nvGrpSpPr>
            <p:cNvPr id="49" name="组合 48">
              <a:extLst>
                <a:ext uri="{FF2B5EF4-FFF2-40B4-BE49-F238E27FC236}">
                  <a16:creationId xmlns:a16="http://schemas.microsoft.com/office/drawing/2014/main" id="{0D12BA8D-0223-4CD5-BFAD-5A83E7688DCE}"/>
                </a:ext>
              </a:extLst>
            </p:cNvPr>
            <p:cNvGrpSpPr/>
            <p:nvPr/>
          </p:nvGrpSpPr>
          <p:grpSpPr>
            <a:xfrm>
              <a:off x="3174581" y="1421276"/>
              <a:ext cx="1494533" cy="983569"/>
              <a:chOff x="1671604" y="2525614"/>
              <a:chExt cx="1494533" cy="983569"/>
            </a:xfrm>
          </p:grpSpPr>
          <p:sp>
            <p:nvSpPr>
              <p:cNvPr id="50" name="矩形 49">
                <a:extLst>
                  <a:ext uri="{FF2B5EF4-FFF2-40B4-BE49-F238E27FC236}">
                    <a16:creationId xmlns:a16="http://schemas.microsoft.com/office/drawing/2014/main" id="{D682AD4F-7F41-41AC-8E7A-A845A5BFB21F}"/>
                  </a:ext>
                </a:extLst>
              </p:cNvPr>
              <p:cNvSpPr/>
              <p:nvPr/>
            </p:nvSpPr>
            <p:spPr>
              <a:xfrm>
                <a:off x="1671605" y="2525614"/>
                <a:ext cx="1494532"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a:t>
                </a:r>
                <a:r>
                  <a:rPr lang="en-US" altLang="zh-CN" sz="1400" dirty="0" err="1"/>
                  <a:t>Hdr</a:t>
                </a:r>
                <a:endParaRPr lang="en-US" altLang="zh-CN" sz="1400" dirty="0"/>
              </a:p>
              <a:p>
                <a:pPr algn="ctr">
                  <a:lnSpc>
                    <a:spcPct val="75000"/>
                  </a:lnSpc>
                </a:pPr>
                <a:r>
                  <a:rPr lang="en-US" altLang="zh-CN" sz="1400" dirty="0"/>
                  <a:t>DA=</a:t>
                </a:r>
                <a:r>
                  <a:rPr lang="en-US" altLang="zh-CN" sz="1400" dirty="0" err="1">
                    <a:solidFill>
                      <a:srgbClr val="FF0000"/>
                    </a:solidFill>
                  </a:rPr>
                  <a:t>End.RGB</a:t>
                </a:r>
                <a:r>
                  <a:rPr lang="en-US" altLang="zh-CN" sz="1400" dirty="0">
                    <a:solidFill>
                      <a:srgbClr val="FF0000"/>
                    </a:solidFill>
                  </a:rPr>
                  <a:t>-B</a:t>
                </a:r>
                <a:endParaRPr lang="zh-CN" altLang="en-US" sz="1400" dirty="0">
                  <a:solidFill>
                    <a:srgbClr val="FF0000"/>
                  </a:solidFill>
                </a:endParaRPr>
              </a:p>
            </p:txBody>
          </p:sp>
          <p:sp>
            <p:nvSpPr>
              <p:cNvPr id="52" name="矩形 51">
                <a:extLst>
                  <a:ext uri="{FF2B5EF4-FFF2-40B4-BE49-F238E27FC236}">
                    <a16:creationId xmlns:a16="http://schemas.microsoft.com/office/drawing/2014/main" id="{45DA03AA-75CA-4FAD-AE8D-FDD9147A422C}"/>
                  </a:ext>
                </a:extLst>
              </p:cNvPr>
              <p:cNvSpPr/>
              <p:nvPr/>
            </p:nvSpPr>
            <p:spPr>
              <a:xfrm>
                <a:off x="1671604" y="2899894"/>
                <a:ext cx="1494533"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DOH</a:t>
                </a:r>
              </a:p>
              <a:p>
                <a:pPr algn="ctr">
                  <a:lnSpc>
                    <a:spcPct val="75000"/>
                  </a:lnSpc>
                </a:pPr>
                <a:r>
                  <a:rPr lang="en-US" altLang="zh-CN" sz="1400" dirty="0" err="1"/>
                  <a:t>RGB.BitStr</a:t>
                </a:r>
                <a:r>
                  <a:rPr lang="en-US" altLang="zh-CN" sz="1400" dirty="0"/>
                  <a:t>=</a:t>
                </a:r>
                <a:r>
                  <a:rPr lang="en-US" altLang="zh-CN" sz="1400" dirty="0">
                    <a:solidFill>
                      <a:srgbClr val="FF0000"/>
                    </a:solidFill>
                  </a:rPr>
                  <a:t>0110</a:t>
                </a:r>
                <a:endParaRPr lang="zh-CN" altLang="en-US" sz="1400" dirty="0">
                  <a:solidFill>
                    <a:srgbClr val="FF0000"/>
                  </a:solidFill>
                </a:endParaRPr>
              </a:p>
            </p:txBody>
          </p:sp>
          <p:sp>
            <p:nvSpPr>
              <p:cNvPr id="55" name="矩形 54">
                <a:extLst>
                  <a:ext uri="{FF2B5EF4-FFF2-40B4-BE49-F238E27FC236}">
                    <a16:creationId xmlns:a16="http://schemas.microsoft.com/office/drawing/2014/main" id="{53842FC1-2F58-4713-92C0-C5E1441083C2}"/>
                  </a:ext>
                </a:extLst>
              </p:cNvPr>
              <p:cNvSpPr/>
              <p:nvPr/>
            </p:nvSpPr>
            <p:spPr>
              <a:xfrm>
                <a:off x="1671604" y="3271343"/>
                <a:ext cx="1494533" cy="23784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Payload</a:t>
                </a:r>
                <a:endParaRPr lang="zh-CN" altLang="en-US" sz="1400" dirty="0"/>
              </a:p>
            </p:txBody>
          </p:sp>
        </p:grpSp>
        <p:grpSp>
          <p:nvGrpSpPr>
            <p:cNvPr id="56" name="组合 55">
              <a:extLst>
                <a:ext uri="{FF2B5EF4-FFF2-40B4-BE49-F238E27FC236}">
                  <a16:creationId xmlns:a16="http://schemas.microsoft.com/office/drawing/2014/main" id="{00CA41BD-53D0-4F83-AB4B-15C9D0615900}"/>
                </a:ext>
              </a:extLst>
            </p:cNvPr>
            <p:cNvGrpSpPr/>
            <p:nvPr/>
          </p:nvGrpSpPr>
          <p:grpSpPr>
            <a:xfrm>
              <a:off x="5589993" y="1417638"/>
              <a:ext cx="1494533" cy="983569"/>
              <a:chOff x="1671604" y="2525614"/>
              <a:chExt cx="1494533" cy="983569"/>
            </a:xfrm>
          </p:grpSpPr>
          <p:sp>
            <p:nvSpPr>
              <p:cNvPr id="58" name="矩形 57">
                <a:extLst>
                  <a:ext uri="{FF2B5EF4-FFF2-40B4-BE49-F238E27FC236}">
                    <a16:creationId xmlns:a16="http://schemas.microsoft.com/office/drawing/2014/main" id="{385C56BD-A94F-48FC-B019-09FC16CC6D93}"/>
                  </a:ext>
                </a:extLst>
              </p:cNvPr>
              <p:cNvSpPr/>
              <p:nvPr/>
            </p:nvSpPr>
            <p:spPr>
              <a:xfrm>
                <a:off x="1671605" y="2525614"/>
                <a:ext cx="1494532"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a:t>
                </a:r>
                <a:r>
                  <a:rPr lang="en-US" altLang="zh-CN" sz="1400" dirty="0" err="1"/>
                  <a:t>Hdr</a:t>
                </a:r>
                <a:endParaRPr lang="en-US" altLang="zh-CN" sz="1400" dirty="0"/>
              </a:p>
              <a:p>
                <a:pPr algn="ctr">
                  <a:lnSpc>
                    <a:spcPct val="75000"/>
                  </a:lnSpc>
                </a:pPr>
                <a:r>
                  <a:rPr lang="en-US" altLang="zh-CN" sz="1400" dirty="0"/>
                  <a:t>DA=</a:t>
                </a:r>
                <a:r>
                  <a:rPr lang="en-US" altLang="zh-CN" sz="1400" dirty="0" err="1">
                    <a:solidFill>
                      <a:srgbClr val="FF0000"/>
                    </a:solidFill>
                  </a:rPr>
                  <a:t>End.RGB</a:t>
                </a:r>
                <a:r>
                  <a:rPr lang="en-US" altLang="zh-CN" sz="1400" dirty="0">
                    <a:solidFill>
                      <a:srgbClr val="FF0000"/>
                    </a:solidFill>
                  </a:rPr>
                  <a:t>-D</a:t>
                </a:r>
                <a:endParaRPr lang="zh-CN" altLang="en-US" sz="1400" dirty="0">
                  <a:solidFill>
                    <a:srgbClr val="FF0000"/>
                  </a:solidFill>
                </a:endParaRPr>
              </a:p>
            </p:txBody>
          </p:sp>
          <p:sp>
            <p:nvSpPr>
              <p:cNvPr id="59" name="矩形 58">
                <a:extLst>
                  <a:ext uri="{FF2B5EF4-FFF2-40B4-BE49-F238E27FC236}">
                    <a16:creationId xmlns:a16="http://schemas.microsoft.com/office/drawing/2014/main" id="{D28F8C4E-6F50-472A-8778-0125AE325C9C}"/>
                  </a:ext>
                </a:extLst>
              </p:cNvPr>
              <p:cNvSpPr/>
              <p:nvPr/>
            </p:nvSpPr>
            <p:spPr>
              <a:xfrm>
                <a:off x="1671604" y="2899894"/>
                <a:ext cx="1494533"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DOH</a:t>
                </a:r>
              </a:p>
              <a:p>
                <a:pPr algn="ctr">
                  <a:lnSpc>
                    <a:spcPct val="75000"/>
                  </a:lnSpc>
                </a:pPr>
                <a:r>
                  <a:rPr lang="en-US" altLang="zh-CN" sz="1400" dirty="0" err="1"/>
                  <a:t>RGB.BitStr</a:t>
                </a:r>
                <a:r>
                  <a:rPr lang="en-US" altLang="zh-CN" sz="1400" dirty="0"/>
                  <a:t>=</a:t>
                </a:r>
                <a:r>
                  <a:rPr lang="en-US" altLang="zh-CN" sz="1400" dirty="0">
                    <a:solidFill>
                      <a:srgbClr val="FF0000"/>
                    </a:solidFill>
                  </a:rPr>
                  <a:t>0010</a:t>
                </a:r>
                <a:endParaRPr lang="zh-CN" altLang="en-US" sz="1400" dirty="0">
                  <a:solidFill>
                    <a:srgbClr val="FF0000"/>
                  </a:solidFill>
                </a:endParaRPr>
              </a:p>
            </p:txBody>
          </p:sp>
          <p:sp>
            <p:nvSpPr>
              <p:cNvPr id="60" name="矩形 59">
                <a:extLst>
                  <a:ext uri="{FF2B5EF4-FFF2-40B4-BE49-F238E27FC236}">
                    <a16:creationId xmlns:a16="http://schemas.microsoft.com/office/drawing/2014/main" id="{6CE9AADE-3FBB-45A7-93A0-0A8C00363E4A}"/>
                  </a:ext>
                </a:extLst>
              </p:cNvPr>
              <p:cNvSpPr/>
              <p:nvPr/>
            </p:nvSpPr>
            <p:spPr>
              <a:xfrm>
                <a:off x="1671604" y="3271343"/>
                <a:ext cx="1494533" cy="23784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Payload</a:t>
                </a:r>
                <a:endParaRPr lang="zh-CN" altLang="en-US" sz="1400" dirty="0"/>
              </a:p>
            </p:txBody>
          </p:sp>
        </p:grpSp>
        <p:grpSp>
          <p:nvGrpSpPr>
            <p:cNvPr id="61" name="组合 60">
              <a:extLst>
                <a:ext uri="{FF2B5EF4-FFF2-40B4-BE49-F238E27FC236}">
                  <a16:creationId xmlns:a16="http://schemas.microsoft.com/office/drawing/2014/main" id="{9ED9793F-9000-41A4-8AD1-98B19E95AB81}"/>
                </a:ext>
              </a:extLst>
            </p:cNvPr>
            <p:cNvGrpSpPr/>
            <p:nvPr/>
          </p:nvGrpSpPr>
          <p:grpSpPr>
            <a:xfrm>
              <a:off x="4234567" y="3822459"/>
              <a:ext cx="1494533" cy="983569"/>
              <a:chOff x="1671604" y="2525614"/>
              <a:chExt cx="1494533" cy="983569"/>
            </a:xfrm>
          </p:grpSpPr>
          <p:sp>
            <p:nvSpPr>
              <p:cNvPr id="63" name="矩形 62">
                <a:extLst>
                  <a:ext uri="{FF2B5EF4-FFF2-40B4-BE49-F238E27FC236}">
                    <a16:creationId xmlns:a16="http://schemas.microsoft.com/office/drawing/2014/main" id="{BCDF4F7D-A54D-4B9D-ACD1-DB2302B4D3EE}"/>
                  </a:ext>
                </a:extLst>
              </p:cNvPr>
              <p:cNvSpPr/>
              <p:nvPr/>
            </p:nvSpPr>
            <p:spPr>
              <a:xfrm>
                <a:off x="1671605" y="2525614"/>
                <a:ext cx="1494532"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IPv6 </a:t>
                </a:r>
                <a:r>
                  <a:rPr lang="en-US" altLang="zh-CN" sz="1400" dirty="0" err="1"/>
                  <a:t>Hdr</a:t>
                </a:r>
                <a:endParaRPr lang="en-US" altLang="zh-CN" sz="1400" dirty="0"/>
              </a:p>
              <a:p>
                <a:pPr algn="ctr">
                  <a:lnSpc>
                    <a:spcPct val="75000"/>
                  </a:lnSpc>
                </a:pPr>
                <a:r>
                  <a:rPr lang="en-US" altLang="zh-CN" sz="1400" dirty="0"/>
                  <a:t>DA=</a:t>
                </a:r>
                <a:r>
                  <a:rPr lang="en-US" altLang="zh-CN" sz="1400" dirty="0" err="1">
                    <a:solidFill>
                      <a:srgbClr val="FF0000"/>
                    </a:solidFill>
                  </a:rPr>
                  <a:t>End.RGB</a:t>
                </a:r>
                <a:r>
                  <a:rPr lang="en-US" altLang="zh-CN" sz="1400" dirty="0">
                    <a:solidFill>
                      <a:srgbClr val="FF0000"/>
                    </a:solidFill>
                  </a:rPr>
                  <a:t>-E</a:t>
                </a:r>
                <a:endParaRPr lang="zh-CN" altLang="en-US" sz="1400" dirty="0">
                  <a:solidFill>
                    <a:srgbClr val="FF0000"/>
                  </a:solidFill>
                </a:endParaRPr>
              </a:p>
            </p:txBody>
          </p:sp>
          <p:sp>
            <p:nvSpPr>
              <p:cNvPr id="67" name="矩形 66">
                <a:extLst>
                  <a:ext uri="{FF2B5EF4-FFF2-40B4-BE49-F238E27FC236}">
                    <a16:creationId xmlns:a16="http://schemas.microsoft.com/office/drawing/2014/main" id="{A863AACD-2D0C-477B-9627-5BAFBEAD59B5}"/>
                  </a:ext>
                </a:extLst>
              </p:cNvPr>
              <p:cNvSpPr/>
              <p:nvPr/>
            </p:nvSpPr>
            <p:spPr>
              <a:xfrm>
                <a:off x="1671604" y="2899894"/>
                <a:ext cx="1494533" cy="37428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DOH</a:t>
                </a:r>
              </a:p>
              <a:p>
                <a:pPr algn="ctr">
                  <a:lnSpc>
                    <a:spcPct val="75000"/>
                  </a:lnSpc>
                </a:pPr>
                <a:r>
                  <a:rPr lang="en-US" altLang="zh-CN" sz="1400" dirty="0" err="1"/>
                  <a:t>RGB.BitStr</a:t>
                </a:r>
                <a:r>
                  <a:rPr lang="en-US" altLang="zh-CN" sz="1400" dirty="0"/>
                  <a:t>=</a:t>
                </a:r>
                <a:r>
                  <a:rPr lang="en-US" altLang="zh-CN" sz="1400" dirty="0">
                    <a:solidFill>
                      <a:srgbClr val="FF0000"/>
                    </a:solidFill>
                  </a:rPr>
                  <a:t>0100</a:t>
                </a:r>
                <a:endParaRPr lang="zh-CN" altLang="en-US" sz="1400" dirty="0">
                  <a:solidFill>
                    <a:srgbClr val="FF0000"/>
                  </a:solidFill>
                </a:endParaRPr>
              </a:p>
            </p:txBody>
          </p:sp>
          <p:sp>
            <p:nvSpPr>
              <p:cNvPr id="68" name="矩形 67">
                <a:extLst>
                  <a:ext uri="{FF2B5EF4-FFF2-40B4-BE49-F238E27FC236}">
                    <a16:creationId xmlns:a16="http://schemas.microsoft.com/office/drawing/2014/main" id="{6AE9713F-C125-4630-B065-BE43492A5D3B}"/>
                  </a:ext>
                </a:extLst>
              </p:cNvPr>
              <p:cNvSpPr/>
              <p:nvPr/>
            </p:nvSpPr>
            <p:spPr>
              <a:xfrm>
                <a:off x="1671604" y="3271343"/>
                <a:ext cx="1494533" cy="237840"/>
              </a:xfrm>
              <a:prstGeom prst="rect">
                <a:avLst/>
              </a:prstGeom>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lnSpc>
                    <a:spcPct val="75000"/>
                  </a:lnSpc>
                </a:pPr>
                <a:r>
                  <a:rPr lang="en-US" altLang="zh-CN" sz="1400" dirty="0"/>
                  <a:t>Payload</a:t>
                </a:r>
                <a:endParaRPr lang="zh-CN" altLang="en-US" sz="1400" dirty="0"/>
              </a:p>
            </p:txBody>
          </p:sp>
        </p:grpSp>
      </p:grpSp>
      <p:sp>
        <p:nvSpPr>
          <p:cNvPr id="10" name="内容占位符 2"/>
          <p:cNvSpPr>
            <a:spLocks noGrp="1"/>
          </p:cNvSpPr>
          <p:nvPr>
            <p:ph idx="1"/>
          </p:nvPr>
        </p:nvSpPr>
        <p:spPr>
          <a:xfrm>
            <a:off x="609600" y="4906288"/>
            <a:ext cx="10972800" cy="1607490"/>
          </a:xfrm>
        </p:spPr>
        <p:txBody>
          <a:bodyPr>
            <a:noAutofit/>
          </a:bodyPr>
          <a:lstStyle/>
          <a:p>
            <a:pPr algn="l"/>
            <a:r>
              <a:rPr lang="en-US" altLang="zh-CN" sz="1400" dirty="0">
                <a:solidFill>
                  <a:srgbClr val="000000"/>
                </a:solidFill>
                <a:latin typeface="Carlito"/>
              </a:rPr>
              <a:t>Ingress Node: A host originating the MSR6 packet, or a router encapsulating the customer packet in an MSR6 header.</a:t>
            </a:r>
          </a:p>
          <a:p>
            <a:pPr algn="l"/>
            <a:r>
              <a:rPr lang="en-US" altLang="zh-CN" sz="1400" dirty="0">
                <a:solidFill>
                  <a:srgbClr val="000000"/>
                </a:solidFill>
                <a:latin typeface="Carlito"/>
              </a:rPr>
              <a:t>Replication Endpoint: Get an RGB Segment instruction by FIB lookup, and process the RGB Option in DOH. Look up the corresponding BITF, replicate the packet, update the bitstring and DA in each replicated, and forward to the next MSR6 Replication Endpoints.</a:t>
            </a:r>
          </a:p>
          <a:p>
            <a:pPr algn="l"/>
            <a:r>
              <a:rPr lang="en-US" altLang="zh-CN" sz="1400" dirty="0">
                <a:solidFill>
                  <a:srgbClr val="000000"/>
                </a:solidFill>
                <a:latin typeface="Carlito"/>
              </a:rPr>
              <a:t>Transit Node: Transit the packet as a unicast IPv6 packet. Can be MSR6-unaware.</a:t>
            </a:r>
          </a:p>
          <a:p>
            <a:pPr algn="l"/>
            <a:r>
              <a:rPr lang="en-US" altLang="zh-CN" sz="1400" dirty="0">
                <a:solidFill>
                  <a:srgbClr val="000000"/>
                </a:solidFill>
                <a:latin typeface="Carlito"/>
              </a:rPr>
              <a:t>Egress Node: If it is the edge of a network domain, send the packet to the multicast flow overlay; If it is the host supposed to receive the packet, send the packet to the upper layer.</a:t>
            </a:r>
          </a:p>
          <a:p>
            <a:pPr algn="l"/>
            <a:endParaRPr lang="en-US" altLang="zh-CN" sz="1400" dirty="0">
              <a:solidFill>
                <a:srgbClr val="000000"/>
              </a:solidFill>
              <a:latin typeface="Carlito"/>
            </a:endParaRPr>
          </a:p>
        </p:txBody>
      </p:sp>
      <p:sp>
        <p:nvSpPr>
          <p:cNvPr id="69" name="页脚占位符 5">
            <a:extLst>
              <a:ext uri="{FF2B5EF4-FFF2-40B4-BE49-F238E27FC236}">
                <a16:creationId xmlns:a16="http://schemas.microsoft.com/office/drawing/2014/main" id="{71C5DE4F-02D6-4328-BDF8-B02F9F032550}"/>
              </a:ext>
            </a:extLst>
          </p:cNvPr>
          <p:cNvSpPr txBox="1">
            <a:spLocks/>
          </p:cNvSpPr>
          <p:nvPr/>
        </p:nvSpPr>
        <p:spPr>
          <a:xfrm>
            <a:off x="3827748" y="6356351"/>
            <a:ext cx="45365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spTree>
    <p:extLst>
      <p:ext uri="{BB962C8B-B14F-4D97-AF65-F5344CB8AC3E}">
        <p14:creationId xmlns:p14="http://schemas.microsoft.com/office/powerpoint/2010/main" val="356954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pPr algn="l"/>
            <a:r>
              <a:rPr lang="en-US" altLang="zh-CN" sz="4000" dirty="0"/>
              <a:t>Source Segment Concept</a:t>
            </a:r>
            <a:endParaRPr lang="zh-CN" altLang="en-US" sz="4267"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10" name="内容占位符 2"/>
          <p:cNvSpPr>
            <a:spLocks noGrp="1"/>
          </p:cNvSpPr>
          <p:nvPr>
            <p:ph idx="1"/>
          </p:nvPr>
        </p:nvSpPr>
        <p:spPr/>
        <p:txBody>
          <a:bodyPr>
            <a:noAutofit/>
          </a:bodyPr>
          <a:lstStyle/>
          <a:p>
            <a:pPr algn="l"/>
            <a:r>
              <a:rPr lang="en-US" altLang="zh-CN" sz="2400" dirty="0">
                <a:solidFill>
                  <a:srgbClr val="000000"/>
                </a:solidFill>
                <a:latin typeface="Carlito"/>
              </a:rPr>
              <a:t>SRv6-SID as Destination Address:</a:t>
            </a:r>
            <a:endParaRPr lang="zh-CN" altLang="en-US" sz="2400" dirty="0">
              <a:solidFill>
                <a:srgbClr val="000000"/>
              </a:solidFill>
              <a:latin typeface="LiberationSans"/>
            </a:endParaRPr>
          </a:p>
          <a:p>
            <a:pPr lvl="1"/>
            <a:r>
              <a:rPr lang="en-US" altLang="zh-CN" sz="1800" dirty="0">
                <a:solidFill>
                  <a:srgbClr val="000000"/>
                </a:solidFill>
                <a:latin typeface="Carlito"/>
              </a:rPr>
              <a:t>[RFC8402] The active segment is indicated by the Destination Address (DA) of the packet.</a:t>
            </a:r>
          </a:p>
          <a:p>
            <a:pPr algn="l"/>
            <a:r>
              <a:rPr lang="en-US" altLang="zh-CN" sz="2400" dirty="0">
                <a:solidFill>
                  <a:srgbClr val="000000"/>
                </a:solidFill>
                <a:latin typeface="Carlito"/>
              </a:rPr>
              <a:t>SRv6-SID as Source Address in the existing work:</a:t>
            </a:r>
          </a:p>
          <a:p>
            <a:pPr lvl="1"/>
            <a:r>
              <a:rPr lang="en-US" altLang="zh-CN" sz="1800" dirty="0">
                <a:solidFill>
                  <a:srgbClr val="000000"/>
                </a:solidFill>
                <a:latin typeface="Carlito"/>
              </a:rPr>
              <a:t>[RFC8986 &amp; </a:t>
            </a:r>
            <a:r>
              <a:rPr lang="en-US" altLang="zh-CN" sz="1800" dirty="0">
                <a:latin typeface="Carlito"/>
              </a:rPr>
              <a:t>RFC9259</a:t>
            </a:r>
            <a:r>
              <a:rPr lang="en-US" altLang="zh-CN" sz="1800" dirty="0">
                <a:solidFill>
                  <a:srgbClr val="000000"/>
                </a:solidFill>
                <a:latin typeface="Carlito"/>
              </a:rPr>
              <a:t>] The active segment (SRv6-SID indicated by the DA) can be PING.</a:t>
            </a:r>
          </a:p>
          <a:p>
            <a:pPr lvl="1"/>
            <a:r>
              <a:rPr lang="en-US" altLang="zh-CN" sz="1800" dirty="0">
                <a:solidFill>
                  <a:srgbClr val="000000"/>
                </a:solidFill>
                <a:latin typeface="Carlito"/>
              </a:rPr>
              <a:t>[RFC4433] Requires that the IPv6 address in the DA of a Ping request</a:t>
            </a:r>
            <a:r>
              <a:rPr lang="en-US" altLang="zh-CN" sz="1800" dirty="0">
                <a:latin typeface="Carlito"/>
              </a:rPr>
              <a:t> (the SRv6-SID above) as SOURCE Address of the Echo Reply Packet.</a:t>
            </a:r>
          </a:p>
          <a:p>
            <a:pPr algn="l"/>
            <a:r>
              <a:rPr lang="en-US" altLang="zh-CN" sz="2400" dirty="0">
                <a:solidFill>
                  <a:srgbClr val="000000"/>
                </a:solidFill>
                <a:latin typeface="Carlito"/>
              </a:rPr>
              <a:t>draft-xl-msr6-source-segment:</a:t>
            </a:r>
          </a:p>
          <a:p>
            <a:pPr lvl="1"/>
            <a:r>
              <a:rPr lang="en-US" altLang="zh-CN" sz="1800" dirty="0">
                <a:solidFill>
                  <a:srgbClr val="000000"/>
                </a:solidFill>
                <a:latin typeface="Carlito"/>
              </a:rPr>
              <a:t>Uses </a:t>
            </a:r>
            <a:r>
              <a:rPr lang="en-US" altLang="zh-CN" sz="1800" dirty="0">
                <a:latin typeface="Carlito"/>
              </a:rPr>
              <a:t>MSR6 SID</a:t>
            </a:r>
            <a:r>
              <a:rPr lang="en-US" altLang="zh-CN" sz="1800" dirty="0">
                <a:solidFill>
                  <a:srgbClr val="FF0000"/>
                </a:solidFill>
                <a:latin typeface="Carlito"/>
              </a:rPr>
              <a:t> </a:t>
            </a:r>
            <a:r>
              <a:rPr lang="en-US" altLang="zh-CN" sz="1800" dirty="0">
                <a:solidFill>
                  <a:srgbClr val="000000"/>
                </a:solidFill>
                <a:latin typeface="Carlito"/>
              </a:rPr>
              <a:t>as SOURCE Address of an IPv6-encapsulated multicast packet.</a:t>
            </a:r>
          </a:p>
          <a:p>
            <a:pPr lvl="1"/>
            <a:r>
              <a:rPr lang="en-US" altLang="zh-CN" sz="1800" dirty="0">
                <a:solidFill>
                  <a:srgbClr val="000000"/>
                </a:solidFill>
                <a:latin typeface="Carlito"/>
              </a:rPr>
              <a:t>The MSR6 Segment represented by such </a:t>
            </a:r>
            <a:r>
              <a:rPr lang="en-US" altLang="zh-CN" sz="1800" dirty="0">
                <a:latin typeface="Carlito"/>
              </a:rPr>
              <a:t>MSR6 SID</a:t>
            </a:r>
            <a:r>
              <a:rPr lang="en-US" altLang="zh-CN" sz="1800" dirty="0">
                <a:solidFill>
                  <a:srgbClr val="000000"/>
                </a:solidFill>
                <a:latin typeface="Carlito"/>
              </a:rPr>
              <a:t> is defined as “Source Segment” .</a:t>
            </a:r>
          </a:p>
        </p:txBody>
      </p:sp>
      <p:sp>
        <p:nvSpPr>
          <p:cNvPr id="4" name="日期占位符 3"/>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5</a:t>
            </a:fld>
            <a:endParaRPr lang="zh-CN" altLang="en-US" dirty="0"/>
          </a:p>
        </p:txBody>
      </p:sp>
      <p:sp>
        <p:nvSpPr>
          <p:cNvPr id="11" name="页脚占位符 5">
            <a:extLst>
              <a:ext uri="{FF2B5EF4-FFF2-40B4-BE49-F238E27FC236}">
                <a16:creationId xmlns:a16="http://schemas.microsoft.com/office/drawing/2014/main" id="{1EBD4114-34F4-4D6C-9426-8DC4306B96D6}"/>
              </a:ext>
            </a:extLst>
          </p:cNvPr>
          <p:cNvSpPr txBox="1">
            <a:spLocks/>
          </p:cNvSpPr>
          <p:nvPr/>
        </p:nvSpPr>
        <p:spPr>
          <a:xfrm>
            <a:off x="3827748" y="6356351"/>
            <a:ext cx="45365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spTree>
    <p:extLst>
      <p:ext uri="{BB962C8B-B14F-4D97-AF65-F5344CB8AC3E}">
        <p14:creationId xmlns:p14="http://schemas.microsoft.com/office/powerpoint/2010/main" val="83568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normAutofit/>
          </a:bodyPr>
          <a:lstStyle/>
          <a:p>
            <a:pPr algn="l"/>
            <a:r>
              <a:rPr lang="en-US" altLang="zh-CN" sz="4000" dirty="0"/>
              <a:t>Source Segment for MSR6 MVPN service</a:t>
            </a:r>
            <a:endParaRPr lang="zh-CN" altLang="en-US" sz="4267"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10" name="内容占位符 2"/>
          <p:cNvSpPr>
            <a:spLocks noGrp="1"/>
          </p:cNvSpPr>
          <p:nvPr>
            <p:ph idx="1"/>
          </p:nvPr>
        </p:nvSpPr>
        <p:spPr>
          <a:xfrm>
            <a:off x="609600" y="1628800"/>
            <a:ext cx="10972800" cy="2592023"/>
          </a:xfrm>
        </p:spPr>
        <p:txBody>
          <a:bodyPr>
            <a:noAutofit/>
          </a:bodyPr>
          <a:lstStyle/>
          <a:p>
            <a:pPr>
              <a:spcBef>
                <a:spcPts val="600"/>
              </a:spcBef>
            </a:pPr>
            <a:r>
              <a:rPr lang="en-US" altLang="zh-CN" sz="2000" dirty="0"/>
              <a:t>In the multicast service, packet is replicated along the tree towards a set of leaf nodes. MVPN information could be encapsulated in the Source Segment carried in the IPv6 source address.</a:t>
            </a:r>
          </a:p>
          <a:p>
            <a:pPr>
              <a:spcBef>
                <a:spcPts val="600"/>
              </a:spcBef>
            </a:pPr>
            <a:r>
              <a:rPr lang="en-US" altLang="zh-CN" sz="2000" dirty="0"/>
              <a:t>Source Segment is distributed by the root node and the function is executed by the leaf nodes.</a:t>
            </a:r>
          </a:p>
          <a:p>
            <a:pPr>
              <a:spcBef>
                <a:spcPts val="600"/>
              </a:spcBef>
            </a:pPr>
            <a:r>
              <a:rPr lang="en-US" altLang="zh-CN" sz="2000" dirty="0"/>
              <a:t>Source Segment is not changed when the packet is replicated and forwarded along the P2MP path.</a:t>
            </a:r>
          </a:p>
          <a:p>
            <a:pPr>
              <a:spcBef>
                <a:spcPts val="600"/>
              </a:spcBef>
            </a:pPr>
            <a:r>
              <a:rPr lang="en-US" altLang="zh-CN" sz="2000" dirty="0"/>
              <a:t>Not only for MSR6 MVPN, Source Segment can also be used for MVPN based on other multicast technologies, e.g., BIER, PIM, SR-P2MP.</a:t>
            </a:r>
          </a:p>
          <a:p>
            <a:pPr>
              <a:spcBef>
                <a:spcPts val="600"/>
              </a:spcBef>
              <a:spcAft>
                <a:spcPts val="600"/>
              </a:spcAft>
            </a:pPr>
            <a:endParaRPr lang="en-US" altLang="zh-CN" sz="2000" dirty="0"/>
          </a:p>
        </p:txBody>
      </p:sp>
      <p:sp>
        <p:nvSpPr>
          <p:cNvPr id="30" name="日期占位符 3">
            <a:extLst>
              <a:ext uri="{FF2B5EF4-FFF2-40B4-BE49-F238E27FC236}">
                <a16:creationId xmlns:a16="http://schemas.microsoft.com/office/drawing/2014/main" id="{DCC16F23-7B0B-46D8-8F1C-03410B28BBD4}"/>
              </a:ext>
            </a:extLst>
          </p:cNvPr>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6</a:t>
            </a:fld>
            <a:endParaRPr lang="zh-CN" altLang="en-US" dirty="0"/>
          </a:p>
        </p:txBody>
      </p:sp>
      <p:graphicFrame>
        <p:nvGraphicFramePr>
          <p:cNvPr id="15" name="表格 16">
            <a:extLst>
              <a:ext uri="{FF2B5EF4-FFF2-40B4-BE49-F238E27FC236}">
                <a16:creationId xmlns:a16="http://schemas.microsoft.com/office/drawing/2014/main" id="{DF9ADE4C-7BA1-44D7-BA98-381716860EAF}"/>
              </a:ext>
            </a:extLst>
          </p:cNvPr>
          <p:cNvGraphicFramePr>
            <a:graphicFrameLocks noGrp="1"/>
          </p:cNvGraphicFramePr>
          <p:nvPr>
            <p:extLst>
              <p:ext uri="{D42A27DB-BD31-4B8C-83A1-F6EECF244321}">
                <p14:modId xmlns:p14="http://schemas.microsoft.com/office/powerpoint/2010/main" val="3174076213"/>
              </p:ext>
            </p:extLst>
          </p:nvPr>
        </p:nvGraphicFramePr>
        <p:xfrm>
          <a:off x="6549873" y="4598759"/>
          <a:ext cx="5026769" cy="1219200"/>
        </p:xfrm>
        <a:graphic>
          <a:graphicData uri="http://schemas.openxmlformats.org/drawingml/2006/table">
            <a:tbl>
              <a:tblPr bandRow="1" bandCol="1">
                <a:tableStyleId>{7E9639D4-E3E2-4D34-9284-5A2195B3D0D7}</a:tableStyleId>
              </a:tblPr>
              <a:tblGrid>
                <a:gridCol w="850305">
                  <a:extLst>
                    <a:ext uri="{9D8B030D-6E8A-4147-A177-3AD203B41FA5}">
                      <a16:colId xmlns:a16="http://schemas.microsoft.com/office/drawing/2014/main" val="2548934900"/>
                    </a:ext>
                  </a:extLst>
                </a:gridCol>
                <a:gridCol w="4176464">
                  <a:extLst>
                    <a:ext uri="{9D8B030D-6E8A-4147-A177-3AD203B41FA5}">
                      <a16:colId xmlns:a16="http://schemas.microsoft.com/office/drawing/2014/main" val="1646021346"/>
                    </a:ext>
                  </a:extLst>
                </a:gridCol>
              </a:tblGrid>
              <a:tr h="185420">
                <a:tc>
                  <a:txBody>
                    <a:bodyPr/>
                    <a:lstStyle/>
                    <a:p>
                      <a:r>
                        <a:rPr lang="en-US" altLang="zh-CN" sz="1400" dirty="0"/>
                        <a:t>Src.DT4</a:t>
                      </a:r>
                      <a:endParaRPr lang="zh-CN" altLang="en-US" sz="1400" dirty="0"/>
                    </a:p>
                  </a:txBody>
                  <a:tcPr/>
                </a:tc>
                <a:tc>
                  <a:txBody>
                    <a:bodyPr/>
                    <a:lstStyle/>
                    <a:p>
                      <a:r>
                        <a:rPr lang="en-US" altLang="zh-CN" sz="1400" dirty="0"/>
                        <a:t>Source address for decapsulation and IPv4 table lookup</a:t>
                      </a:r>
                      <a:endParaRPr lang="zh-CN" altLang="en-US" sz="1400" dirty="0"/>
                    </a:p>
                  </a:txBody>
                  <a:tcPr/>
                </a:tc>
                <a:extLst>
                  <a:ext uri="{0D108BD9-81ED-4DB2-BD59-A6C34878D82A}">
                    <a16:rowId xmlns:a16="http://schemas.microsoft.com/office/drawing/2014/main" val="2616494475"/>
                  </a:ext>
                </a:extLst>
              </a:tr>
              <a:tr h="185420">
                <a:tc>
                  <a:txBody>
                    <a:bodyPr/>
                    <a:lstStyle/>
                    <a:p>
                      <a:r>
                        <a:rPr lang="en-US" altLang="zh-CN" sz="1400" dirty="0"/>
                        <a:t>Src.DT6</a:t>
                      </a:r>
                      <a:endParaRPr lang="zh-CN" altLang="en-US" sz="1400" dirty="0"/>
                    </a:p>
                  </a:txBody>
                  <a:tcPr/>
                </a:tc>
                <a:tc>
                  <a:txBody>
                    <a:bodyPr/>
                    <a:lstStyle/>
                    <a:p>
                      <a:r>
                        <a:rPr lang="en-US" altLang="zh-CN" sz="1400" dirty="0"/>
                        <a:t>Source address for decapsulation and IPv6 table lookup</a:t>
                      </a:r>
                      <a:endParaRPr lang="zh-CN" altLang="en-US" sz="1400" dirty="0"/>
                    </a:p>
                  </a:txBody>
                  <a:tcPr/>
                </a:tc>
                <a:extLst>
                  <a:ext uri="{0D108BD9-81ED-4DB2-BD59-A6C34878D82A}">
                    <a16:rowId xmlns:a16="http://schemas.microsoft.com/office/drawing/2014/main" val="1529305538"/>
                  </a:ext>
                </a:extLst>
              </a:tr>
              <a:tr h="185420">
                <a:tc>
                  <a:txBody>
                    <a:bodyPr/>
                    <a:lstStyle/>
                    <a:p>
                      <a:r>
                        <a:rPr lang="en-US" altLang="zh-CN" sz="1400" dirty="0"/>
                        <a:t>Src.DT46</a:t>
                      </a:r>
                      <a:endParaRPr lang="zh-CN" altLang="en-US" sz="1400" dirty="0"/>
                    </a:p>
                  </a:txBody>
                  <a:tcPr/>
                </a:tc>
                <a:tc>
                  <a:txBody>
                    <a:bodyPr/>
                    <a:lstStyle/>
                    <a:p>
                      <a:r>
                        <a:rPr lang="en-US" altLang="zh-CN" sz="1400" dirty="0"/>
                        <a:t>Source address for decapsulation and IP table lookup</a:t>
                      </a:r>
                      <a:endParaRPr lang="zh-CN" altLang="en-US" sz="1400" dirty="0"/>
                    </a:p>
                  </a:txBody>
                  <a:tcPr/>
                </a:tc>
                <a:extLst>
                  <a:ext uri="{0D108BD9-81ED-4DB2-BD59-A6C34878D82A}">
                    <a16:rowId xmlns:a16="http://schemas.microsoft.com/office/drawing/2014/main" val="4005013663"/>
                  </a:ext>
                </a:extLst>
              </a:tr>
              <a:tr h="185420">
                <a:tc>
                  <a:txBody>
                    <a:bodyPr/>
                    <a:lstStyle/>
                    <a:p>
                      <a:r>
                        <a:rPr lang="en-US" altLang="zh-CN" sz="1400" dirty="0"/>
                        <a:t>Src.DT2</a:t>
                      </a:r>
                      <a:endParaRPr lang="zh-CN" altLang="en-US" sz="1400" dirty="0"/>
                    </a:p>
                  </a:txBody>
                  <a:tcPr/>
                </a:tc>
                <a:tc>
                  <a:txBody>
                    <a:bodyPr/>
                    <a:lstStyle/>
                    <a:p>
                      <a:r>
                        <a:rPr lang="en-US" altLang="zh-CN" sz="1400" dirty="0"/>
                        <a:t>Source address for decapsulation and L2 table lookup</a:t>
                      </a:r>
                      <a:endParaRPr lang="zh-CN" altLang="en-US" sz="1400" dirty="0"/>
                    </a:p>
                  </a:txBody>
                  <a:tcPr/>
                </a:tc>
                <a:extLst>
                  <a:ext uri="{0D108BD9-81ED-4DB2-BD59-A6C34878D82A}">
                    <a16:rowId xmlns:a16="http://schemas.microsoft.com/office/drawing/2014/main" val="2937286480"/>
                  </a:ext>
                </a:extLst>
              </a:tr>
            </a:tbl>
          </a:graphicData>
        </a:graphic>
      </p:graphicFrame>
      <p:sp>
        <p:nvSpPr>
          <p:cNvPr id="32" name="页脚占位符 5">
            <a:extLst>
              <a:ext uri="{FF2B5EF4-FFF2-40B4-BE49-F238E27FC236}">
                <a16:creationId xmlns:a16="http://schemas.microsoft.com/office/drawing/2014/main" id="{978539FE-9E68-4CFA-AD22-CB6D0840E356}"/>
              </a:ext>
            </a:extLst>
          </p:cNvPr>
          <p:cNvSpPr txBox="1">
            <a:spLocks/>
          </p:cNvSpPr>
          <p:nvPr/>
        </p:nvSpPr>
        <p:spPr>
          <a:xfrm>
            <a:off x="3827748" y="6356351"/>
            <a:ext cx="45365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sp>
        <p:nvSpPr>
          <p:cNvPr id="12" name="文本框 11">
            <a:extLst>
              <a:ext uri="{FF2B5EF4-FFF2-40B4-BE49-F238E27FC236}">
                <a16:creationId xmlns:a16="http://schemas.microsoft.com/office/drawing/2014/main" id="{A082BD48-97E5-4BD2-B154-092621B6CC02}"/>
              </a:ext>
            </a:extLst>
          </p:cNvPr>
          <p:cNvSpPr txBox="1"/>
          <p:nvPr/>
        </p:nvSpPr>
        <p:spPr>
          <a:xfrm>
            <a:off x="609600" y="4479131"/>
            <a:ext cx="5544616" cy="1338828"/>
          </a:xfrm>
          <a:prstGeom prst="rect">
            <a:avLst/>
          </a:prstGeom>
          <a:noFill/>
        </p:spPr>
        <p:txBody>
          <a:bodyPr wrap="square">
            <a:spAutoFit/>
          </a:bodyPr>
          <a:lstStyle/>
          <a:p>
            <a:pPr algn="l"/>
            <a:r>
              <a:rPr lang="en-US" altLang="zh-CN" dirty="0">
                <a:latin typeface="Carlito"/>
              </a:rPr>
              <a:t>Using source segment could bring the following benefits:</a:t>
            </a:r>
          </a:p>
          <a:p>
            <a:pPr marL="342900" indent="-342900">
              <a:spcBef>
                <a:spcPts val="600"/>
              </a:spcBef>
              <a:buFont typeface="Wingdings" panose="05000000000000000000" pitchFamily="2" charset="2"/>
              <a:buChar char="ü"/>
            </a:pPr>
            <a:r>
              <a:rPr lang="en-US" altLang="zh-CN" sz="1600" dirty="0"/>
              <a:t>Extend the programming space in IPv6 header.</a:t>
            </a:r>
          </a:p>
          <a:p>
            <a:pPr marL="342900" indent="-342900">
              <a:spcBef>
                <a:spcPts val="600"/>
              </a:spcBef>
              <a:buFont typeface="Wingdings" panose="05000000000000000000" pitchFamily="2" charset="2"/>
              <a:buChar char="ü"/>
            </a:pPr>
            <a:r>
              <a:rPr lang="en-US" altLang="zh-CN" sz="1600" dirty="0"/>
              <a:t>Provide semantic for source address.</a:t>
            </a:r>
          </a:p>
          <a:p>
            <a:pPr marL="342900" indent="-342900">
              <a:spcBef>
                <a:spcPts val="600"/>
              </a:spcBef>
              <a:buFont typeface="Wingdings" panose="05000000000000000000" pitchFamily="2" charset="2"/>
              <a:buChar char="ü"/>
            </a:pPr>
            <a:r>
              <a:rPr lang="en-US" altLang="zh-CN" sz="1600" dirty="0"/>
              <a:t>Facilitates security management inside the limited domain.</a:t>
            </a:r>
          </a:p>
        </p:txBody>
      </p:sp>
      <p:sp>
        <p:nvSpPr>
          <p:cNvPr id="13" name="文本框 12">
            <a:extLst>
              <a:ext uri="{FF2B5EF4-FFF2-40B4-BE49-F238E27FC236}">
                <a16:creationId xmlns:a16="http://schemas.microsoft.com/office/drawing/2014/main" id="{1337C556-13AC-4FB3-B2C6-F99F9A0CF5E6}"/>
              </a:ext>
            </a:extLst>
          </p:cNvPr>
          <p:cNvSpPr txBox="1"/>
          <p:nvPr/>
        </p:nvSpPr>
        <p:spPr>
          <a:xfrm>
            <a:off x="6456040" y="4225125"/>
            <a:ext cx="3168352" cy="369332"/>
          </a:xfrm>
          <a:prstGeom prst="rect">
            <a:avLst/>
          </a:prstGeom>
          <a:noFill/>
        </p:spPr>
        <p:txBody>
          <a:bodyPr wrap="square">
            <a:spAutoFit/>
          </a:bodyPr>
          <a:lstStyle/>
          <a:p>
            <a:pPr algn="l"/>
            <a:r>
              <a:rPr lang="en-US" altLang="zh-CN" sz="1800" dirty="0">
                <a:latin typeface="Carlito"/>
              </a:rPr>
              <a:t>Source segment behaviors:</a:t>
            </a:r>
          </a:p>
        </p:txBody>
      </p:sp>
    </p:spTree>
    <p:extLst>
      <p:ext uri="{BB962C8B-B14F-4D97-AF65-F5344CB8AC3E}">
        <p14:creationId xmlns:p14="http://schemas.microsoft.com/office/powerpoint/2010/main" val="309888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noAutofit/>
          </a:bodyPr>
          <a:lstStyle/>
          <a:p>
            <a:pPr algn="l"/>
            <a:r>
              <a:rPr lang="en-US" altLang="zh-CN" sz="4000" dirty="0"/>
              <a:t>Encapsulation of Source Segment and RGB Segment for MSR6 MVPN</a:t>
            </a:r>
            <a:endParaRPr lang="zh-CN" altLang="en-US"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10" name="内容占位符 2"/>
          <p:cNvSpPr>
            <a:spLocks noGrp="1"/>
          </p:cNvSpPr>
          <p:nvPr>
            <p:ph idx="1"/>
          </p:nvPr>
        </p:nvSpPr>
        <p:spPr>
          <a:xfrm>
            <a:off x="609600" y="1585801"/>
            <a:ext cx="10972800" cy="1452281"/>
          </a:xfrm>
        </p:spPr>
        <p:txBody>
          <a:bodyPr>
            <a:noAutofit/>
          </a:bodyPr>
          <a:lstStyle/>
          <a:p>
            <a:pPr>
              <a:spcBef>
                <a:spcPts val="600"/>
              </a:spcBef>
            </a:pPr>
            <a:r>
              <a:rPr lang="en-US" altLang="zh-CN" sz="1800" dirty="0"/>
              <a:t>Use Source Segment in the IPv6 source address for identifying a VRF in IPv6 multicast source routing.</a:t>
            </a:r>
          </a:p>
          <a:p>
            <a:pPr>
              <a:spcBef>
                <a:spcPts val="600"/>
              </a:spcBef>
            </a:pPr>
            <a:r>
              <a:rPr lang="en-US" altLang="zh-CN" sz="1800" dirty="0"/>
              <a:t>Use RGB Segment in the IPv6 destination address for indicating the next Replication Endpoint.</a:t>
            </a:r>
          </a:p>
          <a:p>
            <a:pPr>
              <a:spcBef>
                <a:spcPts val="600"/>
              </a:spcBef>
            </a:pPr>
            <a:r>
              <a:rPr lang="en-US" altLang="zh-CN" sz="1800" dirty="0"/>
              <a:t>Use RGB Option in the DOH for carrying the global bitstring of egress nodes.</a:t>
            </a:r>
          </a:p>
        </p:txBody>
      </p:sp>
      <p:sp>
        <p:nvSpPr>
          <p:cNvPr id="30" name="日期占位符 3">
            <a:extLst>
              <a:ext uri="{FF2B5EF4-FFF2-40B4-BE49-F238E27FC236}">
                <a16:creationId xmlns:a16="http://schemas.microsoft.com/office/drawing/2014/main" id="{DCC16F23-7B0B-46D8-8F1C-03410B28BBD4}"/>
              </a:ext>
            </a:extLst>
          </p:cNvPr>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7</a:t>
            </a:fld>
            <a:endParaRPr lang="zh-CN" altLang="en-US" dirty="0"/>
          </a:p>
        </p:txBody>
      </p:sp>
      <p:sp>
        <p:nvSpPr>
          <p:cNvPr id="32" name="页脚占位符 5">
            <a:extLst>
              <a:ext uri="{FF2B5EF4-FFF2-40B4-BE49-F238E27FC236}">
                <a16:creationId xmlns:a16="http://schemas.microsoft.com/office/drawing/2014/main" id="{978539FE-9E68-4CFA-AD22-CB6D0840E356}"/>
              </a:ext>
            </a:extLst>
          </p:cNvPr>
          <p:cNvSpPr txBox="1">
            <a:spLocks/>
          </p:cNvSpPr>
          <p:nvPr/>
        </p:nvSpPr>
        <p:spPr>
          <a:xfrm>
            <a:off x="3827748" y="6356351"/>
            <a:ext cx="45365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grpSp>
        <p:nvGrpSpPr>
          <p:cNvPr id="14" name="组合 13">
            <a:extLst>
              <a:ext uri="{FF2B5EF4-FFF2-40B4-BE49-F238E27FC236}">
                <a16:creationId xmlns:a16="http://schemas.microsoft.com/office/drawing/2014/main" id="{6E3BF166-B960-47EE-B53F-0A97981CCD51}"/>
              </a:ext>
            </a:extLst>
          </p:cNvPr>
          <p:cNvGrpSpPr/>
          <p:nvPr/>
        </p:nvGrpSpPr>
        <p:grpSpPr>
          <a:xfrm>
            <a:off x="1919536" y="2564904"/>
            <a:ext cx="8537709" cy="3936310"/>
            <a:chOff x="1625265" y="860189"/>
            <a:chExt cx="10265901" cy="4733093"/>
          </a:xfrm>
        </p:grpSpPr>
        <p:sp>
          <p:nvSpPr>
            <p:cNvPr id="15" name="云形 3">
              <a:extLst>
                <a:ext uri="{FF2B5EF4-FFF2-40B4-BE49-F238E27FC236}">
                  <a16:creationId xmlns:a16="http://schemas.microsoft.com/office/drawing/2014/main" id="{A458571E-3544-4E28-B91C-F244D8234EC0}"/>
                </a:ext>
              </a:extLst>
            </p:cNvPr>
            <p:cNvSpPr>
              <a:spLocks noChangeAspect="1"/>
            </p:cNvSpPr>
            <p:nvPr/>
          </p:nvSpPr>
          <p:spPr>
            <a:xfrm>
              <a:off x="4681980" y="1303820"/>
              <a:ext cx="4179275" cy="1482000"/>
            </a:xfrm>
            <a:custGeom>
              <a:avLst/>
              <a:gdLst>
                <a:gd name="connsiteX0" fmla="*/ 3889 w 43256"/>
                <a:gd name="connsiteY0" fmla="*/ 13963 h 43219"/>
                <a:gd name="connsiteX1" fmla="*/ 3936 w 43256"/>
                <a:gd name="connsiteY1" fmla="*/ 14229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Lst>
              <a:ahLst/>
              <a:cxnLst>
                <a:cxn ang="0">
                  <a:pos x="connsiteX0" y="connsiteY0"/>
                </a:cxn>
                <a:cxn ang="0">
                  <a:pos x="connsiteX1" y="connsiteY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3889" y="13963"/>
                  </a:moveTo>
                  <a:cubicBezTo>
                    <a:pt x="3886" y="13986"/>
                    <a:pt x="3984" y="14710"/>
                    <a:pt x="3936" y="14229"/>
                  </a:cubicBezTo>
                </a:path>
              </a:pathLst>
            </a:custGeom>
            <a:solidFill>
              <a:srgbClr val="FFFFFF">
                <a:lumMod val="95000"/>
              </a:srgbClr>
            </a:solidFill>
            <a:ln w="9525" cap="flat" cmpd="sng" algn="ctr">
              <a:solidFill>
                <a:srgbClr val="808080"/>
              </a:solidFill>
              <a:prstDash val="solid"/>
            </a:ln>
            <a:effectLst>
              <a:outerShdw blurRad="40000" dist="23000" dir="5400000" rotWithShape="0">
                <a:srgbClr val="000000">
                  <a:alpha val="35000"/>
                </a:srgbClr>
              </a:outerShdw>
            </a:effectLst>
          </p:spPr>
          <p:txBody>
            <a:bodyPr wrap="none" lIns="51381" tIns="25691" rIns="51381" bIns="0" anchor="ctr" anchorCtr="1"/>
            <a:lstStyle/>
            <a:p>
              <a:pPr algn="ctr" fontAlgn="base">
                <a:spcBef>
                  <a:spcPct val="0"/>
                </a:spcBef>
                <a:spcAft>
                  <a:spcPct val="0"/>
                </a:spcAft>
                <a:buClr>
                  <a:srgbClr val="990000"/>
                </a:buClr>
                <a:buSzPct val="60000"/>
                <a:buFont typeface="Wingdings" pitchFamily="2" charset="2"/>
                <a:buNone/>
              </a:pPr>
              <a:endParaRPr lang="zh-CN" altLang="en-US" sz="1050" kern="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16" name="Picture 4">
              <a:extLst>
                <a:ext uri="{FF2B5EF4-FFF2-40B4-BE49-F238E27FC236}">
                  <a16:creationId xmlns:a16="http://schemas.microsoft.com/office/drawing/2014/main" id="{8D2BF15C-3B89-4481-B141-A3BF407359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8200" y="1978891"/>
              <a:ext cx="564515" cy="427663"/>
            </a:xfrm>
            <a:prstGeom prst="rect">
              <a:avLst/>
            </a:prstGeom>
            <a:noFill/>
            <a:ln w="9525">
              <a:noFill/>
              <a:miter lim="800000"/>
            </a:ln>
          </p:spPr>
        </p:pic>
        <p:cxnSp>
          <p:nvCxnSpPr>
            <p:cNvPr id="17" name="直接连接符 16">
              <a:extLst>
                <a:ext uri="{FF2B5EF4-FFF2-40B4-BE49-F238E27FC236}">
                  <a16:creationId xmlns:a16="http://schemas.microsoft.com/office/drawing/2014/main" id="{55C05664-166F-47D6-B9AE-3924B1CAB99B}"/>
                </a:ext>
              </a:extLst>
            </p:cNvPr>
            <p:cNvCxnSpPr>
              <a:stCxn id="18" idx="3"/>
              <a:endCxn id="16" idx="1"/>
            </p:cNvCxnSpPr>
            <p:nvPr/>
          </p:nvCxnSpPr>
          <p:spPr bwMode="auto">
            <a:xfrm>
              <a:off x="3214910" y="2192585"/>
              <a:ext cx="1563290" cy="138"/>
            </a:xfrm>
            <a:prstGeom prst="line">
              <a:avLst/>
            </a:prstGeom>
            <a:noFill/>
            <a:ln w="9525" cap="flat" cmpd="sng" algn="ctr">
              <a:solidFill>
                <a:srgbClr val="000000"/>
              </a:solidFill>
              <a:prstDash val="solid"/>
              <a:round/>
              <a:headEnd type="none" w="med" len="med"/>
              <a:tailEnd type="none" w="med" len="med"/>
            </a:ln>
            <a:effectLst/>
          </p:spPr>
        </p:cxnSp>
        <p:pic>
          <p:nvPicPr>
            <p:cNvPr id="18" name="Picture 110" descr="12">
              <a:extLst>
                <a:ext uri="{FF2B5EF4-FFF2-40B4-BE49-F238E27FC236}">
                  <a16:creationId xmlns:a16="http://schemas.microsoft.com/office/drawing/2014/main" id="{0C40C41D-A54D-417C-8D04-40A25AFB1B56}"/>
                </a:ext>
              </a:extLst>
            </p:cNvPr>
            <p:cNvPicPr>
              <a:picLocks noChangeAspect="1" noChangeArrowheads="1"/>
            </p:cNvPicPr>
            <p:nvPr/>
          </p:nvPicPr>
          <p:blipFill>
            <a:blip r:embed="rId3"/>
            <a:stretch>
              <a:fillRect/>
            </a:stretch>
          </p:blipFill>
          <p:spPr bwMode="auto">
            <a:xfrm>
              <a:off x="2566432" y="1897463"/>
              <a:ext cx="648478" cy="590244"/>
            </a:xfrm>
            <a:prstGeom prst="rect">
              <a:avLst/>
            </a:prstGeom>
            <a:noFill/>
            <a:ln w="9525">
              <a:noFill/>
              <a:miter lim="800000"/>
            </a:ln>
          </p:spPr>
        </p:pic>
        <p:sp>
          <p:nvSpPr>
            <p:cNvPr id="19" name="文本框 18">
              <a:extLst>
                <a:ext uri="{FF2B5EF4-FFF2-40B4-BE49-F238E27FC236}">
                  <a16:creationId xmlns:a16="http://schemas.microsoft.com/office/drawing/2014/main" id="{9FB3DF4C-4A7D-4FAE-81F0-A264FE693564}"/>
                </a:ext>
              </a:extLst>
            </p:cNvPr>
            <p:cNvSpPr txBox="1"/>
            <p:nvPr/>
          </p:nvSpPr>
          <p:spPr>
            <a:xfrm>
              <a:off x="7892456" y="2532786"/>
              <a:ext cx="777084" cy="518107"/>
            </a:xfrm>
            <a:prstGeom prst="rect">
              <a:avLst/>
            </a:prstGeom>
            <a:noFill/>
          </p:spPr>
          <p:txBody>
            <a:bodyPr wrap="square" rtlCol="0">
              <a:spAutoFit/>
            </a:bodyPr>
            <a:lstStyle/>
            <a:p>
              <a:pPr algn="ctr" defTabSz="914478"/>
              <a:r>
                <a:rPr lang="en-US" altLang="zh-CN" sz="1100">
                  <a:solidFill>
                    <a:srgbClr val="1D1D1A"/>
                  </a:solidFill>
                  <a:ea typeface="等线" panose="02010600030101010101" pitchFamily="2" charset="-122"/>
                  <a:cs typeface="+mn-ea"/>
                  <a:sym typeface="+mn-lt"/>
                </a:rPr>
                <a:t>PE3</a:t>
              </a:r>
            </a:p>
            <a:p>
              <a:pPr algn="ctr" defTabSz="914478"/>
              <a:r>
                <a:rPr lang="en-US" altLang="zh-CN" sz="1100">
                  <a:solidFill>
                    <a:srgbClr val="1D1D1A"/>
                  </a:solidFill>
                  <a:ea typeface="等线" panose="02010600030101010101" pitchFamily="2" charset="-122"/>
                  <a:cs typeface="+mn-ea"/>
                  <a:sym typeface="+mn-lt"/>
                </a:rPr>
                <a:t>id=3</a:t>
              </a:r>
            </a:p>
          </p:txBody>
        </p:sp>
        <p:pic>
          <p:nvPicPr>
            <p:cNvPr id="20" name="Picture 4">
              <a:extLst>
                <a:ext uri="{FF2B5EF4-FFF2-40B4-BE49-F238E27FC236}">
                  <a16:creationId xmlns:a16="http://schemas.microsoft.com/office/drawing/2014/main" id="{38B4C2BB-92E2-4059-B594-B1F9C683E8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2985" y="1989032"/>
              <a:ext cx="564515" cy="427663"/>
            </a:xfrm>
            <a:prstGeom prst="rect">
              <a:avLst/>
            </a:prstGeom>
            <a:noFill/>
            <a:ln w="9525">
              <a:noFill/>
              <a:miter lim="800000"/>
            </a:ln>
          </p:spPr>
        </p:pic>
        <p:cxnSp>
          <p:nvCxnSpPr>
            <p:cNvPr id="21" name="直接连接符 20">
              <a:extLst>
                <a:ext uri="{FF2B5EF4-FFF2-40B4-BE49-F238E27FC236}">
                  <a16:creationId xmlns:a16="http://schemas.microsoft.com/office/drawing/2014/main" id="{603472A9-6B20-465E-82DE-3C0E29313F4A}"/>
                </a:ext>
              </a:extLst>
            </p:cNvPr>
            <p:cNvCxnSpPr>
              <a:stCxn id="16" idx="3"/>
              <a:endCxn id="20" idx="1"/>
            </p:cNvCxnSpPr>
            <p:nvPr/>
          </p:nvCxnSpPr>
          <p:spPr bwMode="auto">
            <a:xfrm>
              <a:off x="5342715" y="2192723"/>
              <a:ext cx="780270" cy="10141"/>
            </a:xfrm>
            <a:prstGeom prst="line">
              <a:avLst/>
            </a:prstGeom>
            <a:noFill/>
            <a:ln w="9525" cap="flat" cmpd="sng" algn="ctr">
              <a:solidFill>
                <a:srgbClr val="000000"/>
              </a:solidFill>
              <a:prstDash val="solid"/>
              <a:round/>
              <a:headEnd type="none" w="med" len="med"/>
              <a:tailEnd type="none" w="med" len="med"/>
            </a:ln>
            <a:effectLst/>
          </p:spPr>
        </p:cxnSp>
        <p:pic>
          <p:nvPicPr>
            <p:cNvPr id="22" name="Picture 4">
              <a:extLst>
                <a:ext uri="{FF2B5EF4-FFF2-40B4-BE49-F238E27FC236}">
                  <a16:creationId xmlns:a16="http://schemas.microsoft.com/office/drawing/2014/main" id="{D780EEE4-02D2-44A5-BA00-939BE16E87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8242" y="1328340"/>
              <a:ext cx="564515" cy="427663"/>
            </a:xfrm>
            <a:prstGeom prst="rect">
              <a:avLst/>
            </a:prstGeom>
            <a:noFill/>
            <a:ln w="9525">
              <a:noFill/>
              <a:miter lim="800000"/>
            </a:ln>
          </p:spPr>
        </p:pic>
        <p:sp>
          <p:nvSpPr>
            <p:cNvPr id="23" name="文本框 22">
              <a:extLst>
                <a:ext uri="{FF2B5EF4-FFF2-40B4-BE49-F238E27FC236}">
                  <a16:creationId xmlns:a16="http://schemas.microsoft.com/office/drawing/2014/main" id="{031670EF-E9E1-4304-BB47-DF5B311D2223}"/>
                </a:ext>
              </a:extLst>
            </p:cNvPr>
            <p:cNvSpPr txBox="1"/>
            <p:nvPr/>
          </p:nvSpPr>
          <p:spPr>
            <a:xfrm>
              <a:off x="7593425" y="860189"/>
              <a:ext cx="1250129" cy="518107"/>
            </a:xfrm>
            <a:prstGeom prst="rect">
              <a:avLst/>
            </a:prstGeom>
            <a:noFill/>
          </p:spPr>
          <p:txBody>
            <a:bodyPr wrap="square" rtlCol="0">
              <a:spAutoFit/>
            </a:bodyPr>
            <a:lstStyle/>
            <a:p>
              <a:pPr algn="ctr" defTabSz="914478"/>
              <a:r>
                <a:rPr lang="en-US" altLang="zh-CN" sz="1100" dirty="0">
                  <a:solidFill>
                    <a:srgbClr val="1D1D1A"/>
                  </a:solidFill>
                  <a:ea typeface="等线" panose="02010600030101010101" pitchFamily="2" charset="-122"/>
                  <a:cs typeface="+mn-ea"/>
                  <a:sym typeface="+mn-lt"/>
                </a:rPr>
                <a:t>PE2</a:t>
              </a:r>
            </a:p>
            <a:p>
              <a:pPr algn="ctr" defTabSz="914478"/>
              <a:r>
                <a:rPr lang="en-US" altLang="zh-CN" sz="1100" dirty="0">
                  <a:solidFill>
                    <a:srgbClr val="1D1D1A"/>
                  </a:solidFill>
                  <a:ea typeface="等线" panose="02010600030101010101" pitchFamily="2" charset="-122"/>
                  <a:cs typeface="+mn-ea"/>
                  <a:sym typeface="+mn-lt"/>
                </a:rPr>
                <a:t>id=2</a:t>
              </a:r>
            </a:p>
          </p:txBody>
        </p:sp>
        <p:pic>
          <p:nvPicPr>
            <p:cNvPr id="24" name="Picture 4">
              <a:extLst>
                <a:ext uri="{FF2B5EF4-FFF2-40B4-BE49-F238E27FC236}">
                  <a16:creationId xmlns:a16="http://schemas.microsoft.com/office/drawing/2014/main" id="{77868CF9-84C0-415F-BC67-7758E63439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8242" y="2160058"/>
              <a:ext cx="564515" cy="427663"/>
            </a:xfrm>
            <a:prstGeom prst="rect">
              <a:avLst/>
            </a:prstGeom>
            <a:noFill/>
            <a:ln w="9525">
              <a:noFill/>
              <a:miter lim="800000"/>
            </a:ln>
          </p:spPr>
        </p:pic>
        <p:cxnSp>
          <p:nvCxnSpPr>
            <p:cNvPr id="25" name="直接连接符 24">
              <a:extLst>
                <a:ext uri="{FF2B5EF4-FFF2-40B4-BE49-F238E27FC236}">
                  <a16:creationId xmlns:a16="http://schemas.microsoft.com/office/drawing/2014/main" id="{C6C71EAE-A0B3-4027-96DA-43D5CEF6104F}"/>
                </a:ext>
              </a:extLst>
            </p:cNvPr>
            <p:cNvCxnSpPr>
              <a:stCxn id="20" idx="3"/>
              <a:endCxn id="22" idx="1"/>
            </p:cNvCxnSpPr>
            <p:nvPr/>
          </p:nvCxnSpPr>
          <p:spPr bwMode="auto">
            <a:xfrm flipV="1">
              <a:off x="6687500" y="1542172"/>
              <a:ext cx="1470742" cy="660692"/>
            </a:xfrm>
            <a:prstGeom prst="line">
              <a:avLst/>
            </a:prstGeom>
            <a:noFill/>
            <a:ln w="9525" cap="flat" cmpd="sng" algn="ctr">
              <a:solidFill>
                <a:srgbClr val="000000"/>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AC3CE5D6-FF79-47FD-A29C-71EFE5836C04}"/>
                </a:ext>
              </a:extLst>
            </p:cNvPr>
            <p:cNvCxnSpPr>
              <a:stCxn id="20" idx="3"/>
              <a:endCxn id="24" idx="1"/>
            </p:cNvCxnSpPr>
            <p:nvPr/>
          </p:nvCxnSpPr>
          <p:spPr bwMode="auto">
            <a:xfrm>
              <a:off x="6687500" y="2202864"/>
              <a:ext cx="1470742" cy="171026"/>
            </a:xfrm>
            <a:prstGeom prst="line">
              <a:avLst/>
            </a:prstGeom>
            <a:noFill/>
            <a:ln w="9525" cap="flat" cmpd="sng" algn="ctr">
              <a:solidFill>
                <a:srgbClr val="000000"/>
              </a:solidFill>
              <a:prstDash val="solid"/>
              <a:round/>
              <a:headEnd type="none" w="med" len="med"/>
              <a:tailEnd type="none" w="med" len="med"/>
            </a:ln>
            <a:effectLst/>
          </p:spPr>
        </p:cxnSp>
        <p:sp>
          <p:nvSpPr>
            <p:cNvPr id="27" name="文本框 26">
              <a:extLst>
                <a:ext uri="{FF2B5EF4-FFF2-40B4-BE49-F238E27FC236}">
                  <a16:creationId xmlns:a16="http://schemas.microsoft.com/office/drawing/2014/main" id="{1295A4C4-6DC1-4D89-BEDA-25EB4CDED433}"/>
                </a:ext>
              </a:extLst>
            </p:cNvPr>
            <p:cNvSpPr txBox="1"/>
            <p:nvPr/>
          </p:nvSpPr>
          <p:spPr>
            <a:xfrm>
              <a:off x="2044661" y="2460881"/>
              <a:ext cx="1170906" cy="499603"/>
            </a:xfrm>
            <a:prstGeom prst="rect">
              <a:avLst/>
            </a:prstGeom>
            <a:noFill/>
          </p:spPr>
          <p:txBody>
            <a:bodyPr wrap="square" rtlCol="0">
              <a:spAutoFit/>
            </a:bodyPr>
            <a:lstStyle/>
            <a:p>
              <a:pPr fontAlgn="base">
                <a:spcBef>
                  <a:spcPct val="0"/>
                </a:spcBef>
                <a:spcAft>
                  <a:spcPct val="0"/>
                </a:spcAft>
                <a:buClr>
                  <a:srgbClr val="CC9900"/>
                </a:buClr>
                <a:buFont typeface="Wingdings" pitchFamily="2" charset="2"/>
                <a:buNone/>
              </a:pPr>
              <a:r>
                <a:rPr lang="zh-CN" altLang="en-US" sz="1050" b="1" dirty="0">
                  <a:solidFill>
                    <a:srgbClr val="000000"/>
                  </a:solidFill>
                  <a:latin typeface="微软雅黑" panose="020B0503020204020204" pitchFamily="34" charset="-122"/>
                  <a:ea typeface="微软雅黑" panose="020B0503020204020204" pitchFamily="34" charset="-122"/>
                  <a:cs typeface="Arial"/>
                  <a:sym typeface="微软雅黑" panose="020B0503020204020204" pitchFamily="34" charset="-122"/>
                </a:rPr>
                <a:t>Multicast source</a:t>
              </a:r>
            </a:p>
          </p:txBody>
        </p:sp>
        <p:sp>
          <p:nvSpPr>
            <p:cNvPr id="28" name="文本框 27">
              <a:extLst>
                <a:ext uri="{FF2B5EF4-FFF2-40B4-BE49-F238E27FC236}">
                  <a16:creationId xmlns:a16="http://schemas.microsoft.com/office/drawing/2014/main" id="{5188A316-943D-4216-90D0-9DD1989DECEA}"/>
                </a:ext>
              </a:extLst>
            </p:cNvPr>
            <p:cNvSpPr txBox="1"/>
            <p:nvPr/>
          </p:nvSpPr>
          <p:spPr>
            <a:xfrm>
              <a:off x="3133140" y="1479108"/>
              <a:ext cx="1253419" cy="555115"/>
            </a:xfrm>
            <a:prstGeom prst="rect">
              <a:avLst/>
            </a:prstGeom>
            <a:solidFill>
              <a:srgbClr val="FFFFFF">
                <a:lumMod val="95000"/>
              </a:srgbClr>
            </a:solidFill>
            <a:ln>
              <a:noFill/>
            </a:ln>
          </p:spPr>
          <p:txBody>
            <a:bodyPr wrap="square" rtlCol="0">
              <a:spAutoFit/>
            </a:bodyPr>
            <a:lstStyle>
              <a:defPPr>
                <a:defRPr lang="en-US"/>
              </a:defPPr>
              <a:lvl1pPr>
                <a:defRPr sz="1000">
                  <a:solidFill>
                    <a:srgbClr val="1D1D1A"/>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IPv4/6 Hdr</a:t>
              </a:r>
            </a:p>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SA:X,DA:mcastX</a:t>
              </a:r>
            </a:p>
            <a:p>
              <a:pPr marL="0" marR="0" lvl="0" indent="0" defTabSz="914478"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payload</a:t>
              </a:r>
              <a:endParaRPr kumimoji="0" lang="zh-CN" altLang="en-US" sz="8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cxnSp>
          <p:nvCxnSpPr>
            <p:cNvPr id="29" name="直接箭头连接符 28">
              <a:extLst>
                <a:ext uri="{FF2B5EF4-FFF2-40B4-BE49-F238E27FC236}">
                  <a16:creationId xmlns:a16="http://schemas.microsoft.com/office/drawing/2014/main" id="{0C0DD2E0-DEE6-4147-A7BB-3CC2633E5BD9}"/>
                </a:ext>
              </a:extLst>
            </p:cNvPr>
            <p:cNvCxnSpPr/>
            <p:nvPr/>
          </p:nvCxnSpPr>
          <p:spPr>
            <a:xfrm>
              <a:off x="3371814" y="2083583"/>
              <a:ext cx="890566" cy="0"/>
            </a:xfrm>
            <a:prstGeom prst="straightConnector1">
              <a:avLst/>
            </a:prstGeom>
            <a:noFill/>
            <a:ln w="6350" cap="flat" cmpd="sng" algn="ctr">
              <a:solidFill>
                <a:srgbClr val="E9002F"/>
              </a:solidFill>
              <a:prstDash val="solid"/>
              <a:miter lim="800000"/>
              <a:tailEnd type="triangle"/>
            </a:ln>
            <a:effectLst/>
          </p:spPr>
        </p:cxnSp>
        <p:cxnSp>
          <p:nvCxnSpPr>
            <p:cNvPr id="31" name="直接箭头连接符 30">
              <a:extLst>
                <a:ext uri="{FF2B5EF4-FFF2-40B4-BE49-F238E27FC236}">
                  <a16:creationId xmlns:a16="http://schemas.microsoft.com/office/drawing/2014/main" id="{EA9A9615-B54A-4A92-9050-CFAA4622CE0A}"/>
                </a:ext>
              </a:extLst>
            </p:cNvPr>
            <p:cNvCxnSpPr/>
            <p:nvPr/>
          </p:nvCxnSpPr>
          <p:spPr>
            <a:xfrm flipV="1">
              <a:off x="7071090" y="1592242"/>
              <a:ext cx="1052047" cy="475286"/>
            </a:xfrm>
            <a:prstGeom prst="straightConnector1">
              <a:avLst/>
            </a:prstGeom>
            <a:noFill/>
            <a:ln w="6350" cap="flat" cmpd="sng" algn="ctr">
              <a:solidFill>
                <a:srgbClr val="E9002F"/>
              </a:solidFill>
              <a:prstDash val="solid"/>
              <a:miter lim="800000"/>
              <a:tailEnd type="triangle"/>
            </a:ln>
            <a:effectLst/>
          </p:spPr>
        </p:cxnSp>
        <p:sp>
          <p:nvSpPr>
            <p:cNvPr id="33" name="文本框 32">
              <a:extLst>
                <a:ext uri="{FF2B5EF4-FFF2-40B4-BE49-F238E27FC236}">
                  <a16:creationId xmlns:a16="http://schemas.microsoft.com/office/drawing/2014/main" id="{61E414EC-DE49-4838-B396-CCFC8B91F8D5}"/>
                </a:ext>
              </a:extLst>
            </p:cNvPr>
            <p:cNvSpPr txBox="1"/>
            <p:nvPr/>
          </p:nvSpPr>
          <p:spPr>
            <a:xfrm>
              <a:off x="6164319" y="2397778"/>
              <a:ext cx="545840" cy="314565"/>
            </a:xfrm>
            <a:prstGeom prst="rect">
              <a:avLst/>
            </a:prstGeom>
            <a:noFill/>
          </p:spPr>
          <p:txBody>
            <a:bodyPr wrap="square" rtlCol="0">
              <a:spAutoFit/>
            </a:bodyPr>
            <a:lstStyle/>
            <a:p>
              <a:pPr algn="ctr" fontAlgn="base">
                <a:spcBef>
                  <a:spcPct val="0"/>
                </a:spcBef>
                <a:spcAft>
                  <a:spcPct val="0"/>
                </a:spcAft>
                <a:buClr>
                  <a:srgbClr val="CC9900"/>
                </a:buClr>
                <a:buFont typeface="Wingdings" pitchFamily="2" charset="2"/>
                <a:buNone/>
              </a:pPr>
              <a:r>
                <a:rPr lang="en-US" altLang="zh-CN" sz="1100" b="1">
                  <a:solidFill>
                    <a:srgbClr val="FF0000"/>
                  </a:solidFill>
                  <a:latin typeface="微软雅黑" panose="020B0503020204020204" pitchFamily="34" charset="-122"/>
                  <a:ea typeface="微软雅黑" panose="020B0503020204020204" pitchFamily="34" charset="-122"/>
                  <a:cs typeface="Arial"/>
                  <a:sym typeface="微软雅黑" panose="020B0503020204020204" pitchFamily="34" charset="-122"/>
                </a:rPr>
                <a:t>P</a:t>
              </a:r>
            </a:p>
          </p:txBody>
        </p:sp>
        <p:cxnSp>
          <p:nvCxnSpPr>
            <p:cNvPr id="34" name="直接箭头连接符 33">
              <a:extLst>
                <a:ext uri="{FF2B5EF4-FFF2-40B4-BE49-F238E27FC236}">
                  <a16:creationId xmlns:a16="http://schemas.microsoft.com/office/drawing/2014/main" id="{78DD21A9-FCC8-45A1-BCBB-EBFF22DB3F0A}"/>
                </a:ext>
              </a:extLst>
            </p:cNvPr>
            <p:cNvCxnSpPr/>
            <p:nvPr/>
          </p:nvCxnSpPr>
          <p:spPr>
            <a:xfrm>
              <a:off x="7007955" y="2287330"/>
              <a:ext cx="1140130" cy="182052"/>
            </a:xfrm>
            <a:prstGeom prst="straightConnector1">
              <a:avLst/>
            </a:prstGeom>
            <a:noFill/>
            <a:ln w="6350" cap="flat" cmpd="sng" algn="ctr">
              <a:solidFill>
                <a:srgbClr val="E9002F"/>
              </a:solidFill>
              <a:prstDash val="solid"/>
              <a:miter lim="800000"/>
              <a:tailEnd type="triangle"/>
            </a:ln>
            <a:effectLst/>
          </p:spPr>
        </p:cxnSp>
        <p:sp>
          <p:nvSpPr>
            <p:cNvPr id="35" name="文本框 34">
              <a:extLst>
                <a:ext uri="{FF2B5EF4-FFF2-40B4-BE49-F238E27FC236}">
                  <a16:creationId xmlns:a16="http://schemas.microsoft.com/office/drawing/2014/main" id="{EC87AAD2-8227-45FD-93A5-0883C55FA210}"/>
                </a:ext>
              </a:extLst>
            </p:cNvPr>
            <p:cNvSpPr txBox="1"/>
            <p:nvPr/>
          </p:nvSpPr>
          <p:spPr>
            <a:xfrm>
              <a:off x="5928805" y="1491361"/>
              <a:ext cx="1973866" cy="305313"/>
            </a:xfrm>
            <a:prstGeom prst="rect">
              <a:avLst/>
            </a:prstGeom>
            <a:noFill/>
          </p:spPr>
          <p:txBody>
            <a:bodyPr wrap="square" rtlCol="0">
              <a:spAutoFit/>
            </a:bodyPr>
            <a:lstStyle/>
            <a:p>
              <a:pPr defTabSz="914478"/>
              <a:r>
                <a:rPr lang="en-US" altLang="zh-CN" sz="1050" b="1" dirty="0">
                  <a:solidFill>
                    <a:srgbClr val="1D1D1A"/>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MSR6 Domain</a:t>
              </a:r>
              <a:endParaRPr lang="zh-CN" altLang="en-US" sz="1050" b="1" dirty="0">
                <a:solidFill>
                  <a:srgbClr val="1D1D1A"/>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nvGrpSpPr>
            <p:cNvPr id="36" name="组合 35">
              <a:extLst>
                <a:ext uri="{FF2B5EF4-FFF2-40B4-BE49-F238E27FC236}">
                  <a16:creationId xmlns:a16="http://schemas.microsoft.com/office/drawing/2014/main" id="{E6EF9A7E-6EA8-4452-91EC-C2B6B9CA6B23}"/>
                </a:ext>
              </a:extLst>
            </p:cNvPr>
            <p:cNvGrpSpPr/>
            <p:nvPr/>
          </p:nvGrpSpPr>
          <p:grpSpPr>
            <a:xfrm>
              <a:off x="9212004" y="1429993"/>
              <a:ext cx="235577" cy="295612"/>
              <a:chOff x="10513016" y="2425048"/>
              <a:chExt cx="244808" cy="307196"/>
            </a:xfrm>
            <a:noFill/>
          </p:grpSpPr>
          <p:sp>
            <p:nvSpPr>
              <p:cNvPr id="62" name="Freeform 5">
                <a:extLst>
                  <a:ext uri="{FF2B5EF4-FFF2-40B4-BE49-F238E27FC236}">
                    <a16:creationId xmlns:a16="http://schemas.microsoft.com/office/drawing/2014/main" id="{9F7D8BD7-FFC7-4546-B7B5-E74E28DE42FA}"/>
                  </a:ext>
                </a:extLst>
              </p:cNvPr>
              <p:cNvSpPr>
                <a:spLocks noEditPoints="1"/>
              </p:cNvSpPr>
              <p:nvPr/>
            </p:nvSpPr>
            <p:spPr bwMode="auto">
              <a:xfrm>
                <a:off x="10513016" y="2425048"/>
                <a:ext cx="244808" cy="307196"/>
              </a:xfrm>
              <a:custGeom>
                <a:avLst/>
                <a:gdLst>
                  <a:gd name="T0" fmla="*/ 1013 w 1149"/>
                  <a:gd name="T1" fmla="*/ 928 h 1346"/>
                  <a:gd name="T2" fmla="*/ 680 w 1149"/>
                  <a:gd name="T3" fmla="*/ 723 h 1346"/>
                  <a:gd name="T4" fmla="*/ 680 w 1149"/>
                  <a:gd name="T5" fmla="*/ 669 h 1346"/>
                  <a:gd name="T6" fmla="*/ 823 w 1149"/>
                  <a:gd name="T7" fmla="*/ 435 h 1346"/>
                  <a:gd name="T8" fmla="*/ 823 w 1149"/>
                  <a:gd name="T9" fmla="*/ 264 h 1346"/>
                  <a:gd name="T10" fmla="*/ 559 w 1149"/>
                  <a:gd name="T11" fmla="*/ 0 h 1346"/>
                  <a:gd name="T12" fmla="*/ 531 w 1149"/>
                  <a:gd name="T13" fmla="*/ 0 h 1346"/>
                  <a:gd name="T14" fmla="*/ 267 w 1149"/>
                  <a:gd name="T15" fmla="*/ 264 h 1346"/>
                  <a:gd name="T16" fmla="*/ 267 w 1149"/>
                  <a:gd name="T17" fmla="*/ 435 h 1346"/>
                  <a:gd name="T18" fmla="*/ 428 w 1149"/>
                  <a:gd name="T19" fmla="*/ 678 h 1346"/>
                  <a:gd name="T20" fmla="*/ 428 w 1149"/>
                  <a:gd name="T21" fmla="*/ 733 h 1346"/>
                  <a:gd name="T22" fmla="*/ 122 w 1149"/>
                  <a:gd name="T23" fmla="*/ 946 h 1346"/>
                  <a:gd name="T24" fmla="*/ 9 w 1149"/>
                  <a:gd name="T25" fmla="*/ 1329 h 1346"/>
                  <a:gd name="T26" fmla="*/ 28 w 1149"/>
                  <a:gd name="T27" fmla="*/ 1346 h 1346"/>
                  <a:gd name="T28" fmla="*/ 1121 w 1149"/>
                  <a:gd name="T29" fmla="*/ 1346 h 1346"/>
                  <a:gd name="T30" fmla="*/ 1140 w 1149"/>
                  <a:gd name="T31" fmla="*/ 1329 h 1346"/>
                  <a:gd name="T32" fmla="*/ 1013 w 1149"/>
                  <a:gd name="T33" fmla="*/ 928 h 1346"/>
                  <a:gd name="T34" fmla="*/ 451 w 1149"/>
                  <a:gd name="T35" fmla="*/ 766 h 1346"/>
                  <a:gd name="T36" fmla="*/ 466 w 1149"/>
                  <a:gd name="T37" fmla="*/ 747 h 1346"/>
                  <a:gd name="T38" fmla="*/ 466 w 1149"/>
                  <a:gd name="T39" fmla="*/ 665 h 1346"/>
                  <a:gd name="T40" fmla="*/ 453 w 1149"/>
                  <a:gd name="T41" fmla="*/ 647 h 1346"/>
                  <a:gd name="T42" fmla="*/ 305 w 1149"/>
                  <a:gd name="T43" fmla="*/ 435 h 1346"/>
                  <a:gd name="T44" fmla="*/ 305 w 1149"/>
                  <a:gd name="T45" fmla="*/ 264 h 1346"/>
                  <a:gd name="T46" fmla="*/ 531 w 1149"/>
                  <a:gd name="T47" fmla="*/ 38 h 1346"/>
                  <a:gd name="T48" fmla="*/ 559 w 1149"/>
                  <a:gd name="T49" fmla="*/ 38 h 1346"/>
                  <a:gd name="T50" fmla="*/ 785 w 1149"/>
                  <a:gd name="T51" fmla="*/ 264 h 1346"/>
                  <a:gd name="T52" fmla="*/ 785 w 1149"/>
                  <a:gd name="T53" fmla="*/ 435 h 1346"/>
                  <a:gd name="T54" fmla="*/ 653 w 1149"/>
                  <a:gd name="T55" fmla="*/ 640 h 1346"/>
                  <a:gd name="T56" fmla="*/ 642 w 1149"/>
                  <a:gd name="T57" fmla="*/ 658 h 1346"/>
                  <a:gd name="T58" fmla="*/ 642 w 1149"/>
                  <a:gd name="T59" fmla="*/ 739 h 1346"/>
                  <a:gd name="T60" fmla="*/ 657 w 1149"/>
                  <a:gd name="T61" fmla="*/ 757 h 1346"/>
                  <a:gd name="T62" fmla="*/ 794 w 1149"/>
                  <a:gd name="T63" fmla="*/ 801 h 1346"/>
                  <a:gd name="T64" fmla="*/ 576 w 1149"/>
                  <a:gd name="T65" fmla="*/ 897 h 1346"/>
                  <a:gd name="T66" fmla="*/ 317 w 1149"/>
                  <a:gd name="T67" fmla="*/ 821 h 1346"/>
                  <a:gd name="T68" fmla="*/ 451 w 1149"/>
                  <a:gd name="T69" fmla="*/ 766 h 1346"/>
                  <a:gd name="T70" fmla="*/ 1103 w 1149"/>
                  <a:gd name="T71" fmla="*/ 1308 h 1346"/>
                  <a:gd name="T72" fmla="*/ 946 w 1149"/>
                  <a:gd name="T73" fmla="*/ 1308 h 1346"/>
                  <a:gd name="T74" fmla="*/ 946 w 1149"/>
                  <a:gd name="T75" fmla="*/ 1174 h 1346"/>
                  <a:gd name="T76" fmla="*/ 927 w 1149"/>
                  <a:gd name="T77" fmla="*/ 1155 h 1346"/>
                  <a:gd name="T78" fmla="*/ 908 w 1149"/>
                  <a:gd name="T79" fmla="*/ 1174 h 1346"/>
                  <a:gd name="T80" fmla="*/ 908 w 1149"/>
                  <a:gd name="T81" fmla="*/ 1308 h 1346"/>
                  <a:gd name="T82" fmla="*/ 253 w 1149"/>
                  <a:gd name="T83" fmla="*/ 1308 h 1346"/>
                  <a:gd name="T84" fmla="*/ 253 w 1149"/>
                  <a:gd name="T85" fmla="*/ 1174 h 1346"/>
                  <a:gd name="T86" fmla="*/ 234 w 1149"/>
                  <a:gd name="T87" fmla="*/ 1155 h 1346"/>
                  <a:gd name="T88" fmla="*/ 215 w 1149"/>
                  <a:gd name="T89" fmla="*/ 1174 h 1346"/>
                  <a:gd name="T90" fmla="*/ 215 w 1149"/>
                  <a:gd name="T91" fmla="*/ 1308 h 1346"/>
                  <a:gd name="T92" fmla="*/ 46 w 1149"/>
                  <a:gd name="T93" fmla="*/ 1308 h 1346"/>
                  <a:gd name="T94" fmla="*/ 283 w 1149"/>
                  <a:gd name="T95" fmla="*/ 842 h 1346"/>
                  <a:gd name="T96" fmla="*/ 544 w 1149"/>
                  <a:gd name="T97" fmla="*/ 936 h 1346"/>
                  <a:gd name="T98" fmla="*/ 579 w 1149"/>
                  <a:gd name="T99" fmla="*/ 935 h 1346"/>
                  <a:gd name="T100" fmla="*/ 830 w 1149"/>
                  <a:gd name="T101" fmla="*/ 819 h 1346"/>
                  <a:gd name="T102" fmla="*/ 1103 w 1149"/>
                  <a:gd name="T103" fmla="*/ 1308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9" h="1346">
                    <a:moveTo>
                      <a:pt x="1013" y="928"/>
                    </a:moveTo>
                    <a:cubicBezTo>
                      <a:pt x="928" y="821"/>
                      <a:pt x="810" y="749"/>
                      <a:pt x="680" y="723"/>
                    </a:cubicBezTo>
                    <a:cubicBezTo>
                      <a:pt x="680" y="669"/>
                      <a:pt x="680" y="669"/>
                      <a:pt x="680" y="669"/>
                    </a:cubicBezTo>
                    <a:cubicBezTo>
                      <a:pt x="767" y="624"/>
                      <a:pt x="823" y="533"/>
                      <a:pt x="823" y="435"/>
                    </a:cubicBezTo>
                    <a:cubicBezTo>
                      <a:pt x="823" y="264"/>
                      <a:pt x="823" y="264"/>
                      <a:pt x="823" y="264"/>
                    </a:cubicBezTo>
                    <a:cubicBezTo>
                      <a:pt x="823" y="119"/>
                      <a:pt x="704" y="0"/>
                      <a:pt x="559" y="0"/>
                    </a:cubicBezTo>
                    <a:cubicBezTo>
                      <a:pt x="531" y="0"/>
                      <a:pt x="531" y="0"/>
                      <a:pt x="531" y="0"/>
                    </a:cubicBezTo>
                    <a:cubicBezTo>
                      <a:pt x="386" y="0"/>
                      <a:pt x="267" y="119"/>
                      <a:pt x="267" y="264"/>
                    </a:cubicBezTo>
                    <a:cubicBezTo>
                      <a:pt x="267" y="435"/>
                      <a:pt x="267" y="435"/>
                      <a:pt x="267" y="435"/>
                    </a:cubicBezTo>
                    <a:cubicBezTo>
                      <a:pt x="267" y="540"/>
                      <a:pt x="331" y="636"/>
                      <a:pt x="428" y="678"/>
                    </a:cubicBezTo>
                    <a:cubicBezTo>
                      <a:pt x="428" y="733"/>
                      <a:pt x="428" y="733"/>
                      <a:pt x="428" y="733"/>
                    </a:cubicBezTo>
                    <a:cubicBezTo>
                      <a:pt x="307" y="766"/>
                      <a:pt x="199" y="842"/>
                      <a:pt x="122" y="946"/>
                    </a:cubicBezTo>
                    <a:cubicBezTo>
                      <a:pt x="40" y="1056"/>
                      <a:pt x="0" y="1192"/>
                      <a:pt x="9" y="1329"/>
                    </a:cubicBezTo>
                    <a:cubicBezTo>
                      <a:pt x="10" y="1339"/>
                      <a:pt x="18" y="1346"/>
                      <a:pt x="28" y="1346"/>
                    </a:cubicBezTo>
                    <a:cubicBezTo>
                      <a:pt x="1121" y="1346"/>
                      <a:pt x="1121" y="1346"/>
                      <a:pt x="1121" y="1346"/>
                    </a:cubicBezTo>
                    <a:cubicBezTo>
                      <a:pt x="1131" y="1346"/>
                      <a:pt x="1139" y="1339"/>
                      <a:pt x="1140" y="1329"/>
                    </a:cubicBezTo>
                    <a:cubicBezTo>
                      <a:pt x="1149" y="1184"/>
                      <a:pt x="1104" y="1042"/>
                      <a:pt x="1013" y="928"/>
                    </a:cubicBezTo>
                    <a:close/>
                    <a:moveTo>
                      <a:pt x="451" y="766"/>
                    </a:moveTo>
                    <a:cubicBezTo>
                      <a:pt x="460" y="763"/>
                      <a:pt x="466" y="756"/>
                      <a:pt x="466" y="747"/>
                    </a:cubicBezTo>
                    <a:cubicBezTo>
                      <a:pt x="466" y="665"/>
                      <a:pt x="466" y="665"/>
                      <a:pt x="466" y="665"/>
                    </a:cubicBezTo>
                    <a:cubicBezTo>
                      <a:pt x="466" y="657"/>
                      <a:pt x="461" y="650"/>
                      <a:pt x="453" y="647"/>
                    </a:cubicBezTo>
                    <a:cubicBezTo>
                      <a:pt x="365" y="614"/>
                      <a:pt x="305" y="529"/>
                      <a:pt x="305" y="435"/>
                    </a:cubicBezTo>
                    <a:cubicBezTo>
                      <a:pt x="305" y="264"/>
                      <a:pt x="305" y="264"/>
                      <a:pt x="305" y="264"/>
                    </a:cubicBezTo>
                    <a:cubicBezTo>
                      <a:pt x="305" y="139"/>
                      <a:pt x="407" y="38"/>
                      <a:pt x="531" y="38"/>
                    </a:cubicBezTo>
                    <a:cubicBezTo>
                      <a:pt x="559" y="38"/>
                      <a:pt x="559" y="38"/>
                      <a:pt x="559" y="38"/>
                    </a:cubicBezTo>
                    <a:cubicBezTo>
                      <a:pt x="683" y="38"/>
                      <a:pt x="785" y="139"/>
                      <a:pt x="785" y="264"/>
                    </a:cubicBezTo>
                    <a:cubicBezTo>
                      <a:pt x="785" y="435"/>
                      <a:pt x="785" y="435"/>
                      <a:pt x="785" y="435"/>
                    </a:cubicBezTo>
                    <a:cubicBezTo>
                      <a:pt x="785" y="523"/>
                      <a:pt x="733" y="603"/>
                      <a:pt x="653" y="640"/>
                    </a:cubicBezTo>
                    <a:cubicBezTo>
                      <a:pt x="646" y="643"/>
                      <a:pt x="642" y="650"/>
                      <a:pt x="642" y="658"/>
                    </a:cubicBezTo>
                    <a:cubicBezTo>
                      <a:pt x="642" y="739"/>
                      <a:pt x="642" y="739"/>
                      <a:pt x="642" y="739"/>
                    </a:cubicBezTo>
                    <a:cubicBezTo>
                      <a:pt x="642" y="748"/>
                      <a:pt x="648" y="756"/>
                      <a:pt x="657" y="757"/>
                    </a:cubicBezTo>
                    <a:cubicBezTo>
                      <a:pt x="706" y="765"/>
                      <a:pt x="752" y="780"/>
                      <a:pt x="794" y="801"/>
                    </a:cubicBezTo>
                    <a:cubicBezTo>
                      <a:pt x="758" y="833"/>
                      <a:pt x="683" y="887"/>
                      <a:pt x="576" y="897"/>
                    </a:cubicBezTo>
                    <a:cubicBezTo>
                      <a:pt x="452" y="908"/>
                      <a:pt x="357" y="851"/>
                      <a:pt x="317" y="821"/>
                    </a:cubicBezTo>
                    <a:cubicBezTo>
                      <a:pt x="358" y="796"/>
                      <a:pt x="403" y="778"/>
                      <a:pt x="451" y="766"/>
                    </a:cubicBezTo>
                    <a:close/>
                    <a:moveTo>
                      <a:pt x="1103" y="1308"/>
                    </a:moveTo>
                    <a:cubicBezTo>
                      <a:pt x="946" y="1308"/>
                      <a:pt x="946" y="1308"/>
                      <a:pt x="946" y="1308"/>
                    </a:cubicBezTo>
                    <a:cubicBezTo>
                      <a:pt x="946" y="1174"/>
                      <a:pt x="946" y="1174"/>
                      <a:pt x="946" y="1174"/>
                    </a:cubicBezTo>
                    <a:cubicBezTo>
                      <a:pt x="946" y="1163"/>
                      <a:pt x="937" y="1155"/>
                      <a:pt x="927" y="1155"/>
                    </a:cubicBezTo>
                    <a:cubicBezTo>
                      <a:pt x="916" y="1155"/>
                      <a:pt x="908" y="1163"/>
                      <a:pt x="908" y="1174"/>
                    </a:cubicBezTo>
                    <a:cubicBezTo>
                      <a:pt x="908" y="1308"/>
                      <a:pt x="908" y="1308"/>
                      <a:pt x="908" y="1308"/>
                    </a:cubicBezTo>
                    <a:cubicBezTo>
                      <a:pt x="253" y="1308"/>
                      <a:pt x="253" y="1308"/>
                      <a:pt x="253" y="1308"/>
                    </a:cubicBezTo>
                    <a:cubicBezTo>
                      <a:pt x="253" y="1174"/>
                      <a:pt x="253" y="1174"/>
                      <a:pt x="253" y="1174"/>
                    </a:cubicBezTo>
                    <a:cubicBezTo>
                      <a:pt x="253" y="1163"/>
                      <a:pt x="245" y="1155"/>
                      <a:pt x="234" y="1155"/>
                    </a:cubicBezTo>
                    <a:cubicBezTo>
                      <a:pt x="224" y="1155"/>
                      <a:pt x="215" y="1163"/>
                      <a:pt x="215" y="1174"/>
                    </a:cubicBezTo>
                    <a:cubicBezTo>
                      <a:pt x="215" y="1308"/>
                      <a:pt x="215" y="1308"/>
                      <a:pt x="215" y="1308"/>
                    </a:cubicBezTo>
                    <a:cubicBezTo>
                      <a:pt x="46" y="1308"/>
                      <a:pt x="46" y="1308"/>
                      <a:pt x="46" y="1308"/>
                    </a:cubicBezTo>
                    <a:cubicBezTo>
                      <a:pt x="40" y="1121"/>
                      <a:pt x="134" y="945"/>
                      <a:pt x="283" y="842"/>
                    </a:cubicBezTo>
                    <a:cubicBezTo>
                      <a:pt x="322" y="874"/>
                      <a:pt x="415" y="936"/>
                      <a:pt x="544" y="936"/>
                    </a:cubicBezTo>
                    <a:cubicBezTo>
                      <a:pt x="555" y="936"/>
                      <a:pt x="567" y="936"/>
                      <a:pt x="579" y="935"/>
                    </a:cubicBezTo>
                    <a:cubicBezTo>
                      <a:pt x="704" y="924"/>
                      <a:pt x="789" y="859"/>
                      <a:pt x="830" y="819"/>
                    </a:cubicBezTo>
                    <a:cubicBezTo>
                      <a:pt x="999" y="917"/>
                      <a:pt x="1109" y="1105"/>
                      <a:pt x="1103" y="1308"/>
                    </a:cubicBezTo>
                    <a:close/>
                  </a:path>
                </a:pathLst>
              </a:custGeom>
              <a:grpFill/>
              <a:ln w="3175">
                <a:solidFill>
                  <a:srgbClr val="C00000"/>
                </a:solid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 name="椭圆 62">
                <a:extLst>
                  <a:ext uri="{FF2B5EF4-FFF2-40B4-BE49-F238E27FC236}">
                    <a16:creationId xmlns:a16="http://schemas.microsoft.com/office/drawing/2014/main" id="{74410B78-7381-4FC4-9A7F-F04829F6B401}"/>
                  </a:ext>
                </a:extLst>
              </p:cNvPr>
              <p:cNvSpPr/>
              <p:nvPr/>
            </p:nvSpPr>
            <p:spPr bwMode="auto">
              <a:xfrm>
                <a:off x="10568117" y="2431540"/>
                <a:ext cx="112332" cy="136259"/>
              </a:xfrm>
              <a:prstGeom prst="ellipse">
                <a:avLst/>
              </a:prstGeom>
              <a:grpFill/>
              <a:ln w="9525" cap="flat" cmpd="sng" algn="ctr">
                <a:solidFill>
                  <a:srgbClr val="C00000"/>
                </a:solidFill>
                <a:prstDash val="solid"/>
                <a:round/>
                <a:headEnd type="none" w="med" len="med"/>
                <a:tailEnd type="none" w="med" len="med"/>
              </a:ln>
              <a:effectLst/>
            </p:spPr>
            <p:txBody>
              <a:bodyPr rtlCol="0" anchor="ctr"/>
              <a:lstStyle/>
              <a:p>
                <a:pPr algn="ctr" defTabSz="914478"/>
                <a:endParaRPr lang="zh-CN" altLang="en-US" sz="1400">
                  <a:solidFill>
                    <a:srgbClr val="1D1D1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37" name="组合 36">
              <a:extLst>
                <a:ext uri="{FF2B5EF4-FFF2-40B4-BE49-F238E27FC236}">
                  <a16:creationId xmlns:a16="http://schemas.microsoft.com/office/drawing/2014/main" id="{8CC3B57A-2E95-479C-B07D-0B05B00E671D}"/>
                </a:ext>
              </a:extLst>
            </p:cNvPr>
            <p:cNvGrpSpPr/>
            <p:nvPr/>
          </p:nvGrpSpPr>
          <p:grpSpPr>
            <a:xfrm>
              <a:off x="9212004" y="2281083"/>
              <a:ext cx="235577" cy="295612"/>
              <a:chOff x="10513016" y="2425048"/>
              <a:chExt cx="244808" cy="307196"/>
            </a:xfrm>
            <a:noFill/>
          </p:grpSpPr>
          <p:sp>
            <p:nvSpPr>
              <p:cNvPr id="60" name="Freeform 5">
                <a:extLst>
                  <a:ext uri="{FF2B5EF4-FFF2-40B4-BE49-F238E27FC236}">
                    <a16:creationId xmlns:a16="http://schemas.microsoft.com/office/drawing/2014/main" id="{C88F6908-E7C1-42E8-BA5E-9BD5C3DA2F9E}"/>
                  </a:ext>
                </a:extLst>
              </p:cNvPr>
              <p:cNvSpPr>
                <a:spLocks noEditPoints="1"/>
              </p:cNvSpPr>
              <p:nvPr/>
            </p:nvSpPr>
            <p:spPr bwMode="auto">
              <a:xfrm>
                <a:off x="10513016" y="2425048"/>
                <a:ext cx="244808" cy="307196"/>
              </a:xfrm>
              <a:custGeom>
                <a:avLst/>
                <a:gdLst>
                  <a:gd name="T0" fmla="*/ 1013 w 1149"/>
                  <a:gd name="T1" fmla="*/ 928 h 1346"/>
                  <a:gd name="T2" fmla="*/ 680 w 1149"/>
                  <a:gd name="T3" fmla="*/ 723 h 1346"/>
                  <a:gd name="T4" fmla="*/ 680 w 1149"/>
                  <a:gd name="T5" fmla="*/ 669 h 1346"/>
                  <a:gd name="T6" fmla="*/ 823 w 1149"/>
                  <a:gd name="T7" fmla="*/ 435 h 1346"/>
                  <a:gd name="T8" fmla="*/ 823 w 1149"/>
                  <a:gd name="T9" fmla="*/ 264 h 1346"/>
                  <a:gd name="T10" fmla="*/ 559 w 1149"/>
                  <a:gd name="T11" fmla="*/ 0 h 1346"/>
                  <a:gd name="T12" fmla="*/ 531 w 1149"/>
                  <a:gd name="T13" fmla="*/ 0 h 1346"/>
                  <a:gd name="T14" fmla="*/ 267 w 1149"/>
                  <a:gd name="T15" fmla="*/ 264 h 1346"/>
                  <a:gd name="T16" fmla="*/ 267 w 1149"/>
                  <a:gd name="T17" fmla="*/ 435 h 1346"/>
                  <a:gd name="T18" fmla="*/ 428 w 1149"/>
                  <a:gd name="T19" fmla="*/ 678 h 1346"/>
                  <a:gd name="T20" fmla="*/ 428 w 1149"/>
                  <a:gd name="T21" fmla="*/ 733 h 1346"/>
                  <a:gd name="T22" fmla="*/ 122 w 1149"/>
                  <a:gd name="T23" fmla="*/ 946 h 1346"/>
                  <a:gd name="T24" fmla="*/ 9 w 1149"/>
                  <a:gd name="T25" fmla="*/ 1329 h 1346"/>
                  <a:gd name="T26" fmla="*/ 28 w 1149"/>
                  <a:gd name="T27" fmla="*/ 1346 h 1346"/>
                  <a:gd name="T28" fmla="*/ 1121 w 1149"/>
                  <a:gd name="T29" fmla="*/ 1346 h 1346"/>
                  <a:gd name="T30" fmla="*/ 1140 w 1149"/>
                  <a:gd name="T31" fmla="*/ 1329 h 1346"/>
                  <a:gd name="T32" fmla="*/ 1013 w 1149"/>
                  <a:gd name="T33" fmla="*/ 928 h 1346"/>
                  <a:gd name="T34" fmla="*/ 451 w 1149"/>
                  <a:gd name="T35" fmla="*/ 766 h 1346"/>
                  <a:gd name="T36" fmla="*/ 466 w 1149"/>
                  <a:gd name="T37" fmla="*/ 747 h 1346"/>
                  <a:gd name="T38" fmla="*/ 466 w 1149"/>
                  <a:gd name="T39" fmla="*/ 665 h 1346"/>
                  <a:gd name="T40" fmla="*/ 453 w 1149"/>
                  <a:gd name="T41" fmla="*/ 647 h 1346"/>
                  <a:gd name="T42" fmla="*/ 305 w 1149"/>
                  <a:gd name="T43" fmla="*/ 435 h 1346"/>
                  <a:gd name="T44" fmla="*/ 305 w 1149"/>
                  <a:gd name="T45" fmla="*/ 264 h 1346"/>
                  <a:gd name="T46" fmla="*/ 531 w 1149"/>
                  <a:gd name="T47" fmla="*/ 38 h 1346"/>
                  <a:gd name="T48" fmla="*/ 559 w 1149"/>
                  <a:gd name="T49" fmla="*/ 38 h 1346"/>
                  <a:gd name="T50" fmla="*/ 785 w 1149"/>
                  <a:gd name="T51" fmla="*/ 264 h 1346"/>
                  <a:gd name="T52" fmla="*/ 785 w 1149"/>
                  <a:gd name="T53" fmla="*/ 435 h 1346"/>
                  <a:gd name="T54" fmla="*/ 653 w 1149"/>
                  <a:gd name="T55" fmla="*/ 640 h 1346"/>
                  <a:gd name="T56" fmla="*/ 642 w 1149"/>
                  <a:gd name="T57" fmla="*/ 658 h 1346"/>
                  <a:gd name="T58" fmla="*/ 642 w 1149"/>
                  <a:gd name="T59" fmla="*/ 739 h 1346"/>
                  <a:gd name="T60" fmla="*/ 657 w 1149"/>
                  <a:gd name="T61" fmla="*/ 757 h 1346"/>
                  <a:gd name="T62" fmla="*/ 794 w 1149"/>
                  <a:gd name="T63" fmla="*/ 801 h 1346"/>
                  <a:gd name="T64" fmla="*/ 576 w 1149"/>
                  <a:gd name="T65" fmla="*/ 897 h 1346"/>
                  <a:gd name="T66" fmla="*/ 317 w 1149"/>
                  <a:gd name="T67" fmla="*/ 821 h 1346"/>
                  <a:gd name="T68" fmla="*/ 451 w 1149"/>
                  <a:gd name="T69" fmla="*/ 766 h 1346"/>
                  <a:gd name="T70" fmla="*/ 1103 w 1149"/>
                  <a:gd name="T71" fmla="*/ 1308 h 1346"/>
                  <a:gd name="T72" fmla="*/ 946 w 1149"/>
                  <a:gd name="T73" fmla="*/ 1308 h 1346"/>
                  <a:gd name="T74" fmla="*/ 946 w 1149"/>
                  <a:gd name="T75" fmla="*/ 1174 h 1346"/>
                  <a:gd name="T76" fmla="*/ 927 w 1149"/>
                  <a:gd name="T77" fmla="*/ 1155 h 1346"/>
                  <a:gd name="T78" fmla="*/ 908 w 1149"/>
                  <a:gd name="T79" fmla="*/ 1174 h 1346"/>
                  <a:gd name="T80" fmla="*/ 908 w 1149"/>
                  <a:gd name="T81" fmla="*/ 1308 h 1346"/>
                  <a:gd name="T82" fmla="*/ 253 w 1149"/>
                  <a:gd name="T83" fmla="*/ 1308 h 1346"/>
                  <a:gd name="T84" fmla="*/ 253 w 1149"/>
                  <a:gd name="T85" fmla="*/ 1174 h 1346"/>
                  <a:gd name="T86" fmla="*/ 234 w 1149"/>
                  <a:gd name="T87" fmla="*/ 1155 h 1346"/>
                  <a:gd name="T88" fmla="*/ 215 w 1149"/>
                  <a:gd name="T89" fmla="*/ 1174 h 1346"/>
                  <a:gd name="T90" fmla="*/ 215 w 1149"/>
                  <a:gd name="T91" fmla="*/ 1308 h 1346"/>
                  <a:gd name="T92" fmla="*/ 46 w 1149"/>
                  <a:gd name="T93" fmla="*/ 1308 h 1346"/>
                  <a:gd name="T94" fmla="*/ 283 w 1149"/>
                  <a:gd name="T95" fmla="*/ 842 h 1346"/>
                  <a:gd name="T96" fmla="*/ 544 w 1149"/>
                  <a:gd name="T97" fmla="*/ 936 h 1346"/>
                  <a:gd name="T98" fmla="*/ 579 w 1149"/>
                  <a:gd name="T99" fmla="*/ 935 h 1346"/>
                  <a:gd name="T100" fmla="*/ 830 w 1149"/>
                  <a:gd name="T101" fmla="*/ 819 h 1346"/>
                  <a:gd name="T102" fmla="*/ 1103 w 1149"/>
                  <a:gd name="T103" fmla="*/ 1308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9" h="1346">
                    <a:moveTo>
                      <a:pt x="1013" y="928"/>
                    </a:moveTo>
                    <a:cubicBezTo>
                      <a:pt x="928" y="821"/>
                      <a:pt x="810" y="749"/>
                      <a:pt x="680" y="723"/>
                    </a:cubicBezTo>
                    <a:cubicBezTo>
                      <a:pt x="680" y="669"/>
                      <a:pt x="680" y="669"/>
                      <a:pt x="680" y="669"/>
                    </a:cubicBezTo>
                    <a:cubicBezTo>
                      <a:pt x="767" y="624"/>
                      <a:pt x="823" y="533"/>
                      <a:pt x="823" y="435"/>
                    </a:cubicBezTo>
                    <a:cubicBezTo>
                      <a:pt x="823" y="264"/>
                      <a:pt x="823" y="264"/>
                      <a:pt x="823" y="264"/>
                    </a:cubicBezTo>
                    <a:cubicBezTo>
                      <a:pt x="823" y="119"/>
                      <a:pt x="704" y="0"/>
                      <a:pt x="559" y="0"/>
                    </a:cubicBezTo>
                    <a:cubicBezTo>
                      <a:pt x="531" y="0"/>
                      <a:pt x="531" y="0"/>
                      <a:pt x="531" y="0"/>
                    </a:cubicBezTo>
                    <a:cubicBezTo>
                      <a:pt x="386" y="0"/>
                      <a:pt x="267" y="119"/>
                      <a:pt x="267" y="264"/>
                    </a:cubicBezTo>
                    <a:cubicBezTo>
                      <a:pt x="267" y="435"/>
                      <a:pt x="267" y="435"/>
                      <a:pt x="267" y="435"/>
                    </a:cubicBezTo>
                    <a:cubicBezTo>
                      <a:pt x="267" y="540"/>
                      <a:pt x="331" y="636"/>
                      <a:pt x="428" y="678"/>
                    </a:cubicBezTo>
                    <a:cubicBezTo>
                      <a:pt x="428" y="733"/>
                      <a:pt x="428" y="733"/>
                      <a:pt x="428" y="733"/>
                    </a:cubicBezTo>
                    <a:cubicBezTo>
                      <a:pt x="307" y="766"/>
                      <a:pt x="199" y="842"/>
                      <a:pt x="122" y="946"/>
                    </a:cubicBezTo>
                    <a:cubicBezTo>
                      <a:pt x="40" y="1056"/>
                      <a:pt x="0" y="1192"/>
                      <a:pt x="9" y="1329"/>
                    </a:cubicBezTo>
                    <a:cubicBezTo>
                      <a:pt x="10" y="1339"/>
                      <a:pt x="18" y="1346"/>
                      <a:pt x="28" y="1346"/>
                    </a:cubicBezTo>
                    <a:cubicBezTo>
                      <a:pt x="1121" y="1346"/>
                      <a:pt x="1121" y="1346"/>
                      <a:pt x="1121" y="1346"/>
                    </a:cubicBezTo>
                    <a:cubicBezTo>
                      <a:pt x="1131" y="1346"/>
                      <a:pt x="1139" y="1339"/>
                      <a:pt x="1140" y="1329"/>
                    </a:cubicBezTo>
                    <a:cubicBezTo>
                      <a:pt x="1149" y="1184"/>
                      <a:pt x="1104" y="1042"/>
                      <a:pt x="1013" y="928"/>
                    </a:cubicBezTo>
                    <a:close/>
                    <a:moveTo>
                      <a:pt x="451" y="766"/>
                    </a:moveTo>
                    <a:cubicBezTo>
                      <a:pt x="460" y="763"/>
                      <a:pt x="466" y="756"/>
                      <a:pt x="466" y="747"/>
                    </a:cubicBezTo>
                    <a:cubicBezTo>
                      <a:pt x="466" y="665"/>
                      <a:pt x="466" y="665"/>
                      <a:pt x="466" y="665"/>
                    </a:cubicBezTo>
                    <a:cubicBezTo>
                      <a:pt x="466" y="657"/>
                      <a:pt x="461" y="650"/>
                      <a:pt x="453" y="647"/>
                    </a:cubicBezTo>
                    <a:cubicBezTo>
                      <a:pt x="365" y="614"/>
                      <a:pt x="305" y="529"/>
                      <a:pt x="305" y="435"/>
                    </a:cubicBezTo>
                    <a:cubicBezTo>
                      <a:pt x="305" y="264"/>
                      <a:pt x="305" y="264"/>
                      <a:pt x="305" y="264"/>
                    </a:cubicBezTo>
                    <a:cubicBezTo>
                      <a:pt x="305" y="139"/>
                      <a:pt x="407" y="38"/>
                      <a:pt x="531" y="38"/>
                    </a:cubicBezTo>
                    <a:cubicBezTo>
                      <a:pt x="559" y="38"/>
                      <a:pt x="559" y="38"/>
                      <a:pt x="559" y="38"/>
                    </a:cubicBezTo>
                    <a:cubicBezTo>
                      <a:pt x="683" y="38"/>
                      <a:pt x="785" y="139"/>
                      <a:pt x="785" y="264"/>
                    </a:cubicBezTo>
                    <a:cubicBezTo>
                      <a:pt x="785" y="435"/>
                      <a:pt x="785" y="435"/>
                      <a:pt x="785" y="435"/>
                    </a:cubicBezTo>
                    <a:cubicBezTo>
                      <a:pt x="785" y="523"/>
                      <a:pt x="733" y="603"/>
                      <a:pt x="653" y="640"/>
                    </a:cubicBezTo>
                    <a:cubicBezTo>
                      <a:pt x="646" y="643"/>
                      <a:pt x="642" y="650"/>
                      <a:pt x="642" y="658"/>
                    </a:cubicBezTo>
                    <a:cubicBezTo>
                      <a:pt x="642" y="739"/>
                      <a:pt x="642" y="739"/>
                      <a:pt x="642" y="739"/>
                    </a:cubicBezTo>
                    <a:cubicBezTo>
                      <a:pt x="642" y="748"/>
                      <a:pt x="648" y="756"/>
                      <a:pt x="657" y="757"/>
                    </a:cubicBezTo>
                    <a:cubicBezTo>
                      <a:pt x="706" y="765"/>
                      <a:pt x="752" y="780"/>
                      <a:pt x="794" y="801"/>
                    </a:cubicBezTo>
                    <a:cubicBezTo>
                      <a:pt x="758" y="833"/>
                      <a:pt x="683" y="887"/>
                      <a:pt x="576" y="897"/>
                    </a:cubicBezTo>
                    <a:cubicBezTo>
                      <a:pt x="452" y="908"/>
                      <a:pt x="357" y="851"/>
                      <a:pt x="317" y="821"/>
                    </a:cubicBezTo>
                    <a:cubicBezTo>
                      <a:pt x="358" y="796"/>
                      <a:pt x="403" y="778"/>
                      <a:pt x="451" y="766"/>
                    </a:cubicBezTo>
                    <a:close/>
                    <a:moveTo>
                      <a:pt x="1103" y="1308"/>
                    </a:moveTo>
                    <a:cubicBezTo>
                      <a:pt x="946" y="1308"/>
                      <a:pt x="946" y="1308"/>
                      <a:pt x="946" y="1308"/>
                    </a:cubicBezTo>
                    <a:cubicBezTo>
                      <a:pt x="946" y="1174"/>
                      <a:pt x="946" y="1174"/>
                      <a:pt x="946" y="1174"/>
                    </a:cubicBezTo>
                    <a:cubicBezTo>
                      <a:pt x="946" y="1163"/>
                      <a:pt x="937" y="1155"/>
                      <a:pt x="927" y="1155"/>
                    </a:cubicBezTo>
                    <a:cubicBezTo>
                      <a:pt x="916" y="1155"/>
                      <a:pt x="908" y="1163"/>
                      <a:pt x="908" y="1174"/>
                    </a:cubicBezTo>
                    <a:cubicBezTo>
                      <a:pt x="908" y="1308"/>
                      <a:pt x="908" y="1308"/>
                      <a:pt x="908" y="1308"/>
                    </a:cubicBezTo>
                    <a:cubicBezTo>
                      <a:pt x="253" y="1308"/>
                      <a:pt x="253" y="1308"/>
                      <a:pt x="253" y="1308"/>
                    </a:cubicBezTo>
                    <a:cubicBezTo>
                      <a:pt x="253" y="1174"/>
                      <a:pt x="253" y="1174"/>
                      <a:pt x="253" y="1174"/>
                    </a:cubicBezTo>
                    <a:cubicBezTo>
                      <a:pt x="253" y="1163"/>
                      <a:pt x="245" y="1155"/>
                      <a:pt x="234" y="1155"/>
                    </a:cubicBezTo>
                    <a:cubicBezTo>
                      <a:pt x="224" y="1155"/>
                      <a:pt x="215" y="1163"/>
                      <a:pt x="215" y="1174"/>
                    </a:cubicBezTo>
                    <a:cubicBezTo>
                      <a:pt x="215" y="1308"/>
                      <a:pt x="215" y="1308"/>
                      <a:pt x="215" y="1308"/>
                    </a:cubicBezTo>
                    <a:cubicBezTo>
                      <a:pt x="46" y="1308"/>
                      <a:pt x="46" y="1308"/>
                      <a:pt x="46" y="1308"/>
                    </a:cubicBezTo>
                    <a:cubicBezTo>
                      <a:pt x="40" y="1121"/>
                      <a:pt x="134" y="945"/>
                      <a:pt x="283" y="842"/>
                    </a:cubicBezTo>
                    <a:cubicBezTo>
                      <a:pt x="322" y="874"/>
                      <a:pt x="415" y="936"/>
                      <a:pt x="544" y="936"/>
                    </a:cubicBezTo>
                    <a:cubicBezTo>
                      <a:pt x="555" y="936"/>
                      <a:pt x="567" y="936"/>
                      <a:pt x="579" y="935"/>
                    </a:cubicBezTo>
                    <a:cubicBezTo>
                      <a:pt x="704" y="924"/>
                      <a:pt x="789" y="859"/>
                      <a:pt x="830" y="819"/>
                    </a:cubicBezTo>
                    <a:cubicBezTo>
                      <a:pt x="999" y="917"/>
                      <a:pt x="1109" y="1105"/>
                      <a:pt x="1103" y="1308"/>
                    </a:cubicBezTo>
                    <a:close/>
                  </a:path>
                </a:pathLst>
              </a:custGeom>
              <a:grpFill/>
              <a:ln w="3175">
                <a:solidFill>
                  <a:srgbClr val="C00000"/>
                </a:solid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椭圆 60">
                <a:extLst>
                  <a:ext uri="{FF2B5EF4-FFF2-40B4-BE49-F238E27FC236}">
                    <a16:creationId xmlns:a16="http://schemas.microsoft.com/office/drawing/2014/main" id="{E9A2C2BF-3871-4F49-9728-031E0941416F}"/>
                  </a:ext>
                </a:extLst>
              </p:cNvPr>
              <p:cNvSpPr/>
              <p:nvPr/>
            </p:nvSpPr>
            <p:spPr bwMode="auto">
              <a:xfrm>
                <a:off x="10568117" y="2431540"/>
                <a:ext cx="112332" cy="136259"/>
              </a:xfrm>
              <a:prstGeom prst="ellipse">
                <a:avLst/>
              </a:prstGeom>
              <a:grpFill/>
              <a:ln w="9525" cap="flat" cmpd="sng" algn="ctr">
                <a:solidFill>
                  <a:srgbClr val="C00000"/>
                </a:solidFill>
                <a:prstDash val="solid"/>
                <a:round/>
                <a:headEnd type="none" w="med" len="med"/>
                <a:tailEnd type="none" w="med" len="med"/>
              </a:ln>
              <a:effectLst/>
            </p:spPr>
            <p:txBody>
              <a:bodyPr rtlCol="0" anchor="ctr"/>
              <a:lstStyle/>
              <a:p>
                <a:pPr algn="ctr" defTabSz="914478"/>
                <a:endParaRPr lang="zh-CN" altLang="en-US" sz="1400">
                  <a:solidFill>
                    <a:srgbClr val="1D1D1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cxnSp>
          <p:nvCxnSpPr>
            <p:cNvPr id="38" name="直接箭头连接符 37">
              <a:extLst>
                <a:ext uri="{FF2B5EF4-FFF2-40B4-BE49-F238E27FC236}">
                  <a16:creationId xmlns:a16="http://schemas.microsoft.com/office/drawing/2014/main" id="{11AE2CAD-3C14-4724-AAF6-195833DACB6A}"/>
                </a:ext>
              </a:extLst>
            </p:cNvPr>
            <p:cNvCxnSpPr/>
            <p:nvPr/>
          </p:nvCxnSpPr>
          <p:spPr>
            <a:xfrm>
              <a:off x="8774566" y="2464932"/>
              <a:ext cx="362144" cy="0"/>
            </a:xfrm>
            <a:prstGeom prst="straightConnector1">
              <a:avLst/>
            </a:prstGeom>
            <a:noFill/>
            <a:ln w="6350" cap="flat" cmpd="sng" algn="ctr">
              <a:solidFill>
                <a:srgbClr val="E9002F"/>
              </a:solidFill>
              <a:prstDash val="solid"/>
              <a:miter lim="800000"/>
              <a:tailEnd type="triangle"/>
            </a:ln>
            <a:effectLst/>
          </p:spPr>
        </p:cxnSp>
        <p:cxnSp>
          <p:nvCxnSpPr>
            <p:cNvPr id="39" name="直接箭头连接符 38">
              <a:extLst>
                <a:ext uri="{FF2B5EF4-FFF2-40B4-BE49-F238E27FC236}">
                  <a16:creationId xmlns:a16="http://schemas.microsoft.com/office/drawing/2014/main" id="{CFA31B3E-2AAC-4847-9170-15821C0F073C}"/>
                </a:ext>
              </a:extLst>
            </p:cNvPr>
            <p:cNvCxnSpPr/>
            <p:nvPr/>
          </p:nvCxnSpPr>
          <p:spPr>
            <a:xfrm>
              <a:off x="8793162" y="1629861"/>
              <a:ext cx="362144" cy="0"/>
            </a:xfrm>
            <a:prstGeom prst="straightConnector1">
              <a:avLst/>
            </a:prstGeom>
            <a:noFill/>
            <a:ln w="6350" cap="flat" cmpd="sng" algn="ctr">
              <a:solidFill>
                <a:srgbClr val="E9002F"/>
              </a:solidFill>
              <a:prstDash val="solid"/>
              <a:miter lim="800000"/>
              <a:tailEnd type="triangle"/>
            </a:ln>
            <a:effectLst/>
          </p:spPr>
        </p:cxnSp>
        <p:sp>
          <p:nvSpPr>
            <p:cNvPr id="40" name="TextBox 112">
              <a:extLst>
                <a:ext uri="{FF2B5EF4-FFF2-40B4-BE49-F238E27FC236}">
                  <a16:creationId xmlns:a16="http://schemas.microsoft.com/office/drawing/2014/main" id="{199EB9D1-A2E4-41EE-B484-60A00B8A2348}"/>
                </a:ext>
              </a:extLst>
            </p:cNvPr>
            <p:cNvSpPr txBox="1"/>
            <p:nvPr/>
          </p:nvSpPr>
          <p:spPr>
            <a:xfrm>
              <a:off x="5983441" y="3319976"/>
              <a:ext cx="1836820" cy="2188643"/>
            </a:xfrm>
            <a:prstGeom prst="rect">
              <a:avLst/>
            </a:prstGeom>
            <a:solidFill>
              <a:srgbClr val="FFFFFF"/>
            </a:solidFill>
            <a:ln>
              <a:solidFill>
                <a:srgbClr val="000000">
                  <a:lumMod val="50000"/>
                  <a:lumOff val="50000"/>
                </a:srgbClr>
              </a:solidFill>
            </a:ln>
          </p:spPr>
          <p:txBody>
            <a:bodyPr wrap="none" rtlCol="0">
              <a:noAutofit/>
            </a:bodyPr>
            <a:lstStyle/>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IPv6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Hdr</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(Outer):</a:t>
              </a:r>
            </a:p>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SA: PE1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Src.DTx</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p>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DA: PE2/PE3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End.RGB</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endParaRPr lang="en-US" sz="1000" kern="0" dirty="0">
                <a:solidFill>
                  <a:srgbClr val="FF0000"/>
                </a:solidFill>
                <a:latin typeface="微软雅黑" panose="020B0503020204020204" pitchFamily="34" charset="-122"/>
                <a:ea typeface="微软雅黑" panose="020B0503020204020204" pitchFamily="34" charset="-122"/>
                <a:cs typeface="Arial"/>
                <a:sym typeface="+mn-lt"/>
              </a:endParaRPr>
            </a:p>
          </p:txBody>
        </p:sp>
        <p:sp>
          <p:nvSpPr>
            <p:cNvPr id="41" name="TextBox 113">
              <a:extLst>
                <a:ext uri="{FF2B5EF4-FFF2-40B4-BE49-F238E27FC236}">
                  <a16:creationId xmlns:a16="http://schemas.microsoft.com/office/drawing/2014/main" id="{1F861EA9-FE56-4336-99AB-BE9C4D23CA02}"/>
                </a:ext>
              </a:extLst>
            </p:cNvPr>
            <p:cNvSpPr txBox="1"/>
            <p:nvPr/>
          </p:nvSpPr>
          <p:spPr>
            <a:xfrm>
              <a:off x="6024995" y="4071158"/>
              <a:ext cx="1676216" cy="461665"/>
            </a:xfrm>
            <a:prstGeom prst="rect">
              <a:avLst/>
            </a:prstGeom>
            <a:solidFill>
              <a:srgbClr val="FFC000"/>
            </a:solidFill>
            <a:ln>
              <a:noFill/>
            </a:ln>
          </p:spPr>
          <p:txBody>
            <a:bodyPr wrap="square" rtlCol="0">
              <a:noAutofit/>
            </a:bodyPr>
            <a:lstStyle/>
            <a:p>
              <a:pPr fontAlgn="base">
                <a:spcBef>
                  <a:spcPct val="0"/>
                </a:spcBef>
                <a:spcAft>
                  <a:spcPct val="0"/>
                </a:spcAft>
                <a:defRPr/>
              </a:pP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Dest</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 Opt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Hdr</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p>
            <a:p>
              <a:pPr fontAlgn="base">
                <a:spcBef>
                  <a:spcPct val="0"/>
                </a:spcBef>
                <a:spcAft>
                  <a:spcPct val="0"/>
                </a:spcAft>
                <a:defRPr/>
              </a:pPr>
              <a:r>
                <a:rPr lang="en-US" sz="900" kern="0" dirty="0">
                  <a:solidFill>
                    <a:srgbClr val="000000"/>
                  </a:solidFill>
                  <a:latin typeface="微软雅黑" panose="020B0503020204020204" pitchFamily="34" charset="-122"/>
                  <a:ea typeface="微软雅黑" panose="020B0503020204020204" pitchFamily="34" charset="-122"/>
                  <a:cs typeface="Arial"/>
                  <a:sym typeface="+mn-lt"/>
                </a:rPr>
                <a:t>Bitstring: 0010/0100</a:t>
              </a:r>
            </a:p>
          </p:txBody>
        </p:sp>
        <p:sp>
          <p:nvSpPr>
            <p:cNvPr id="42" name="TextBox 114">
              <a:extLst>
                <a:ext uri="{FF2B5EF4-FFF2-40B4-BE49-F238E27FC236}">
                  <a16:creationId xmlns:a16="http://schemas.microsoft.com/office/drawing/2014/main" id="{679FB782-44D6-4F44-AFA0-E70A0A92E900}"/>
                </a:ext>
              </a:extLst>
            </p:cNvPr>
            <p:cNvSpPr txBox="1"/>
            <p:nvPr/>
          </p:nvSpPr>
          <p:spPr>
            <a:xfrm>
              <a:off x="6015065" y="4715967"/>
              <a:ext cx="1687832" cy="666138"/>
            </a:xfrm>
            <a:prstGeom prst="rect">
              <a:avLst/>
            </a:prstGeom>
            <a:solidFill>
              <a:srgbClr val="DDDDDD"/>
            </a:solidFill>
            <a:ln>
              <a:no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IPv4/6 Hdr(inner):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SA: X, DA: mcastX</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Payload</a:t>
              </a:r>
            </a:p>
          </p:txBody>
        </p:sp>
        <p:sp>
          <p:nvSpPr>
            <p:cNvPr id="43" name="左大括号 42">
              <a:extLst>
                <a:ext uri="{FF2B5EF4-FFF2-40B4-BE49-F238E27FC236}">
                  <a16:creationId xmlns:a16="http://schemas.microsoft.com/office/drawing/2014/main" id="{36B439E5-16E8-4505-A1E6-71C358A8AD4A}"/>
                </a:ext>
              </a:extLst>
            </p:cNvPr>
            <p:cNvSpPr/>
            <p:nvPr/>
          </p:nvSpPr>
          <p:spPr bwMode="auto">
            <a:xfrm>
              <a:off x="3410183" y="3423586"/>
              <a:ext cx="242488" cy="516933"/>
            </a:xfrm>
            <a:prstGeom prst="leftBrace">
              <a:avLst>
                <a:gd name="adj1" fmla="val 24045"/>
                <a:gd name="adj2" fmla="val 50000"/>
              </a:avLst>
            </a:prstGeom>
            <a:noFill/>
            <a:ln w="9525" cap="flat" cmpd="sng" algn="ctr">
              <a:solidFill>
                <a:srgbClr val="1D1D1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左大括号 43">
              <a:extLst>
                <a:ext uri="{FF2B5EF4-FFF2-40B4-BE49-F238E27FC236}">
                  <a16:creationId xmlns:a16="http://schemas.microsoft.com/office/drawing/2014/main" id="{7F91FEF9-10DE-4A0D-8C6B-2CDA662F6719}"/>
                </a:ext>
              </a:extLst>
            </p:cNvPr>
            <p:cNvSpPr/>
            <p:nvPr/>
          </p:nvSpPr>
          <p:spPr bwMode="auto">
            <a:xfrm>
              <a:off x="3430316" y="4084904"/>
              <a:ext cx="222355" cy="517366"/>
            </a:xfrm>
            <a:prstGeom prst="leftBrace">
              <a:avLst>
                <a:gd name="adj1" fmla="val 27181"/>
                <a:gd name="adj2" fmla="val 50000"/>
              </a:avLst>
            </a:prstGeom>
            <a:noFill/>
            <a:ln w="9525" cap="flat" cmpd="sng" algn="ctr">
              <a:solidFill>
                <a:srgbClr val="1D1D1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5" name="文本框 44">
              <a:extLst>
                <a:ext uri="{FF2B5EF4-FFF2-40B4-BE49-F238E27FC236}">
                  <a16:creationId xmlns:a16="http://schemas.microsoft.com/office/drawing/2014/main" id="{72A8B6B5-A86E-4D78-8C96-97CBF562B516}"/>
                </a:ext>
              </a:extLst>
            </p:cNvPr>
            <p:cNvSpPr txBox="1"/>
            <p:nvPr/>
          </p:nvSpPr>
          <p:spPr>
            <a:xfrm>
              <a:off x="1625265" y="3508249"/>
              <a:ext cx="1739447" cy="305313"/>
            </a:xfrm>
            <a:prstGeom prst="rect">
              <a:avLst/>
            </a:prstGeom>
            <a:solidFill>
              <a:srgbClr val="FFFFFF">
                <a:lumMod val="95000"/>
              </a:srgbClr>
            </a:solidFill>
          </p:spPr>
          <p:txBody>
            <a:bodyPr wrap="square" lIns="35991" rIns="35991"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IPv6 Header</a:t>
              </a:r>
              <a:endParaRPr kumimoji="0" lang="zh-CN" altLang="en-US" sz="11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6" name="文本框 45">
              <a:extLst>
                <a:ext uri="{FF2B5EF4-FFF2-40B4-BE49-F238E27FC236}">
                  <a16:creationId xmlns:a16="http://schemas.microsoft.com/office/drawing/2014/main" id="{EE51CF6D-4251-4585-ACE4-77CE14F40C3E}"/>
                </a:ext>
              </a:extLst>
            </p:cNvPr>
            <p:cNvSpPr txBox="1"/>
            <p:nvPr/>
          </p:nvSpPr>
          <p:spPr>
            <a:xfrm>
              <a:off x="1625265" y="4071158"/>
              <a:ext cx="1741188" cy="499603"/>
            </a:xfrm>
            <a:prstGeom prst="rect">
              <a:avLst/>
            </a:prstGeom>
            <a:solidFill>
              <a:srgbClr val="FFC000"/>
            </a:solidFill>
          </p:spPr>
          <p:txBody>
            <a:bodyPr wrap="square" lIns="35991" rIns="0" rtlCol="0">
              <a:spAutoFit/>
            </a:bodyPr>
            <a:lstStyle/>
            <a:p>
              <a:pPr algn="ctr" fontAlgn="base">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cs typeface="+mn-ea"/>
                  <a:sym typeface="+mn-lt"/>
                </a:rPr>
                <a:t>RGB</a:t>
              </a:r>
            </a:p>
            <a:p>
              <a:pPr algn="ctr" fontAlgn="base">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cs typeface="+mn-ea"/>
                  <a:sym typeface="+mn-lt"/>
                </a:rPr>
                <a:t>In IPv6 </a:t>
              </a:r>
              <a:r>
                <a:rPr lang="en-US" altLang="zh-CN" sz="1050" dirty="0" err="1">
                  <a:solidFill>
                    <a:srgbClr val="000000"/>
                  </a:solidFill>
                  <a:latin typeface="微软雅黑" panose="020B0503020204020204" pitchFamily="34" charset="-122"/>
                  <a:ea typeface="微软雅黑" panose="020B0503020204020204" pitchFamily="34" charset="-122"/>
                  <a:cs typeface="+mn-ea"/>
                  <a:sym typeface="+mn-lt"/>
                </a:rPr>
                <a:t>DoH</a:t>
              </a:r>
              <a:endParaRPr lang="en-US" altLang="zh-CN" sz="105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47" name="TextBox 112">
              <a:extLst>
                <a:ext uri="{FF2B5EF4-FFF2-40B4-BE49-F238E27FC236}">
                  <a16:creationId xmlns:a16="http://schemas.microsoft.com/office/drawing/2014/main" id="{750A31B2-E758-4CAA-A77D-B49F94E94F66}"/>
                </a:ext>
              </a:extLst>
            </p:cNvPr>
            <p:cNvSpPr txBox="1"/>
            <p:nvPr/>
          </p:nvSpPr>
          <p:spPr>
            <a:xfrm>
              <a:off x="3760894" y="3292793"/>
              <a:ext cx="1763496" cy="2215826"/>
            </a:xfrm>
            <a:prstGeom prst="rect">
              <a:avLst/>
            </a:prstGeom>
            <a:solidFill>
              <a:srgbClr val="FFFFFF"/>
            </a:solidFill>
            <a:ln>
              <a:solidFill>
                <a:srgbClr val="000000">
                  <a:lumMod val="50000"/>
                  <a:lumOff val="50000"/>
                </a:srgbClr>
              </a:solidFill>
            </a:ln>
          </p:spPr>
          <p:txBody>
            <a:bodyPr wrap="none" rtlCol="0">
              <a:noAutofit/>
            </a:bodyPr>
            <a:lstStyle/>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IPv6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Hdr</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(Outer):</a:t>
              </a:r>
            </a:p>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SA: PE1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Src.DTx</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p>
            <a:p>
              <a:pPr fontAlgn="base">
                <a:spcBef>
                  <a:spcPct val="0"/>
                </a:spcBef>
                <a:spcAft>
                  <a:spcPct val="0"/>
                </a:spcAft>
                <a:defRPr/>
              </a:pP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DA: P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End.RGB</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endParaRPr lang="en-US" sz="1000" kern="0" dirty="0">
                <a:solidFill>
                  <a:srgbClr val="FF0000"/>
                </a:solidFill>
                <a:latin typeface="微软雅黑" panose="020B0503020204020204" pitchFamily="34" charset="-122"/>
                <a:ea typeface="微软雅黑" panose="020B0503020204020204" pitchFamily="34" charset="-122"/>
                <a:cs typeface="Arial"/>
                <a:sym typeface="+mn-lt"/>
              </a:endParaRPr>
            </a:p>
          </p:txBody>
        </p:sp>
        <p:sp>
          <p:nvSpPr>
            <p:cNvPr id="48" name="TextBox 113">
              <a:extLst>
                <a:ext uri="{FF2B5EF4-FFF2-40B4-BE49-F238E27FC236}">
                  <a16:creationId xmlns:a16="http://schemas.microsoft.com/office/drawing/2014/main" id="{AB6F1F5F-7BDA-4425-86C9-0F8808D774A2}"/>
                </a:ext>
              </a:extLst>
            </p:cNvPr>
            <p:cNvSpPr txBox="1"/>
            <p:nvPr/>
          </p:nvSpPr>
          <p:spPr>
            <a:xfrm>
              <a:off x="3802449" y="4071158"/>
              <a:ext cx="1628953" cy="461665"/>
            </a:xfrm>
            <a:prstGeom prst="rect">
              <a:avLst/>
            </a:prstGeom>
            <a:solidFill>
              <a:srgbClr val="FFC000"/>
            </a:solidFill>
            <a:ln>
              <a:noFill/>
            </a:ln>
          </p:spPr>
          <p:txBody>
            <a:bodyPr wrap="square" rtlCol="0">
              <a:noAutofit/>
            </a:bodyPr>
            <a:lstStyle/>
            <a:p>
              <a:pPr fontAlgn="base">
                <a:spcBef>
                  <a:spcPct val="0"/>
                </a:spcBef>
                <a:spcAft>
                  <a:spcPct val="0"/>
                </a:spcAft>
                <a:defRPr/>
              </a:pP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Dest</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Opt</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 </a:t>
              </a:r>
              <a:r>
                <a:rPr lang="en-US" sz="1000" kern="0" dirty="0" err="1">
                  <a:solidFill>
                    <a:srgbClr val="000000"/>
                  </a:solidFill>
                  <a:latin typeface="微软雅黑" panose="020B0503020204020204" pitchFamily="34" charset="-122"/>
                  <a:ea typeface="微软雅黑" panose="020B0503020204020204" pitchFamily="34" charset="-122"/>
                  <a:cs typeface="Arial"/>
                  <a:sym typeface="+mn-lt"/>
                </a:rPr>
                <a:t>Hdr</a:t>
              </a:r>
              <a:r>
                <a:rPr lang="en-US" sz="1000" kern="0" dirty="0">
                  <a:solidFill>
                    <a:srgbClr val="000000"/>
                  </a:solidFill>
                  <a:latin typeface="微软雅黑" panose="020B0503020204020204" pitchFamily="34" charset="-122"/>
                  <a:ea typeface="微软雅黑" panose="020B0503020204020204" pitchFamily="34" charset="-122"/>
                  <a:cs typeface="Arial"/>
                  <a:sym typeface="+mn-lt"/>
                </a:rPr>
                <a:t>:</a:t>
              </a:r>
            </a:p>
            <a:p>
              <a:pPr fontAlgn="base">
                <a:spcBef>
                  <a:spcPct val="0"/>
                </a:spcBef>
                <a:spcAft>
                  <a:spcPct val="0"/>
                </a:spcAft>
                <a:defRPr/>
              </a:pPr>
              <a:r>
                <a:rPr lang="en-US" sz="900" kern="0" dirty="0">
                  <a:solidFill>
                    <a:srgbClr val="000000"/>
                  </a:solidFill>
                  <a:latin typeface="微软雅黑" panose="020B0503020204020204" pitchFamily="34" charset="-122"/>
                  <a:ea typeface="微软雅黑" panose="020B0503020204020204" pitchFamily="34" charset="-122"/>
                  <a:cs typeface="Arial"/>
                  <a:sym typeface="+mn-lt"/>
                </a:rPr>
                <a:t>Bitstring: 0110</a:t>
              </a:r>
            </a:p>
          </p:txBody>
        </p:sp>
        <p:sp>
          <p:nvSpPr>
            <p:cNvPr id="49" name="TextBox 114">
              <a:extLst>
                <a:ext uri="{FF2B5EF4-FFF2-40B4-BE49-F238E27FC236}">
                  <a16:creationId xmlns:a16="http://schemas.microsoft.com/office/drawing/2014/main" id="{74399900-5010-4D5C-B049-88FCD82F0F00}"/>
                </a:ext>
              </a:extLst>
            </p:cNvPr>
            <p:cNvSpPr txBox="1"/>
            <p:nvPr/>
          </p:nvSpPr>
          <p:spPr>
            <a:xfrm>
              <a:off x="3792519" y="4715967"/>
              <a:ext cx="1627812" cy="666138"/>
            </a:xfrm>
            <a:prstGeom prst="rect">
              <a:avLst/>
            </a:prstGeom>
            <a:solidFill>
              <a:srgbClr val="DDDDDD"/>
            </a:solidFill>
            <a:ln>
              <a:no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IPv4/6 Hdr(inner):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SA: X, DA: mcastX</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sym typeface="+mn-lt"/>
                </a:rPr>
                <a:t>Payload</a:t>
              </a:r>
            </a:p>
          </p:txBody>
        </p:sp>
        <p:sp>
          <p:nvSpPr>
            <p:cNvPr id="50" name="文本框 49">
              <a:extLst>
                <a:ext uri="{FF2B5EF4-FFF2-40B4-BE49-F238E27FC236}">
                  <a16:creationId xmlns:a16="http://schemas.microsoft.com/office/drawing/2014/main" id="{3414E59D-A6C1-4BA8-B563-46C924DF61E1}"/>
                </a:ext>
              </a:extLst>
            </p:cNvPr>
            <p:cNvSpPr txBox="1"/>
            <p:nvPr/>
          </p:nvSpPr>
          <p:spPr>
            <a:xfrm>
              <a:off x="8762731" y="3430043"/>
              <a:ext cx="3128435" cy="721648"/>
            </a:xfrm>
            <a:prstGeom prst="rect">
              <a:avLst/>
            </a:prstGeom>
            <a:solidFill>
              <a:srgbClr val="FFFFFF"/>
            </a:solidFill>
          </p:spPr>
          <p:txBody>
            <a:bodyPr wrap="square" lIns="35991" rIns="35991" rtlCol="0">
              <a:spAutoFit/>
            </a:bodyPr>
            <a:lstStyle/>
            <a:p>
              <a:pPr fontAlgn="base">
                <a:spcBef>
                  <a:spcPct val="0"/>
                </a:spcBef>
                <a:spcAft>
                  <a:spcPct val="0"/>
                </a:spcAft>
                <a:defRPr/>
              </a:pPr>
              <a:r>
                <a:rPr lang="en-US" altLang="zh-CN" sz="1100" kern="0" dirty="0">
                  <a:solidFill>
                    <a:srgbClr val="0000FF"/>
                  </a:solidFill>
                  <a:latin typeface="微软雅黑" panose="020B0503020204020204" pitchFamily="34" charset="-122"/>
                  <a:ea typeface="微软雅黑" panose="020B0503020204020204" pitchFamily="34" charset="-122"/>
                  <a:cs typeface="+mn-ea"/>
                  <a:sym typeface="+mn-lt"/>
                </a:rPr>
                <a:t>IPv6 SA</a:t>
              </a:r>
            </a:p>
            <a:p>
              <a:pPr fontAlgn="base">
                <a:spcBef>
                  <a:spcPct val="0"/>
                </a:spcBef>
                <a:spcAft>
                  <a:spcPct val="0"/>
                </a:spcAft>
                <a:defRPr/>
              </a:pPr>
              <a:r>
                <a:rPr lang="zh-CN" altLang="en-US" sz="1100" kern="0" dirty="0">
                  <a:solidFill>
                    <a:srgbClr val="000000"/>
                  </a:solidFill>
                  <a:latin typeface="微软雅黑" panose="020B0503020204020204" pitchFamily="34" charset="-122"/>
                  <a:ea typeface="微软雅黑" panose="020B0503020204020204" pitchFamily="34" charset="-122"/>
                  <a:cs typeface="+mn-ea"/>
                  <a:sym typeface="+mn-lt"/>
                </a:rPr>
                <a:t>VPN or public network multicast service </a:t>
              </a:r>
              <a:r>
                <a:rPr lang="en-US" altLang="zh-CN" sz="1100" kern="0" dirty="0">
                  <a:solidFill>
                    <a:srgbClr val="000000"/>
                  </a:solidFill>
                  <a:latin typeface="微软雅黑" panose="020B0503020204020204" pitchFamily="34" charset="-122"/>
                  <a:ea typeface="微软雅黑" panose="020B0503020204020204" pitchFamily="34" charset="-122"/>
                  <a:cs typeface="+mn-ea"/>
                  <a:sym typeface="+mn-lt"/>
                </a:rPr>
                <a:t>with </a:t>
              </a:r>
              <a:r>
                <a:rPr lang="en-US" altLang="zh-CN" sz="1100" kern="0" dirty="0" err="1">
                  <a:solidFill>
                    <a:srgbClr val="000000"/>
                  </a:solidFill>
                  <a:latin typeface="微软雅黑" panose="020B0503020204020204" pitchFamily="34" charset="-122"/>
                  <a:ea typeface="微软雅黑" panose="020B0503020204020204" pitchFamily="34" charset="-122"/>
                  <a:cs typeface="+mn-ea"/>
                  <a:sym typeface="+mn-lt"/>
                </a:rPr>
                <a:t>Scr.DTx</a:t>
              </a:r>
              <a:endParaRPr lang="en-US" altLang="zh-CN" sz="1100" kern="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51" name="直接箭头连接符 50">
              <a:extLst>
                <a:ext uri="{FF2B5EF4-FFF2-40B4-BE49-F238E27FC236}">
                  <a16:creationId xmlns:a16="http://schemas.microsoft.com/office/drawing/2014/main" id="{D574A066-3119-4751-8026-B507C8E8B2BD}"/>
                </a:ext>
              </a:extLst>
            </p:cNvPr>
            <p:cNvCxnSpPr/>
            <p:nvPr/>
          </p:nvCxnSpPr>
          <p:spPr bwMode="auto">
            <a:xfrm>
              <a:off x="7608021" y="3877289"/>
              <a:ext cx="1061519" cy="453409"/>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D4D7F7F-B6D4-4764-964B-286151F53079}"/>
                </a:ext>
              </a:extLst>
            </p:cNvPr>
            <p:cNvCxnSpPr/>
            <p:nvPr/>
          </p:nvCxnSpPr>
          <p:spPr bwMode="auto">
            <a:xfrm flipV="1">
              <a:off x="7609627" y="3627795"/>
              <a:ext cx="1153103" cy="15949"/>
            </a:xfrm>
            <a:prstGeom prst="straightConnector1">
              <a:avLst/>
            </a:prstGeom>
            <a:noFill/>
            <a:ln w="9525" cap="flat" cmpd="sng" algn="ctr">
              <a:solidFill>
                <a:srgbClr val="0000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左大括号 52">
              <a:extLst>
                <a:ext uri="{FF2B5EF4-FFF2-40B4-BE49-F238E27FC236}">
                  <a16:creationId xmlns:a16="http://schemas.microsoft.com/office/drawing/2014/main" id="{DFE815C6-5EB7-4F59-AED0-10378FB3102A}"/>
                </a:ext>
              </a:extLst>
            </p:cNvPr>
            <p:cNvSpPr/>
            <p:nvPr/>
          </p:nvSpPr>
          <p:spPr bwMode="auto">
            <a:xfrm>
              <a:off x="3410183" y="4734353"/>
              <a:ext cx="250209" cy="679114"/>
            </a:xfrm>
            <a:prstGeom prst="leftBrace">
              <a:avLst>
                <a:gd name="adj1" fmla="val 35742"/>
                <a:gd name="adj2" fmla="val 50000"/>
              </a:avLst>
            </a:prstGeom>
            <a:noFill/>
            <a:ln w="9525" cap="flat" cmpd="sng" algn="ctr">
              <a:solidFill>
                <a:srgbClr val="1D1D1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文本框 53">
              <a:extLst>
                <a:ext uri="{FF2B5EF4-FFF2-40B4-BE49-F238E27FC236}">
                  <a16:creationId xmlns:a16="http://schemas.microsoft.com/office/drawing/2014/main" id="{71276F07-7BDB-435B-ADF5-3EC88929266F}"/>
                </a:ext>
              </a:extLst>
            </p:cNvPr>
            <p:cNvSpPr txBox="1"/>
            <p:nvPr/>
          </p:nvSpPr>
          <p:spPr>
            <a:xfrm>
              <a:off x="1625265" y="4899389"/>
              <a:ext cx="1749121" cy="693893"/>
            </a:xfrm>
            <a:prstGeom prst="rect">
              <a:avLst/>
            </a:prstGeom>
            <a:solidFill>
              <a:srgbClr val="DDDDDD"/>
            </a:solidFill>
          </p:spPr>
          <p:txBody>
            <a:bodyPr wrap="square" lIns="35991" r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5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Public or private IPv4/6 multicast packets</a:t>
              </a:r>
            </a:p>
          </p:txBody>
        </p:sp>
        <p:sp>
          <p:nvSpPr>
            <p:cNvPr id="55" name="文本框 54">
              <a:extLst>
                <a:ext uri="{FF2B5EF4-FFF2-40B4-BE49-F238E27FC236}">
                  <a16:creationId xmlns:a16="http://schemas.microsoft.com/office/drawing/2014/main" id="{D1D19F22-5300-4164-BF1F-6947CE1245D4}"/>
                </a:ext>
              </a:extLst>
            </p:cNvPr>
            <p:cNvSpPr txBox="1"/>
            <p:nvPr/>
          </p:nvSpPr>
          <p:spPr>
            <a:xfrm>
              <a:off x="8791699" y="4221923"/>
              <a:ext cx="3077434" cy="721648"/>
            </a:xfrm>
            <a:prstGeom prst="rect">
              <a:avLst/>
            </a:prstGeom>
            <a:solidFill>
              <a:srgbClr val="FFFFFF"/>
            </a:solidFill>
          </p:spPr>
          <p:txBody>
            <a:bodyPr wrap="square" lIns="35991" rIns="35991" rtlCol="0">
              <a:spAutoFit/>
            </a:bodyPr>
            <a:lstStyle/>
            <a:p>
              <a:pPr fontAlgn="base">
                <a:spcBef>
                  <a:spcPct val="0"/>
                </a:spcBef>
                <a:spcAft>
                  <a:spcPct val="0"/>
                </a:spcAft>
                <a:defRPr/>
              </a:pPr>
              <a:r>
                <a:rPr lang="en-US" altLang="zh-CN" sz="1100" kern="0" dirty="0">
                  <a:solidFill>
                    <a:srgbClr val="E9002F"/>
                  </a:solidFill>
                  <a:latin typeface="微软雅黑" panose="020B0503020204020204" pitchFamily="34" charset="-122"/>
                  <a:ea typeface="微软雅黑" panose="020B0503020204020204" pitchFamily="34" charset="-122"/>
                  <a:cs typeface="+mn-ea"/>
                  <a:sym typeface="+mn-lt"/>
                </a:rPr>
                <a:t>IPv6 DA</a:t>
              </a:r>
            </a:p>
            <a:p>
              <a:pPr fontAlgn="base">
                <a:spcBef>
                  <a:spcPct val="0"/>
                </a:spcBef>
                <a:spcAft>
                  <a:spcPct val="0"/>
                </a:spcAft>
                <a:defRPr/>
              </a:pPr>
              <a:r>
                <a:rPr lang="en-US" altLang="zh-CN" sz="1100" kern="0" dirty="0">
                  <a:solidFill>
                    <a:srgbClr val="000000"/>
                  </a:solidFill>
                  <a:latin typeface="微软雅黑" panose="020B0503020204020204" pitchFamily="34" charset="-122"/>
                  <a:ea typeface="微软雅黑" panose="020B0503020204020204" pitchFamily="34" charset="-122"/>
                  <a:cs typeface="+mn-ea"/>
                  <a:sym typeface="+mn-lt"/>
                </a:rPr>
                <a:t>Indicate next MSR6 Replication Endpoint</a:t>
              </a:r>
            </a:p>
          </p:txBody>
        </p:sp>
        <p:sp>
          <p:nvSpPr>
            <p:cNvPr id="56" name="矩形 55">
              <a:extLst>
                <a:ext uri="{FF2B5EF4-FFF2-40B4-BE49-F238E27FC236}">
                  <a16:creationId xmlns:a16="http://schemas.microsoft.com/office/drawing/2014/main" id="{15C30C23-4E14-4C64-B0D8-7386D38F79E5}"/>
                </a:ext>
              </a:extLst>
            </p:cNvPr>
            <p:cNvSpPr/>
            <p:nvPr/>
          </p:nvSpPr>
          <p:spPr>
            <a:xfrm>
              <a:off x="4614889" y="2377892"/>
              <a:ext cx="707338" cy="407084"/>
            </a:xfrm>
            <a:prstGeom prst="rect">
              <a:avLst/>
            </a:prstGeom>
          </p:spPr>
          <p:txBody>
            <a:bodyPr wrap="square">
              <a:spAutoFit/>
            </a:bodyPr>
            <a:lstStyle/>
            <a:p>
              <a:pPr algn="ctr" defTabSz="914478"/>
              <a:r>
                <a:rPr lang="en-US" altLang="zh-CN" sz="1600">
                  <a:solidFill>
                    <a:srgbClr val="1D1D1A"/>
                  </a:solidFill>
                  <a:ea typeface="等线" panose="02010600030101010101" pitchFamily="2" charset="-122"/>
                  <a:cs typeface="+mn-ea"/>
                  <a:sym typeface="+mn-lt"/>
                </a:rPr>
                <a:t>PE1</a:t>
              </a:r>
            </a:p>
          </p:txBody>
        </p:sp>
        <p:sp>
          <p:nvSpPr>
            <p:cNvPr id="57" name="TextBox 81">
              <a:extLst>
                <a:ext uri="{FF2B5EF4-FFF2-40B4-BE49-F238E27FC236}">
                  <a16:creationId xmlns:a16="http://schemas.microsoft.com/office/drawing/2014/main" id="{2EF4705C-F4A4-4B7B-8939-A357E56CA0E2}"/>
                </a:ext>
              </a:extLst>
            </p:cNvPr>
            <p:cNvSpPr txBox="1"/>
            <p:nvPr/>
          </p:nvSpPr>
          <p:spPr>
            <a:xfrm>
              <a:off x="8722755" y="2663258"/>
              <a:ext cx="1561355" cy="555115"/>
            </a:xfrm>
            <a:prstGeom prst="rect">
              <a:avLst/>
            </a:prstGeom>
            <a:solidFill>
              <a:srgbClr val="FFFFFF"/>
            </a:solidFill>
            <a:ln>
              <a:solidFill>
                <a:srgbClr val="1D1D1A">
                  <a:lumMod val="50000"/>
                  <a:lumOff val="50000"/>
                </a:srgbClr>
              </a:solidFill>
            </a:ln>
          </p:spPr>
          <p:txBody>
            <a:bodyPr wrap="square" rtlCol="0">
              <a:spAutoFit/>
            </a:bodyPr>
            <a:lstStyle/>
            <a:p>
              <a:pPr marL="0" marR="0" lvl="0" indent="0" defTabSz="914478"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cs typeface="Arial"/>
                  <a:sym typeface="+mn-lt"/>
                </a:rPr>
                <a:t>IPv4/6 Hdr:</a:t>
              </a:r>
            </a:p>
            <a:p>
              <a:pPr marL="0" marR="0" lvl="0" indent="0" defTabSz="914478"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cs typeface="Arial"/>
                  <a:sym typeface="+mn-lt"/>
                </a:rPr>
                <a:t>SA: X, DA: mcastX</a:t>
              </a:r>
            </a:p>
            <a:p>
              <a:pPr marL="0" marR="0" lvl="0" indent="0" defTabSz="914478"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cs typeface="Arial"/>
                  <a:sym typeface="+mn-lt"/>
                </a:rPr>
                <a:t>Payload</a:t>
              </a:r>
            </a:p>
          </p:txBody>
        </p:sp>
        <p:cxnSp>
          <p:nvCxnSpPr>
            <p:cNvPr id="58" name="直接箭头连接符 57">
              <a:extLst>
                <a:ext uri="{FF2B5EF4-FFF2-40B4-BE49-F238E27FC236}">
                  <a16:creationId xmlns:a16="http://schemas.microsoft.com/office/drawing/2014/main" id="{F9438193-5176-4EEB-8568-57CC54CBFC1D}"/>
                </a:ext>
              </a:extLst>
            </p:cNvPr>
            <p:cNvCxnSpPr/>
            <p:nvPr/>
          </p:nvCxnSpPr>
          <p:spPr bwMode="auto">
            <a:xfrm>
              <a:off x="7578020" y="4342520"/>
              <a:ext cx="1061519" cy="855410"/>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本框 58">
              <a:extLst>
                <a:ext uri="{FF2B5EF4-FFF2-40B4-BE49-F238E27FC236}">
                  <a16:creationId xmlns:a16="http://schemas.microsoft.com/office/drawing/2014/main" id="{77BDFD26-87D5-4C37-AFB3-9A140AAFBC64}"/>
                </a:ext>
              </a:extLst>
            </p:cNvPr>
            <p:cNvSpPr txBox="1"/>
            <p:nvPr/>
          </p:nvSpPr>
          <p:spPr>
            <a:xfrm>
              <a:off x="8804994" y="5020216"/>
              <a:ext cx="3077434" cy="518107"/>
            </a:xfrm>
            <a:prstGeom prst="rect">
              <a:avLst/>
            </a:prstGeom>
            <a:solidFill>
              <a:srgbClr val="FFFFFF"/>
            </a:solidFill>
            <a:ln>
              <a:solidFill>
                <a:schemeClr val="bg1"/>
              </a:solidFill>
            </a:ln>
          </p:spPr>
          <p:txBody>
            <a:bodyPr wrap="square" lIns="35991" rIns="35991" rtlCol="0">
              <a:spAutoFit/>
            </a:bodyPr>
            <a:lstStyle/>
            <a:p>
              <a:pPr fontAlgn="base">
                <a:spcBef>
                  <a:spcPct val="0"/>
                </a:spcBef>
                <a:spcAft>
                  <a:spcPct val="0"/>
                </a:spcAft>
                <a:defRPr/>
              </a:pPr>
              <a:r>
                <a:rPr lang="en-US" altLang="zh-CN" sz="1100" kern="0" dirty="0">
                  <a:latin typeface="微软雅黑" panose="020B0503020204020204" pitchFamily="34" charset="-122"/>
                  <a:ea typeface="微软雅黑" panose="020B0503020204020204" pitchFamily="34" charset="-122"/>
                  <a:cs typeface="+mn-ea"/>
                  <a:sym typeface="+mn-lt"/>
                </a:rPr>
                <a:t>RGB </a:t>
              </a:r>
              <a:r>
                <a:rPr lang="en-US" altLang="zh-CN" sz="1100" kern="0" dirty="0" err="1">
                  <a:latin typeface="微软雅黑" panose="020B0503020204020204" pitchFamily="34" charset="-122"/>
                  <a:ea typeface="微软雅黑" panose="020B0503020204020204" pitchFamily="34" charset="-122"/>
                  <a:cs typeface="+mn-ea"/>
                  <a:sym typeface="+mn-lt"/>
                </a:rPr>
                <a:t>DoH</a:t>
              </a:r>
              <a:r>
                <a:rPr lang="en-US" altLang="zh-CN" sz="1100" kern="0" dirty="0">
                  <a:latin typeface="微软雅黑" panose="020B0503020204020204" pitchFamily="34" charset="-122"/>
                  <a:ea typeface="微软雅黑" panose="020B0503020204020204" pitchFamily="34" charset="-122"/>
                  <a:cs typeface="+mn-ea"/>
                  <a:sym typeface="+mn-lt"/>
                </a:rPr>
                <a:t> Option</a:t>
              </a:r>
            </a:p>
            <a:p>
              <a:pPr fontAlgn="base">
                <a:spcBef>
                  <a:spcPct val="0"/>
                </a:spcBef>
                <a:spcAft>
                  <a:spcPct val="0"/>
                </a:spcAft>
                <a:defRPr/>
              </a:pPr>
              <a:r>
                <a:rPr lang="en-US" altLang="zh-CN" sz="1100" kern="0" dirty="0">
                  <a:solidFill>
                    <a:srgbClr val="000000"/>
                  </a:solidFill>
                  <a:latin typeface="微软雅黑" panose="020B0503020204020204" pitchFamily="34" charset="-122"/>
                  <a:ea typeface="微软雅黑" panose="020B0503020204020204" pitchFamily="34" charset="-122"/>
                  <a:cs typeface="+mn-ea"/>
                  <a:sym typeface="+mn-lt"/>
                </a:rPr>
                <a:t>BIER Forwarding may be re-used</a:t>
              </a:r>
            </a:p>
          </p:txBody>
        </p:sp>
      </p:grpSp>
    </p:spTree>
    <p:extLst>
      <p:ext uri="{BB962C8B-B14F-4D97-AF65-F5344CB8AC3E}">
        <p14:creationId xmlns:p14="http://schemas.microsoft.com/office/powerpoint/2010/main" val="354689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pPr algn="l"/>
            <a:r>
              <a:rPr lang="en-US" altLang="zh-CN" sz="4000" dirty="0"/>
              <a:t>Next Steps</a:t>
            </a:r>
            <a:endParaRPr lang="zh-CN" altLang="en-US" sz="4267" dirty="0">
              <a:latin typeface="Calibri Light" panose="020F0302020204030204" pitchFamily="34" charset="0"/>
              <a:ea typeface="Arial Unicode MS" panose="020B0604020202020204" pitchFamily="34" charset="-122"/>
              <a:cs typeface="Arial Unicode MS" panose="020B0604020202020204" pitchFamily="34" charset="-122"/>
            </a:endParaRPr>
          </a:p>
        </p:txBody>
      </p:sp>
      <p:sp>
        <p:nvSpPr>
          <p:cNvPr id="10" name="内容占位符 2"/>
          <p:cNvSpPr>
            <a:spLocks noGrp="1"/>
          </p:cNvSpPr>
          <p:nvPr>
            <p:ph idx="1"/>
          </p:nvPr>
        </p:nvSpPr>
        <p:spPr/>
        <p:txBody>
          <a:bodyPr>
            <a:noAutofit/>
          </a:bodyPr>
          <a:lstStyle/>
          <a:p>
            <a:pPr>
              <a:spcBef>
                <a:spcPts val="600"/>
              </a:spcBef>
              <a:spcAft>
                <a:spcPts val="600"/>
              </a:spcAft>
            </a:pPr>
            <a:r>
              <a:rPr lang="en-US" altLang="zh-CN" sz="2800" dirty="0"/>
              <a:t>Revise the draft according to feedbacks</a:t>
            </a:r>
          </a:p>
          <a:p>
            <a:pPr lvl="1">
              <a:spcBef>
                <a:spcPts val="600"/>
              </a:spcBef>
              <a:spcAft>
                <a:spcPts val="600"/>
              </a:spcAft>
            </a:pPr>
            <a:r>
              <a:rPr lang="en-US" altLang="zh-CN" sz="2400" dirty="0"/>
              <a:t>Comment by </a:t>
            </a:r>
            <a:r>
              <a:rPr lang="en-US" altLang="zh-CN" sz="2400" dirty="0" err="1"/>
              <a:t>Toerless</a:t>
            </a:r>
            <a:r>
              <a:rPr lang="en-US" altLang="zh-CN" sz="2400" dirty="0"/>
              <a:t>: removing unnecessary fields in the RGB Option.</a:t>
            </a:r>
          </a:p>
          <a:p>
            <a:pPr lvl="1">
              <a:spcBef>
                <a:spcPts val="600"/>
              </a:spcBef>
              <a:spcAft>
                <a:spcPts val="600"/>
              </a:spcAft>
            </a:pPr>
            <a:r>
              <a:rPr lang="en-US" altLang="zh-CN" sz="2400" dirty="0"/>
              <a:t>Other MSR6 BE solution, e.g., draft-</a:t>
            </a:r>
            <a:r>
              <a:rPr lang="en-US" altLang="zh-CN" sz="2400" dirty="0" err="1"/>
              <a:t>chen</a:t>
            </a:r>
            <a:r>
              <a:rPr lang="en-US" altLang="zh-CN" sz="2400" dirty="0"/>
              <a:t>-</a:t>
            </a:r>
            <a:r>
              <a:rPr lang="en-US" altLang="zh-CN" sz="2400" dirty="0" err="1"/>
              <a:t>pim</a:t>
            </a:r>
            <a:r>
              <a:rPr lang="en-US" altLang="zh-CN" sz="2400" dirty="0"/>
              <a:t>-be-</a:t>
            </a:r>
            <a:r>
              <a:rPr lang="en-US" altLang="zh-CN" sz="2400" dirty="0" err="1"/>
              <a:t>mrh</a:t>
            </a:r>
            <a:r>
              <a:rPr lang="en-US" altLang="zh-CN" sz="2400" dirty="0"/>
              <a:t>: discussing with the authors for coordination between different solutions.</a:t>
            </a:r>
          </a:p>
          <a:p>
            <a:pPr>
              <a:spcBef>
                <a:spcPts val="600"/>
              </a:spcBef>
              <a:spcAft>
                <a:spcPts val="600"/>
              </a:spcAft>
            </a:pPr>
            <a:r>
              <a:rPr lang="en-US" altLang="zh-CN" sz="2800" dirty="0"/>
              <a:t>Any questions or comments are Welcomed</a:t>
            </a:r>
          </a:p>
          <a:p>
            <a:pPr>
              <a:spcBef>
                <a:spcPts val="600"/>
              </a:spcBef>
              <a:spcAft>
                <a:spcPts val="600"/>
              </a:spcAft>
            </a:pPr>
            <a:endParaRPr lang="en-US" altLang="zh-CN" sz="2800" dirty="0"/>
          </a:p>
          <a:p>
            <a:pPr>
              <a:spcBef>
                <a:spcPts val="600"/>
              </a:spcBef>
              <a:spcAft>
                <a:spcPts val="600"/>
              </a:spcAft>
            </a:pPr>
            <a:endParaRPr lang="en-US" altLang="zh-CN" sz="2800" dirty="0"/>
          </a:p>
        </p:txBody>
      </p:sp>
      <p:sp>
        <p:nvSpPr>
          <p:cNvPr id="11" name="日期占位符 3">
            <a:extLst>
              <a:ext uri="{FF2B5EF4-FFF2-40B4-BE49-F238E27FC236}">
                <a16:creationId xmlns:a16="http://schemas.microsoft.com/office/drawing/2014/main" id="{51BC697C-C975-4D7A-9FC9-0E80529E9EBF}"/>
              </a:ext>
            </a:extLst>
          </p:cNvPr>
          <p:cNvSpPr>
            <a:spLocks noGrp="1"/>
          </p:cNvSpPr>
          <p:nvPr>
            <p:ph type="dt" sz="half" idx="10"/>
          </p:nvPr>
        </p:nvSpPr>
        <p:spPr/>
        <p:txBody>
          <a:bodyPr/>
          <a:lstStyle/>
          <a:p>
            <a:r>
              <a:rPr lang="en-US" altLang="zh-CN" dirty="0"/>
              <a:t>July 2022</a:t>
            </a:r>
            <a:endParaRPr lang="zh-CN" altLang="en-US" dirty="0"/>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8</a:t>
            </a:fld>
            <a:endParaRPr lang="zh-CN" altLang="en-US" dirty="0"/>
          </a:p>
        </p:txBody>
      </p:sp>
      <p:sp>
        <p:nvSpPr>
          <p:cNvPr id="13" name="页脚占位符 5">
            <a:extLst>
              <a:ext uri="{FF2B5EF4-FFF2-40B4-BE49-F238E27FC236}">
                <a16:creationId xmlns:a16="http://schemas.microsoft.com/office/drawing/2014/main" id="{D156529F-6E40-4D55-9947-D31E53679075}"/>
              </a:ext>
            </a:extLst>
          </p:cNvPr>
          <p:cNvSpPr txBox="1">
            <a:spLocks/>
          </p:cNvSpPr>
          <p:nvPr/>
        </p:nvSpPr>
        <p:spPr>
          <a:xfrm>
            <a:off x="3215680" y="6356350"/>
            <a:ext cx="576064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MSR6 BE Solution</a:t>
            </a:r>
          </a:p>
        </p:txBody>
      </p:sp>
    </p:spTree>
    <p:extLst>
      <p:ext uri="{BB962C8B-B14F-4D97-AF65-F5344CB8AC3E}">
        <p14:creationId xmlns:p14="http://schemas.microsoft.com/office/powerpoint/2010/main" val="104982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ctrTitle"/>
          </p:nvPr>
        </p:nvSpPr>
        <p:spPr bwMode="auto">
          <a:xfrm>
            <a:off x="1919536" y="2967335"/>
            <a:ext cx="83529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altLang="zh-CN" sz="5400" b="1" dirty="0"/>
              <a:t>Thanks</a:t>
            </a:r>
            <a:endParaRPr lang="zh-CN" altLang="zh-CN" sz="5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4685402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61080</TotalTime>
  <Words>1223</Words>
  <Application>Microsoft Office PowerPoint</Application>
  <PresentationFormat>宽屏</PresentationFormat>
  <Paragraphs>209</Paragraphs>
  <Slides>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 Unicode MS</vt:lpstr>
      <vt:lpstr>Carlito</vt:lpstr>
      <vt:lpstr>LiberationSans</vt:lpstr>
      <vt:lpstr>微软雅黑</vt:lpstr>
      <vt:lpstr>Arial</vt:lpstr>
      <vt:lpstr>Calibri</vt:lpstr>
      <vt:lpstr>Calibri Light</vt:lpstr>
      <vt:lpstr>Courier New</vt:lpstr>
      <vt:lpstr>Wingdings</vt:lpstr>
      <vt:lpstr>Office 主题</vt:lpstr>
      <vt:lpstr>MSR6 BE Solution</vt:lpstr>
      <vt:lpstr>MSR6 BE</vt:lpstr>
      <vt:lpstr>RGB Segment &amp; RGB Option</vt:lpstr>
      <vt:lpstr>Packet Processing Procedure</vt:lpstr>
      <vt:lpstr>Source Segment Concept</vt:lpstr>
      <vt:lpstr>Source Segment for MSR6 MVPN service</vt:lpstr>
      <vt:lpstr>Encapsulation of Source Segment and RGB Segment for MSR6 MVPN</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 of Dedicated Metric for Flexible Algorithm in IGP</dc:title>
  <dc:creator>chenmengxiao (RD)</dc:creator>
  <cp:lastModifiedBy>chenmengxiao (RD)</cp:lastModifiedBy>
  <cp:revision>128</cp:revision>
  <dcterms:modified xsi:type="dcterms:W3CDTF">2022-07-22T10:21:47Z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(3)6pkrmKk7KyDqcdFDqzJ755LKOpCZMHLADT3DqXDIDICAhdupSlnLi+HhFMvyb9yffMIs4bXo_x000d_
LorRlHJMKEtd7Co90uxerDeYcG73SJIsDHlfE/yKSPmK1XDB/kj4SGAsozh2KYBGOBJ8esvU_x000d_
x3uDXrMoR4gLuLtwCOws4mWuIkVmwf9wX8PCSSKYGB9rmlubnktTybINOPSJQHXg4OF1YfSI_x000d_
6mdkTjqnNP31j8QE3v</vt:lpwstr>
  </property>
  <property fmtid="{D5CDD505-2E9C-101B-9397-08002B2CF9AE}" pid="3" name="_ms_pID_7253431">
    <vt:lpwstr>2V+FHVsQOW5noPkiXotb4bYx9rHlxdNZJj17c6qjqEoAZyj5gjTotD_x000d_
GFMDwVOAFjK6TJgFDjvoVtUi/dYCUoqShsnjxfaXIkMV0P64e4xndD14bkAI/HuuuwwDWUMk_x000d_
phr+x0q1ra0Jjlp2n03Uxr/19FSOjiiWDitsYBO6f+8KiYfyc3pfTq+TIQk/Ui13jZ55qnzh_x000d_
zGcmpxmQbsBeX8cnclmV2f/96uG0cRlVLKYV</vt:lpwstr>
  </property>
  <property fmtid="{D5CDD505-2E9C-101B-9397-08002B2CF9AE}" pid="4" name="_ms_pID_7253432">
    <vt:lpwstr>v0JYFtx1DJ5IJflxjl3ZhPM=</vt:lpwstr>
  </property>
  <property fmtid="{D5CDD505-2E9C-101B-9397-08002B2CF9AE}" pid="5" name="sflag">
    <vt:lpwstr>1351836286</vt:lpwstr>
  </property>
</Properties>
</file>