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378703" y="799481"/>
            <a:ext cx="9144000" cy="1557552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4800"/>
              <a:t>MSR6 WG – Why and How ?</a:t>
            </a:r>
            <a:endParaRPr lang="en-US" sz="4800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728135" y="2649537"/>
            <a:ext cx="10897245" cy="377580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3600"/>
              <a:t>IETF114 Philadelphia</a:t>
            </a:r>
            <a:endParaRPr lang="en-US" sz="3600"/>
          </a:p>
          <a:p>
            <a:pPr>
              <a:defRPr/>
            </a:pPr>
            <a:r>
              <a:rPr lang="en-US" sz="3600"/>
              <a:t>v1.0 - 07/14/2022</a:t>
            </a:r>
            <a:endParaRPr lang="en-US"/>
          </a:p>
          <a:p>
            <a:pPr>
              <a:defRPr/>
            </a:pPr>
            <a:br>
              <a:rPr lang="en-US" sz="2800" i="1"/>
            </a:br>
            <a:endParaRPr lang="en-US" sz="2800" i="1"/>
          </a:p>
          <a:p>
            <a:pPr>
              <a:defRPr/>
            </a:pPr>
            <a:endParaRPr lang="en-US" sz="2800" i="1"/>
          </a:p>
          <a:p>
            <a:pPr>
              <a:defRPr/>
            </a:pPr>
            <a:r>
              <a:rPr lang="en-US" sz="3600"/>
              <a:t>Toerless Eckert (Futurewei USA), tte@cs.fau.de</a:t>
            </a:r>
            <a:r>
              <a:rPr lang="en-US"/>
              <a:t>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244335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How do we specify MSR6 solutions</a:t>
            </a:r>
            <a:br>
              <a:rPr/>
            </a:br>
            <a:r>
              <a:rPr sz="3600"/>
              <a:t>in the IETF</a:t>
            </a:r>
            <a:endParaRPr/>
          </a:p>
        </p:txBody>
      </p:sp>
      <p:sp>
        <p:nvSpPr>
          <p:cNvPr id="15816703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Assume there is enough support to work on MSR solutions</a:t>
            </a:r>
            <a:endParaRPr/>
          </a:p>
          <a:p>
            <a:pPr lvl="1">
              <a:defRPr/>
            </a:pPr>
            <a:r>
              <a:rPr/>
              <a:t>because native IPv6 could use better multicast</a:t>
            </a:r>
            <a:endParaRPr/>
          </a:p>
          <a:p>
            <a:pPr lvl="1">
              <a:defRPr/>
            </a:pPr>
            <a:r>
              <a:rPr/>
              <a:t>Or whichever use-case spurs your interest to collaborate/contribute!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There would surely be already a single IETF WG that we could just bring the work to, right ?</a:t>
            </a:r>
            <a:endParaRPr/>
          </a:p>
          <a:p>
            <a:pPr lvl="1">
              <a:defRPr/>
            </a:pPr>
            <a:r>
              <a:rPr/>
              <a:t>There are already so many working groups, just pick the right one!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918661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51249" y="172356"/>
            <a:ext cx="10705674" cy="101599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Well... almost..</a:t>
            </a:r>
            <a:br>
              <a:rPr/>
            </a:br>
            <a:r>
              <a:rPr sz="2200" i="1">
                <a:solidFill>
                  <a:srgbClr val="FF0000"/>
                </a:solidFill>
              </a:rPr>
              <a:t>routing work in IETF is ... distributed!</a:t>
            </a:r>
            <a:endParaRPr sz="2200"/>
          </a:p>
        </p:txBody>
      </p:sp>
      <p:sp>
        <p:nvSpPr>
          <p:cNvPr id="127464709" name="" hidden="0"/>
          <p:cNvSpPr/>
          <p:nvPr isPhoto="0" userDrawn="0"/>
        </p:nvSpPr>
        <p:spPr bwMode="auto">
          <a:xfrm flipH="0" flipV="0">
            <a:off x="9879489" y="3899144"/>
            <a:ext cx="1286578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PIM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719180935" name="" hidden="0"/>
          <p:cNvSpPr/>
          <p:nvPr isPhoto="0" userDrawn="0"/>
        </p:nvSpPr>
        <p:spPr bwMode="auto">
          <a:xfrm flipH="0" flipV="0">
            <a:off x="7098624" y="1289884"/>
            <a:ext cx="1451102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SPRING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516712658" name="" hidden="0"/>
          <p:cNvSpPr/>
          <p:nvPr isPhoto="0" userDrawn="0"/>
        </p:nvSpPr>
        <p:spPr bwMode="auto">
          <a:xfrm flipH="0" flipV="0">
            <a:off x="8715166" y="4801197"/>
            <a:ext cx="1286578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6MAN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908510260" name="" hidden="0"/>
          <p:cNvSpPr txBox="1"/>
          <p:nvPr isPhoto="0" userDrawn="0"/>
        </p:nvSpPr>
        <p:spPr bwMode="auto">
          <a:xfrm flipH="0" flipV="0">
            <a:off x="8715166" y="5476007"/>
            <a:ext cx="2105269" cy="137163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Owner of </a:t>
            </a:r>
            <a:r>
              <a:rPr sz="1200"/>
              <a:t>IPv6 headers</a:t>
            </a:r>
            <a:endParaRPr sz="1200"/>
          </a:p>
          <a:p>
            <a:pPr>
              <a:defRPr/>
            </a:pPr>
            <a:r>
              <a:rPr sz="1200"/>
              <a:t>including routing headers</a:t>
            </a:r>
            <a:endParaRPr sz="1200"/>
          </a:p>
          <a:p>
            <a:pPr>
              <a:defRPr/>
            </a:pPr>
            <a:r>
              <a:rPr sz="1200" i="1"/>
              <a:t>no multicast </a:t>
            </a:r>
            <a:r>
              <a:rPr sz="1200" i="1"/>
              <a:t>expertise</a:t>
            </a:r>
            <a:endParaRPr i="1"/>
          </a:p>
          <a:p>
            <a:pPr>
              <a:defRPr/>
            </a:pPr>
            <a:r>
              <a:rPr sz="1200" i="1"/>
              <a:t>acts often on use-case</a:t>
            </a:r>
            <a:endParaRPr sz="1200" i="1"/>
          </a:p>
          <a:p>
            <a:pPr>
              <a:defRPr/>
            </a:pPr>
            <a:r>
              <a:rPr sz="1200" i="1"/>
              <a:t>demand for other WGs</a:t>
            </a:r>
            <a:endParaRPr sz="1200" i="1"/>
          </a:p>
          <a:p>
            <a:pPr>
              <a:defRPr/>
            </a:pPr>
            <a:r>
              <a:rPr sz="1200" i="1"/>
              <a:t>RFC8754(SRH) for SPRING</a:t>
            </a:r>
            <a:endParaRPr sz="1200" i="1"/>
          </a:p>
          <a:p>
            <a:pPr>
              <a:defRPr/>
            </a:pPr>
            <a:r>
              <a:rPr sz="1200" i="1"/>
              <a:t>RFC6554 for ROLL</a:t>
            </a:r>
            <a:endParaRPr sz="900" i="1"/>
          </a:p>
        </p:txBody>
      </p:sp>
      <p:sp>
        <p:nvSpPr>
          <p:cNvPr id="380715406" name="" hidden="0"/>
          <p:cNvSpPr txBox="1"/>
          <p:nvPr isPhoto="0" userDrawn="0"/>
        </p:nvSpPr>
        <p:spPr bwMode="auto">
          <a:xfrm flipH="0" flipV="0">
            <a:off x="10234497" y="4629075"/>
            <a:ext cx="1444854" cy="82299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(Stateful) </a:t>
            </a:r>
            <a:r>
              <a:rPr sz="1200"/>
              <a:t>multicast</a:t>
            </a:r>
            <a:endParaRPr sz="1200"/>
          </a:p>
          <a:p>
            <a:pPr>
              <a:defRPr/>
            </a:pPr>
            <a:r>
              <a:rPr sz="1200"/>
              <a:t>routing/host </a:t>
            </a:r>
            <a:endParaRPr sz="1200"/>
          </a:p>
          <a:p>
            <a:pPr>
              <a:defRPr/>
            </a:pPr>
            <a:r>
              <a:rPr sz="1200"/>
              <a:t>protocol specs</a:t>
            </a:r>
            <a:endParaRPr sz="1200"/>
          </a:p>
          <a:p>
            <a:pPr>
              <a:defRPr/>
            </a:pPr>
            <a:r>
              <a:rPr sz="1200"/>
              <a:t>including MLD</a:t>
            </a:r>
            <a:endParaRPr sz="1200"/>
          </a:p>
        </p:txBody>
      </p:sp>
      <p:sp>
        <p:nvSpPr>
          <p:cNvPr id="1756508476" name="" hidden="0"/>
          <p:cNvSpPr/>
          <p:nvPr isPhoto="0" userDrawn="0"/>
        </p:nvSpPr>
        <p:spPr bwMode="auto">
          <a:xfrm flipH="0" flipV="0">
            <a:off x="8906914" y="1967365"/>
            <a:ext cx="1286578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/>
              <a:t>DETNET</a:t>
            </a:r>
            <a:endParaRPr sz="1400">
              <a:highlight>
                <a:srgbClr val="000000"/>
              </a:highlight>
            </a:endParaRPr>
          </a:p>
        </p:txBody>
      </p:sp>
      <p:sp>
        <p:nvSpPr>
          <p:cNvPr id="1353470115" name="" hidden="0"/>
          <p:cNvSpPr/>
          <p:nvPr isPhoto="0" userDrawn="0"/>
        </p:nvSpPr>
        <p:spPr bwMode="auto">
          <a:xfrm flipH="0" flipV="0">
            <a:off x="1742401" y="2922833"/>
            <a:ext cx="1451101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IDR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079608005" name="" hidden="0"/>
          <p:cNvSpPr txBox="1"/>
          <p:nvPr isPhoto="0" userDrawn="0"/>
        </p:nvSpPr>
        <p:spPr bwMode="auto">
          <a:xfrm flipH="0" flipV="0">
            <a:off x="199084" y="2580873"/>
            <a:ext cx="1589069" cy="100587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Owns BGP </a:t>
            </a:r>
            <a:r>
              <a:rPr sz="1200"/>
              <a:t>protocol</a:t>
            </a:r>
            <a:endParaRPr sz="1200"/>
          </a:p>
          <a:p>
            <a:pPr>
              <a:defRPr/>
            </a:pPr>
            <a:r>
              <a:rPr sz="1200"/>
              <a:t>that would require</a:t>
            </a:r>
            <a:endParaRPr sz="1200"/>
          </a:p>
          <a:p>
            <a:pPr>
              <a:defRPr/>
            </a:pPr>
            <a:r>
              <a:rPr sz="1200"/>
              <a:t> extensions </a:t>
            </a:r>
            <a:r>
              <a:rPr sz="1200"/>
              <a:t>for many</a:t>
            </a:r>
            <a:endParaRPr sz="1200"/>
          </a:p>
          <a:p>
            <a:pPr>
              <a:defRPr/>
            </a:pPr>
            <a:r>
              <a:rPr sz="1200"/>
              <a:t>MSR6 for many </a:t>
            </a:r>
            <a:endParaRPr sz="1200"/>
          </a:p>
          <a:p>
            <a:pPr>
              <a:defRPr/>
            </a:pPr>
            <a:r>
              <a:rPr sz="1200"/>
              <a:t>use-cases</a:t>
            </a:r>
            <a:endParaRPr sz="1200"/>
          </a:p>
        </p:txBody>
      </p:sp>
      <p:grpSp>
        <p:nvGrpSpPr>
          <p:cNvPr id="1555805041" name="" hidden="0"/>
          <p:cNvGrpSpPr/>
          <p:nvPr isPhoto="0" userDrawn="0"/>
        </p:nvGrpSpPr>
        <p:grpSpPr bwMode="auto">
          <a:xfrm>
            <a:off x="2574161" y="5557007"/>
            <a:ext cx="2325681" cy="1304465"/>
            <a:chOff x="0" y="0"/>
            <a:chExt cx="2325681" cy="1304465"/>
          </a:xfrm>
        </p:grpSpPr>
        <p:sp>
          <p:nvSpPr>
            <p:cNvPr id="447905518" name="" hidden="0"/>
            <p:cNvSpPr/>
            <p:nvPr isPhoto="0" userDrawn="0"/>
          </p:nvSpPr>
          <p:spPr bwMode="auto">
            <a:xfrm flipH="0" flipV="0">
              <a:off x="381922" y="0"/>
              <a:ext cx="1451101" cy="6508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2400"/>
                <a:t>LSR</a:t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1107793743" name="" hidden="0"/>
            <p:cNvSpPr txBox="1"/>
            <p:nvPr isPhoto="0" userDrawn="0"/>
          </p:nvSpPr>
          <p:spPr bwMode="auto">
            <a:xfrm flipH="0" flipV="0">
              <a:off x="0" y="664349"/>
              <a:ext cx="2325681" cy="640116"/>
            </a:xfrm>
            <a:prstGeom prst="rect">
              <a:avLst/>
            </a:prstGeom>
            <a:noFill/>
          </p:spPr>
          <p:txBody>
            <a:bodyPr vertOverflow="overflow" horzOverflow="clip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/>
                <a:t>Owns ISIS/OSPF IGP protocols</a:t>
              </a:r>
              <a:endParaRPr sz="1200"/>
            </a:p>
            <a:p>
              <a:pPr>
                <a:defRPr/>
              </a:pPr>
              <a:r>
                <a:rPr sz="1200"/>
                <a:t>that would require extensions</a:t>
              </a:r>
              <a:endParaRPr sz="1200"/>
            </a:p>
            <a:p>
              <a:pPr>
                <a:defRPr/>
              </a:pPr>
              <a:r>
                <a:rPr sz="1200"/>
                <a:t>for MSR6 for many use-cases</a:t>
              </a:r>
              <a:endParaRPr sz="1200"/>
            </a:p>
          </p:txBody>
        </p:sp>
      </p:grpSp>
      <p:sp>
        <p:nvSpPr>
          <p:cNvPr id="1287157267" name="" hidden="0"/>
          <p:cNvSpPr txBox="1"/>
          <p:nvPr isPhoto="0" userDrawn="0"/>
        </p:nvSpPr>
        <p:spPr bwMode="auto">
          <a:xfrm flipH="0" flipV="0">
            <a:off x="7051855" y="420411"/>
            <a:ext cx="2783556" cy="82299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Solution group for MPLS and</a:t>
            </a:r>
            <a:endParaRPr sz="1200"/>
          </a:p>
          <a:p>
            <a:pPr>
              <a:defRPr/>
            </a:pPr>
            <a:r>
              <a:rPr sz="1200"/>
              <a:t>IPv6 Segment Routing with</a:t>
            </a:r>
            <a:endParaRPr sz="1200"/>
          </a:p>
          <a:p>
            <a:pPr>
              <a:defRPr/>
            </a:pPr>
            <a:r>
              <a:rPr sz="1200"/>
              <a:t>stateless (unicast) IPv6 routing header</a:t>
            </a:r>
            <a:endParaRPr sz="1200"/>
          </a:p>
          <a:p>
            <a:pPr>
              <a:defRPr/>
            </a:pPr>
            <a:r>
              <a:rPr sz="1200"/>
              <a:t>No real stateless multicast</a:t>
            </a:r>
            <a:endParaRPr sz="1200"/>
          </a:p>
        </p:txBody>
      </p:sp>
      <p:grpSp>
        <p:nvGrpSpPr>
          <p:cNvPr id="1791625469" name="" hidden="0"/>
          <p:cNvGrpSpPr/>
          <p:nvPr isPhoto="0" userDrawn="0"/>
        </p:nvGrpSpPr>
        <p:grpSpPr bwMode="auto">
          <a:xfrm>
            <a:off x="6807110" y="5510952"/>
            <a:ext cx="1690568" cy="1304466"/>
            <a:chOff x="0" y="0"/>
            <a:chExt cx="1690568" cy="1304466"/>
          </a:xfrm>
        </p:grpSpPr>
        <p:sp>
          <p:nvSpPr>
            <p:cNvPr id="622073314" name="" hidden="0"/>
            <p:cNvSpPr/>
            <p:nvPr isPhoto="0" userDrawn="0"/>
          </p:nvSpPr>
          <p:spPr bwMode="auto">
            <a:xfrm flipH="0" flipV="0">
              <a:off x="108419" y="0"/>
              <a:ext cx="1286578" cy="650873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2400"/>
                <a:t>V6OPS</a:t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1686597438" name="" hidden="0"/>
            <p:cNvSpPr txBox="1"/>
            <p:nvPr isPhoto="0" userDrawn="0"/>
          </p:nvSpPr>
          <p:spPr bwMode="auto">
            <a:xfrm flipH="0" flipV="0">
              <a:off x="0" y="664350"/>
              <a:ext cx="1690568" cy="640116"/>
            </a:xfrm>
            <a:prstGeom prst="rect">
              <a:avLst/>
            </a:prstGeom>
            <a:noFill/>
          </p:spPr>
          <p:txBody>
            <a:bodyPr vertOverflow="overflow" horzOverflow="clip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/>
                <a:t>IPv6 (unicast) network</a:t>
              </a:r>
              <a:endParaRPr sz="1200"/>
            </a:p>
            <a:p>
              <a:pPr>
                <a:defRPr/>
              </a:pPr>
              <a:r>
                <a:rPr sz="1200"/>
                <a:t>operations group. </a:t>
              </a:r>
              <a:endParaRPr sz="1200"/>
            </a:p>
            <a:p>
              <a:pPr>
                <a:defRPr/>
              </a:pPr>
              <a:r>
                <a:rPr sz="1200" i="1"/>
                <a:t>No multicast expertise</a:t>
              </a:r>
              <a:endParaRPr sz="1200" i="1"/>
            </a:p>
          </p:txBody>
        </p:sp>
      </p:grpSp>
      <p:grpSp>
        <p:nvGrpSpPr>
          <p:cNvPr id="643033856" name="" hidden="0"/>
          <p:cNvGrpSpPr/>
          <p:nvPr isPhoto="0" userDrawn="0"/>
        </p:nvGrpSpPr>
        <p:grpSpPr bwMode="auto">
          <a:xfrm>
            <a:off x="4850955" y="5571133"/>
            <a:ext cx="1749652" cy="1304465"/>
            <a:chOff x="0" y="0"/>
            <a:chExt cx="1749652" cy="1304465"/>
          </a:xfrm>
        </p:grpSpPr>
        <p:sp>
          <p:nvSpPr>
            <p:cNvPr id="237313258" name="" hidden="0"/>
            <p:cNvSpPr/>
            <p:nvPr isPhoto="0" userDrawn="0"/>
          </p:nvSpPr>
          <p:spPr bwMode="auto">
            <a:xfrm flipH="0" flipV="0">
              <a:off x="108418" y="0"/>
              <a:ext cx="1286578" cy="650873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800"/>
                <a:t>MBONED</a:t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1126739660" name="" hidden="0"/>
            <p:cNvSpPr txBox="1"/>
            <p:nvPr isPhoto="0" userDrawn="0"/>
          </p:nvSpPr>
          <p:spPr bwMode="auto">
            <a:xfrm flipH="0" flipV="0">
              <a:off x="0" y="664349"/>
              <a:ext cx="1749652" cy="640116"/>
            </a:xfrm>
            <a:prstGeom prst="rect">
              <a:avLst/>
            </a:prstGeom>
            <a:noFill/>
          </p:spPr>
          <p:txBody>
            <a:bodyPr vertOverflow="overflow" horzOverflow="clip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/>
                <a:t>Any multicast network</a:t>
              </a:r>
              <a:endParaRPr sz="1200"/>
            </a:p>
            <a:p>
              <a:pPr>
                <a:defRPr/>
              </a:pPr>
              <a:r>
                <a:rPr sz="1200"/>
                <a:t>operations group</a:t>
              </a:r>
              <a:endParaRPr sz="1200"/>
            </a:p>
            <a:p>
              <a:pPr>
                <a:defRPr/>
              </a:pPr>
              <a:r>
                <a:rPr sz="1200"/>
                <a:t>Some protocols (AMT)</a:t>
              </a:r>
              <a:r>
                <a:rPr sz="1200"/>
                <a:t>. </a:t>
              </a:r>
              <a:endParaRPr sz="1200"/>
            </a:p>
          </p:txBody>
        </p:sp>
      </p:grpSp>
      <p:sp>
        <p:nvSpPr>
          <p:cNvPr id="515318897" name="" hidden="0"/>
          <p:cNvSpPr txBox="1"/>
          <p:nvPr isPhoto="0" userDrawn="0"/>
        </p:nvSpPr>
        <p:spPr bwMode="auto">
          <a:xfrm flipH="0" flipV="0">
            <a:off x="1742401" y="1300642"/>
            <a:ext cx="1885382" cy="64011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traffic-engineering</a:t>
            </a:r>
            <a:endParaRPr sz="1200"/>
          </a:p>
          <a:p>
            <a:pPr>
              <a:defRPr/>
            </a:pPr>
            <a:r>
              <a:rPr sz="1200"/>
              <a:t>architecture</a:t>
            </a:r>
            <a:endParaRPr sz="1200"/>
          </a:p>
          <a:p>
            <a:pPr>
              <a:defRPr/>
            </a:pPr>
            <a:r>
              <a:rPr sz="1200" i="1"/>
              <a:t>Some multicast expertise</a:t>
            </a:r>
            <a:endParaRPr sz="1200"/>
          </a:p>
        </p:txBody>
      </p:sp>
      <p:sp>
        <p:nvSpPr>
          <p:cNvPr id="1396737746" name="" hidden="0"/>
          <p:cNvSpPr/>
          <p:nvPr isPhoto="0" userDrawn="0"/>
        </p:nvSpPr>
        <p:spPr bwMode="auto">
          <a:xfrm flipH="0" flipV="0">
            <a:off x="3628019" y="1444942"/>
            <a:ext cx="1286578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/>
              <a:t>TEAS</a:t>
            </a:r>
            <a:endParaRPr sz="1400">
              <a:highlight>
                <a:srgbClr val="000000"/>
              </a:highlight>
            </a:endParaRPr>
          </a:p>
        </p:txBody>
      </p:sp>
      <p:sp>
        <p:nvSpPr>
          <p:cNvPr id="47527948" name="" hidden="0"/>
          <p:cNvSpPr txBox="1"/>
          <p:nvPr isPhoto="0" userDrawn="0"/>
        </p:nvSpPr>
        <p:spPr bwMode="auto">
          <a:xfrm flipH="0" flipV="0">
            <a:off x="8787852" y="1308857"/>
            <a:ext cx="2427786" cy="64011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latency, no-loss, throughput, jitter</a:t>
            </a:r>
            <a:endParaRPr sz="1200"/>
          </a:p>
          <a:p>
            <a:pPr>
              <a:defRPr/>
            </a:pPr>
            <a:r>
              <a:rPr sz="1200"/>
              <a:t>guarantees working group</a:t>
            </a:r>
            <a:endParaRPr sz="1200"/>
          </a:p>
          <a:p>
            <a:pPr>
              <a:defRPr/>
            </a:pPr>
            <a:r>
              <a:rPr sz="1200" i="1"/>
              <a:t>No multicast expertise</a:t>
            </a:r>
            <a:endParaRPr sz="1200"/>
          </a:p>
        </p:txBody>
      </p:sp>
      <p:sp>
        <p:nvSpPr>
          <p:cNvPr id="2012088246" name="" hidden="0"/>
          <p:cNvSpPr/>
          <p:nvPr isPhoto="0" userDrawn="0"/>
        </p:nvSpPr>
        <p:spPr bwMode="auto">
          <a:xfrm flipH="0" flipV="0">
            <a:off x="2272122" y="2095816"/>
            <a:ext cx="1451101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PCE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039678411" name="" hidden="0"/>
          <p:cNvSpPr/>
          <p:nvPr isPhoto="0" userDrawn="0"/>
        </p:nvSpPr>
        <p:spPr bwMode="auto">
          <a:xfrm flipH="0" flipV="0">
            <a:off x="9879489" y="3100113"/>
            <a:ext cx="1286578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BIER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473369005" name="" hidden="0"/>
          <p:cNvSpPr txBox="1"/>
          <p:nvPr isPhoto="0" userDrawn="0"/>
        </p:nvSpPr>
        <p:spPr bwMode="auto">
          <a:xfrm flipH="0" flipV="0">
            <a:off x="4964812" y="420410"/>
            <a:ext cx="2063530" cy="82299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Protocol / Solution group</a:t>
            </a:r>
            <a:endParaRPr sz="1200"/>
          </a:p>
          <a:p>
            <a:pPr>
              <a:defRPr/>
            </a:pPr>
            <a:r>
              <a:rPr sz="1200"/>
              <a:t>for LLN with RPL routing</a:t>
            </a:r>
            <a:endParaRPr sz="1200"/>
          </a:p>
          <a:p>
            <a:pPr>
              <a:defRPr/>
            </a:pPr>
            <a:r>
              <a:rPr sz="1200"/>
              <a:t>protocol (and stateless IPv6</a:t>
            </a:r>
            <a:endParaRPr sz="1200"/>
          </a:p>
          <a:p>
            <a:pPr>
              <a:defRPr/>
            </a:pPr>
            <a:r>
              <a:rPr sz="1200"/>
              <a:t>unicast routing headers) </a:t>
            </a:r>
            <a:endParaRPr sz="1200"/>
          </a:p>
        </p:txBody>
      </p:sp>
      <p:sp>
        <p:nvSpPr>
          <p:cNvPr id="147824476" name="" hidden="0"/>
          <p:cNvSpPr/>
          <p:nvPr isPhoto="0" userDrawn="0"/>
        </p:nvSpPr>
        <p:spPr bwMode="auto">
          <a:xfrm flipH="0" flipV="0">
            <a:off x="5309236" y="1289883"/>
            <a:ext cx="1451101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ROLL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859503607" name="" hidden="0"/>
          <p:cNvSpPr/>
          <p:nvPr isPhoto="0" userDrawn="0"/>
        </p:nvSpPr>
        <p:spPr bwMode="auto">
          <a:xfrm flipH="0" flipV="0">
            <a:off x="2618176" y="4941299"/>
            <a:ext cx="1150653" cy="5107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LSVR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324542524" name="" hidden="0"/>
          <p:cNvSpPr/>
          <p:nvPr isPhoto="0" userDrawn="0"/>
        </p:nvSpPr>
        <p:spPr bwMode="auto">
          <a:xfrm flipH="0" flipV="0">
            <a:off x="1507503" y="3817210"/>
            <a:ext cx="908213" cy="49285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/>
              <a:t>MANET</a:t>
            </a:r>
            <a:endParaRPr sz="1000">
              <a:highlight>
                <a:srgbClr val="000000"/>
              </a:highlight>
            </a:endParaRPr>
          </a:p>
        </p:txBody>
      </p:sp>
      <p:sp>
        <p:nvSpPr>
          <p:cNvPr id="1519065188" name="" hidden="0"/>
          <p:cNvSpPr txBox="1"/>
          <p:nvPr isPhoto="0" userDrawn="0"/>
        </p:nvSpPr>
        <p:spPr bwMode="auto">
          <a:xfrm flipH="0" flipV="0">
            <a:off x="1266300" y="5008014"/>
            <a:ext cx="1351912" cy="100587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Novel large scale</a:t>
            </a:r>
            <a:endParaRPr sz="1200"/>
          </a:p>
          <a:p>
            <a:pPr algn="r">
              <a:defRPr/>
            </a:pPr>
            <a:r>
              <a:rPr sz="1200"/>
              <a:t>data-center IGP</a:t>
            </a:r>
            <a:endParaRPr sz="1200"/>
          </a:p>
          <a:p>
            <a:pPr algn="r">
              <a:defRPr/>
            </a:pPr>
            <a:r>
              <a:rPr sz="1200"/>
              <a:t>for MSR6 DCN</a:t>
            </a:r>
            <a:endParaRPr sz="1200"/>
          </a:p>
          <a:p>
            <a:pPr algn="r">
              <a:defRPr/>
            </a:pPr>
            <a:r>
              <a:rPr sz="1200"/>
              <a:t> use-cases </a:t>
            </a:r>
            <a:endParaRPr sz="1200"/>
          </a:p>
          <a:p>
            <a:pPr algn="r">
              <a:defRPr/>
            </a:pPr>
            <a:r>
              <a:rPr sz="1200"/>
              <a:t>??!!!</a:t>
            </a:r>
            <a:endParaRPr sz="1200"/>
          </a:p>
        </p:txBody>
      </p:sp>
      <p:sp>
        <p:nvSpPr>
          <p:cNvPr id="1046844140" name="" hidden="0"/>
          <p:cNvSpPr txBox="1"/>
          <p:nvPr isPhoto="0" userDrawn="0"/>
        </p:nvSpPr>
        <p:spPr bwMode="auto">
          <a:xfrm flipH="0" flipV="0">
            <a:off x="10285559" y="2546058"/>
            <a:ext cx="1860157" cy="45723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Stateless L2/L2.5</a:t>
            </a:r>
            <a:endParaRPr sz="1200"/>
          </a:p>
          <a:p>
            <a:pPr>
              <a:defRPr/>
            </a:pPr>
            <a:r>
              <a:rPr sz="1200"/>
              <a:t>multicast solutions </a:t>
            </a:r>
            <a:r>
              <a:rPr sz="1200"/>
              <a:t>group</a:t>
            </a:r>
            <a:endParaRPr sz="1200"/>
          </a:p>
        </p:txBody>
      </p:sp>
      <p:sp>
        <p:nvSpPr>
          <p:cNvPr id="372200045" name="" hidden="0"/>
          <p:cNvSpPr/>
          <p:nvPr isPhoto="0" userDrawn="0"/>
        </p:nvSpPr>
        <p:spPr bwMode="auto">
          <a:xfrm flipH="0" flipV="0">
            <a:off x="1961610" y="4429124"/>
            <a:ext cx="1150652" cy="42841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RIFT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666616264" name="" hidden="0"/>
          <p:cNvSpPr txBox="1"/>
          <p:nvPr isPhoto="0" userDrawn="0"/>
        </p:nvSpPr>
        <p:spPr bwMode="auto">
          <a:xfrm flipH="0" flipV="0">
            <a:off x="293202" y="1940757"/>
            <a:ext cx="1978920" cy="64011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Key protocol option</a:t>
            </a:r>
            <a:endParaRPr sz="1200"/>
          </a:p>
          <a:p>
            <a:pPr>
              <a:defRPr/>
            </a:pPr>
            <a:r>
              <a:rPr sz="1200"/>
              <a:t>for signaling between PCE</a:t>
            </a:r>
            <a:endParaRPr sz="1200"/>
          </a:p>
          <a:p>
            <a:pPr>
              <a:defRPr/>
            </a:pPr>
            <a:r>
              <a:rPr sz="1200"/>
              <a:t>and network infrastructure</a:t>
            </a:r>
            <a:endParaRPr sz="1200"/>
          </a:p>
        </p:txBody>
      </p:sp>
      <p:sp>
        <p:nvSpPr>
          <p:cNvPr id="1550476795" name="" hidden="0"/>
          <p:cNvSpPr/>
          <p:nvPr isPhoto="0" userDrawn="0"/>
        </p:nvSpPr>
        <p:spPr bwMode="auto">
          <a:xfrm flipH="0" flipV="0">
            <a:off x="464363" y="3817210"/>
            <a:ext cx="908212" cy="4928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/>
              <a:t>BABEL</a:t>
            </a:r>
            <a:endParaRPr sz="1000">
              <a:highlight>
                <a:srgbClr val="000000"/>
              </a:highlight>
            </a:endParaRPr>
          </a:p>
        </p:txBody>
      </p:sp>
      <p:sp>
        <p:nvSpPr>
          <p:cNvPr id="1951756542" name="" hidden="0"/>
          <p:cNvSpPr txBox="1"/>
          <p:nvPr isPhoto="0" userDrawn="0"/>
        </p:nvSpPr>
        <p:spPr bwMode="auto">
          <a:xfrm flipH="0" flipV="0">
            <a:off x="71911" y="4321400"/>
            <a:ext cx="1716243" cy="45723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Unclear if they</a:t>
            </a:r>
            <a:endParaRPr sz="1200"/>
          </a:p>
          <a:p>
            <a:pPr algn="r">
              <a:defRPr/>
            </a:pPr>
            <a:r>
              <a:rPr sz="1200"/>
              <a:t>have use-case interest</a:t>
            </a:r>
            <a:endParaRPr sz="1200"/>
          </a:p>
        </p:txBody>
      </p:sp>
      <p:cxnSp>
        <p:nvCxnSpPr>
          <p:cNvPr id="1318052253" name="" hidden="0"/>
          <p:cNvCxnSpPr>
            <a:cxnSpLocks/>
          </p:cNvCxnSpPr>
          <p:nvPr isPhoto="0" userDrawn="0"/>
        </p:nvCxnSpPr>
        <p:spPr bwMode="auto">
          <a:xfrm rot="0" flipH="1" flipV="0">
            <a:off x="7771799" y="2126985"/>
            <a:ext cx="206605" cy="45388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815479" name="" hidden="0"/>
          <p:cNvCxnSpPr>
            <a:cxnSpLocks/>
          </p:cNvCxnSpPr>
          <p:nvPr isPhoto="0" userDrawn="0"/>
        </p:nvCxnSpPr>
        <p:spPr bwMode="auto">
          <a:xfrm rot="0" flipH="1" flipV="0">
            <a:off x="8549727" y="2618239"/>
            <a:ext cx="295917" cy="304593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696846" name="" hidden="0"/>
          <p:cNvCxnSpPr>
            <a:cxnSpLocks/>
          </p:cNvCxnSpPr>
          <p:nvPr isPhoto="0" userDrawn="0"/>
        </p:nvCxnSpPr>
        <p:spPr bwMode="auto">
          <a:xfrm rot="0" flipH="1" flipV="0">
            <a:off x="7771799" y="2126984"/>
            <a:ext cx="206605" cy="45388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6038509" name="" hidden="0"/>
          <p:cNvCxnSpPr>
            <a:cxnSpLocks/>
          </p:cNvCxnSpPr>
          <p:nvPr isPhoto="0" userDrawn="0"/>
        </p:nvCxnSpPr>
        <p:spPr bwMode="auto">
          <a:xfrm rot="0" flipH="0" flipV="0">
            <a:off x="7241929" y="5040573"/>
            <a:ext cx="93243" cy="38432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572440" name="" hidden="0"/>
          <p:cNvCxnSpPr>
            <a:cxnSpLocks/>
          </p:cNvCxnSpPr>
          <p:nvPr isPhoto="0" userDrawn="0"/>
        </p:nvCxnSpPr>
        <p:spPr bwMode="auto">
          <a:xfrm rot="0" flipH="0" flipV="0">
            <a:off x="6275476" y="2100638"/>
            <a:ext cx="93242" cy="384327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060278" name="" hidden="0"/>
          <p:cNvCxnSpPr>
            <a:cxnSpLocks/>
          </p:cNvCxnSpPr>
          <p:nvPr isPhoto="0" userDrawn="0"/>
        </p:nvCxnSpPr>
        <p:spPr bwMode="auto">
          <a:xfrm rot="0" flipH="1" flipV="0">
            <a:off x="3421169" y="4495125"/>
            <a:ext cx="464493" cy="29640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270887" name="" hidden="0"/>
          <p:cNvCxnSpPr>
            <a:cxnSpLocks/>
          </p:cNvCxnSpPr>
          <p:nvPr isPhoto="0" userDrawn="0"/>
        </p:nvCxnSpPr>
        <p:spPr bwMode="auto">
          <a:xfrm rot="0" flipH="1" flipV="0">
            <a:off x="4448933" y="5105587"/>
            <a:ext cx="342490" cy="370419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621280" name="" hidden="0"/>
          <p:cNvCxnSpPr>
            <a:cxnSpLocks/>
          </p:cNvCxnSpPr>
          <p:nvPr isPhoto="0" userDrawn="0"/>
        </p:nvCxnSpPr>
        <p:spPr bwMode="auto">
          <a:xfrm rot="0" flipH="0" flipV="1">
            <a:off x="2906343" y="4063636"/>
            <a:ext cx="619977" cy="0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0686422" name="" hidden="0"/>
          <p:cNvCxnSpPr>
            <a:cxnSpLocks/>
          </p:cNvCxnSpPr>
          <p:nvPr isPhoto="0" userDrawn="0"/>
        </p:nvCxnSpPr>
        <p:spPr bwMode="auto">
          <a:xfrm rot="0" flipH="0" flipV="0">
            <a:off x="3571180" y="3286124"/>
            <a:ext cx="395298" cy="142875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925857" name="" hidden="0"/>
          <p:cNvCxnSpPr>
            <a:cxnSpLocks/>
          </p:cNvCxnSpPr>
          <p:nvPr isPhoto="0" userDrawn="0"/>
        </p:nvCxnSpPr>
        <p:spPr bwMode="auto">
          <a:xfrm rot="0" flipH="0" flipV="0">
            <a:off x="4013624" y="2292802"/>
            <a:ext cx="257684" cy="288070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049985" name="" hidden="0"/>
          <p:cNvCxnSpPr>
            <a:cxnSpLocks/>
          </p:cNvCxnSpPr>
          <p:nvPr isPhoto="0" userDrawn="0"/>
        </p:nvCxnSpPr>
        <p:spPr bwMode="auto">
          <a:xfrm rot="0" flipH="1" flipV="0">
            <a:off x="5729585" y="5126634"/>
            <a:ext cx="88566" cy="384327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380591" name="" hidden="0"/>
          <p:cNvCxnSpPr>
            <a:cxnSpLocks/>
          </p:cNvCxnSpPr>
          <p:nvPr isPhoto="0" userDrawn="0"/>
        </p:nvCxnSpPr>
        <p:spPr bwMode="auto">
          <a:xfrm rot="0" flipH="0" flipV="0">
            <a:off x="8222286" y="5105587"/>
            <a:ext cx="423038" cy="192367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2076262" name="" hidden="0"/>
          <p:cNvCxnSpPr>
            <a:cxnSpLocks/>
          </p:cNvCxnSpPr>
          <p:nvPr isPhoto="0" userDrawn="0"/>
        </p:nvCxnSpPr>
        <p:spPr bwMode="auto">
          <a:xfrm rot="0" flipH="1" flipV="0">
            <a:off x="8845645" y="3586749"/>
            <a:ext cx="745897" cy="0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920909" name="" hidden="0"/>
          <p:cNvSpPr/>
          <p:nvPr isPhoto="0" userDrawn="0"/>
        </p:nvSpPr>
        <p:spPr bwMode="auto">
          <a:xfrm flipH="0" flipV="0">
            <a:off x="4689162" y="3100113"/>
            <a:ext cx="1500851" cy="1590948"/>
          </a:xfrm>
          <a:prstGeom prst="curvedRightArrow">
            <a:avLst>
              <a:gd name="adj1" fmla="val 4703"/>
              <a:gd name="adj2" fmla="val 14320"/>
              <a:gd name="adj3" fmla="val 25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042519" name="" hidden="0"/>
          <p:cNvSpPr/>
          <p:nvPr isPhoto="0" userDrawn="0"/>
        </p:nvSpPr>
        <p:spPr bwMode="auto">
          <a:xfrm flipH="1" flipV="1">
            <a:off x="6303195" y="3003294"/>
            <a:ext cx="1497320" cy="1666917"/>
          </a:xfrm>
          <a:prstGeom prst="curvedRightArrow">
            <a:avLst>
              <a:gd name="adj1" fmla="val 4703"/>
              <a:gd name="adj2" fmla="val 14320"/>
              <a:gd name="adj3" fmla="val 25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854347417" name="" hidden="0"/>
          <p:cNvCxnSpPr>
            <a:cxnSpLocks/>
          </p:cNvCxnSpPr>
          <p:nvPr isPhoto="0" userDrawn="0"/>
        </p:nvCxnSpPr>
        <p:spPr bwMode="auto">
          <a:xfrm rot="0" flipH="0" flipV="0">
            <a:off x="8646925" y="4224221"/>
            <a:ext cx="944617" cy="85840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532365" name="" hidden="0"/>
          <p:cNvSpPr txBox="1"/>
          <p:nvPr isPhoto="0" userDrawn="0"/>
        </p:nvSpPr>
        <p:spPr bwMode="auto">
          <a:xfrm flipH="0" flipV="0">
            <a:off x="4996511" y="3428999"/>
            <a:ext cx="2558002" cy="91443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rgbClr val="C00000"/>
                </a:solidFill>
              </a:rPr>
              <a:t>Solution specification</a:t>
            </a:r>
            <a:endParaRPr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b="1">
                <a:solidFill>
                  <a:srgbClr val="C00000"/>
                </a:solidFill>
              </a:rPr>
              <a:t>by running around</a:t>
            </a:r>
            <a:endParaRPr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b="1">
                <a:solidFill>
                  <a:srgbClr val="C00000"/>
                </a:solidFill>
              </a:rPr>
              <a:t> in circles ?</a:t>
            </a:r>
            <a:endParaRPr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96169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51249" y="172356"/>
            <a:ext cx="10705674" cy="101599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How to do it!</a:t>
            </a:r>
            <a:br>
              <a:rPr/>
            </a:br>
            <a:endParaRPr sz="2200"/>
          </a:p>
        </p:txBody>
      </p:sp>
      <p:sp>
        <p:nvSpPr>
          <p:cNvPr id="1157063969" name="" hidden="0"/>
          <p:cNvSpPr/>
          <p:nvPr isPhoto="0" userDrawn="0"/>
        </p:nvSpPr>
        <p:spPr bwMode="auto">
          <a:xfrm flipH="0" flipV="0">
            <a:off x="9879489" y="3899144"/>
            <a:ext cx="1286578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PIM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840836523" name="" hidden="0"/>
          <p:cNvSpPr/>
          <p:nvPr isPhoto="0" userDrawn="0"/>
        </p:nvSpPr>
        <p:spPr bwMode="auto">
          <a:xfrm flipH="0" flipV="0">
            <a:off x="7098624" y="1289884"/>
            <a:ext cx="1451102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SPRING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521926885" name="" hidden="0"/>
          <p:cNvSpPr/>
          <p:nvPr isPhoto="0" userDrawn="0"/>
        </p:nvSpPr>
        <p:spPr bwMode="auto">
          <a:xfrm flipH="0" flipV="0">
            <a:off x="8715166" y="4801197"/>
            <a:ext cx="1286578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6MAN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467662780" name="" hidden="0"/>
          <p:cNvSpPr txBox="1"/>
          <p:nvPr isPhoto="0" userDrawn="0"/>
        </p:nvSpPr>
        <p:spPr bwMode="auto">
          <a:xfrm flipH="0" flipV="0">
            <a:off x="8715166" y="5476007"/>
            <a:ext cx="2105269" cy="137163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Owner of </a:t>
            </a:r>
            <a:r>
              <a:rPr sz="1200"/>
              <a:t>IPv6 headers</a:t>
            </a:r>
            <a:endParaRPr sz="1200"/>
          </a:p>
          <a:p>
            <a:pPr>
              <a:defRPr/>
            </a:pPr>
            <a:r>
              <a:rPr sz="1200"/>
              <a:t>including routing headers</a:t>
            </a:r>
            <a:endParaRPr sz="1200"/>
          </a:p>
          <a:p>
            <a:pPr>
              <a:defRPr/>
            </a:pPr>
            <a:r>
              <a:rPr sz="1200" i="1"/>
              <a:t>no multicast </a:t>
            </a:r>
            <a:r>
              <a:rPr sz="1200" i="1"/>
              <a:t>expertise</a:t>
            </a:r>
            <a:endParaRPr i="1"/>
          </a:p>
          <a:p>
            <a:pPr>
              <a:defRPr/>
            </a:pPr>
            <a:r>
              <a:rPr sz="1200" i="1"/>
              <a:t>acts often on use-case</a:t>
            </a:r>
            <a:endParaRPr sz="1200" i="1"/>
          </a:p>
          <a:p>
            <a:pPr>
              <a:defRPr/>
            </a:pPr>
            <a:r>
              <a:rPr sz="1200" i="1"/>
              <a:t>demand for other WGs</a:t>
            </a:r>
            <a:endParaRPr sz="1200" i="1"/>
          </a:p>
          <a:p>
            <a:pPr>
              <a:defRPr/>
            </a:pPr>
            <a:r>
              <a:rPr sz="1200" i="1"/>
              <a:t>RFC8754(SRH) for SPRING</a:t>
            </a:r>
            <a:endParaRPr sz="1200" i="1"/>
          </a:p>
          <a:p>
            <a:pPr>
              <a:defRPr/>
            </a:pPr>
            <a:r>
              <a:rPr sz="1200" i="1"/>
              <a:t>RFC6554 for ROLL</a:t>
            </a:r>
            <a:endParaRPr sz="900" i="1"/>
          </a:p>
        </p:txBody>
      </p:sp>
      <p:sp>
        <p:nvSpPr>
          <p:cNvPr id="1682668841" name="" hidden="0"/>
          <p:cNvSpPr txBox="1"/>
          <p:nvPr isPhoto="0" userDrawn="0"/>
        </p:nvSpPr>
        <p:spPr bwMode="auto">
          <a:xfrm flipH="0" flipV="0">
            <a:off x="10234497" y="4629075"/>
            <a:ext cx="1444854" cy="82299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(Stateful) </a:t>
            </a:r>
            <a:r>
              <a:rPr sz="1200"/>
              <a:t>multicast</a:t>
            </a:r>
            <a:endParaRPr sz="1200"/>
          </a:p>
          <a:p>
            <a:pPr>
              <a:defRPr/>
            </a:pPr>
            <a:r>
              <a:rPr sz="1200"/>
              <a:t>routing/host </a:t>
            </a:r>
            <a:endParaRPr sz="1200"/>
          </a:p>
          <a:p>
            <a:pPr>
              <a:defRPr/>
            </a:pPr>
            <a:r>
              <a:rPr sz="1200"/>
              <a:t>protocol specs</a:t>
            </a:r>
            <a:endParaRPr sz="1200"/>
          </a:p>
          <a:p>
            <a:pPr>
              <a:defRPr/>
            </a:pPr>
            <a:r>
              <a:rPr sz="1200"/>
              <a:t>including MLD</a:t>
            </a:r>
            <a:endParaRPr sz="1200"/>
          </a:p>
        </p:txBody>
      </p:sp>
      <p:sp>
        <p:nvSpPr>
          <p:cNvPr id="363621855" name="" hidden="0"/>
          <p:cNvSpPr/>
          <p:nvPr isPhoto="0" userDrawn="0"/>
        </p:nvSpPr>
        <p:spPr bwMode="auto">
          <a:xfrm flipH="0" flipV="0">
            <a:off x="8906914" y="1967365"/>
            <a:ext cx="1286578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/>
              <a:t>DETNET</a:t>
            </a:r>
            <a:endParaRPr sz="1400">
              <a:highlight>
                <a:srgbClr val="000000"/>
              </a:highlight>
            </a:endParaRPr>
          </a:p>
        </p:txBody>
      </p:sp>
      <p:sp>
        <p:nvSpPr>
          <p:cNvPr id="13361358" name="" hidden="0"/>
          <p:cNvSpPr/>
          <p:nvPr isPhoto="0" userDrawn="0"/>
        </p:nvSpPr>
        <p:spPr bwMode="auto">
          <a:xfrm flipH="0" flipV="0">
            <a:off x="1742401" y="2922833"/>
            <a:ext cx="1451101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IDR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767294515" name="" hidden="0"/>
          <p:cNvSpPr txBox="1"/>
          <p:nvPr isPhoto="0" userDrawn="0"/>
        </p:nvSpPr>
        <p:spPr bwMode="auto">
          <a:xfrm flipH="0" flipV="0">
            <a:off x="199084" y="2580873"/>
            <a:ext cx="1589069" cy="100587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Owns BGP </a:t>
            </a:r>
            <a:r>
              <a:rPr sz="1200"/>
              <a:t>protocol</a:t>
            </a:r>
            <a:endParaRPr sz="1200"/>
          </a:p>
          <a:p>
            <a:pPr>
              <a:defRPr/>
            </a:pPr>
            <a:r>
              <a:rPr sz="1200"/>
              <a:t>that would require</a:t>
            </a:r>
            <a:endParaRPr sz="1200"/>
          </a:p>
          <a:p>
            <a:pPr>
              <a:defRPr/>
            </a:pPr>
            <a:r>
              <a:rPr sz="1200"/>
              <a:t> extensions </a:t>
            </a:r>
            <a:r>
              <a:rPr sz="1200"/>
              <a:t>for many</a:t>
            </a:r>
            <a:endParaRPr sz="1200"/>
          </a:p>
          <a:p>
            <a:pPr>
              <a:defRPr/>
            </a:pPr>
            <a:r>
              <a:rPr sz="1200"/>
              <a:t>MSR6 for many </a:t>
            </a:r>
            <a:endParaRPr sz="1200"/>
          </a:p>
          <a:p>
            <a:pPr>
              <a:defRPr/>
            </a:pPr>
            <a:r>
              <a:rPr sz="1200"/>
              <a:t>use-cases</a:t>
            </a:r>
            <a:endParaRPr sz="1200"/>
          </a:p>
        </p:txBody>
      </p:sp>
      <p:grpSp>
        <p:nvGrpSpPr>
          <p:cNvPr id="2104771433" name="" hidden="0"/>
          <p:cNvGrpSpPr/>
          <p:nvPr isPhoto="0" userDrawn="0"/>
        </p:nvGrpSpPr>
        <p:grpSpPr bwMode="auto">
          <a:xfrm>
            <a:off x="2574161" y="5557007"/>
            <a:ext cx="2325681" cy="1304465"/>
            <a:chOff x="0" y="0"/>
            <a:chExt cx="2325681" cy="1304465"/>
          </a:xfrm>
        </p:grpSpPr>
        <p:sp>
          <p:nvSpPr>
            <p:cNvPr id="494238716" name="" hidden="0"/>
            <p:cNvSpPr/>
            <p:nvPr isPhoto="0" userDrawn="0"/>
          </p:nvSpPr>
          <p:spPr bwMode="auto">
            <a:xfrm flipH="0" flipV="0">
              <a:off x="381922" y="0"/>
              <a:ext cx="1451101" cy="6508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2400"/>
                <a:t>LSR</a:t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138422971" name="" hidden="0"/>
            <p:cNvSpPr txBox="1"/>
            <p:nvPr isPhoto="0" userDrawn="0"/>
          </p:nvSpPr>
          <p:spPr bwMode="auto">
            <a:xfrm flipH="0" flipV="0">
              <a:off x="0" y="664349"/>
              <a:ext cx="2325681" cy="640116"/>
            </a:xfrm>
            <a:prstGeom prst="rect">
              <a:avLst/>
            </a:prstGeom>
            <a:noFill/>
          </p:spPr>
          <p:txBody>
            <a:bodyPr vertOverflow="overflow" horzOverflow="clip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/>
                <a:t>Owns ISIS/OSPF IGP protocols</a:t>
              </a:r>
              <a:endParaRPr sz="1200"/>
            </a:p>
            <a:p>
              <a:pPr>
                <a:defRPr/>
              </a:pPr>
              <a:r>
                <a:rPr sz="1200"/>
                <a:t>that would require extensions</a:t>
              </a:r>
              <a:endParaRPr sz="1200"/>
            </a:p>
            <a:p>
              <a:pPr>
                <a:defRPr/>
              </a:pPr>
              <a:r>
                <a:rPr sz="1200"/>
                <a:t>for MSR6 for many use-cases</a:t>
              </a:r>
              <a:endParaRPr sz="1200"/>
            </a:p>
          </p:txBody>
        </p:sp>
      </p:grpSp>
      <p:sp>
        <p:nvSpPr>
          <p:cNvPr id="80606806" name="" hidden="0"/>
          <p:cNvSpPr txBox="1"/>
          <p:nvPr isPhoto="0" userDrawn="0"/>
        </p:nvSpPr>
        <p:spPr bwMode="auto">
          <a:xfrm flipH="0" flipV="0">
            <a:off x="7051855" y="420411"/>
            <a:ext cx="2783556" cy="82299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Solution group for MPLS and</a:t>
            </a:r>
            <a:endParaRPr sz="1200"/>
          </a:p>
          <a:p>
            <a:pPr>
              <a:defRPr/>
            </a:pPr>
            <a:r>
              <a:rPr sz="1200"/>
              <a:t>IPv6 Segment Routing with</a:t>
            </a:r>
            <a:endParaRPr sz="1200"/>
          </a:p>
          <a:p>
            <a:pPr>
              <a:defRPr/>
            </a:pPr>
            <a:r>
              <a:rPr sz="1200"/>
              <a:t>stateless (unicast) IPv6 routing header</a:t>
            </a:r>
            <a:endParaRPr sz="1200"/>
          </a:p>
          <a:p>
            <a:pPr>
              <a:defRPr/>
            </a:pPr>
            <a:r>
              <a:rPr sz="1200"/>
              <a:t>No real stateless multicast</a:t>
            </a:r>
            <a:endParaRPr sz="1200"/>
          </a:p>
        </p:txBody>
      </p:sp>
      <p:grpSp>
        <p:nvGrpSpPr>
          <p:cNvPr id="1955554127" name="" hidden="0"/>
          <p:cNvGrpSpPr/>
          <p:nvPr isPhoto="0" userDrawn="0"/>
        </p:nvGrpSpPr>
        <p:grpSpPr bwMode="auto">
          <a:xfrm>
            <a:off x="6807110" y="5510952"/>
            <a:ext cx="1690568" cy="1304466"/>
            <a:chOff x="0" y="0"/>
            <a:chExt cx="1690568" cy="1304466"/>
          </a:xfrm>
        </p:grpSpPr>
        <p:sp>
          <p:nvSpPr>
            <p:cNvPr id="390180925" name="" hidden="0"/>
            <p:cNvSpPr/>
            <p:nvPr isPhoto="0" userDrawn="0"/>
          </p:nvSpPr>
          <p:spPr bwMode="auto">
            <a:xfrm flipH="0" flipV="0">
              <a:off x="108419" y="0"/>
              <a:ext cx="1286578" cy="650873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2400"/>
                <a:t>V6OPS</a:t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64612342" name="" hidden="0"/>
            <p:cNvSpPr txBox="1"/>
            <p:nvPr isPhoto="0" userDrawn="0"/>
          </p:nvSpPr>
          <p:spPr bwMode="auto">
            <a:xfrm flipH="0" flipV="0">
              <a:off x="0" y="664350"/>
              <a:ext cx="1690568" cy="640116"/>
            </a:xfrm>
            <a:prstGeom prst="rect">
              <a:avLst/>
            </a:prstGeom>
            <a:noFill/>
          </p:spPr>
          <p:txBody>
            <a:bodyPr vertOverflow="overflow" horzOverflow="clip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/>
                <a:t>IPv6 (unicast) network</a:t>
              </a:r>
              <a:endParaRPr sz="1200"/>
            </a:p>
            <a:p>
              <a:pPr>
                <a:defRPr/>
              </a:pPr>
              <a:r>
                <a:rPr sz="1200"/>
                <a:t>operations group. </a:t>
              </a:r>
              <a:endParaRPr sz="1200"/>
            </a:p>
            <a:p>
              <a:pPr>
                <a:defRPr/>
              </a:pPr>
              <a:r>
                <a:rPr sz="1200" i="1"/>
                <a:t>No multicast expertise</a:t>
              </a:r>
              <a:endParaRPr sz="1200" i="1"/>
            </a:p>
          </p:txBody>
        </p:sp>
      </p:grpSp>
      <p:grpSp>
        <p:nvGrpSpPr>
          <p:cNvPr id="145516081" name="" hidden="0"/>
          <p:cNvGrpSpPr/>
          <p:nvPr isPhoto="0" userDrawn="0"/>
        </p:nvGrpSpPr>
        <p:grpSpPr bwMode="auto">
          <a:xfrm>
            <a:off x="4850955" y="5571133"/>
            <a:ext cx="1749652" cy="1304465"/>
            <a:chOff x="0" y="0"/>
            <a:chExt cx="1749652" cy="1304465"/>
          </a:xfrm>
        </p:grpSpPr>
        <p:sp>
          <p:nvSpPr>
            <p:cNvPr id="61841762" name="" hidden="0"/>
            <p:cNvSpPr/>
            <p:nvPr isPhoto="0" userDrawn="0"/>
          </p:nvSpPr>
          <p:spPr bwMode="auto">
            <a:xfrm flipH="0" flipV="0">
              <a:off x="108418" y="0"/>
              <a:ext cx="1286578" cy="650873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800"/>
                <a:t>MBONED</a:t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02026522" name="" hidden="0"/>
            <p:cNvSpPr txBox="1"/>
            <p:nvPr isPhoto="0" userDrawn="0"/>
          </p:nvSpPr>
          <p:spPr bwMode="auto">
            <a:xfrm flipH="0" flipV="0">
              <a:off x="0" y="664349"/>
              <a:ext cx="1749652" cy="640116"/>
            </a:xfrm>
            <a:prstGeom prst="rect">
              <a:avLst/>
            </a:prstGeom>
            <a:noFill/>
          </p:spPr>
          <p:txBody>
            <a:bodyPr vertOverflow="overflow" horzOverflow="clip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/>
                <a:t>Any multicast network</a:t>
              </a:r>
              <a:endParaRPr sz="1200"/>
            </a:p>
            <a:p>
              <a:pPr>
                <a:defRPr/>
              </a:pPr>
              <a:r>
                <a:rPr sz="1200"/>
                <a:t>operations group</a:t>
              </a:r>
              <a:endParaRPr sz="1200"/>
            </a:p>
            <a:p>
              <a:pPr>
                <a:defRPr/>
              </a:pPr>
              <a:r>
                <a:rPr sz="1200"/>
                <a:t>Some protocols (AMT)</a:t>
              </a:r>
              <a:r>
                <a:rPr sz="1200"/>
                <a:t>. </a:t>
              </a:r>
              <a:endParaRPr sz="1200"/>
            </a:p>
          </p:txBody>
        </p:sp>
      </p:grpSp>
      <p:sp>
        <p:nvSpPr>
          <p:cNvPr id="592268843" name="" hidden="0"/>
          <p:cNvSpPr txBox="1"/>
          <p:nvPr isPhoto="0" userDrawn="0"/>
        </p:nvSpPr>
        <p:spPr bwMode="auto">
          <a:xfrm flipH="0" flipV="0">
            <a:off x="1742401" y="1300642"/>
            <a:ext cx="1885382" cy="64011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traffic-engineering</a:t>
            </a:r>
            <a:endParaRPr sz="1200"/>
          </a:p>
          <a:p>
            <a:pPr>
              <a:defRPr/>
            </a:pPr>
            <a:r>
              <a:rPr sz="1200"/>
              <a:t>architecture</a:t>
            </a:r>
            <a:endParaRPr sz="1200"/>
          </a:p>
          <a:p>
            <a:pPr>
              <a:defRPr/>
            </a:pPr>
            <a:r>
              <a:rPr sz="1200" i="1"/>
              <a:t>Some multicast expertise</a:t>
            </a:r>
            <a:endParaRPr sz="1200"/>
          </a:p>
        </p:txBody>
      </p:sp>
      <p:sp>
        <p:nvSpPr>
          <p:cNvPr id="1283665001" name="" hidden="0"/>
          <p:cNvSpPr/>
          <p:nvPr isPhoto="0" userDrawn="0"/>
        </p:nvSpPr>
        <p:spPr bwMode="auto">
          <a:xfrm flipH="0" flipV="0">
            <a:off x="3628019" y="1444942"/>
            <a:ext cx="1286578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/>
              <a:t>TEAS</a:t>
            </a:r>
            <a:endParaRPr sz="1400">
              <a:highlight>
                <a:srgbClr val="000000"/>
              </a:highlight>
            </a:endParaRPr>
          </a:p>
        </p:txBody>
      </p:sp>
      <p:sp>
        <p:nvSpPr>
          <p:cNvPr id="1962644188" name="" hidden="0"/>
          <p:cNvSpPr txBox="1"/>
          <p:nvPr isPhoto="0" userDrawn="0"/>
        </p:nvSpPr>
        <p:spPr bwMode="auto">
          <a:xfrm flipH="0" flipV="0">
            <a:off x="8787852" y="1308857"/>
            <a:ext cx="2427786" cy="64011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latency, no-loss, throughput, jitter</a:t>
            </a:r>
            <a:endParaRPr sz="1200"/>
          </a:p>
          <a:p>
            <a:pPr>
              <a:defRPr/>
            </a:pPr>
            <a:r>
              <a:rPr sz="1200"/>
              <a:t>guarantees working group</a:t>
            </a:r>
            <a:endParaRPr sz="1200"/>
          </a:p>
          <a:p>
            <a:pPr>
              <a:defRPr/>
            </a:pPr>
            <a:r>
              <a:rPr sz="1200" i="1"/>
              <a:t>No multicast expertise</a:t>
            </a:r>
            <a:endParaRPr sz="1200"/>
          </a:p>
        </p:txBody>
      </p:sp>
      <p:sp>
        <p:nvSpPr>
          <p:cNvPr id="453352184" name="" hidden="0"/>
          <p:cNvSpPr/>
          <p:nvPr isPhoto="0" userDrawn="0"/>
        </p:nvSpPr>
        <p:spPr bwMode="auto">
          <a:xfrm flipH="0" flipV="0">
            <a:off x="2272122" y="2095816"/>
            <a:ext cx="1451101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PCE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436158061" name="" hidden="0"/>
          <p:cNvSpPr/>
          <p:nvPr isPhoto="0" userDrawn="0"/>
        </p:nvSpPr>
        <p:spPr bwMode="auto">
          <a:xfrm flipH="0" flipV="0">
            <a:off x="9879489" y="3100113"/>
            <a:ext cx="1286578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BIER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388237908" name="" hidden="0"/>
          <p:cNvSpPr txBox="1"/>
          <p:nvPr isPhoto="0" userDrawn="0"/>
        </p:nvSpPr>
        <p:spPr bwMode="auto">
          <a:xfrm flipH="0" flipV="0">
            <a:off x="4964812" y="420410"/>
            <a:ext cx="2063530" cy="82299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Protocol / Solution group</a:t>
            </a:r>
            <a:endParaRPr sz="1200"/>
          </a:p>
          <a:p>
            <a:pPr>
              <a:defRPr/>
            </a:pPr>
            <a:r>
              <a:rPr sz="1200"/>
              <a:t>for LLN with RPL routing</a:t>
            </a:r>
            <a:endParaRPr sz="1200"/>
          </a:p>
          <a:p>
            <a:pPr>
              <a:defRPr/>
            </a:pPr>
            <a:r>
              <a:rPr sz="1200"/>
              <a:t>protocol (and stateless IPv6</a:t>
            </a:r>
            <a:endParaRPr sz="1200"/>
          </a:p>
          <a:p>
            <a:pPr>
              <a:defRPr/>
            </a:pPr>
            <a:r>
              <a:rPr sz="1200"/>
              <a:t>unicast routing headers) </a:t>
            </a:r>
            <a:endParaRPr sz="1200"/>
          </a:p>
        </p:txBody>
      </p:sp>
      <p:sp>
        <p:nvSpPr>
          <p:cNvPr id="1753475736" name="" hidden="0"/>
          <p:cNvSpPr/>
          <p:nvPr isPhoto="0" userDrawn="0"/>
        </p:nvSpPr>
        <p:spPr bwMode="auto">
          <a:xfrm flipH="0" flipV="0">
            <a:off x="5309236" y="1289883"/>
            <a:ext cx="1451101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ROLL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005120549" name="" hidden="0"/>
          <p:cNvSpPr/>
          <p:nvPr isPhoto="0" userDrawn="0"/>
        </p:nvSpPr>
        <p:spPr bwMode="auto">
          <a:xfrm flipH="0" flipV="0">
            <a:off x="2618176" y="4941299"/>
            <a:ext cx="1150653" cy="5107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LSVR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181460524" name="" hidden="0"/>
          <p:cNvSpPr/>
          <p:nvPr isPhoto="0" userDrawn="0"/>
        </p:nvSpPr>
        <p:spPr bwMode="auto">
          <a:xfrm flipH="0" flipV="0">
            <a:off x="1507503" y="3817210"/>
            <a:ext cx="908213" cy="49285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/>
              <a:t>MANET</a:t>
            </a:r>
            <a:endParaRPr sz="1000">
              <a:highlight>
                <a:srgbClr val="000000"/>
              </a:highlight>
            </a:endParaRPr>
          </a:p>
        </p:txBody>
      </p:sp>
      <p:sp>
        <p:nvSpPr>
          <p:cNvPr id="1516477351" name="" hidden="0"/>
          <p:cNvSpPr txBox="1"/>
          <p:nvPr isPhoto="0" userDrawn="0"/>
        </p:nvSpPr>
        <p:spPr bwMode="auto">
          <a:xfrm flipH="0" flipV="0">
            <a:off x="1266300" y="5008014"/>
            <a:ext cx="1351912" cy="100587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Novel large scale</a:t>
            </a:r>
            <a:endParaRPr sz="1200"/>
          </a:p>
          <a:p>
            <a:pPr algn="r">
              <a:defRPr/>
            </a:pPr>
            <a:r>
              <a:rPr sz="1200"/>
              <a:t>data-center IGP</a:t>
            </a:r>
            <a:endParaRPr sz="1200"/>
          </a:p>
          <a:p>
            <a:pPr algn="r">
              <a:defRPr/>
            </a:pPr>
            <a:r>
              <a:rPr sz="1200"/>
              <a:t>for MSR6 DCN</a:t>
            </a:r>
            <a:endParaRPr sz="1200"/>
          </a:p>
          <a:p>
            <a:pPr algn="r">
              <a:defRPr/>
            </a:pPr>
            <a:r>
              <a:rPr sz="1200"/>
              <a:t> use-cases </a:t>
            </a:r>
            <a:endParaRPr sz="1200"/>
          </a:p>
          <a:p>
            <a:pPr algn="r">
              <a:defRPr/>
            </a:pPr>
            <a:r>
              <a:rPr sz="1200"/>
              <a:t>??!!!</a:t>
            </a:r>
            <a:endParaRPr sz="1200"/>
          </a:p>
        </p:txBody>
      </p:sp>
      <p:sp>
        <p:nvSpPr>
          <p:cNvPr id="982421082" name="" hidden="0"/>
          <p:cNvSpPr txBox="1"/>
          <p:nvPr isPhoto="0" userDrawn="0"/>
        </p:nvSpPr>
        <p:spPr bwMode="auto">
          <a:xfrm flipH="0" flipV="0">
            <a:off x="10285559" y="2546058"/>
            <a:ext cx="1860157" cy="45723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Stateless L2/L2.5</a:t>
            </a:r>
            <a:endParaRPr sz="1200"/>
          </a:p>
          <a:p>
            <a:pPr>
              <a:defRPr/>
            </a:pPr>
            <a:r>
              <a:rPr sz="1200"/>
              <a:t>multicast solutions </a:t>
            </a:r>
            <a:r>
              <a:rPr sz="1200"/>
              <a:t>group</a:t>
            </a:r>
            <a:endParaRPr sz="1200"/>
          </a:p>
        </p:txBody>
      </p:sp>
      <p:sp>
        <p:nvSpPr>
          <p:cNvPr id="950625822" name="" hidden="0"/>
          <p:cNvSpPr/>
          <p:nvPr isPhoto="0" userDrawn="0"/>
        </p:nvSpPr>
        <p:spPr bwMode="auto">
          <a:xfrm flipH="0" flipV="0">
            <a:off x="1961610" y="4429124"/>
            <a:ext cx="1150652" cy="42841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RIFT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963145561" name="" hidden="0"/>
          <p:cNvSpPr txBox="1"/>
          <p:nvPr isPhoto="0" userDrawn="0"/>
        </p:nvSpPr>
        <p:spPr bwMode="auto">
          <a:xfrm flipH="0" flipV="0">
            <a:off x="293202" y="1940757"/>
            <a:ext cx="1978920" cy="64011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Key protocol option</a:t>
            </a:r>
            <a:endParaRPr sz="1200"/>
          </a:p>
          <a:p>
            <a:pPr>
              <a:defRPr/>
            </a:pPr>
            <a:r>
              <a:rPr sz="1200"/>
              <a:t>for signaling between PCE</a:t>
            </a:r>
            <a:endParaRPr sz="1200"/>
          </a:p>
          <a:p>
            <a:pPr>
              <a:defRPr/>
            </a:pPr>
            <a:r>
              <a:rPr sz="1200"/>
              <a:t>and network infrastructure</a:t>
            </a:r>
            <a:endParaRPr sz="1200"/>
          </a:p>
        </p:txBody>
      </p:sp>
      <p:sp>
        <p:nvSpPr>
          <p:cNvPr id="1752906245" name="" hidden="0"/>
          <p:cNvSpPr/>
          <p:nvPr isPhoto="0" userDrawn="0"/>
        </p:nvSpPr>
        <p:spPr bwMode="auto">
          <a:xfrm flipH="0" flipV="0">
            <a:off x="464363" y="3817210"/>
            <a:ext cx="908212" cy="4928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/>
              <a:t>BABEL</a:t>
            </a:r>
            <a:endParaRPr sz="1000">
              <a:highlight>
                <a:srgbClr val="000000"/>
              </a:highlight>
            </a:endParaRPr>
          </a:p>
        </p:txBody>
      </p:sp>
      <p:sp>
        <p:nvSpPr>
          <p:cNvPr id="959778593" name="" hidden="0"/>
          <p:cNvSpPr txBox="1"/>
          <p:nvPr isPhoto="0" userDrawn="0"/>
        </p:nvSpPr>
        <p:spPr bwMode="auto">
          <a:xfrm flipH="0" flipV="0">
            <a:off x="71911" y="4321400"/>
            <a:ext cx="1716243" cy="45723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/>
              <a:t>Unclear if they</a:t>
            </a:r>
            <a:endParaRPr sz="1200"/>
          </a:p>
          <a:p>
            <a:pPr algn="r">
              <a:defRPr/>
            </a:pPr>
            <a:r>
              <a:rPr sz="1200"/>
              <a:t>have use-case interest</a:t>
            </a:r>
            <a:endParaRPr sz="1200"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rot="0" flipH="1" flipV="0">
            <a:off x="7771799" y="2126985"/>
            <a:ext cx="206605" cy="45388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219658" name="" hidden="0"/>
          <p:cNvCxnSpPr>
            <a:cxnSpLocks/>
          </p:cNvCxnSpPr>
          <p:nvPr isPhoto="0" userDrawn="0"/>
        </p:nvCxnSpPr>
        <p:spPr bwMode="auto">
          <a:xfrm rot="0" flipH="1" flipV="0">
            <a:off x="8549727" y="2618239"/>
            <a:ext cx="295917" cy="304593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821531" name="" hidden="0"/>
          <p:cNvCxnSpPr>
            <a:cxnSpLocks/>
          </p:cNvCxnSpPr>
          <p:nvPr isPhoto="0" userDrawn="0"/>
        </p:nvCxnSpPr>
        <p:spPr bwMode="auto">
          <a:xfrm rot="0" flipH="1" flipV="0">
            <a:off x="7771799" y="2126984"/>
            <a:ext cx="206605" cy="45388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5045256" name="" hidden="0"/>
          <p:cNvCxnSpPr>
            <a:cxnSpLocks/>
          </p:cNvCxnSpPr>
          <p:nvPr isPhoto="0" userDrawn="0"/>
        </p:nvCxnSpPr>
        <p:spPr bwMode="auto">
          <a:xfrm rot="0" flipH="0" flipV="0">
            <a:off x="7241929" y="5040573"/>
            <a:ext cx="93243" cy="38432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7723985" name="" hidden="0"/>
          <p:cNvSpPr txBox="1"/>
          <p:nvPr isPhoto="0" userDrawn="0"/>
        </p:nvSpPr>
        <p:spPr bwMode="auto">
          <a:xfrm flipH="0" flipV="0">
            <a:off x="5996577" y="2546058"/>
            <a:ext cx="2537317" cy="45723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Inherit use-cases, extend/support</a:t>
            </a:r>
            <a:endParaRPr sz="1200"/>
          </a:p>
          <a:p>
            <a:pPr>
              <a:defRPr/>
            </a:pPr>
            <a:r>
              <a:rPr sz="1200"/>
              <a:t>architecture for multicast with MSR</a:t>
            </a:r>
            <a:endParaRPr sz="1200"/>
          </a:p>
        </p:txBody>
      </p:sp>
      <p:sp>
        <p:nvSpPr>
          <p:cNvPr id="545855638" name="" hidden="0"/>
          <p:cNvSpPr txBox="1"/>
          <p:nvPr isPhoto="0" userDrawn="0"/>
        </p:nvSpPr>
        <p:spPr bwMode="auto">
          <a:xfrm flipH="0" flipV="0">
            <a:off x="7771799" y="3196932"/>
            <a:ext cx="1750250" cy="45723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inherit/reuse applicable</a:t>
            </a:r>
            <a:endParaRPr sz="1200"/>
          </a:p>
          <a:p>
            <a:pPr>
              <a:defRPr/>
            </a:pPr>
            <a:r>
              <a:rPr sz="1200"/>
              <a:t>architecture</a:t>
            </a:r>
            <a:endParaRPr sz="1200"/>
          </a:p>
        </p:txBody>
      </p:sp>
      <p:sp>
        <p:nvSpPr>
          <p:cNvPr id="1136276308" name="" hidden="0"/>
          <p:cNvSpPr txBox="1"/>
          <p:nvPr isPhoto="0" userDrawn="0"/>
        </p:nvSpPr>
        <p:spPr bwMode="auto">
          <a:xfrm flipH="0" flipV="0">
            <a:off x="8222286" y="3835018"/>
            <a:ext cx="1369255" cy="27435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integrate on edge</a:t>
            </a:r>
            <a:endParaRPr sz="1200"/>
          </a:p>
        </p:txBody>
      </p:sp>
      <p:sp>
        <p:nvSpPr>
          <p:cNvPr id="319878325" name="" hidden="0"/>
          <p:cNvSpPr txBox="1"/>
          <p:nvPr isPhoto="0" userDrawn="0"/>
        </p:nvSpPr>
        <p:spPr bwMode="auto">
          <a:xfrm flipH="0" flipV="0">
            <a:off x="7618350" y="4458578"/>
            <a:ext cx="1123014" cy="64011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dependent to</a:t>
            </a:r>
            <a:endParaRPr sz="1200"/>
          </a:p>
          <a:p>
            <a:pPr>
              <a:defRPr/>
            </a:pPr>
            <a:r>
              <a:rPr sz="1200"/>
              <a:t>specify MSR6</a:t>
            </a:r>
            <a:endParaRPr sz="1200"/>
          </a:p>
          <a:p>
            <a:pPr>
              <a:defRPr/>
            </a:pPr>
            <a:r>
              <a:rPr sz="1200"/>
              <a:t> headers</a:t>
            </a:r>
            <a:endParaRPr sz="1200"/>
          </a:p>
        </p:txBody>
      </p:sp>
      <p:sp>
        <p:nvSpPr>
          <p:cNvPr id="423655655" name="" hidden="0"/>
          <p:cNvSpPr txBox="1"/>
          <p:nvPr isPhoto="0" userDrawn="0"/>
        </p:nvSpPr>
        <p:spPr bwMode="auto">
          <a:xfrm flipH="0" flipV="0">
            <a:off x="6026114" y="5177715"/>
            <a:ext cx="1029925" cy="27435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reality check</a:t>
            </a:r>
            <a:endParaRPr sz="1200"/>
          </a:p>
        </p:txBody>
      </p:sp>
      <p:sp>
        <p:nvSpPr>
          <p:cNvPr id="1803052661" name="" hidden="0"/>
          <p:cNvSpPr txBox="1"/>
          <p:nvPr isPhoto="0" userDrawn="0"/>
        </p:nvSpPr>
        <p:spPr bwMode="auto">
          <a:xfrm flipH="0" flipV="0">
            <a:off x="3471639" y="3715683"/>
            <a:ext cx="2071492" cy="118875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dependent </a:t>
            </a:r>
            <a:endParaRPr sz="1200"/>
          </a:p>
          <a:p>
            <a:pPr>
              <a:defRPr/>
            </a:pPr>
            <a:r>
              <a:rPr sz="1200"/>
              <a:t>       groups</a:t>
            </a:r>
            <a:endParaRPr sz="1200"/>
          </a:p>
          <a:p>
            <a:pPr>
              <a:defRPr/>
            </a:pPr>
            <a:r>
              <a:rPr sz="1200"/>
              <a:t>   to extend their</a:t>
            </a:r>
            <a:endParaRPr sz="1200"/>
          </a:p>
          <a:p>
            <a:pPr>
              <a:defRPr/>
            </a:pPr>
            <a:r>
              <a:rPr sz="1200"/>
              <a:t>        protocols, inherit</a:t>
            </a:r>
            <a:endParaRPr sz="1200"/>
          </a:p>
          <a:p>
            <a:pPr>
              <a:defRPr/>
            </a:pPr>
            <a:r>
              <a:rPr sz="1200"/>
              <a:t>               use-case </a:t>
            </a:r>
            <a:endParaRPr sz="1200"/>
          </a:p>
          <a:p>
            <a:pPr>
              <a:defRPr/>
            </a:pPr>
            <a:r>
              <a:rPr sz="1200"/>
              <a:t>                    (</a:t>
            </a:r>
            <a:r>
              <a:rPr sz="1200"/>
              <a:t>network types)</a:t>
            </a:r>
            <a:endParaRPr sz="1200"/>
          </a:p>
        </p:txBody>
      </p:sp>
      <p:sp>
        <p:nvSpPr>
          <p:cNvPr id="1207982134" name="" hidden="0"/>
          <p:cNvSpPr txBox="1"/>
          <p:nvPr isPhoto="0" userDrawn="0"/>
        </p:nvSpPr>
        <p:spPr bwMode="auto">
          <a:xfrm flipH="0" flipV="0">
            <a:off x="4284311" y="2180298"/>
            <a:ext cx="1258821" cy="82299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Align/extend TE </a:t>
            </a:r>
            <a:endParaRPr sz="1200"/>
          </a:p>
          <a:p>
            <a:pPr>
              <a:defRPr/>
            </a:pPr>
            <a:r>
              <a:rPr sz="1200"/>
              <a:t>architecture</a:t>
            </a:r>
            <a:endParaRPr sz="1200"/>
          </a:p>
          <a:p>
            <a:pPr>
              <a:defRPr/>
            </a:pPr>
            <a:r>
              <a:rPr sz="1200"/>
              <a:t>for MSR TE,</a:t>
            </a:r>
            <a:endParaRPr sz="1200"/>
          </a:p>
          <a:p>
            <a:pPr>
              <a:defRPr/>
            </a:pPr>
            <a:r>
              <a:rPr sz="1200"/>
              <a:t>  </a:t>
            </a:r>
            <a:r>
              <a:rPr sz="1200"/>
              <a:t>extend PCEP</a:t>
            </a:r>
            <a:endParaRPr sz="1200"/>
          </a:p>
        </p:txBody>
      </p:sp>
      <p:cxnSp>
        <p:nvCxnSpPr>
          <p:cNvPr id="881056689" name="" hidden="0"/>
          <p:cNvCxnSpPr>
            <a:cxnSpLocks/>
          </p:cNvCxnSpPr>
          <p:nvPr isPhoto="0" userDrawn="0"/>
        </p:nvCxnSpPr>
        <p:spPr bwMode="auto">
          <a:xfrm rot="0" flipH="0" flipV="0">
            <a:off x="6275476" y="2100638"/>
            <a:ext cx="93242" cy="384327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03741" name="" hidden="0"/>
          <p:cNvCxnSpPr>
            <a:cxnSpLocks/>
          </p:cNvCxnSpPr>
          <p:nvPr isPhoto="0" userDrawn="0"/>
        </p:nvCxnSpPr>
        <p:spPr bwMode="auto">
          <a:xfrm rot="0" flipH="1" flipV="0">
            <a:off x="3421169" y="4495125"/>
            <a:ext cx="464493" cy="29640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69993" name="" hidden="0"/>
          <p:cNvCxnSpPr>
            <a:cxnSpLocks/>
          </p:cNvCxnSpPr>
          <p:nvPr isPhoto="0" userDrawn="0"/>
        </p:nvCxnSpPr>
        <p:spPr bwMode="auto">
          <a:xfrm rot="0" flipH="1" flipV="0">
            <a:off x="4448933" y="5105587"/>
            <a:ext cx="342490" cy="370419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838454" name="" hidden="0"/>
          <p:cNvCxnSpPr>
            <a:cxnSpLocks/>
          </p:cNvCxnSpPr>
          <p:nvPr isPhoto="0" userDrawn="0"/>
        </p:nvCxnSpPr>
        <p:spPr bwMode="auto">
          <a:xfrm rot="0" flipH="0" flipV="1">
            <a:off x="2906343" y="4063636"/>
            <a:ext cx="619977" cy="0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992140" name="" hidden="0"/>
          <p:cNvCxnSpPr>
            <a:cxnSpLocks/>
          </p:cNvCxnSpPr>
          <p:nvPr isPhoto="0" userDrawn="0"/>
        </p:nvCxnSpPr>
        <p:spPr bwMode="auto">
          <a:xfrm rot="0" flipH="0" flipV="0">
            <a:off x="3571180" y="3286124"/>
            <a:ext cx="395298" cy="142875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367376" name="" hidden="0"/>
          <p:cNvCxnSpPr>
            <a:cxnSpLocks/>
          </p:cNvCxnSpPr>
          <p:nvPr isPhoto="0" userDrawn="0"/>
        </p:nvCxnSpPr>
        <p:spPr bwMode="auto">
          <a:xfrm rot="0" flipH="0" flipV="0">
            <a:off x="4013624" y="2292802"/>
            <a:ext cx="257684" cy="288070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871126" name="" hidden="0"/>
          <p:cNvCxnSpPr>
            <a:cxnSpLocks/>
          </p:cNvCxnSpPr>
          <p:nvPr isPhoto="0" userDrawn="0"/>
        </p:nvCxnSpPr>
        <p:spPr bwMode="auto">
          <a:xfrm rot="0" flipH="1" flipV="0">
            <a:off x="5729585" y="5126634"/>
            <a:ext cx="88566" cy="384327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874557" name="" hidden="0"/>
          <p:cNvCxnSpPr>
            <a:cxnSpLocks/>
          </p:cNvCxnSpPr>
          <p:nvPr isPhoto="0" userDrawn="0"/>
        </p:nvCxnSpPr>
        <p:spPr bwMode="auto">
          <a:xfrm rot="0" flipH="0" flipV="0">
            <a:off x="8222286" y="5105587"/>
            <a:ext cx="423038" cy="192367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330580" name="" hidden="0"/>
          <p:cNvCxnSpPr>
            <a:cxnSpLocks/>
          </p:cNvCxnSpPr>
          <p:nvPr isPhoto="0" userDrawn="0"/>
        </p:nvCxnSpPr>
        <p:spPr bwMode="auto">
          <a:xfrm rot="0" flipH="1" flipV="0">
            <a:off x="8845645" y="3586749"/>
            <a:ext cx="745897" cy="0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739086" name="" hidden="0"/>
          <p:cNvCxnSpPr>
            <a:cxnSpLocks/>
          </p:cNvCxnSpPr>
          <p:nvPr isPhoto="0" userDrawn="0"/>
        </p:nvCxnSpPr>
        <p:spPr bwMode="auto">
          <a:xfrm rot="0" flipH="0" flipV="0">
            <a:off x="8646925" y="4224221"/>
            <a:ext cx="944617" cy="85840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9882651" name="" hidden="0"/>
          <p:cNvSpPr/>
          <p:nvPr isPhoto="0" userDrawn="0"/>
        </p:nvSpPr>
        <p:spPr bwMode="auto">
          <a:xfrm flipH="0" flipV="0">
            <a:off x="4850955" y="3182736"/>
            <a:ext cx="2907006" cy="11010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US" sz="220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MSR6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 </a:t>
            </a:r>
            <a:endParaRPr lang="en-US" sz="18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en-US" sz="1000" b="0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use-case, requirement, </a:t>
            </a:r>
            <a:r>
              <a:rPr lang="en-US" sz="10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architecture, YANG</a:t>
            </a:r>
            <a:r>
              <a:rPr lang="en-US" sz="10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,</a:t>
            </a:r>
            <a:endParaRPr lang="en-US" sz="12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en-US" sz="1100" b="0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protocols with no better group</a:t>
            </a:r>
            <a:endParaRPr sz="900"/>
          </a:p>
          <a:p>
            <a:pPr algn="ctr">
              <a:defRPr/>
            </a:pPr>
            <a:r>
              <a:rPr lang="en-US" sz="1200" b="0" i="1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coordination</a:t>
            </a:r>
            <a:r>
              <a:rPr lang="en-US" sz="1200" b="0" i="1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1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inception/review</a:t>
            </a:r>
            <a:endParaRPr lang="en-US" sz="1200" b="0" i="1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en-US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  of dependent draft for other g</a:t>
            </a:r>
            <a:r>
              <a:rPr lang="en-US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roups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307498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7937"/>
            <a:ext cx="10515600" cy="1123156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So you want to boil the </a:t>
            </a:r>
            <a:r>
              <a:rPr strike="sngStrike"/>
              <a:t>ocean</a:t>
            </a:r>
            <a:r>
              <a:rPr/>
              <a:t> </a:t>
            </a:r>
            <a:r>
              <a:rPr strike="sngStrike"/>
              <a:t>planet</a:t>
            </a:r>
            <a:r>
              <a:rPr/>
              <a:t> IETF ?</a:t>
            </a:r>
            <a:endParaRPr/>
          </a:p>
        </p:txBody>
      </p:sp>
      <p:sp>
        <p:nvSpPr>
          <p:cNvPr id="11150213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988218"/>
            <a:ext cx="10515600" cy="546496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lvl="0">
              <a:defRPr/>
            </a:pPr>
            <a:r>
              <a:rPr/>
              <a:t>Thank you for raising IETF std. concern #1</a:t>
            </a:r>
            <a:endParaRPr/>
          </a:p>
          <a:p>
            <a:pPr lvl="1">
              <a:defRPr/>
            </a:pPr>
            <a:r>
              <a:rPr/>
              <a:t>No tongue in cheek. This IS important!</a:t>
            </a:r>
            <a:endParaRPr/>
          </a:p>
          <a:p>
            <a:pPr lvl="0">
              <a:defRPr/>
            </a:pPr>
            <a:r>
              <a:rPr/>
              <a:t>No! There already is enough global warming ;-(</a:t>
            </a:r>
            <a:endParaRPr/>
          </a:p>
          <a:p>
            <a:pPr marL="316922" lvl="0" indent="-316922">
              <a:buFont typeface="Arial"/>
              <a:buAutoNum type="arabicPeriod"/>
              <a:defRPr/>
            </a:pPr>
            <a:r>
              <a:rPr/>
              <a:t>Determine list of candidate deployable solution</a:t>
            </a:r>
            <a:endParaRPr/>
          </a:p>
          <a:p>
            <a:pPr marL="316922" lvl="0" indent="-316922">
              <a:buFont typeface="Arial"/>
              <a:buAutoNum type="arabicPeriod"/>
              <a:defRPr/>
            </a:pPr>
            <a:r>
              <a:rPr/>
              <a:t>Select Top “Minimum Viable Solution(s)” (MVS) – low complexity, big deployment gain</a:t>
            </a:r>
            <a:endParaRPr/>
          </a:p>
          <a:p>
            <a:pPr lvl="1">
              <a:defRPr/>
            </a:pPr>
            <a:r>
              <a:rPr/>
              <a:t>Determine functional specifications required to implement/deploy MVS</a:t>
            </a:r>
            <a:br>
              <a:rPr/>
            </a:br>
            <a:r>
              <a:rPr/>
              <a:t>(not necessarily MSR6 drafts only, but e.g.: 6MAN, LSR)</a:t>
            </a:r>
            <a:endParaRPr/>
          </a:p>
          <a:p>
            <a:pPr lvl="1">
              <a:defRPr/>
            </a:pPr>
            <a:r>
              <a:rPr/>
              <a:t>Prioritize contributor cycles accordingly</a:t>
            </a:r>
            <a:endParaRPr/>
          </a:p>
          <a:p>
            <a:pPr marL="316922" lvl="0" indent="-316922">
              <a:buFont typeface="Arial"/>
              <a:buAutoNum type="arabicPeriod"/>
              <a:defRPr/>
            </a:pPr>
            <a:r>
              <a:rPr/>
              <a:t>Constrain MSR6 solution documents scope based on MVS, so they can be ready together with functional spec</a:t>
            </a:r>
            <a:endParaRPr/>
          </a:p>
          <a:p>
            <a:pPr lvl="1">
              <a:defRPr/>
            </a:pPr>
            <a:r>
              <a:rPr/>
              <a:t>There are always –bis RFCs. And those could be started in parallel (individually) to track future work. They just will not be given WG adoption/cycles/review until it’s their time to be worked on (serialization!) (many WGs have such work hanging individually for years to ensure MVS work is prioritized).</a:t>
            </a:r>
            <a:endParaRPr/>
          </a:p>
          <a:p>
            <a:pPr lvl="1">
              <a:defRPr/>
            </a:pPr>
            <a:r>
              <a:rPr/>
              <a:t>If need be (AD concerns about boiling): Constrain charter to MVS, expand later.</a:t>
            </a:r>
            <a:endParaRPr/>
          </a:p>
          <a:p>
            <a:pPr lvl="0">
              <a:defRPr/>
            </a:pPr>
            <a:r>
              <a:rPr/>
              <a:t>This is NOT rocket science. Just good WG / solution stewardship.</a:t>
            </a:r>
            <a:endParaRPr/>
          </a:p>
          <a:p>
            <a:pPr lvl="1">
              <a:defRPr/>
            </a:pPr>
            <a:r>
              <a:rPr/>
              <a:t>Yes, IETF is best at “small” incremental work, </a:t>
            </a:r>
            <a:br>
              <a:rPr/>
            </a:br>
            <a:r>
              <a:rPr/>
              <a:t>but we have learned how to grow solutions that way (ROLL, SPRING, BIER for example!).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784573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8437" y="246062"/>
            <a:ext cx="10685831" cy="88503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800" b="1"/>
              <a:t>Example </a:t>
            </a:r>
            <a:r>
              <a:rPr sz="2800"/>
              <a:t>– If MVS was MSR6 BE for native IPv6 ISPs</a:t>
            </a:r>
            <a:br>
              <a:rPr sz="3600"/>
            </a:br>
            <a:r>
              <a:rPr sz="2200"/>
              <a:t>because (arguable) BIER MVS was stateless multicast (MVPN)  for MPLS SP networks</a:t>
            </a:r>
            <a:endParaRPr sz="1200"/>
          </a:p>
        </p:txBody>
      </p:sp>
      <p:sp>
        <p:nvSpPr>
          <p:cNvPr id="1675831705" name="" hidden="0"/>
          <p:cNvSpPr/>
          <p:nvPr isPhoto="0" userDrawn="0"/>
        </p:nvSpPr>
        <p:spPr bwMode="auto">
          <a:xfrm flipH="0" flipV="0">
            <a:off x="9998552" y="4018206"/>
            <a:ext cx="1286578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PIM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535235968" name="" hidden="0"/>
          <p:cNvSpPr/>
          <p:nvPr isPhoto="0" userDrawn="0"/>
        </p:nvSpPr>
        <p:spPr bwMode="auto">
          <a:xfrm flipH="0" flipV="0">
            <a:off x="1775986" y="3599455"/>
            <a:ext cx="1451102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SPRING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427684804" name="" hidden="0"/>
          <p:cNvSpPr/>
          <p:nvPr isPhoto="0" userDrawn="0"/>
        </p:nvSpPr>
        <p:spPr bwMode="auto">
          <a:xfrm flipH="0" flipV="0">
            <a:off x="8715166" y="4801197"/>
            <a:ext cx="1286578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6MAN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622780993" name="" hidden="0"/>
          <p:cNvSpPr txBox="1"/>
          <p:nvPr isPhoto="0" userDrawn="0"/>
        </p:nvSpPr>
        <p:spPr bwMode="auto">
          <a:xfrm flipH="0" flipV="0">
            <a:off x="8715166" y="5476007"/>
            <a:ext cx="2105269" cy="137163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Owner of </a:t>
            </a:r>
            <a:r>
              <a:rPr sz="1200"/>
              <a:t>IPv6 headers</a:t>
            </a:r>
            <a:endParaRPr sz="1200"/>
          </a:p>
          <a:p>
            <a:pPr>
              <a:defRPr/>
            </a:pPr>
            <a:r>
              <a:rPr sz="1200"/>
              <a:t>including routing headers</a:t>
            </a:r>
            <a:endParaRPr sz="1200"/>
          </a:p>
          <a:p>
            <a:pPr>
              <a:defRPr/>
            </a:pPr>
            <a:r>
              <a:rPr sz="1200" i="1"/>
              <a:t>no multicast </a:t>
            </a:r>
            <a:r>
              <a:rPr sz="1200" i="1"/>
              <a:t>expertise</a:t>
            </a:r>
            <a:endParaRPr i="1"/>
          </a:p>
          <a:p>
            <a:pPr>
              <a:defRPr/>
            </a:pPr>
            <a:r>
              <a:rPr sz="1200" i="1"/>
              <a:t>acts often on use-case</a:t>
            </a:r>
            <a:endParaRPr sz="1200" i="1"/>
          </a:p>
          <a:p>
            <a:pPr>
              <a:defRPr/>
            </a:pPr>
            <a:r>
              <a:rPr sz="1200" i="1"/>
              <a:t>demand for other WGs</a:t>
            </a:r>
            <a:endParaRPr sz="1200" i="1"/>
          </a:p>
          <a:p>
            <a:pPr>
              <a:defRPr/>
            </a:pPr>
            <a:r>
              <a:rPr sz="1200" i="1"/>
              <a:t>RFC8754(SRH) for SPRING</a:t>
            </a:r>
            <a:endParaRPr sz="1200" i="1"/>
          </a:p>
          <a:p>
            <a:pPr>
              <a:defRPr/>
            </a:pPr>
            <a:r>
              <a:rPr sz="1200" i="1"/>
              <a:t>RFC6554 for ROLL</a:t>
            </a:r>
            <a:endParaRPr sz="900" i="1"/>
          </a:p>
        </p:txBody>
      </p:sp>
      <p:sp>
        <p:nvSpPr>
          <p:cNvPr id="1708964628" name="" hidden="0"/>
          <p:cNvSpPr/>
          <p:nvPr isPhoto="0" userDrawn="0"/>
        </p:nvSpPr>
        <p:spPr bwMode="auto">
          <a:xfrm flipH="0" flipV="0">
            <a:off x="1659057" y="4629075"/>
            <a:ext cx="1451101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IDR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816184180" name="" hidden="0"/>
          <p:cNvSpPr/>
          <p:nvPr isPhoto="0" userDrawn="0"/>
        </p:nvSpPr>
        <p:spPr bwMode="auto">
          <a:xfrm flipH="0" flipV="0">
            <a:off x="9819958" y="3100113"/>
            <a:ext cx="1286578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BIER</a:t>
            </a:r>
            <a:endParaRPr>
              <a:highlight>
                <a:srgbClr val="000000"/>
              </a:highlight>
            </a:endParaRPr>
          </a:p>
        </p:txBody>
      </p:sp>
      <p:cxnSp>
        <p:nvCxnSpPr>
          <p:cNvPr id="904282234" name="" hidden="0"/>
          <p:cNvCxnSpPr>
            <a:cxnSpLocks/>
          </p:cNvCxnSpPr>
          <p:nvPr isPhoto="0" userDrawn="0"/>
        </p:nvCxnSpPr>
        <p:spPr bwMode="auto">
          <a:xfrm rot="0" flipH="1" flipV="1">
            <a:off x="3608812" y="3924892"/>
            <a:ext cx="1095374" cy="93314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550614" name="" hidden="0"/>
          <p:cNvCxnSpPr>
            <a:cxnSpLocks/>
          </p:cNvCxnSpPr>
          <p:nvPr isPhoto="0" userDrawn="0"/>
        </p:nvCxnSpPr>
        <p:spPr bwMode="auto">
          <a:xfrm rot="0" flipH="0" flipV="0">
            <a:off x="7241929" y="5040573"/>
            <a:ext cx="93243" cy="38432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1492407" name="" hidden="0"/>
          <p:cNvCxnSpPr>
            <a:cxnSpLocks/>
          </p:cNvCxnSpPr>
          <p:nvPr isPhoto="0" userDrawn="0"/>
        </p:nvCxnSpPr>
        <p:spPr bwMode="auto">
          <a:xfrm rot="0" flipH="1" flipV="0">
            <a:off x="4448933" y="5105587"/>
            <a:ext cx="342490" cy="370419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689315" name="" hidden="0"/>
          <p:cNvCxnSpPr>
            <a:cxnSpLocks/>
          </p:cNvCxnSpPr>
          <p:nvPr isPhoto="0" userDrawn="0"/>
        </p:nvCxnSpPr>
        <p:spPr bwMode="auto">
          <a:xfrm rot="0" flipH="0" flipV="1">
            <a:off x="3656490" y="4550018"/>
            <a:ext cx="619977" cy="22897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3627" name="" hidden="0"/>
          <p:cNvCxnSpPr>
            <a:cxnSpLocks/>
          </p:cNvCxnSpPr>
          <p:nvPr isPhoto="0" userDrawn="0"/>
        </p:nvCxnSpPr>
        <p:spPr bwMode="auto">
          <a:xfrm rot="0" flipH="1" flipV="0">
            <a:off x="5729585" y="5126634"/>
            <a:ext cx="88566" cy="384327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76467" name="" hidden="0"/>
          <p:cNvCxnSpPr>
            <a:cxnSpLocks/>
          </p:cNvCxnSpPr>
          <p:nvPr isPhoto="0" userDrawn="0"/>
        </p:nvCxnSpPr>
        <p:spPr bwMode="auto">
          <a:xfrm rot="0" flipH="0" flipV="0">
            <a:off x="8222286" y="5105587"/>
            <a:ext cx="423038" cy="192367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893903" name="" hidden="0"/>
          <p:cNvCxnSpPr>
            <a:cxnSpLocks/>
          </p:cNvCxnSpPr>
          <p:nvPr isPhoto="0" userDrawn="0"/>
        </p:nvCxnSpPr>
        <p:spPr bwMode="auto">
          <a:xfrm rot="0" flipH="1" flipV="0">
            <a:off x="8645325" y="3750987"/>
            <a:ext cx="946216" cy="0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523101" name="" hidden="0"/>
          <p:cNvCxnSpPr>
            <a:cxnSpLocks/>
          </p:cNvCxnSpPr>
          <p:nvPr isPhoto="0" userDrawn="0"/>
        </p:nvCxnSpPr>
        <p:spPr bwMode="auto">
          <a:xfrm rot="0" flipH="0" flipV="0">
            <a:off x="8646925" y="4224221"/>
            <a:ext cx="944617" cy="85840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20652" name="" hidden="0"/>
          <p:cNvSpPr/>
          <p:nvPr isPhoto="0" userDrawn="0"/>
        </p:nvSpPr>
        <p:spPr bwMode="auto">
          <a:xfrm flipH="0" flipV="0">
            <a:off x="5148611" y="3599455"/>
            <a:ext cx="2907006" cy="11010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US" sz="220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MSR6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 </a:t>
            </a:r>
            <a:endParaRPr lang="en-US" sz="18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en-US" sz="10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use-case, requirement, </a:t>
            </a:r>
            <a:r>
              <a:rPr lang="en-US" sz="10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Architecture, YANG</a:t>
            </a:r>
            <a:r>
              <a:rPr lang="en-US" sz="10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,</a:t>
            </a:r>
            <a:endParaRPr lang="en-US" sz="12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en-US" sz="11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protocols with no better group</a:t>
            </a:r>
            <a:endParaRPr sz="900"/>
          </a:p>
          <a:p>
            <a:pPr algn="ctr">
              <a:defRPr/>
            </a:pPr>
            <a:r>
              <a:rPr lang="en-US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coordination</a:t>
            </a:r>
            <a:r>
              <a:rPr lang="en-US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 and </a:t>
            </a:r>
            <a:r>
              <a:rPr lang="en-US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inception/review</a:t>
            </a:r>
            <a:endParaRPr lang="en-US" sz="1200" b="0" i="1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en-US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  of dependent draft for other g</a:t>
            </a:r>
            <a:r>
              <a:rPr lang="en-US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roups</a:t>
            </a:r>
            <a:endParaRPr sz="900"/>
          </a:p>
        </p:txBody>
      </p:sp>
      <p:sp>
        <p:nvSpPr>
          <p:cNvPr id="895222201" name="" hidden="0"/>
          <p:cNvSpPr/>
          <p:nvPr isPhoto="0" userDrawn="0"/>
        </p:nvSpPr>
        <p:spPr bwMode="auto">
          <a:xfrm rot="0" flipH="0" flipV="0">
            <a:off x="2956084" y="5557007"/>
            <a:ext cx="1451101" cy="65087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LSR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32967498" name="" hidden="0"/>
          <p:cNvSpPr/>
          <p:nvPr isPhoto="0" userDrawn="0"/>
        </p:nvSpPr>
        <p:spPr bwMode="auto">
          <a:xfrm rot="0" flipH="0" flipV="0">
            <a:off x="4959374" y="5571133"/>
            <a:ext cx="1286578" cy="65087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800"/>
              <a:t>MBONED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053778221" name="" hidden="0"/>
          <p:cNvSpPr/>
          <p:nvPr isPhoto="0" userDrawn="0"/>
        </p:nvSpPr>
        <p:spPr bwMode="auto">
          <a:xfrm rot="0" flipH="0" flipV="0">
            <a:off x="6915529" y="5510952"/>
            <a:ext cx="1286578" cy="65087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400"/>
              <a:t>V6OPS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04914431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8437" y="1273968"/>
            <a:ext cx="10745362" cy="247701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r>
              <a:rPr/>
              <a:t>Well limited / plannable spec work</a:t>
            </a:r>
            <a:endParaRPr/>
          </a:p>
          <a:p>
            <a:pPr>
              <a:defRPr/>
            </a:pPr>
            <a:r>
              <a:rPr sz="2200"/>
              <a:t>IDR/LSR/(PIM): Ideally share/reuse, else adjust/improve work from BIER/MPLS solution</a:t>
            </a:r>
            <a:endParaRPr sz="2200"/>
          </a:p>
          <a:p>
            <a:pPr>
              <a:defRPr/>
            </a:pPr>
            <a:r>
              <a:rPr sz="2200"/>
              <a:t>Select best initial MRH (Multicast Routing Header) for BE (simulations, PoC implementation), spec in 6MAN</a:t>
            </a:r>
            <a:endParaRPr sz="2200"/>
          </a:p>
          <a:p>
            <a:pPr>
              <a:defRPr/>
            </a:pPr>
            <a:r>
              <a:rPr sz="2200"/>
              <a:t>MSR6: spec minimum use-cases, architecture, YANG</a:t>
            </a:r>
            <a:r>
              <a:rPr sz="2200"/>
              <a:t> spec, ? Pass over to responsible W when minimum quality met ?!</a:t>
            </a:r>
            <a:endParaRPr sz="2200"/>
          </a:p>
          <a:p>
            <a:pPr>
              <a:defRPr/>
            </a:pPr>
            <a:r>
              <a:rPr sz="2200"/>
              <a:t>Support / align with SPRING (terminology, architecture)</a:t>
            </a:r>
            <a:endParaRPr sz="2200"/>
          </a:p>
          <a:p>
            <a:pPr lvl="1">
              <a:defRPr/>
            </a:pPr>
            <a:r>
              <a:rPr sz="2200"/>
              <a:t>But ensure native IPv6, non-SRv6 SP networks are also equally well supported</a:t>
            </a:r>
            <a:r>
              <a:rPr sz="2200"/>
              <a:t> (see next slide)</a:t>
            </a:r>
            <a:endParaRPr sz="2200"/>
          </a:p>
          <a:p>
            <a:pPr lvl="0">
              <a:defRPr/>
            </a:pPr>
            <a:r>
              <a:rPr sz="2200"/>
              <a:t>Additional reality check with V6OPS</a:t>
            </a:r>
            <a:r>
              <a:rPr sz="1800"/>
              <a:t> </a:t>
            </a:r>
            <a:endParaRPr sz="1800"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816063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72718" y="43656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SP -&gt; DCN: Build once, sell twice ?!!</a:t>
            </a:r>
            <a:endParaRPr/>
          </a:p>
        </p:txBody>
      </p:sp>
      <p:sp>
        <p:nvSpPr>
          <p:cNvPr id="176282768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72718" y="1214437"/>
            <a:ext cx="11275218" cy="540543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MSR6 MVS for SP should be easily adoptable to DCN </a:t>
            </a:r>
            <a:endParaRPr/>
          </a:p>
          <a:p>
            <a:pPr>
              <a:defRPr/>
            </a:pPr>
            <a:r>
              <a:rPr/>
              <a:t>Many (especially newer) DCN built for native IPv6 (not L2 or MPLS)</a:t>
            </a:r>
            <a:endParaRPr/>
          </a:p>
          <a:p>
            <a:pPr lvl="1">
              <a:defRPr/>
            </a:pPr>
            <a:r>
              <a:rPr/>
              <a:t>SRv6/SRH less necessary for TE (FlowLabel because of ECMP etc..).</a:t>
            </a:r>
            <a:endParaRPr/>
          </a:p>
          <a:p>
            <a:pPr lvl="1">
              <a:defRPr/>
            </a:pPr>
            <a:r>
              <a:rPr/>
              <a:t>SRv6 may just rely on Destination Address SID semantics without SRH.</a:t>
            </a: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E.g.: Stateless multicast can scale/simplify in-DCN multicast/broadcast for (thousands of) virtual LANs between VMs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Additional work for MSR6 in DCN ?</a:t>
            </a:r>
            <a:endParaRPr/>
          </a:p>
          <a:p>
            <a:pPr lvl="1">
              <a:defRPr/>
            </a:pPr>
            <a:r>
              <a:rPr/>
              <a:t>Analyze use-case specifics: </a:t>
            </a:r>
            <a:endParaRPr/>
          </a:p>
          <a:p>
            <a:pPr lvl="1">
              <a:defRPr/>
            </a:pPr>
            <a:r>
              <a:rPr/>
              <a:t>Extend MSR6 MVR to additional IGP ( RIFT, LSVR)</a:t>
            </a:r>
            <a:endParaRPr/>
          </a:p>
          <a:p>
            <a:pPr lvl="1">
              <a:defRPr/>
            </a:pPr>
            <a:r>
              <a:rPr/>
              <a:t>Biggest step (to scale): MSR6 into the Host (e.g.: KVM, ESXI).</a:t>
            </a:r>
            <a:endParaRPr/>
          </a:p>
          <a:p>
            <a:pPr lvl="2">
              <a:defRPr/>
            </a:pPr>
            <a:r>
              <a:rPr sz="2200"/>
              <a:t>May not require MSR6 architecture/spec changes when you have routing in the host!</a:t>
            </a:r>
            <a:endParaRPr sz="2200"/>
          </a:p>
          <a:p>
            <a:pPr lvl="2">
              <a:defRPr/>
            </a:pPr>
            <a:r>
              <a:rPr sz="2200"/>
              <a:t>But good new spec work if DCN hosts are not routers.</a:t>
            </a:r>
            <a:endParaRPr sz="2200"/>
          </a:p>
          <a:p>
            <a:pPr lvl="2">
              <a:defRPr/>
            </a:pPr>
            <a:r>
              <a:rPr sz="2200"/>
              <a:t>And need to revisit MRH option for DCN scalability (O(larger) number of Hosts than SP/PE).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2022-07-15T02:30:41Z</dcterms:modified>
  <cp:category/>
  <cp:contentStatus/>
  <cp:version/>
</cp:coreProperties>
</file>