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sldIdLst>
    <p:sldId id="256" r:id="rId2"/>
    <p:sldId id="257" r:id="rId3"/>
    <p:sldId id="292" r:id="rId4"/>
    <p:sldId id="298" r:id="rId5"/>
    <p:sldId id="299" r:id="rId6"/>
    <p:sldId id="293" r:id="rId7"/>
    <p:sldId id="277" r:id="rId8"/>
    <p:sldId id="285" r:id="rId9"/>
    <p:sldId id="300" r:id="rId10"/>
    <p:sldId id="301" r:id="rId11"/>
    <p:sldId id="291" r:id="rId12"/>
    <p:sldId id="282" r:id="rId13"/>
    <p:sldId id="28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81" d="100"/>
          <a:sy n="81" d="100"/>
        </p:scale>
        <p:origin x="62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Two Inputs</a:t>
            </a:r>
            <a:endParaRPr lang="en-US" dirty="0"/>
          </a:p>
        </p:txBody>
      </p:sp>
      <p:sp>
        <p:nvSpPr>
          <p:cNvPr id="4" name="Rectangle 3"/>
          <p:cNvSpPr/>
          <p:nvPr/>
        </p:nvSpPr>
        <p:spPr bwMode="auto">
          <a:xfrm>
            <a:off x="876001" y="1696128"/>
            <a:ext cx="10438410" cy="232960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a:t>
            </a:r>
            <a:r>
              <a:rPr lang="en-US" sz="2200" dirty="0" smtClean="0">
                <a:solidFill>
                  <a:schemeClr val="tx1"/>
                </a:solidFill>
                <a:latin typeface="Lucida Console" panose="020B0609040504020204" pitchFamily="49" charset="0"/>
              </a:rPr>
              <a:t>S1.Time, S1.ID</a:t>
            </a:r>
            <a:r>
              <a:rPr lang="en-US" sz="2200" dirty="0">
                <a:solidFill>
                  <a:schemeClr val="tx1"/>
                </a:solidFill>
                <a:latin typeface="Lucida Console" panose="020B0609040504020204" pitchFamily="49" charset="0"/>
              </a:rPr>
              <a:t>,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a:t>
            </a: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5</a:t>
            </a:r>
          </a:p>
        </p:txBody>
      </p:sp>
      <p:pic>
        <p:nvPicPr>
          <p:cNvPr id="3" name="Picture 2"/>
          <p:cNvPicPr>
            <a:picLocks noChangeAspect="1"/>
          </p:cNvPicPr>
          <p:nvPr/>
        </p:nvPicPr>
        <p:blipFill>
          <a:blip r:embed="rId2"/>
          <a:stretch>
            <a:fillRect/>
          </a:stretch>
        </p:blipFill>
        <p:spPr>
          <a:xfrm>
            <a:off x="876001" y="4501243"/>
            <a:ext cx="10474672" cy="1246414"/>
          </a:xfrm>
          <a:prstGeom prst="rect">
            <a:avLst/>
          </a:prstGeom>
          <a:ln>
            <a:solidFill>
              <a:schemeClr val="tx1">
                <a:lumMod val="25000"/>
                <a:lumOff val="75000"/>
              </a:schemeClr>
            </a:solidFill>
          </a:ln>
        </p:spPr>
      </p:pic>
    </p:spTree>
    <p:extLst>
      <p:ext uri="{BB962C8B-B14F-4D97-AF65-F5344CB8AC3E}">
        <p14:creationId xmlns:p14="http://schemas.microsoft.com/office/powerpoint/2010/main" val="32146496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Replacing Arrival Time with Event Time</a:t>
            </a:r>
            <a:endParaRPr lang="en-US" dirty="0"/>
          </a:p>
        </p:txBody>
      </p:sp>
      <p:sp>
        <p:nvSpPr>
          <p:cNvPr id="4" name="Rectangle 3"/>
          <p:cNvSpPr/>
          <p:nvPr/>
        </p:nvSpPr>
        <p:spPr bwMode="auto">
          <a:xfrm>
            <a:off x="876001" y="1696128"/>
            <a:ext cx="10438410" cy="232960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S1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S2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5</a:t>
            </a:r>
          </a:p>
        </p:txBody>
      </p:sp>
      <p:pic>
        <p:nvPicPr>
          <p:cNvPr id="3" name="Picture 2"/>
          <p:cNvPicPr>
            <a:picLocks noChangeAspect="1"/>
          </p:cNvPicPr>
          <p:nvPr/>
        </p:nvPicPr>
        <p:blipFill>
          <a:blip r:embed="rId2"/>
          <a:stretch>
            <a:fillRect/>
          </a:stretch>
        </p:blipFill>
        <p:spPr>
          <a:xfrm>
            <a:off x="876001" y="4508356"/>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Tumbling Window</a:t>
            </a:r>
            <a:endParaRPr lang="en-US" sz="24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Hopping Window</a:t>
            </a:r>
            <a:endParaRPr lang="en-US" sz="24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Sliding Window</a:t>
            </a:r>
            <a:endParaRPr lang="en-US" sz="24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Stream Analytics Queries</a:t>
            </a:r>
            <a:endParaRPr lang="en-US" dirty="0"/>
          </a:p>
        </p:txBody>
      </p:sp>
    </p:spTree>
    <p:extLst>
      <p:ext uri="{BB962C8B-B14F-4D97-AF65-F5344CB8AC3E}">
        <p14:creationId xmlns:p14="http://schemas.microsoft.com/office/powerpoint/2010/main" val="5053140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Input</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Stream Analytics supports two types of input</a:t>
            </a:r>
          </a:p>
          <a:p>
            <a:r>
              <a:rPr lang="en-US" dirty="0" smtClean="0"/>
              <a:t>Multiple inputs can be </a:t>
            </a:r>
            <a:r>
              <a:rPr lang="en-US" dirty="0" err="1" smtClean="0"/>
              <a:t>JOINed</a:t>
            </a:r>
            <a:r>
              <a:rPr lang="en-US" dirty="0" smtClean="0"/>
              <a:t> (aggregated) like SQL tables</a:t>
            </a:r>
          </a:p>
          <a:p>
            <a:r>
              <a:rPr lang="en-US" dirty="0" smtClean="0"/>
              <a:t>Also allows reference data to be provided as input</a:t>
            </a:r>
            <a:endParaRPr lang="en-US" dirty="0"/>
          </a:p>
        </p:txBody>
      </p:sp>
      <p:pic>
        <p:nvPicPr>
          <p:cNvPr id="4" name="Picture 3"/>
          <p:cNvPicPr>
            <a:picLocks noChangeAspect="1"/>
          </p:cNvPicPr>
          <p:nvPr/>
        </p:nvPicPr>
        <p:blipFill>
          <a:blip r:embed="rId2"/>
          <a:stretch>
            <a:fillRect/>
          </a:stretch>
        </p:blipFill>
        <p:spPr>
          <a:xfrm>
            <a:off x="2718593" y="3467070"/>
            <a:ext cx="6753225" cy="2895600"/>
          </a:xfrm>
          <a:prstGeom prst="rect">
            <a:avLst/>
          </a:prstGeom>
          <a:ln>
            <a:solidFill>
              <a:schemeClr val="tx1">
                <a:lumMod val="25000"/>
                <a:lumOff val="75000"/>
              </a:schemeClr>
            </a:solidFill>
          </a:ln>
        </p:spPr>
      </p:pic>
    </p:spTree>
    <p:extLst>
      <p:ext uri="{BB962C8B-B14F-4D97-AF65-F5344CB8AC3E}">
        <p14:creationId xmlns:p14="http://schemas.microsoft.com/office/powerpoint/2010/main" val="1156507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Output</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Supports several output types as well as multiple outputs</a:t>
            </a:r>
            <a:endParaRPr lang="en-US" dirty="0"/>
          </a:p>
        </p:txBody>
      </p:sp>
      <p:pic>
        <p:nvPicPr>
          <p:cNvPr id="4" name="Picture 3"/>
          <p:cNvPicPr>
            <a:picLocks noChangeAspect="1"/>
          </p:cNvPicPr>
          <p:nvPr/>
        </p:nvPicPr>
        <p:blipFill>
          <a:blip r:embed="rId2"/>
          <a:stretch>
            <a:fillRect/>
          </a:stretch>
        </p:blipFill>
        <p:spPr>
          <a:xfrm>
            <a:off x="2851943" y="2362170"/>
            <a:ext cx="6486525" cy="4000500"/>
          </a:xfrm>
          <a:prstGeom prst="rect">
            <a:avLst/>
          </a:prstGeom>
          <a:ln>
            <a:solidFill>
              <a:schemeClr val="tx1">
                <a:lumMod val="25000"/>
                <a:lumOff val="75000"/>
              </a:schemeClr>
            </a:solidFill>
          </a:ln>
        </p:spPr>
      </p:pic>
    </p:spTree>
    <p:extLst>
      <p:ext uri="{BB962C8B-B14F-4D97-AF65-F5344CB8AC3E}">
        <p14:creationId xmlns:p14="http://schemas.microsoft.com/office/powerpoint/2010/main" val="41033508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Creating a Stream Analytics Job</a:t>
            </a:r>
            <a:endParaRPr lang="en-US" dirty="0"/>
          </a:p>
        </p:txBody>
      </p:sp>
    </p:spTree>
    <p:extLst>
      <p:ext uri="{BB962C8B-B14F-4D97-AF65-F5344CB8AC3E}">
        <p14:creationId xmlns:p14="http://schemas.microsoft.com/office/powerpoint/2010/main" val="18067921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 (DML)</a:t>
            </a:r>
            <a:endParaRPr lang="en-US" dirty="0"/>
          </a:p>
        </p:txBody>
      </p:sp>
      <p:sp>
        <p:nvSpPr>
          <p:cNvPr id="4" name="Rectangle 3"/>
          <p:cNvSpPr/>
          <p:nvPr/>
        </p:nvSpPr>
        <p:spPr bwMode="auto">
          <a:xfrm>
            <a:off x="109253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SELECT</a:t>
            </a:r>
            <a:endParaRPr lang="en-US" sz="2200" dirty="0" smtClean="0">
              <a:solidFill>
                <a:srgbClr val="00AEEF"/>
              </a:solidFill>
            </a:endParaRPr>
          </a:p>
        </p:txBody>
      </p:sp>
      <p:sp>
        <p:nvSpPr>
          <p:cNvPr id="7" name="Rectangle 6"/>
          <p:cNvSpPr/>
          <p:nvPr/>
        </p:nvSpPr>
        <p:spPr bwMode="auto">
          <a:xfrm>
            <a:off x="109253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WHERE</a:t>
            </a:r>
            <a:endParaRPr lang="en-US" sz="2800" dirty="0">
              <a:solidFill>
                <a:srgbClr val="00AEEF"/>
              </a:solidFill>
            </a:endParaRPr>
          </a:p>
        </p:txBody>
      </p:sp>
      <p:sp>
        <p:nvSpPr>
          <p:cNvPr id="16" name="Rectangle 15"/>
          <p:cNvSpPr/>
          <p:nvPr/>
        </p:nvSpPr>
        <p:spPr bwMode="auto">
          <a:xfrm>
            <a:off x="109253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CASE</a:t>
            </a:r>
            <a:endParaRPr lang="en-US" sz="2800" dirty="0">
              <a:solidFill>
                <a:srgbClr val="00AEEF"/>
              </a:solidFill>
            </a:endParaRPr>
          </a:p>
        </p:txBody>
      </p:sp>
      <p:sp>
        <p:nvSpPr>
          <p:cNvPr id="17" name="Rectangle 16"/>
          <p:cNvSpPr/>
          <p:nvPr/>
        </p:nvSpPr>
        <p:spPr bwMode="auto">
          <a:xfrm>
            <a:off x="109253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UNION</a:t>
            </a:r>
            <a:endParaRPr lang="en-US" sz="2800" dirty="0">
              <a:solidFill>
                <a:srgbClr val="00AEEF"/>
              </a:solidFill>
            </a:endParaRPr>
          </a:p>
        </p:txBody>
      </p:sp>
      <p:sp>
        <p:nvSpPr>
          <p:cNvPr id="18" name="Rectangle 17"/>
          <p:cNvSpPr/>
          <p:nvPr/>
        </p:nvSpPr>
        <p:spPr bwMode="auto">
          <a:xfrm>
            <a:off x="439387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INTO</a:t>
            </a:r>
            <a:endParaRPr lang="en-US" sz="2200" dirty="0" smtClean="0">
              <a:solidFill>
                <a:srgbClr val="00AEEF"/>
              </a:solidFill>
            </a:endParaRPr>
          </a:p>
        </p:txBody>
      </p:sp>
      <p:sp>
        <p:nvSpPr>
          <p:cNvPr id="19" name="Rectangle 18"/>
          <p:cNvSpPr/>
          <p:nvPr/>
        </p:nvSpPr>
        <p:spPr bwMode="auto">
          <a:xfrm>
            <a:off x="439387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GROUP BY</a:t>
            </a:r>
            <a:endParaRPr lang="en-US" sz="2800" dirty="0">
              <a:solidFill>
                <a:srgbClr val="00AEEF"/>
              </a:solidFill>
            </a:endParaRPr>
          </a:p>
        </p:txBody>
      </p:sp>
      <p:sp>
        <p:nvSpPr>
          <p:cNvPr id="20" name="Rectangle 19"/>
          <p:cNvSpPr/>
          <p:nvPr/>
        </p:nvSpPr>
        <p:spPr bwMode="auto">
          <a:xfrm>
            <a:off x="439387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1" name="Rectangle 20"/>
          <p:cNvSpPr/>
          <p:nvPr/>
        </p:nvSpPr>
        <p:spPr bwMode="auto">
          <a:xfrm>
            <a:off x="439387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WITH</a:t>
            </a:r>
            <a:endParaRPr lang="en-US" sz="2800" dirty="0">
              <a:solidFill>
                <a:srgbClr val="00AEEF"/>
              </a:solidFill>
            </a:endParaRPr>
          </a:p>
        </p:txBody>
      </p:sp>
      <p:sp>
        <p:nvSpPr>
          <p:cNvPr id="22" name="Rectangle 21"/>
          <p:cNvSpPr/>
          <p:nvPr/>
        </p:nvSpPr>
        <p:spPr bwMode="auto">
          <a:xfrm>
            <a:off x="769521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FROM</a:t>
            </a:r>
            <a:endParaRPr lang="en-US" sz="2200" dirty="0" smtClean="0">
              <a:solidFill>
                <a:srgbClr val="00AEEF"/>
              </a:solidFill>
            </a:endParaRPr>
          </a:p>
        </p:txBody>
      </p:sp>
      <p:sp>
        <p:nvSpPr>
          <p:cNvPr id="23" name="Rectangle 22"/>
          <p:cNvSpPr/>
          <p:nvPr/>
        </p:nvSpPr>
        <p:spPr bwMode="auto">
          <a:xfrm>
            <a:off x="769521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HAVING</a:t>
            </a:r>
            <a:endParaRPr lang="en-US" sz="2800" dirty="0">
              <a:solidFill>
                <a:srgbClr val="00AEEF"/>
              </a:solidFill>
            </a:endParaRPr>
          </a:p>
        </p:txBody>
      </p:sp>
      <p:sp>
        <p:nvSpPr>
          <p:cNvPr id="24" name="Rectangle 23"/>
          <p:cNvSpPr/>
          <p:nvPr/>
        </p:nvSpPr>
        <p:spPr bwMode="auto">
          <a:xfrm>
            <a:off x="769521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5" name="Rectangle 24"/>
          <p:cNvSpPr/>
          <p:nvPr/>
        </p:nvSpPr>
        <p:spPr bwMode="auto">
          <a:xfrm>
            <a:off x="769521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APPLY</a:t>
            </a:r>
            <a:endParaRPr lang="en-US" sz="2800" dirty="0">
              <a:solidFill>
                <a:srgbClr val="00AEEF"/>
              </a:solidFill>
            </a:endParaRPr>
          </a:p>
        </p:txBody>
      </p:sp>
    </p:spTree>
    <p:extLst>
      <p:ext uri="{BB962C8B-B14F-4D97-AF65-F5344CB8AC3E}">
        <p14:creationId xmlns:p14="http://schemas.microsoft.com/office/powerpoint/2010/main" val="34112102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 from an Input</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299</TotalTime>
  <Words>404</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Input</vt:lpstr>
      <vt:lpstr>Stream Analytics Output</vt:lpstr>
      <vt:lpstr>Demo</vt:lpstr>
      <vt:lpstr>Stream Analytics Query Language</vt:lpstr>
      <vt:lpstr>Data Manipulation Language (DML)</vt:lpstr>
      <vt:lpstr>Selecting Data from an Input</vt:lpstr>
      <vt:lpstr>Joining Two Inputs</vt:lpstr>
      <vt:lpstr>Replacing Arrival Time with Event Time</vt:lpstr>
      <vt:lpstr>Windowing</vt:lpstr>
      <vt:lpstr>Using TumblingWindow</vt:lpstr>
      <vt:lpstr>Demo</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60</cp:revision>
  <dcterms:created xsi:type="dcterms:W3CDTF">2015-09-14T01:17:11Z</dcterms:created>
  <dcterms:modified xsi:type="dcterms:W3CDTF">2015-09-15T04:42:02Z</dcterms:modified>
</cp:coreProperties>
</file>