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E2F1-5C04-4ED9-9D4B-D044F94F6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B426A-7F8D-4D0E-AE1C-E8CD1595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DD72-5E2F-45B2-ABCC-2E82F60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381B-C534-40AB-97C6-46F5CADA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3E7B-D3CC-4A29-A0B7-D9CFDE2A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1A3-9A15-4FA1-B13E-3D16EE3F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533D1-5894-4153-B2EF-6DDF8CBF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2426-E92D-4547-8DC6-0D1DF8D8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E5C5-CB58-417A-B765-92E4EB3F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00BDC-E013-4D99-A941-892C4C3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65C2F-0B7D-4A40-9CA8-3D0EC49EC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DD687-B2D4-4FD9-B602-85E7C56E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B7A5-AAF5-425A-9E4B-2434711C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53BB-1339-4787-89DD-47C65335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918D-1CBD-4749-840C-CFA24737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B631-70A5-4058-A511-BCF3D2F1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935E-B720-4590-80CD-DE4A36C7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063D-6805-4117-8D3D-A3686D87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367F-A7E8-4CC7-9347-F9B6F9E1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32D3-6473-4E9F-9BB8-0B9CABAA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5907-7821-4086-B435-3745ED47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8D252-D6C4-4D90-B392-CD89EB8E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CA03-55B8-40A6-A08D-C67FEECF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F09B-5C38-4009-866A-95B77FE7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CEDF-91A3-4021-B8D1-B50C4467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1610-7D70-4ACC-898F-9F3C942F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0C5B-4D11-446E-91BE-A02D693E2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FF99-1C60-4754-B5D8-858E302A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3B93-58EF-4363-8B39-54A653AA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84A7-B672-4539-BC68-114D079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DBAA-8906-468E-BA6C-8BA0C4FD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21C3-D7A3-4470-B85B-82D37C74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AB96-9541-40E4-851D-A012D287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6B06A-CB9C-42F0-BC92-AC04C688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95069-CCEF-4F86-A207-BC25A473E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7B44-1CC0-462F-9DBA-F430E0836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FF7AF-9BE2-4F88-B29D-C468224E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92BBB-B8C5-4496-BC21-F799726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E5CD4-DB3C-47C9-8E99-F91D326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9D-788B-49E1-A36F-6EEEC824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DD01B-FFF4-4B07-894B-2CF8B94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2F530-DD72-4448-8C8C-D2D1922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A4F47-AB1A-4FF2-82F8-A7D87AC8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9DCD9-2DCE-4741-8802-15708D29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771ED-2719-4B49-8B77-B05D7906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3CB49-2DC5-4C78-817F-95AA90E4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6572-2277-4887-8FDE-E9D02E33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76D7-8685-4128-BD61-7337468E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10F15-54F1-4558-AC17-2280206AA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1E718-D72F-485D-A0DD-9644CD13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DCAC-08F0-4D7D-B88A-CC0C715D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867AB-FC43-4075-B6A9-BB78ADF3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CFD3-4A72-41ED-AEA9-A9049492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C78A7-B1B6-4FF8-8323-02753A045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482A0-0E94-4286-934D-396A45B0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C370B-F9B3-4582-A433-6879F4FC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0F90-662E-469E-AC2E-6DA49F6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FBD52-03F5-478B-8391-ECB7F348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DF991-A052-42A1-AD0C-9C08E9C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5A0C-7776-4216-ACAE-43E694ED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F9BE-07C5-40BC-81A9-3CC24F0FE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3D2E-19D9-4FE8-A149-B57AAA83B25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6CF7-D43C-4F09-8965-3803CE429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1D92-8EB1-4C22-BB45-6AE82F58F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003D-EF83-43F4-B151-95B74E8A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5E76FB-B4BD-402D-A08B-89B1129E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5899" y="1275080"/>
            <a:ext cx="3013051" cy="15200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3F6696-8297-450F-ADC1-1D02475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7605" y="4985730"/>
            <a:ext cx="1902279" cy="532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167973-2A84-4E92-9AF7-1AE82007C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2680" y="2671769"/>
            <a:ext cx="4556012" cy="34741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11A2A-8388-487A-8C95-C5D50F60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9" y="75881"/>
            <a:ext cx="3725333" cy="883728"/>
          </a:xfrm>
        </p:spPr>
        <p:txBody>
          <a:bodyPr/>
          <a:lstStyle/>
          <a:p>
            <a:r>
              <a:rPr lang="en-US" dirty="0"/>
              <a:t>Gaze Data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A2B36-CC3F-4C71-A22A-217FCD5D42CD}"/>
              </a:ext>
            </a:extLst>
          </p:cNvPr>
          <p:cNvSpPr/>
          <p:nvPr/>
        </p:nvSpPr>
        <p:spPr>
          <a:xfrm>
            <a:off x="998621" y="1431758"/>
            <a:ext cx="1708484" cy="581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</p:txBody>
      </p:sp>
      <p:sp>
        <p:nvSpPr>
          <p:cNvPr id="6" name="Arrow: Down 5" descr="Flow from Camera to Driver. Caption: Images">
            <a:extLst>
              <a:ext uri="{FF2B5EF4-FFF2-40B4-BE49-F238E27FC236}">
                <a16:creationId xmlns:a16="http://schemas.microsoft.com/office/drawing/2014/main" id="{807D157B-A94A-441F-A8AA-CC366462A7D8}"/>
              </a:ext>
            </a:extLst>
          </p:cNvPr>
          <p:cNvSpPr/>
          <p:nvPr/>
        </p:nvSpPr>
        <p:spPr>
          <a:xfrm>
            <a:off x="1708484" y="2113502"/>
            <a:ext cx="240632" cy="4231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513D6-F1C3-449D-9E26-C96EAAD560FC}"/>
              </a:ext>
            </a:extLst>
          </p:cNvPr>
          <p:cNvSpPr txBox="1"/>
          <p:nvPr/>
        </p:nvSpPr>
        <p:spPr>
          <a:xfrm>
            <a:off x="887605" y="2127871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9813F-F0E4-4A72-B9B5-1FC452ED7652}"/>
              </a:ext>
            </a:extLst>
          </p:cNvPr>
          <p:cNvSpPr/>
          <p:nvPr/>
        </p:nvSpPr>
        <p:spPr>
          <a:xfrm>
            <a:off x="998621" y="3826920"/>
            <a:ext cx="1708484" cy="55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11" name="Arrow: Down 10" descr="Flow from Driver to Custom API. Caption: Images">
            <a:extLst>
              <a:ext uri="{FF2B5EF4-FFF2-40B4-BE49-F238E27FC236}">
                <a16:creationId xmlns:a16="http://schemas.microsoft.com/office/drawing/2014/main" id="{DDCC7DDF-90FD-40E7-BDCA-631E33895D8E}"/>
              </a:ext>
            </a:extLst>
          </p:cNvPr>
          <p:cNvSpPr/>
          <p:nvPr/>
        </p:nvSpPr>
        <p:spPr>
          <a:xfrm>
            <a:off x="1644635" y="3294945"/>
            <a:ext cx="240632" cy="4231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08B40-44D6-4853-B9DA-BBB8DFF05DCC}"/>
              </a:ext>
            </a:extLst>
          </p:cNvPr>
          <p:cNvSpPr/>
          <p:nvPr/>
        </p:nvSpPr>
        <p:spPr>
          <a:xfrm>
            <a:off x="998621" y="2625106"/>
            <a:ext cx="1708484" cy="581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BCDD4-5511-4689-8F84-EC1A2E8F927C}"/>
              </a:ext>
            </a:extLst>
          </p:cNvPr>
          <p:cNvSpPr txBox="1"/>
          <p:nvPr/>
        </p:nvSpPr>
        <p:spPr>
          <a:xfrm>
            <a:off x="795043" y="3319856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2B9C34-8419-4415-8187-13C69208DC44}"/>
              </a:ext>
            </a:extLst>
          </p:cNvPr>
          <p:cNvSpPr/>
          <p:nvPr/>
        </p:nvSpPr>
        <p:spPr>
          <a:xfrm>
            <a:off x="998622" y="5068943"/>
            <a:ext cx="1667814" cy="3572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GazeHID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 descr="Flow from Custom API to HID Driver. Caption: X/Y Coordinates&#10;">
            <a:extLst>
              <a:ext uri="{FF2B5EF4-FFF2-40B4-BE49-F238E27FC236}">
                <a16:creationId xmlns:a16="http://schemas.microsoft.com/office/drawing/2014/main" id="{287D26D7-A6BC-45F8-9FCA-A851F9D1DC74}"/>
              </a:ext>
            </a:extLst>
          </p:cNvPr>
          <p:cNvSpPr/>
          <p:nvPr/>
        </p:nvSpPr>
        <p:spPr>
          <a:xfrm>
            <a:off x="1616881" y="4487619"/>
            <a:ext cx="240632" cy="4231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89318-2158-4CB9-92EC-007A992EE744}"/>
              </a:ext>
            </a:extLst>
          </p:cNvPr>
          <p:cNvSpPr txBox="1"/>
          <p:nvPr/>
        </p:nvSpPr>
        <p:spPr>
          <a:xfrm>
            <a:off x="19945" y="4439492"/>
            <a:ext cx="168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X/Y Coordinates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5E4A4-A1F0-48EC-BE16-9A33E752BF74}"/>
              </a:ext>
            </a:extLst>
          </p:cNvPr>
          <p:cNvSpPr/>
          <p:nvPr/>
        </p:nvSpPr>
        <p:spPr>
          <a:xfrm>
            <a:off x="3922293" y="4762137"/>
            <a:ext cx="4260185" cy="970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GazeDevice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Down 24" descr="Flow from GazeHID Driver to GazeDevice API Surface. Caption: X/Y Coordinates in HID Packets">
            <a:extLst>
              <a:ext uri="{FF2B5EF4-FFF2-40B4-BE49-F238E27FC236}">
                <a16:creationId xmlns:a16="http://schemas.microsoft.com/office/drawing/2014/main" id="{09FE7402-5D24-4096-ABF6-6A1BE4FB96B0}"/>
              </a:ext>
            </a:extLst>
          </p:cNvPr>
          <p:cNvSpPr/>
          <p:nvPr/>
        </p:nvSpPr>
        <p:spPr>
          <a:xfrm rot="16200000">
            <a:off x="3193149" y="4672331"/>
            <a:ext cx="178542" cy="1150629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5CC394-6CA0-4733-828A-EB91647E32A4}"/>
              </a:ext>
            </a:extLst>
          </p:cNvPr>
          <p:cNvSpPr txBox="1"/>
          <p:nvPr/>
        </p:nvSpPr>
        <p:spPr>
          <a:xfrm>
            <a:off x="2750079" y="5303862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X/Y in HID Packets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5333E-7D67-407C-B696-A82625C36857}"/>
              </a:ext>
            </a:extLst>
          </p:cNvPr>
          <p:cNvSpPr/>
          <p:nvPr/>
        </p:nvSpPr>
        <p:spPr>
          <a:xfrm>
            <a:off x="3922294" y="2795108"/>
            <a:ext cx="1470697" cy="1153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 Control for Windows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B62D2-7374-416C-A2E3-A519D2798033}"/>
              </a:ext>
            </a:extLst>
          </p:cNvPr>
          <p:cNvSpPr/>
          <p:nvPr/>
        </p:nvSpPr>
        <p:spPr>
          <a:xfrm>
            <a:off x="5492413" y="3429000"/>
            <a:ext cx="2418347" cy="5074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GazeInputSource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UWP API</a:t>
            </a:r>
          </a:p>
        </p:txBody>
      </p:sp>
      <p:sp>
        <p:nvSpPr>
          <p:cNvPr id="32" name="Arrow: Down 31" descr="Flow from Gaze Device to Windows APIs and Applications">
            <a:extLst>
              <a:ext uri="{FF2B5EF4-FFF2-40B4-BE49-F238E27FC236}">
                <a16:creationId xmlns:a16="http://schemas.microsoft.com/office/drawing/2014/main" id="{C97875E6-657A-4CCE-86F3-65F60458423C}"/>
              </a:ext>
            </a:extLst>
          </p:cNvPr>
          <p:cNvSpPr/>
          <p:nvPr/>
        </p:nvSpPr>
        <p:spPr>
          <a:xfrm rot="10800000">
            <a:off x="5011151" y="4227374"/>
            <a:ext cx="240631" cy="42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4060EF-CAF1-46BF-9A43-028DA60FE87B}"/>
              </a:ext>
            </a:extLst>
          </p:cNvPr>
          <p:cNvSpPr/>
          <p:nvPr/>
        </p:nvSpPr>
        <p:spPr>
          <a:xfrm>
            <a:off x="9024697" y="2013718"/>
            <a:ext cx="2279698" cy="532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Calibration Experience</a:t>
            </a:r>
          </a:p>
        </p:txBody>
      </p:sp>
      <p:sp>
        <p:nvSpPr>
          <p:cNvPr id="37" name="Arrow: Down 36" descr="Flow from Windows APIs and Applications to GazeDevice">
            <a:extLst>
              <a:ext uri="{FF2B5EF4-FFF2-40B4-BE49-F238E27FC236}">
                <a16:creationId xmlns:a16="http://schemas.microsoft.com/office/drawing/2014/main" id="{E970918E-CF71-4AE8-B5CF-AD1EE6C6F348}"/>
              </a:ext>
            </a:extLst>
          </p:cNvPr>
          <p:cNvSpPr/>
          <p:nvPr/>
        </p:nvSpPr>
        <p:spPr>
          <a:xfrm>
            <a:off x="5251782" y="4245541"/>
            <a:ext cx="240631" cy="42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Down 39" descr="Flow from Driver to GazeDevice. Caption: Firmware HID Support, supplying X/Y coordinates in HID Packets">
            <a:extLst>
              <a:ext uri="{FF2B5EF4-FFF2-40B4-BE49-F238E27FC236}">
                <a16:creationId xmlns:a16="http://schemas.microsoft.com/office/drawing/2014/main" id="{2F8981BC-5EF6-46CB-B843-CB344F7EF224}"/>
              </a:ext>
            </a:extLst>
          </p:cNvPr>
          <p:cNvSpPr/>
          <p:nvPr/>
        </p:nvSpPr>
        <p:spPr>
          <a:xfrm rot="19272542">
            <a:off x="3210505" y="3081597"/>
            <a:ext cx="146291" cy="173236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B4D568-C780-41CE-901B-C0A00532CC76}"/>
              </a:ext>
            </a:extLst>
          </p:cNvPr>
          <p:cNvSpPr txBox="1"/>
          <p:nvPr/>
        </p:nvSpPr>
        <p:spPr>
          <a:xfrm rot="3081901">
            <a:off x="2496333" y="3602143"/>
            <a:ext cx="1550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 HID Support</a:t>
            </a:r>
          </a:p>
        </p:txBody>
      </p:sp>
      <p:sp>
        <p:nvSpPr>
          <p:cNvPr id="44" name="Arrow: Down 43" descr="Flow from GazeInputSourceUWP API to Custom UWP Apps. Caption: Gaze Moved (X/Y)">
            <a:extLst>
              <a:ext uri="{FF2B5EF4-FFF2-40B4-BE49-F238E27FC236}">
                <a16:creationId xmlns:a16="http://schemas.microsoft.com/office/drawing/2014/main" id="{B1185216-17CE-4A7A-B575-D31684648D45}"/>
              </a:ext>
            </a:extLst>
          </p:cNvPr>
          <p:cNvSpPr/>
          <p:nvPr/>
        </p:nvSpPr>
        <p:spPr>
          <a:xfrm rot="10800000">
            <a:off x="5725147" y="1779901"/>
            <a:ext cx="210438" cy="147210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0F9F5-50E3-42E6-AAC5-72D2D9CCB8A5}"/>
              </a:ext>
            </a:extLst>
          </p:cNvPr>
          <p:cNvSpPr/>
          <p:nvPr/>
        </p:nvSpPr>
        <p:spPr>
          <a:xfrm>
            <a:off x="6096001" y="2764411"/>
            <a:ext cx="1814760" cy="5932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Gaze Interaction UWP Library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D2DCA8-56F2-433C-8C68-563B820694D8}"/>
              </a:ext>
            </a:extLst>
          </p:cNvPr>
          <p:cNvSpPr/>
          <p:nvPr/>
        </p:nvSpPr>
        <p:spPr>
          <a:xfrm>
            <a:off x="5498356" y="736149"/>
            <a:ext cx="2412404" cy="9166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UWP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</a:t>
            </a:r>
          </a:p>
        </p:txBody>
      </p:sp>
      <p:sp>
        <p:nvSpPr>
          <p:cNvPr id="48" name="Arrow: Down 47" descr="Flow from Gaze Interaction UWP Library to Custom UWP Apps. Caption: Gaze Events (Fixation, Dwell, etc.)">
            <a:extLst>
              <a:ext uri="{FF2B5EF4-FFF2-40B4-BE49-F238E27FC236}">
                <a16:creationId xmlns:a16="http://schemas.microsoft.com/office/drawing/2014/main" id="{3C0B6117-67C6-4D41-995B-675295874E5B}"/>
              </a:ext>
            </a:extLst>
          </p:cNvPr>
          <p:cNvSpPr/>
          <p:nvPr/>
        </p:nvSpPr>
        <p:spPr>
          <a:xfrm rot="10800000">
            <a:off x="6323714" y="1769192"/>
            <a:ext cx="210438" cy="781349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7B38F9-CB14-486D-8C56-54275C61883C}"/>
              </a:ext>
            </a:extLst>
          </p:cNvPr>
          <p:cNvSpPr txBox="1"/>
          <p:nvPr/>
        </p:nvSpPr>
        <p:spPr>
          <a:xfrm>
            <a:off x="4920691" y="1876422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Gaze Moved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(X/Y)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4E13C9-8FE4-455A-9D7A-10FCD5511D18}"/>
              </a:ext>
            </a:extLst>
          </p:cNvPr>
          <p:cNvSpPr txBox="1"/>
          <p:nvPr/>
        </p:nvSpPr>
        <p:spPr>
          <a:xfrm>
            <a:off x="6422848" y="1823460"/>
            <a:ext cx="176202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Gaze Events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(Fixation, Dwell, etc.)</a:t>
            </a:r>
          </a:p>
        </p:txBody>
      </p:sp>
      <p:pic>
        <p:nvPicPr>
          <p:cNvPr id="1026" name="Picture 2" descr="Image of human eye with lines indicating the distance from the center of the pupil to the glint. Illustrates calculations that an eye tracker would perform.">
            <a:extLst>
              <a:ext uri="{FF2B5EF4-FFF2-40B4-BE49-F238E27FC236}">
                <a16:creationId xmlns:a16="http://schemas.microsoft.com/office/drawing/2014/main" id="{7E40B04C-1953-44DE-987D-525B36D0A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6" y="3821416"/>
            <a:ext cx="812996" cy="5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rared image of a human eye. The pupil is dark black and a small white glint is clearly visible.">
            <a:extLst>
              <a:ext uri="{FF2B5EF4-FFF2-40B4-BE49-F238E27FC236}">
                <a16:creationId xmlns:a16="http://schemas.microsoft.com/office/drawing/2014/main" id="{61F46573-670D-40A8-86BE-1BCF62A9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6" y="2678938"/>
            <a:ext cx="862913" cy="4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Simulated infrared image of a human, showing the shoulders and head.">
            <a:extLst>
              <a:ext uri="{FF2B5EF4-FFF2-40B4-BE49-F238E27FC236}">
                <a16:creationId xmlns:a16="http://schemas.microsoft.com/office/drawing/2014/main" id="{28957A17-62AD-41F4-B310-EA903E47D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57" y="1415475"/>
            <a:ext cx="751844" cy="660233"/>
          </a:xfrm>
          <a:prstGeom prst="rect">
            <a:avLst/>
          </a:prstGeom>
        </p:spPr>
      </p:pic>
      <p:sp>
        <p:nvSpPr>
          <p:cNvPr id="55" name="Arrow: Down 54" descr="Flow from GazeDevice API to the Calibration Experience. Caption: RequestCalibrationAsync function call, with the eyegaze calibrate protocol scheme">
            <a:extLst>
              <a:ext uri="{FF2B5EF4-FFF2-40B4-BE49-F238E27FC236}">
                <a16:creationId xmlns:a16="http://schemas.microsoft.com/office/drawing/2014/main" id="{C7834DD5-CF04-4BF4-BE48-4B39615F4914}"/>
              </a:ext>
            </a:extLst>
          </p:cNvPr>
          <p:cNvSpPr/>
          <p:nvPr/>
        </p:nvSpPr>
        <p:spPr>
          <a:xfrm rot="13829319">
            <a:off x="9187538" y="2161896"/>
            <a:ext cx="211958" cy="307568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4F88DE-BB6F-48C6-BB08-9AF0E1985980}"/>
              </a:ext>
            </a:extLst>
          </p:cNvPr>
          <p:cNvSpPr txBox="1"/>
          <p:nvPr/>
        </p:nvSpPr>
        <p:spPr>
          <a:xfrm rot="19229319">
            <a:off x="8662489" y="3548283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eyegaze:calibrate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D36E29-4F12-4D0F-A154-ADE9B031A5C2}"/>
              </a:ext>
            </a:extLst>
          </p:cNvPr>
          <p:cNvSpPr txBox="1"/>
          <p:nvPr/>
        </p:nvSpPr>
        <p:spPr>
          <a:xfrm rot="19229319">
            <a:off x="7789708" y="337079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RequestCalibrationAsync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16" name="Arrow: Down 15" descr="Flow from Eye Control for Windows to Non-Gaze Enabled Windows applications. Caption: Keyboard and Mouse Events">
            <a:extLst>
              <a:ext uri="{FF2B5EF4-FFF2-40B4-BE49-F238E27FC236}">
                <a16:creationId xmlns:a16="http://schemas.microsoft.com/office/drawing/2014/main" id="{918274F1-3F4A-4A97-99CC-68CCAAF438BA}"/>
              </a:ext>
            </a:extLst>
          </p:cNvPr>
          <p:cNvSpPr/>
          <p:nvPr/>
        </p:nvSpPr>
        <p:spPr>
          <a:xfrm rot="10800000">
            <a:off x="4110907" y="1761067"/>
            <a:ext cx="210438" cy="976179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AF843-6084-49B4-ABFF-F9F3C96D3EC2}"/>
              </a:ext>
            </a:extLst>
          </p:cNvPr>
          <p:cNvSpPr txBox="1"/>
          <p:nvPr/>
        </p:nvSpPr>
        <p:spPr>
          <a:xfrm>
            <a:off x="3436203" y="1868696"/>
            <a:ext cx="782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KB/Mouse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D1DE7-00DA-44D3-A30F-62E9DEA0E89B}"/>
              </a:ext>
            </a:extLst>
          </p:cNvPr>
          <p:cNvSpPr/>
          <p:nvPr/>
        </p:nvSpPr>
        <p:spPr>
          <a:xfrm>
            <a:off x="3403386" y="712128"/>
            <a:ext cx="1607763" cy="9166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Non-Gaze Enabled Windows Apps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75983-3246-4CF8-9684-5464670C59F4}"/>
              </a:ext>
            </a:extLst>
          </p:cNvPr>
          <p:cNvSpPr txBox="1"/>
          <p:nvPr/>
        </p:nvSpPr>
        <p:spPr>
          <a:xfrm>
            <a:off x="8773820" y="1268662"/>
            <a:ext cx="305720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Support Application (HSA)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B556B6-087C-4A2A-A77C-F708BE16648F}"/>
              </a:ext>
            </a:extLst>
          </p:cNvPr>
          <p:cNvSpPr txBox="1"/>
          <p:nvPr/>
        </p:nvSpPr>
        <p:spPr>
          <a:xfrm>
            <a:off x="19945" y="6300194"/>
            <a:ext cx="1016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1: Connection from HSA to Custom API and/or Driver not pictured to reduce visual clutter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2: Firmware HID support is ideal.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GazeHID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drivers are meant to be a bridge to assist in adoption of the Eye Tracker HID standard.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C8FA2-11F4-47B3-92F7-CCA996863464}"/>
              </a:ext>
            </a:extLst>
          </p:cNvPr>
          <p:cNvSpPr txBox="1"/>
          <p:nvPr/>
        </p:nvSpPr>
        <p:spPr>
          <a:xfrm rot="3081901">
            <a:off x="2413204" y="3742053"/>
            <a:ext cx="1281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X/Y in HID Packets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939C4-2BF5-417B-A2F9-ACCB7DB4ECB8}"/>
              </a:ext>
            </a:extLst>
          </p:cNvPr>
          <p:cNvSpPr txBox="1"/>
          <p:nvPr/>
        </p:nvSpPr>
        <p:spPr>
          <a:xfrm>
            <a:off x="3752680" y="5819868"/>
            <a:ext cx="30572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Windows</a:t>
            </a:r>
          </a:p>
        </p:txBody>
      </p:sp>
    </p:spTree>
    <p:extLst>
      <p:ext uri="{BB962C8B-B14F-4D97-AF65-F5344CB8AC3E}">
        <p14:creationId xmlns:p14="http://schemas.microsoft.com/office/powerpoint/2010/main" val="9388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997F-216C-4F16-833D-C090D9AE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9" y="35683"/>
            <a:ext cx="3725254" cy="1190210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 State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C9A76-4F60-459F-9A50-3C84790D4C29}"/>
              </a:ext>
            </a:extLst>
          </p:cNvPr>
          <p:cNvSpPr/>
          <p:nvPr/>
        </p:nvSpPr>
        <p:spPr>
          <a:xfrm>
            <a:off x="3768695" y="983330"/>
            <a:ext cx="2461189" cy="102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Setup Needed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84205-117B-4DCC-93C4-233CF335C27A}"/>
              </a:ext>
            </a:extLst>
          </p:cNvPr>
          <p:cNvSpPr/>
          <p:nvPr/>
        </p:nvSpPr>
        <p:spPr>
          <a:xfrm>
            <a:off x="3768695" y="2554688"/>
            <a:ext cx="2461189" cy="102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Calibration Needed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10836-139A-4CF2-A8E0-DBB23636F108}"/>
              </a:ext>
            </a:extLst>
          </p:cNvPr>
          <p:cNvSpPr/>
          <p:nvPr/>
        </p:nvSpPr>
        <p:spPr>
          <a:xfrm>
            <a:off x="3768695" y="5703399"/>
            <a:ext cx="2461189" cy="102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BC0D963-2863-49A8-9389-560B7BCF1EE0}"/>
              </a:ext>
            </a:extLst>
          </p:cNvPr>
          <p:cNvSpPr/>
          <p:nvPr/>
        </p:nvSpPr>
        <p:spPr>
          <a:xfrm>
            <a:off x="3931060" y="353789"/>
            <a:ext cx="316195" cy="58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9234C0C-5551-456A-B466-2E32561B37FF}"/>
              </a:ext>
            </a:extLst>
          </p:cNvPr>
          <p:cNvSpPr/>
          <p:nvPr/>
        </p:nvSpPr>
        <p:spPr>
          <a:xfrm>
            <a:off x="3931061" y="5178752"/>
            <a:ext cx="316195" cy="46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FE39B7-6896-4AE7-BE04-47C282EAE694}"/>
              </a:ext>
            </a:extLst>
          </p:cNvPr>
          <p:cNvSpPr/>
          <p:nvPr/>
        </p:nvSpPr>
        <p:spPr>
          <a:xfrm>
            <a:off x="3768695" y="4094148"/>
            <a:ext cx="2461189" cy="102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Configuring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C282094-2ED0-40FB-8D49-70EED640FA87}"/>
              </a:ext>
            </a:extLst>
          </p:cNvPr>
          <p:cNvSpPr/>
          <p:nvPr/>
        </p:nvSpPr>
        <p:spPr>
          <a:xfrm>
            <a:off x="3931060" y="3610805"/>
            <a:ext cx="316195" cy="46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4A2EB0E-0232-406A-A494-B4D64ADCC362}"/>
              </a:ext>
            </a:extLst>
          </p:cNvPr>
          <p:cNvSpPr/>
          <p:nvPr/>
        </p:nvSpPr>
        <p:spPr>
          <a:xfrm>
            <a:off x="3931060" y="2040723"/>
            <a:ext cx="316195" cy="46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94729-80F9-4F17-86CE-7313A7EDA34A}"/>
              </a:ext>
            </a:extLst>
          </p:cNvPr>
          <p:cNvSpPr txBox="1"/>
          <p:nvPr/>
        </p:nvSpPr>
        <p:spPr>
          <a:xfrm>
            <a:off x="2281727" y="353789"/>
            <a:ext cx="1486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Driver Starts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8FDF0-AA3F-40B1-94F9-C0E5ED522DDB}"/>
              </a:ext>
            </a:extLst>
          </p:cNvPr>
          <p:cNvSpPr txBox="1"/>
          <p:nvPr/>
        </p:nvSpPr>
        <p:spPr>
          <a:xfrm>
            <a:off x="1803163" y="2040723"/>
            <a:ext cx="196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Screen information supplied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1EA053-5E9B-4D3F-954C-ABF358CAA016}"/>
              </a:ext>
            </a:extLst>
          </p:cNvPr>
          <p:cNvSpPr txBox="1"/>
          <p:nvPr/>
        </p:nvSpPr>
        <p:spPr>
          <a:xfrm>
            <a:off x="1392964" y="3614277"/>
            <a:ext cx="237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User begins Calibration</a:t>
            </a:r>
            <a:br>
              <a:rPr lang="en-US" sz="1200" dirty="0"/>
            </a:br>
            <a:r>
              <a:rPr lang="en-US" sz="1200" dirty="0"/>
              <a:t>or stored calibration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977ABC-03D1-4DCA-B8CD-7CF0E00A3CBC}"/>
              </a:ext>
            </a:extLst>
          </p:cNvPr>
          <p:cNvSpPr txBox="1"/>
          <p:nvPr/>
        </p:nvSpPr>
        <p:spPr>
          <a:xfrm>
            <a:off x="2102263" y="5187831"/>
            <a:ext cx="164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Calibration Complete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E0F4A-725D-4D63-89A2-C928248E1967}"/>
              </a:ext>
            </a:extLst>
          </p:cNvPr>
          <p:cNvSpPr txBox="1"/>
          <p:nvPr/>
        </p:nvSpPr>
        <p:spPr>
          <a:xfrm rot="19719378">
            <a:off x="6630153" y="5507095"/>
            <a:ext cx="181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RequestCalibrationAsync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calls </a:t>
            </a:r>
            <a:r>
              <a:rPr lang="en-US" sz="1200" dirty="0" err="1"/>
              <a:t>eyegaze:calibrate</a:t>
            </a:r>
            <a:br>
              <a:rPr lang="en-US" sz="1200" dirty="0"/>
            </a:br>
            <a:r>
              <a:rPr lang="en-US" sz="1200" dirty="0"/>
              <a:t>protocol scheme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AD8393-5CEB-4583-B04E-3E93209A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8968" y="3617223"/>
            <a:ext cx="3013051" cy="15200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53B352-61F1-4302-9DC0-A36075B1B3C5}"/>
              </a:ext>
            </a:extLst>
          </p:cNvPr>
          <p:cNvSpPr/>
          <p:nvPr/>
        </p:nvSpPr>
        <p:spPr>
          <a:xfrm>
            <a:off x="8477766" y="4355861"/>
            <a:ext cx="2279698" cy="532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Calibration Experience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B33F1-CFA1-41EC-BB0B-9D62D3D423DB}"/>
              </a:ext>
            </a:extLst>
          </p:cNvPr>
          <p:cNvSpPr txBox="1"/>
          <p:nvPr/>
        </p:nvSpPr>
        <p:spPr>
          <a:xfrm>
            <a:off x="8226889" y="3610805"/>
            <a:ext cx="305720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Support Application (HSA)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C71F88F-8AF1-4395-9559-EF06EC267E60}"/>
              </a:ext>
            </a:extLst>
          </p:cNvPr>
          <p:cNvSpPr/>
          <p:nvPr/>
        </p:nvSpPr>
        <p:spPr>
          <a:xfrm rot="14382581">
            <a:off x="7203776" y="4246371"/>
            <a:ext cx="316195" cy="2437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1C4B2115-02B5-4444-9703-422F4F0C3B6B}"/>
              </a:ext>
            </a:extLst>
          </p:cNvPr>
          <p:cNvSpPr/>
          <p:nvPr/>
        </p:nvSpPr>
        <p:spPr>
          <a:xfrm rot="5400000">
            <a:off x="7212226" y="3454098"/>
            <a:ext cx="316195" cy="2144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350414-238A-492C-A4FB-A2EAC7A6D00B}"/>
              </a:ext>
            </a:extLst>
          </p:cNvPr>
          <p:cNvSpPr txBox="1"/>
          <p:nvPr/>
        </p:nvSpPr>
        <p:spPr>
          <a:xfrm>
            <a:off x="6414756" y="4137040"/>
            <a:ext cx="164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User begins Calibration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33EB5-DA25-4900-AB5E-47DA61022B24}"/>
              </a:ext>
            </a:extLst>
          </p:cNvPr>
          <p:cNvSpPr txBox="1"/>
          <p:nvPr/>
        </p:nvSpPr>
        <p:spPr>
          <a:xfrm>
            <a:off x="7623695" y="148778"/>
            <a:ext cx="4255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1: This diagram represents an idealized flow for the driver. A state change from Ready to any other state may be necessary. For example, if a change to the primary monitor occurs it would be expected to transition from Ready to Screen Setup Needed. </a:t>
            </a:r>
            <a:br>
              <a:rPr lang="en-US" dirty="0"/>
            </a:br>
            <a:r>
              <a:rPr lang="en-US" dirty="0"/>
              <a:t>Note 2: The sample driver may not implement all these states at this time.</a:t>
            </a:r>
          </a:p>
        </p:txBody>
      </p:sp>
    </p:spTree>
    <p:extLst>
      <p:ext uri="{BB962C8B-B14F-4D97-AF65-F5344CB8AC3E}">
        <p14:creationId xmlns:p14="http://schemas.microsoft.com/office/powerpoint/2010/main" val="39101120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255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Gaze Data Flow</vt:lpstr>
      <vt:lpstr>Driver 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Gaze Data Flow</dc:title>
  <dc:creator>Jon Campbell (MSR)</dc:creator>
  <cp:lastModifiedBy>Jon Campbell (MSR)</cp:lastModifiedBy>
  <cp:revision>10</cp:revision>
  <dcterms:created xsi:type="dcterms:W3CDTF">2020-10-15T20:29:09Z</dcterms:created>
  <dcterms:modified xsi:type="dcterms:W3CDTF">2020-10-15T22:50:58Z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2020-10-15T20:29:09Z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80c96c4a-5e47-4cef-b34f-11385f34e666</vt:lpwstr>
  </property>
  <property fmtid="{D5CDD505-2E9C-101B-9397-08002B2CF9AE}" pid="8" name="MSIP_Label_f42aa342-8706-4288-bd11-ebb85995028c_ContentBits">
    <vt:lpwstr>0</vt:lpwstr>
  </property>
</Properties>
</file>