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7" r:id="rId6"/>
    <p:sldId id="286" r:id="rId7"/>
    <p:sldId id="285" r:id="rId8"/>
    <p:sldId id="283" r:id="rId9"/>
    <p:sldId id="290" r:id="rId10"/>
    <p:sldId id="291" r:id="rId11"/>
    <p:sldId id="284" r:id="rId12"/>
    <p:sldId id="293" r:id="rId13"/>
    <p:sldId id="292" r:id="rId14"/>
    <p:sldId id="289" r:id="rId15"/>
    <p:sldId id="288" r:id="rId16"/>
    <p:sldId id="294" r:id="rId17"/>
    <p:sldId id="295" r:id="rId18"/>
    <p:sldId id="315" r:id="rId19"/>
    <p:sldId id="316" r:id="rId20"/>
    <p:sldId id="317" r:id="rId21"/>
    <p:sldId id="318" r:id="rId22"/>
    <p:sldId id="319" r:id="rId23"/>
    <p:sldId id="302" r:id="rId24"/>
    <p:sldId id="303" r:id="rId25"/>
    <p:sldId id="304" r:id="rId26"/>
    <p:sldId id="306" r:id="rId27"/>
    <p:sldId id="309" r:id="rId28"/>
    <p:sldId id="310" r:id="rId29"/>
    <p:sldId id="31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8A81F-6001-44F5-AC9B-97C4B95C0B3F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F3CDD-20A2-4FD6-A47F-F34C72D17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F3CDD-20A2-4FD6-A47F-F34C72D172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399719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11"/>
                </a:moveTo>
                <a:lnTo>
                  <a:pt x="5410186" y="51511"/>
                </a:lnTo>
                <a:lnTo>
                  <a:pt x="5410186" y="0"/>
                </a:lnTo>
                <a:lnTo>
                  <a:pt x="0" y="0"/>
                </a:lnTo>
                <a:lnTo>
                  <a:pt x="0" y="51511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2590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09" y="310667"/>
                </a:lnTo>
                <a:lnTo>
                  <a:pt x="1409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085580" cy="311150"/>
          </a:xfrm>
          <a:custGeom>
            <a:avLst/>
            <a:gdLst/>
            <a:ahLst/>
            <a:cxnLst/>
            <a:rect l="l" t="t" r="r" b="b"/>
            <a:pathLst>
              <a:path w="9085580" h="311150">
                <a:moveTo>
                  <a:pt x="0" y="310667"/>
                </a:moveTo>
                <a:lnTo>
                  <a:pt x="9084970" y="310667"/>
                </a:lnTo>
                <a:lnTo>
                  <a:pt x="9084970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42590" y="308279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40"/>
                </a:moveTo>
                <a:lnTo>
                  <a:pt x="1409" y="91440"/>
                </a:lnTo>
                <a:lnTo>
                  <a:pt x="1409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308279"/>
            <a:ext cx="9085580" cy="91440"/>
          </a:xfrm>
          <a:custGeom>
            <a:avLst/>
            <a:gdLst/>
            <a:ahLst/>
            <a:cxnLst/>
            <a:rect l="l" t="t" r="r" b="b"/>
            <a:pathLst>
              <a:path w="9085580" h="91439">
                <a:moveTo>
                  <a:pt x="0" y="91440"/>
                </a:moveTo>
                <a:lnTo>
                  <a:pt x="9084970" y="91440"/>
                </a:lnTo>
                <a:lnTo>
                  <a:pt x="90849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142590" y="360248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40">
                <a:moveTo>
                  <a:pt x="0" y="91084"/>
                </a:moveTo>
                <a:lnTo>
                  <a:pt x="1409" y="91084"/>
                </a:lnTo>
                <a:lnTo>
                  <a:pt x="1409" y="0"/>
                </a:lnTo>
                <a:lnTo>
                  <a:pt x="0" y="0"/>
                </a:lnTo>
                <a:lnTo>
                  <a:pt x="0" y="91084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10187" y="360248"/>
            <a:ext cx="3675379" cy="91440"/>
          </a:xfrm>
          <a:custGeom>
            <a:avLst/>
            <a:gdLst/>
            <a:ahLst/>
            <a:cxnLst/>
            <a:rect l="l" t="t" r="r" b="b"/>
            <a:pathLst>
              <a:path w="3675379" h="91440">
                <a:moveTo>
                  <a:pt x="0" y="91084"/>
                </a:moveTo>
                <a:lnTo>
                  <a:pt x="3674783" y="91084"/>
                </a:lnTo>
                <a:lnTo>
                  <a:pt x="3674783" y="0"/>
                </a:lnTo>
                <a:lnTo>
                  <a:pt x="0" y="0"/>
                </a:lnTo>
                <a:lnTo>
                  <a:pt x="0" y="91084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142590" y="440105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80047"/>
                </a:moveTo>
                <a:lnTo>
                  <a:pt x="1409" y="180047"/>
                </a:lnTo>
                <a:lnTo>
                  <a:pt x="1409" y="0"/>
                </a:lnTo>
                <a:lnTo>
                  <a:pt x="0" y="0"/>
                </a:lnTo>
                <a:lnTo>
                  <a:pt x="0" y="180047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410200" y="440105"/>
            <a:ext cx="3675379" cy="180340"/>
          </a:xfrm>
          <a:custGeom>
            <a:avLst/>
            <a:gdLst/>
            <a:ahLst/>
            <a:cxnLst/>
            <a:rect l="l" t="t" r="r" b="b"/>
            <a:pathLst>
              <a:path w="3675379" h="180340">
                <a:moveTo>
                  <a:pt x="0" y="180047"/>
                </a:moveTo>
                <a:lnTo>
                  <a:pt x="3674770" y="180047"/>
                </a:lnTo>
                <a:lnTo>
                  <a:pt x="3674770" y="0"/>
                </a:lnTo>
                <a:lnTo>
                  <a:pt x="0" y="0"/>
                </a:lnTo>
                <a:lnTo>
                  <a:pt x="0" y="180047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07342" y="51122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373645" y="588949"/>
            <a:ext cx="1600200" cy="36830"/>
          </a:xfrm>
          <a:custGeom>
            <a:avLst/>
            <a:gdLst/>
            <a:ahLst/>
            <a:cxnLst/>
            <a:rect l="l" t="t" r="r" b="b"/>
            <a:pathLst>
              <a:path w="1600200" h="36829">
                <a:moveTo>
                  <a:pt x="1597469" y="0"/>
                </a:moveTo>
                <a:lnTo>
                  <a:pt x="2730" y="0"/>
                </a:lnTo>
                <a:lnTo>
                  <a:pt x="0" y="2717"/>
                </a:lnTo>
                <a:lnTo>
                  <a:pt x="0" y="33845"/>
                </a:lnTo>
                <a:lnTo>
                  <a:pt x="2730" y="36575"/>
                </a:lnTo>
                <a:lnTo>
                  <a:pt x="1597469" y="36575"/>
                </a:lnTo>
                <a:lnTo>
                  <a:pt x="1600200" y="33845"/>
                </a:lnTo>
                <a:lnTo>
                  <a:pt x="1600200" y="2717"/>
                </a:lnTo>
                <a:lnTo>
                  <a:pt x="1597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058199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2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030004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98913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2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943111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878049" y="38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2345" y="1078006"/>
            <a:ext cx="4639309" cy="1880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975" y="2019300"/>
            <a:ext cx="8020050" cy="3615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87" y="3893832"/>
            <a:ext cx="3733800" cy="7620"/>
          </a:xfrm>
          <a:custGeom>
            <a:avLst/>
            <a:gdLst/>
            <a:ahLst/>
            <a:cxnLst/>
            <a:rect l="l" t="t" r="r" b="b"/>
            <a:pathLst>
              <a:path w="3733800" h="7620">
                <a:moveTo>
                  <a:pt x="0" y="7251"/>
                </a:moveTo>
                <a:lnTo>
                  <a:pt x="3733812" y="7251"/>
                </a:lnTo>
                <a:lnTo>
                  <a:pt x="3733812" y="0"/>
                </a:lnTo>
                <a:lnTo>
                  <a:pt x="0" y="0"/>
                </a:lnTo>
                <a:lnTo>
                  <a:pt x="0" y="7251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0200" y="3897007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0" y="192024"/>
                </a:moveTo>
                <a:lnTo>
                  <a:pt x="3733800" y="192024"/>
                </a:lnTo>
                <a:lnTo>
                  <a:pt x="3733800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200" y="411974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00" y="4173550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8287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4204144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397611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6503" y="4060990"/>
            <a:ext cx="1600200" cy="36830"/>
          </a:xfrm>
          <a:custGeom>
            <a:avLst/>
            <a:gdLst/>
            <a:ahLst/>
            <a:cxnLst/>
            <a:rect l="l" t="t" r="r" b="b"/>
            <a:pathLst>
              <a:path w="1600200" h="36829">
                <a:moveTo>
                  <a:pt x="1597469" y="0"/>
                </a:moveTo>
                <a:lnTo>
                  <a:pt x="2730" y="0"/>
                </a:lnTo>
                <a:lnTo>
                  <a:pt x="0" y="2717"/>
                </a:lnTo>
                <a:lnTo>
                  <a:pt x="0" y="33845"/>
                </a:lnTo>
                <a:lnTo>
                  <a:pt x="2730" y="36575"/>
                </a:lnTo>
                <a:lnTo>
                  <a:pt x="1597469" y="36575"/>
                </a:lnTo>
                <a:lnTo>
                  <a:pt x="1600200" y="33845"/>
                </a:lnTo>
                <a:lnTo>
                  <a:pt x="1600200" y="2717"/>
                </a:lnTo>
                <a:lnTo>
                  <a:pt x="1597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3816210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622"/>
                </a:moveTo>
                <a:lnTo>
                  <a:pt x="9143998" y="77622"/>
                </a:lnTo>
                <a:lnTo>
                  <a:pt x="9143998" y="0"/>
                </a:lnTo>
                <a:lnTo>
                  <a:pt x="0" y="0"/>
                </a:lnTo>
                <a:lnTo>
                  <a:pt x="0" y="77622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701694"/>
            <a:ext cx="6414135" cy="114935"/>
          </a:xfrm>
          <a:custGeom>
            <a:avLst/>
            <a:gdLst/>
            <a:ahLst/>
            <a:cxnLst/>
            <a:rect l="l" t="t" r="r" b="b"/>
            <a:pathLst>
              <a:path w="6414135" h="114935">
                <a:moveTo>
                  <a:pt x="0" y="114515"/>
                </a:moveTo>
                <a:lnTo>
                  <a:pt x="6414045" y="114515"/>
                </a:lnTo>
                <a:lnTo>
                  <a:pt x="6414045" y="0"/>
                </a:lnTo>
                <a:lnTo>
                  <a:pt x="0" y="0"/>
                </a:lnTo>
                <a:lnTo>
                  <a:pt x="0" y="114515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4046" y="3701694"/>
            <a:ext cx="2730500" cy="189865"/>
          </a:xfrm>
          <a:custGeom>
            <a:avLst/>
            <a:gdLst/>
            <a:ahLst/>
            <a:cxnLst/>
            <a:rect l="l" t="t" r="r" b="b"/>
            <a:pathLst>
              <a:path w="2730500" h="189864">
                <a:moveTo>
                  <a:pt x="0" y="189826"/>
                </a:moveTo>
                <a:lnTo>
                  <a:pt x="2729953" y="189826"/>
                </a:lnTo>
                <a:lnTo>
                  <a:pt x="2729953" y="0"/>
                </a:lnTo>
                <a:lnTo>
                  <a:pt x="0" y="0"/>
                </a:lnTo>
                <a:lnTo>
                  <a:pt x="0" y="189826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>
                <a:moveTo>
                  <a:pt x="0" y="0"/>
                </a:moveTo>
                <a:lnTo>
                  <a:pt x="9144000" y="0"/>
                </a:lnTo>
                <a:lnTo>
                  <a:pt x="9144000" y="3701694"/>
                </a:lnTo>
                <a:lnTo>
                  <a:pt x="0" y="3701694"/>
                </a:lnTo>
                <a:lnTo>
                  <a:pt x="0" y="0"/>
                </a:lnTo>
                <a:close/>
              </a:path>
            </a:pathLst>
          </a:custGeom>
          <a:solidFill>
            <a:srgbClr val="4244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4400" y="1078006"/>
            <a:ext cx="78486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EFFICIENT </a:t>
            </a:r>
            <a:r>
              <a:rPr lang="en-US" sz="2800" b="1" dirty="0" smtClean="0">
                <a:solidFill>
                  <a:srgbClr val="00B0F0"/>
                </a:solidFill>
              </a:rPr>
              <a:t>DATA ANALYTICS TO PREVENT THE RATE OF ACCIDENTS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spc="-25" dirty="0" smtClean="0">
                <a:solidFill>
                  <a:schemeClr val="bg2"/>
                </a:solidFill>
              </a:rPr>
              <a:t> </a:t>
            </a:r>
            <a:endParaRPr sz="28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4724400"/>
            <a:ext cx="7010400" cy="16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0" algn="r">
              <a:lnSpc>
                <a:spcPct val="100000"/>
              </a:lnSpc>
            </a:pPr>
            <a:r>
              <a:rPr lang="en-US" b="1" spc="15" dirty="0" err="1" smtClean="0">
                <a:solidFill>
                  <a:srgbClr val="424456"/>
                </a:solidFill>
                <a:latin typeface="Arial"/>
                <a:cs typeface="Arial"/>
              </a:rPr>
              <a:t>Abhinav</a:t>
            </a:r>
            <a:r>
              <a:rPr lang="en-US" b="1" spc="15" dirty="0" smtClean="0">
                <a:solidFill>
                  <a:srgbClr val="424456"/>
                </a:solidFill>
                <a:latin typeface="Arial"/>
                <a:cs typeface="Arial"/>
              </a:rPr>
              <a:t> </a:t>
            </a:r>
            <a:r>
              <a:rPr lang="en-US" b="1" spc="50" dirty="0" err="1" smtClean="0">
                <a:solidFill>
                  <a:srgbClr val="424456"/>
                </a:solidFill>
                <a:latin typeface="Arial"/>
                <a:cs typeface="Arial"/>
              </a:rPr>
              <a:t>Shikhar</a:t>
            </a:r>
            <a:r>
              <a:rPr lang="en-US" b="1" spc="-325" dirty="0" smtClean="0">
                <a:solidFill>
                  <a:srgbClr val="424456"/>
                </a:solidFill>
                <a:latin typeface="Arial"/>
                <a:cs typeface="Arial"/>
              </a:rPr>
              <a:t>                                                                    </a:t>
            </a:r>
            <a:r>
              <a:rPr lang="en-US" b="1" spc="25" dirty="0" smtClean="0">
                <a:solidFill>
                  <a:srgbClr val="424456"/>
                </a:solidFill>
                <a:latin typeface="Arial Black"/>
                <a:cs typeface="Arial Black"/>
              </a:rPr>
              <a:t>(</a:t>
            </a:r>
            <a:r>
              <a:rPr lang="en-US" b="1" spc="25" dirty="0" smtClean="0">
                <a:solidFill>
                  <a:srgbClr val="424456"/>
                </a:solidFill>
                <a:latin typeface="Arial"/>
                <a:cs typeface="Arial"/>
              </a:rPr>
              <a:t>1MS12CS002</a:t>
            </a:r>
            <a:r>
              <a:rPr lang="en-US" b="1" spc="25" dirty="0" smtClean="0">
                <a:solidFill>
                  <a:srgbClr val="424456"/>
                </a:solidFill>
                <a:latin typeface="Arial Black"/>
                <a:cs typeface="Arial Black"/>
              </a:rPr>
              <a:t>)</a:t>
            </a:r>
            <a:endParaRPr lang="en-US" b="1" dirty="0" smtClean="0">
              <a:latin typeface="Arial Black"/>
              <a:cs typeface="Arial Black"/>
            </a:endParaRPr>
          </a:p>
          <a:p>
            <a:pPr marL="12065" marR="21590" indent="10160" algn="r">
              <a:lnSpc>
                <a:spcPct val="114599"/>
              </a:lnSpc>
            </a:pPr>
            <a:r>
              <a:rPr lang="en-US" b="1" spc="30" dirty="0" smtClean="0">
                <a:solidFill>
                  <a:srgbClr val="424456"/>
                </a:solidFill>
                <a:latin typeface="Arial"/>
                <a:cs typeface="Arial"/>
              </a:rPr>
              <a:t>    </a:t>
            </a:r>
            <a:r>
              <a:rPr lang="en-US" b="1" spc="30" dirty="0" err="1" smtClean="0">
                <a:solidFill>
                  <a:srgbClr val="424456"/>
                </a:solidFill>
                <a:latin typeface="Arial"/>
                <a:cs typeface="Arial"/>
              </a:rPr>
              <a:t>Aishwarya</a:t>
            </a:r>
            <a:r>
              <a:rPr lang="en-US" b="1" spc="30" dirty="0" smtClean="0">
                <a:solidFill>
                  <a:srgbClr val="424456"/>
                </a:solidFill>
                <a:latin typeface="Arial"/>
                <a:cs typeface="Arial"/>
              </a:rPr>
              <a:t> </a:t>
            </a:r>
            <a:r>
              <a:rPr lang="en-US" b="1" spc="260" dirty="0" smtClean="0">
                <a:solidFill>
                  <a:srgbClr val="424456"/>
                </a:solidFill>
                <a:latin typeface="Arial"/>
                <a:cs typeface="Arial"/>
              </a:rPr>
              <a:t>K                    </a:t>
            </a:r>
            <a:r>
              <a:rPr lang="en-US" b="1" spc="25" dirty="0" smtClean="0">
                <a:solidFill>
                  <a:srgbClr val="424456"/>
                </a:solidFill>
                <a:latin typeface="Arial Black"/>
                <a:cs typeface="Arial Black"/>
              </a:rPr>
              <a:t>(</a:t>
            </a:r>
            <a:r>
              <a:rPr lang="en-US" b="1" spc="25" dirty="0" smtClean="0">
                <a:solidFill>
                  <a:srgbClr val="424456"/>
                </a:solidFill>
                <a:latin typeface="Arial"/>
                <a:cs typeface="Arial"/>
              </a:rPr>
              <a:t>1MS12CS007</a:t>
            </a:r>
            <a:r>
              <a:rPr lang="en-US" b="1" spc="25" dirty="0" smtClean="0">
                <a:solidFill>
                  <a:srgbClr val="424456"/>
                </a:solidFill>
                <a:latin typeface="Arial Black"/>
                <a:cs typeface="Arial Black"/>
              </a:rPr>
              <a:t>)  </a:t>
            </a:r>
            <a:br>
              <a:rPr lang="en-US" b="1" spc="25" dirty="0" smtClean="0">
                <a:solidFill>
                  <a:srgbClr val="424456"/>
                </a:solidFill>
                <a:latin typeface="Arial Black"/>
                <a:cs typeface="Arial Black"/>
              </a:rPr>
            </a:br>
            <a:r>
              <a:rPr lang="en-US" b="1" spc="25" dirty="0" smtClean="0">
                <a:solidFill>
                  <a:srgbClr val="424456"/>
                </a:solidFill>
                <a:latin typeface="Arial Black"/>
                <a:cs typeface="Arial Black"/>
              </a:rPr>
              <a:t>   </a:t>
            </a:r>
            <a:r>
              <a:rPr lang="en-US" b="1" spc="75" dirty="0" err="1" smtClean="0">
                <a:solidFill>
                  <a:srgbClr val="424456"/>
                </a:solidFill>
                <a:latin typeface="Arial"/>
                <a:cs typeface="Arial"/>
              </a:rPr>
              <a:t>Gowri</a:t>
            </a:r>
            <a:r>
              <a:rPr lang="en-US" b="1" spc="-290" dirty="0" smtClean="0">
                <a:solidFill>
                  <a:srgbClr val="424456"/>
                </a:solidFill>
                <a:latin typeface="Arial"/>
                <a:cs typeface="Arial"/>
              </a:rPr>
              <a:t> </a:t>
            </a:r>
            <a:r>
              <a:rPr lang="en-US" b="1" spc="10" dirty="0" err="1" smtClean="0">
                <a:solidFill>
                  <a:srgbClr val="424456"/>
                </a:solidFill>
                <a:latin typeface="Arial"/>
                <a:cs typeface="Arial"/>
              </a:rPr>
              <a:t>Ramaprasad</a:t>
            </a:r>
            <a:r>
              <a:rPr lang="en-US" b="1" spc="10" dirty="0" smtClean="0">
                <a:solidFill>
                  <a:srgbClr val="424456"/>
                </a:solidFill>
                <a:latin typeface="Arial"/>
                <a:cs typeface="Arial"/>
              </a:rPr>
              <a:t>                    </a:t>
            </a:r>
            <a:r>
              <a:rPr lang="en-US" b="1" spc="5" dirty="0" smtClean="0">
                <a:solidFill>
                  <a:srgbClr val="424456"/>
                </a:solidFill>
                <a:latin typeface="Arial Black"/>
                <a:cs typeface="Arial Black"/>
              </a:rPr>
              <a:t>(</a:t>
            </a:r>
            <a:r>
              <a:rPr lang="en-US" b="1" spc="5" dirty="0" smtClean="0">
                <a:solidFill>
                  <a:srgbClr val="424456"/>
                </a:solidFill>
                <a:latin typeface="Arial"/>
                <a:cs typeface="Arial"/>
              </a:rPr>
              <a:t>1MS12CS035</a:t>
            </a:r>
            <a:r>
              <a:rPr lang="en-US" b="1" spc="5" dirty="0" smtClean="0">
                <a:solidFill>
                  <a:srgbClr val="424456"/>
                </a:solidFill>
                <a:latin typeface="Arial Black"/>
                <a:cs typeface="Arial Black"/>
              </a:rPr>
              <a:t>) </a:t>
            </a:r>
            <a:br>
              <a:rPr lang="en-US" b="1" spc="5" dirty="0" smtClean="0">
                <a:solidFill>
                  <a:srgbClr val="424456"/>
                </a:solidFill>
                <a:latin typeface="Arial Black"/>
                <a:cs typeface="Arial Black"/>
              </a:rPr>
            </a:br>
            <a:r>
              <a:rPr lang="en-US" b="1" spc="5" dirty="0" smtClean="0">
                <a:solidFill>
                  <a:srgbClr val="424456"/>
                </a:solidFill>
                <a:latin typeface="Arial Black"/>
                <a:cs typeface="Arial Black"/>
              </a:rPr>
              <a:t>   </a:t>
            </a:r>
            <a:r>
              <a:rPr lang="en-US" b="1" spc="20" dirty="0" err="1" smtClean="0">
                <a:solidFill>
                  <a:srgbClr val="424456"/>
                </a:solidFill>
                <a:latin typeface="Arial"/>
                <a:cs typeface="Arial"/>
              </a:rPr>
              <a:t>Naveen</a:t>
            </a:r>
            <a:r>
              <a:rPr lang="en-US" b="1" spc="-170" dirty="0" smtClean="0">
                <a:solidFill>
                  <a:srgbClr val="424456"/>
                </a:solidFill>
                <a:latin typeface="Arial"/>
                <a:cs typeface="Arial"/>
              </a:rPr>
              <a:t> </a:t>
            </a:r>
            <a:r>
              <a:rPr lang="en-US" b="1" spc="10" dirty="0" smtClean="0">
                <a:solidFill>
                  <a:srgbClr val="424456"/>
                </a:solidFill>
                <a:latin typeface="Arial"/>
                <a:cs typeface="Arial"/>
              </a:rPr>
              <a:t>JS                                   </a:t>
            </a:r>
            <a:r>
              <a:rPr lang="en-US" b="1" spc="10" dirty="0" smtClean="0">
                <a:solidFill>
                  <a:srgbClr val="424456"/>
                </a:solidFill>
                <a:latin typeface="Arial Black"/>
                <a:cs typeface="Arial Black"/>
              </a:rPr>
              <a:t>(</a:t>
            </a:r>
            <a:r>
              <a:rPr lang="en-US" b="1" spc="10" dirty="0" smtClean="0">
                <a:solidFill>
                  <a:srgbClr val="424456"/>
                </a:solidFill>
                <a:latin typeface="Arial"/>
                <a:cs typeface="Arial"/>
              </a:rPr>
              <a:t>1MS13CS416</a:t>
            </a:r>
            <a:r>
              <a:rPr lang="en-US" b="1" spc="10" dirty="0" smtClean="0">
                <a:solidFill>
                  <a:srgbClr val="424456"/>
                </a:solidFill>
                <a:latin typeface="Arial Black"/>
                <a:cs typeface="Arial Black"/>
              </a:rPr>
              <a:t>)</a:t>
            </a:r>
            <a:endParaRPr lang="en-US" b="1" dirty="0" smtClean="0">
              <a:latin typeface="Arial Black"/>
              <a:cs typeface="Arial Black"/>
            </a:endParaRPr>
          </a:p>
          <a:p>
            <a:pPr marL="254000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#prune the tree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cv_tree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cv.tree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tree_model,FUN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prune.misclass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cv_tree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#plot the tree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cv_tree$size,cv_tree$dev,type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="b")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pruned_model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prune.misclass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tree_model,best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=2)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pruned_model,pretty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tree_pred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=predict(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pruned_model,testing_data,type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="class")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#determine the mean deviations after pruning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tree_pred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testing_high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0574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Simple to understand and interpret.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People are able to understand decision tree models after a brief explanation.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Requires little data preparation.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Other techniques often require data normalization, dummy variables need to be created and blank values to be removed.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Able to handle both numerical and categorical data.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64008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50" spc="1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ADVANTAGES</a:t>
            </a:r>
            <a:endParaRPr lang="en-US" sz="385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447800"/>
            <a:ext cx="6268325" cy="4572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838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Decision tree for predicting the rate of people’s death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arison btwn original and pruned model and pruned gives the best f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91440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0" y="4648200"/>
            <a:ext cx="152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fitting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5334000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Fitting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rot="10800000" flipV="1">
            <a:off x="762000" y="4832866"/>
            <a:ext cx="1676400" cy="12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rot="10800000" flipV="1">
            <a:off x="838200" y="5518666"/>
            <a:ext cx="2057400" cy="80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plot0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181100"/>
            <a:ext cx="8382000" cy="5067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914400"/>
            <a:ext cx="672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Decision tree to predict the severity of the accident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uned-and-original-are-same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66800"/>
            <a:ext cx="9144000" cy="5562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0" y="4191000"/>
            <a:ext cx="152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5562600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Fitting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rot="10800000" flipV="1">
            <a:off x="914400" y="4375666"/>
            <a:ext cx="18288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1"/>
          </p:cNvCxnSpPr>
          <p:nvPr/>
        </p:nvCxnSpPr>
        <p:spPr>
          <a:xfrm rot="10800000" flipV="1">
            <a:off x="838200" y="5747266"/>
            <a:ext cx="23622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590800"/>
            <a:ext cx="8020050" cy="2031325"/>
          </a:xfrm>
        </p:spPr>
        <p:txBody>
          <a:bodyPr/>
          <a:lstStyle/>
          <a:p>
            <a:r>
              <a:rPr lang="en-US" sz="4400" dirty="0" smtClean="0"/>
              <a:t>We not only </a:t>
            </a:r>
            <a:r>
              <a:rPr lang="en-US" sz="4400" b="1" dirty="0" smtClean="0">
                <a:solidFill>
                  <a:srgbClr val="C00000"/>
                </a:solidFill>
              </a:rPr>
              <a:t>analyze</a:t>
            </a:r>
            <a:r>
              <a:rPr lang="en-US" sz="4400" dirty="0" smtClean="0"/>
              <a:t> the data but we also suggest </a:t>
            </a:r>
            <a:r>
              <a:rPr lang="en-US" sz="4400" b="1" dirty="0" smtClean="0">
                <a:solidFill>
                  <a:srgbClr val="C00000"/>
                </a:solidFill>
              </a:rPr>
              <a:t>solutions</a:t>
            </a:r>
            <a:r>
              <a:rPr lang="en-US" sz="4400" dirty="0" smtClean="0"/>
              <a:t> to some of the </a:t>
            </a:r>
            <a:r>
              <a:rPr lang="en-US" sz="4400" b="1" dirty="0" smtClean="0">
                <a:solidFill>
                  <a:srgbClr val="C00000"/>
                </a:solidFill>
              </a:rPr>
              <a:t>problems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1143000"/>
            <a:ext cx="4191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55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b="1" spc="-1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b="1" spc="-80" smtClean="0">
                <a:latin typeface="Times New Roman" pitchFamily="18" charset="0"/>
                <a:cs typeface="Times New Roman" pitchFamily="18" charset="0"/>
              </a:rPr>
              <a:t>OB</a:t>
            </a:r>
            <a:r>
              <a:rPr b="1" spc="75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b="1" spc="85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b="1" spc="85" dirty="0" smtClean="0">
                <a:latin typeface="Times New Roman" pitchFamily="18" charset="0"/>
                <a:cs typeface="Times New Roman" pitchFamily="18" charset="0"/>
              </a:rPr>
              <a:t>  #1</a:t>
            </a:r>
            <a:endParaRPr b="1" spc="8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7708900" cy="3452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 algn="ctr">
              <a:lnSpc>
                <a:spcPct val="79200"/>
              </a:lnSpc>
            </a:pPr>
            <a:r>
              <a:rPr sz="2400" spc="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people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reach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hospital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alive 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nearly 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half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people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die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way 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hospital. </a:t>
            </a:r>
            <a:r>
              <a:rPr lang="en-US" sz="2400" spc="-5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spc="-50" dirty="0" smtClean="0">
                <a:latin typeface="Times New Roman" pitchFamily="18" charset="0"/>
                <a:cs typeface="Times New Roman" pitchFamily="18" charset="0"/>
              </a:rPr>
            </a:br>
            <a:r>
              <a:rPr sz="2400" spc="35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could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400" spc="-70">
                <a:latin typeface="Times New Roman" pitchFamily="18" charset="0"/>
                <a:cs typeface="Times New Roman" pitchFamily="18" charset="0"/>
              </a:rPr>
              <a:t>done</a:t>
            </a:r>
            <a:r>
              <a:rPr sz="2400" spc="30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85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2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2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R="52069" algn="ctr">
              <a:lnSpc>
                <a:spcPct val="100000"/>
              </a:lnSpc>
            </a:pPr>
            <a:endParaRPr sz="4800" b="1" dirty="0">
              <a:latin typeface="Times New Roman" pitchFamily="18" charset="0"/>
              <a:cs typeface="Times New Roman" pitchFamily="18" charset="0"/>
            </a:endParaRPr>
          </a:p>
          <a:p>
            <a:pPr marL="76200" marR="66675" indent="1905" algn="ctr">
              <a:lnSpc>
                <a:spcPct val="78300"/>
              </a:lnSpc>
            </a:pPr>
            <a:r>
              <a:rPr sz="2000" spc="-4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sz="2000" spc="1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65" smtClean="0">
                <a:latin typeface="Times New Roman" pitchFamily="18" charset="0"/>
                <a:cs typeface="Times New Roman" pitchFamily="18" charset="0"/>
              </a:rPr>
              <a:t>areas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prone 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accidents 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000" spc="1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city </a:t>
            </a:r>
            <a:r>
              <a:rPr sz="2000" spc="-30" smtClean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 in the dataset</a:t>
            </a:r>
            <a:r>
              <a:rPr sz="2000" spc="-3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suggest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government 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establish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primary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aid 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hospitals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around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those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areas, 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keep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6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ambulances</a:t>
            </a:r>
            <a:r>
              <a:rPr sz="2000" spc="-6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available all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time.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540" algn="ctr">
              <a:lnSpc>
                <a:spcPts val="1900"/>
              </a:lnSpc>
            </a:pPr>
            <a:r>
              <a:rPr sz="2000" spc="15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saves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reach 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person.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3505200"/>
            <a:ext cx="2948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55" dirty="0" smtClean="0">
                <a:solidFill>
                  <a:srgbClr val="424456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1143000"/>
            <a:ext cx="4572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55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b="1" spc="-1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b="1" spc="-80" smtClean="0">
                <a:latin typeface="Times New Roman" pitchFamily="18" charset="0"/>
                <a:cs typeface="Times New Roman" pitchFamily="18" charset="0"/>
              </a:rPr>
              <a:t>OB</a:t>
            </a:r>
            <a:r>
              <a:rPr b="1" spc="75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b="1" spc="85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b="1" spc="85" dirty="0" smtClean="0">
                <a:latin typeface="Times New Roman" pitchFamily="18" charset="0"/>
                <a:cs typeface="Times New Roman" pitchFamily="18" charset="0"/>
              </a:rPr>
              <a:t>  #2</a:t>
            </a:r>
            <a:endParaRPr b="1" spc="8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7708900" cy="3455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725" marR="87630" algn="ctr">
              <a:lnSpc>
                <a:spcPts val="2740"/>
              </a:lnSpc>
            </a:pPr>
            <a:r>
              <a:rPr lang="en-US" sz="2000" spc="-55" dirty="0" smtClean="0"/>
              <a:t>Hospitals </a:t>
            </a:r>
            <a:r>
              <a:rPr lang="en-US" sz="2000" spc="-110" dirty="0" smtClean="0"/>
              <a:t>want </a:t>
            </a:r>
            <a:r>
              <a:rPr lang="en-US" sz="2000" spc="15" dirty="0" smtClean="0"/>
              <a:t>to </a:t>
            </a:r>
            <a:r>
              <a:rPr lang="en-US" sz="2000" spc="-114" dirty="0" smtClean="0"/>
              <a:t>know </a:t>
            </a:r>
            <a:r>
              <a:rPr lang="en-US" sz="2000" dirty="0" smtClean="0"/>
              <a:t>the </a:t>
            </a:r>
            <a:r>
              <a:rPr lang="en-US" sz="2000" spc="-10" dirty="0" smtClean="0"/>
              <a:t>best </a:t>
            </a:r>
            <a:r>
              <a:rPr lang="en-US" sz="2000" spc="-30" dirty="0" smtClean="0"/>
              <a:t>location </a:t>
            </a:r>
            <a:r>
              <a:rPr lang="en-US" sz="2000" spc="15" dirty="0" smtClean="0"/>
              <a:t>to </a:t>
            </a:r>
            <a:r>
              <a:rPr lang="en-US" sz="2000" spc="-95" dirty="0" smtClean="0"/>
              <a:t>build </a:t>
            </a:r>
            <a:r>
              <a:rPr lang="en-US" sz="2000" spc="-15" dirty="0" smtClean="0"/>
              <a:t>their</a:t>
            </a:r>
            <a:r>
              <a:rPr lang="en-US" sz="2000" spc="370" dirty="0" smtClean="0"/>
              <a:t> </a:t>
            </a:r>
            <a:r>
              <a:rPr lang="en-US" sz="2000" spc="-140" dirty="0" smtClean="0"/>
              <a:t>new</a:t>
            </a:r>
            <a:endParaRPr lang="en-US" sz="2000" dirty="0" smtClean="0"/>
          </a:p>
          <a:p>
            <a:pPr marL="365125" algn="ctr">
              <a:lnSpc>
                <a:spcPts val="2600"/>
              </a:lnSpc>
            </a:pPr>
            <a:r>
              <a:rPr lang="en-US" sz="2000" spc="-90" dirty="0" smtClean="0"/>
              <a:t>building.</a:t>
            </a:r>
            <a:endParaRPr lang="en-US" sz="2000" dirty="0" smtClean="0"/>
          </a:p>
          <a:p>
            <a:pPr marL="375285" algn="ctr">
              <a:lnSpc>
                <a:spcPts val="2740"/>
              </a:lnSpc>
            </a:pPr>
            <a:r>
              <a:rPr lang="en-US" sz="2000" spc="-120" dirty="0" smtClean="0"/>
              <a:t>How </a:t>
            </a:r>
            <a:r>
              <a:rPr lang="en-US" sz="2000" spc="-165" dirty="0" smtClean="0"/>
              <a:t>would </a:t>
            </a:r>
            <a:r>
              <a:rPr lang="en-US" sz="2000" spc="-155" dirty="0" smtClean="0"/>
              <a:t>you </a:t>
            </a:r>
            <a:r>
              <a:rPr lang="en-US" sz="2000" spc="-95" dirty="0" smtClean="0"/>
              <a:t>do </a:t>
            </a:r>
            <a:r>
              <a:rPr lang="en-US" sz="2000" spc="-65" dirty="0" smtClean="0"/>
              <a:t>so </a:t>
            </a:r>
            <a:r>
              <a:rPr lang="en-US" sz="2000" spc="-55" dirty="0" smtClean="0"/>
              <a:t> </a:t>
            </a:r>
            <a:r>
              <a:rPr lang="en-US" sz="2000" spc="-220" dirty="0" smtClean="0"/>
              <a:t>?</a:t>
            </a:r>
            <a:endParaRPr lang="en-US" sz="2000" dirty="0" smtClean="0"/>
          </a:p>
          <a:p>
            <a:pPr marL="12700" marR="5080" indent="76200" algn="ctr">
              <a:lnSpc>
                <a:spcPct val="79200"/>
              </a:lnSpc>
            </a:pPr>
            <a:endParaRPr lang="en-US" sz="20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20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12725" marR="88265" algn="ctr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77825" marR="5080" indent="-12700" algn="ctr">
              <a:spcBef>
                <a:spcPts val="320"/>
              </a:spcBef>
            </a:pP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spc="-7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75" dirty="0" smtClean="0">
                <a:latin typeface="Times New Roman" pitchFamily="18" charset="0"/>
                <a:cs typeface="Times New Roman" pitchFamily="18" charset="0"/>
              </a:rPr>
              <a:t>regions 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maximum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accidents </a:t>
            </a:r>
            <a:r>
              <a:rPr lang="en-US" sz="2000" spc="-130" dirty="0" smtClean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lang="en-US" sz="2000" spc="-95" dirty="0" smtClean="0">
                <a:latin typeface="Times New Roman" pitchFamily="18" charset="0"/>
                <a:cs typeface="Times New Roman" pitchFamily="18" charset="0"/>
              </a:rPr>
              <a:t>suggest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spc="-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hospitals 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spc="-95" dirty="0" smtClean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close 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prone </a:t>
            </a:r>
            <a:r>
              <a:rPr lang="en-US" sz="2000" spc="-75" dirty="0" smtClean="0">
                <a:latin typeface="Times New Roman" pitchFamily="18" charset="0"/>
                <a:cs typeface="Times New Roman" pitchFamily="18" charset="0"/>
              </a:rPr>
              <a:t>areas, </a:t>
            </a:r>
            <a:r>
              <a:rPr lang="en-US" sz="2000" spc="-9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000" spc="-165" dirty="0" smtClean="0">
                <a:latin typeface="Times New Roman" pitchFamily="18" charset="0"/>
                <a:cs typeface="Times New Roman" pitchFamily="18" charset="0"/>
              </a:rPr>
              <a:t>would </a:t>
            </a:r>
            <a:r>
              <a:rPr lang="en-US" sz="2000" spc="-70" dirty="0" smtClean="0">
                <a:latin typeface="Times New Roman" pitchFamily="18" charset="0"/>
                <a:cs typeface="Times New Roman" pitchFamily="18" charset="0"/>
              </a:rPr>
              <a:t>minimize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taken 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5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reach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3695"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hospital </a:t>
            </a:r>
            <a:r>
              <a:rPr lang="en-US" sz="2000" spc="-13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attract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patients.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3505200"/>
            <a:ext cx="2948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55" dirty="0" smtClean="0">
                <a:solidFill>
                  <a:srgbClr val="424456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1143000"/>
            <a:ext cx="3886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55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b="1" spc="-1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b="1" spc="-80" smtClean="0">
                <a:latin typeface="Times New Roman" pitchFamily="18" charset="0"/>
                <a:cs typeface="Times New Roman" pitchFamily="18" charset="0"/>
              </a:rPr>
              <a:t>OB</a:t>
            </a:r>
            <a:r>
              <a:rPr b="1" spc="75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b="1" spc="85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b="1" spc="85" dirty="0" smtClean="0">
                <a:latin typeface="Times New Roman" pitchFamily="18" charset="0"/>
                <a:cs typeface="Times New Roman" pitchFamily="18" charset="0"/>
              </a:rPr>
              <a:t>  #3</a:t>
            </a:r>
            <a:endParaRPr b="1" spc="8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7708900" cy="3318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9220" algn="ctr"/>
            <a:r>
              <a:rPr lang="en-US" sz="2000" spc="-100" dirty="0" smtClean="0">
                <a:latin typeface="Palatino Linotype"/>
                <a:cs typeface="Palatino Linotype"/>
              </a:rPr>
              <a:t>Hundreds </a:t>
            </a:r>
            <a:r>
              <a:rPr lang="en-US" sz="2000" spc="-10" dirty="0" smtClean="0">
                <a:latin typeface="Palatino Linotype"/>
                <a:cs typeface="Palatino Linotype"/>
              </a:rPr>
              <a:t>of </a:t>
            </a:r>
            <a:r>
              <a:rPr lang="en-US" sz="2000" spc="-70" dirty="0" smtClean="0">
                <a:latin typeface="Palatino Linotype"/>
                <a:cs typeface="Palatino Linotype"/>
              </a:rPr>
              <a:t>people </a:t>
            </a:r>
            <a:r>
              <a:rPr lang="en-US" sz="2000" spc="-60" dirty="0" smtClean="0">
                <a:latin typeface="Palatino Linotype"/>
                <a:cs typeface="Palatino Linotype"/>
              </a:rPr>
              <a:t>lose </a:t>
            </a:r>
            <a:r>
              <a:rPr lang="en-US" sz="2000" spc="-100" dirty="0" smtClean="0">
                <a:latin typeface="Palatino Linotype"/>
                <a:cs typeface="Palatino Linotype"/>
              </a:rPr>
              <a:t>lives </a:t>
            </a:r>
            <a:r>
              <a:rPr lang="en-US" sz="2000" spc="-130" dirty="0" smtClean="0">
                <a:latin typeface="Palatino Linotype"/>
                <a:cs typeface="Palatino Linotype"/>
              </a:rPr>
              <a:t>due </a:t>
            </a:r>
            <a:r>
              <a:rPr lang="en-US" sz="2000" spc="15" dirty="0" smtClean="0">
                <a:latin typeface="Palatino Linotype"/>
                <a:cs typeface="Palatino Linotype"/>
              </a:rPr>
              <a:t>to </a:t>
            </a:r>
            <a:r>
              <a:rPr lang="en-US" sz="2000" spc="-15" dirty="0" smtClean="0">
                <a:latin typeface="Palatino Linotype"/>
                <a:cs typeface="Palatino Linotype"/>
              </a:rPr>
              <a:t>Drink </a:t>
            </a:r>
            <a:r>
              <a:rPr lang="en-US" sz="2000" spc="15" dirty="0" smtClean="0">
                <a:latin typeface="Palatino Linotype"/>
                <a:cs typeface="Palatino Linotype"/>
              </a:rPr>
              <a:t>&amp; </a:t>
            </a:r>
            <a:r>
              <a:rPr lang="en-US" sz="2000" spc="-50" dirty="0" smtClean="0">
                <a:latin typeface="Palatino Linotype"/>
                <a:cs typeface="Palatino Linotype"/>
              </a:rPr>
              <a:t>Drive</a:t>
            </a:r>
            <a:r>
              <a:rPr lang="en-US" sz="2000" spc="420" dirty="0" smtClean="0">
                <a:latin typeface="Palatino Linotype"/>
                <a:cs typeface="Palatino Linotype"/>
              </a:rPr>
              <a:t> </a:t>
            </a:r>
            <a:r>
              <a:rPr lang="en-US" sz="2000" spc="-35" dirty="0" smtClean="0">
                <a:latin typeface="Palatino Linotype"/>
                <a:cs typeface="Palatino Linotype"/>
              </a:rPr>
              <a:t>accidents.</a:t>
            </a:r>
            <a:endParaRPr lang="en-US" sz="2000" dirty="0" smtClean="0">
              <a:latin typeface="Palatino Linotype"/>
              <a:cs typeface="Palatino Linotype"/>
            </a:endParaRPr>
          </a:p>
          <a:p>
            <a:pPr marL="136525" algn="ctr"/>
            <a:r>
              <a:rPr lang="en-US" sz="2000" spc="10" dirty="0" smtClean="0">
                <a:latin typeface="Palatino Linotype"/>
                <a:cs typeface="Palatino Linotype"/>
              </a:rPr>
              <a:t>Is </a:t>
            </a:r>
            <a:r>
              <a:rPr lang="en-US" sz="2000" spc="-15" dirty="0" smtClean="0">
                <a:latin typeface="Palatino Linotype"/>
                <a:cs typeface="Palatino Linotype"/>
              </a:rPr>
              <a:t>there </a:t>
            </a:r>
            <a:r>
              <a:rPr lang="en-US" sz="2000" spc="-150" dirty="0" smtClean="0">
                <a:latin typeface="Palatino Linotype"/>
                <a:cs typeface="Palatino Linotype"/>
              </a:rPr>
              <a:t>any </a:t>
            </a:r>
            <a:r>
              <a:rPr lang="en-US" sz="2000" spc="-55" dirty="0" smtClean="0">
                <a:latin typeface="Palatino Linotype"/>
                <a:cs typeface="Palatino Linotype"/>
              </a:rPr>
              <a:t>solution </a:t>
            </a:r>
            <a:r>
              <a:rPr lang="en-US" sz="2000" spc="15" dirty="0" smtClean="0">
                <a:latin typeface="Palatino Linotype"/>
                <a:cs typeface="Palatino Linotype"/>
              </a:rPr>
              <a:t>to </a:t>
            </a:r>
            <a:r>
              <a:rPr lang="en-US" sz="2000" spc="35" dirty="0" smtClean="0">
                <a:latin typeface="Palatino Linotype"/>
                <a:cs typeface="Palatino Linotype"/>
              </a:rPr>
              <a:t>it</a:t>
            </a:r>
            <a:r>
              <a:rPr lang="en-US" sz="2000" spc="140" dirty="0" smtClean="0">
                <a:latin typeface="Palatino Linotype"/>
                <a:cs typeface="Palatino Linotype"/>
              </a:rPr>
              <a:t> </a:t>
            </a:r>
            <a:r>
              <a:rPr lang="en-US" sz="2000" spc="-220" dirty="0" smtClean="0">
                <a:latin typeface="Palatino Linotype"/>
                <a:cs typeface="Palatino Linotype"/>
              </a:rPr>
              <a:t>?</a:t>
            </a:r>
            <a:endParaRPr lang="en-US" sz="2000" dirty="0" smtClean="0">
              <a:latin typeface="Palatino Linotype"/>
              <a:cs typeface="Palatino Linotype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20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/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393700" marR="123825" indent="-381000" algn="ctr">
              <a:spcBef>
                <a:spcPts val="320"/>
              </a:spcBef>
            </a:pPr>
            <a:r>
              <a:rPr lang="en-US" spc="-60" dirty="0" smtClean="0">
                <a:latin typeface="Palatino Linotype"/>
                <a:cs typeface="Palatino Linotype"/>
              </a:rPr>
              <a:t>We </a:t>
            </a:r>
            <a:r>
              <a:rPr lang="en-US" spc="-70" dirty="0" smtClean="0">
                <a:latin typeface="Palatino Linotype"/>
                <a:cs typeface="Palatino Linotype"/>
              </a:rPr>
              <a:t>find </a:t>
            </a:r>
            <a:r>
              <a:rPr lang="en-US" spc="-40" dirty="0" smtClean="0">
                <a:latin typeface="Palatino Linotype"/>
                <a:cs typeface="Palatino Linotype"/>
              </a:rPr>
              <a:t>out </a:t>
            </a:r>
            <a:r>
              <a:rPr lang="en-US" dirty="0" smtClean="0">
                <a:latin typeface="Palatino Linotype"/>
                <a:cs typeface="Palatino Linotype"/>
              </a:rPr>
              <a:t>the </a:t>
            </a:r>
            <a:r>
              <a:rPr lang="en-US" spc="-75" dirty="0" smtClean="0">
                <a:latin typeface="Palatino Linotype"/>
                <a:cs typeface="Palatino Linotype"/>
              </a:rPr>
              <a:t>regions </a:t>
            </a:r>
            <a:r>
              <a:rPr lang="en-US" spc="-100" dirty="0" smtClean="0">
                <a:latin typeface="Palatino Linotype"/>
                <a:cs typeface="Palatino Linotype"/>
              </a:rPr>
              <a:t>where </a:t>
            </a:r>
            <a:r>
              <a:rPr lang="en-US" spc="-120" dirty="0" smtClean="0">
                <a:latin typeface="Palatino Linotype"/>
                <a:cs typeface="Palatino Linotype"/>
              </a:rPr>
              <a:t>maximum </a:t>
            </a:r>
            <a:r>
              <a:rPr lang="en-US" spc="-40" dirty="0" smtClean="0">
                <a:latin typeface="Palatino Linotype"/>
                <a:cs typeface="Palatino Linotype"/>
              </a:rPr>
              <a:t>accidents occur </a:t>
            </a:r>
            <a:r>
              <a:rPr lang="en-US" spc="-130" dirty="0" smtClean="0">
                <a:latin typeface="Palatino Linotype"/>
                <a:cs typeface="Palatino Linotype"/>
              </a:rPr>
              <a:t>due </a:t>
            </a:r>
            <a:r>
              <a:rPr lang="en-US" spc="15" dirty="0" smtClean="0">
                <a:latin typeface="Palatino Linotype"/>
                <a:cs typeface="Palatino Linotype"/>
              </a:rPr>
              <a:t>to  </a:t>
            </a:r>
            <a:r>
              <a:rPr lang="en-US" dirty="0" smtClean="0">
                <a:latin typeface="Palatino Linotype"/>
                <a:cs typeface="Palatino Linotype"/>
              </a:rPr>
              <a:t>the </a:t>
            </a:r>
            <a:r>
              <a:rPr lang="en-US" spc="-65" dirty="0" smtClean="0">
                <a:latin typeface="Palatino Linotype"/>
                <a:cs typeface="Palatino Linotype"/>
              </a:rPr>
              <a:t>consumption </a:t>
            </a:r>
            <a:r>
              <a:rPr lang="en-US" spc="-10" dirty="0" smtClean="0">
                <a:latin typeface="Palatino Linotype"/>
                <a:cs typeface="Palatino Linotype"/>
              </a:rPr>
              <a:t>of </a:t>
            </a:r>
            <a:r>
              <a:rPr lang="en-US" spc="-50" dirty="0" smtClean="0">
                <a:latin typeface="Palatino Linotype"/>
                <a:cs typeface="Palatino Linotype"/>
              </a:rPr>
              <a:t>alcohol. </a:t>
            </a:r>
            <a:r>
              <a:rPr lang="en-US" spc="-90" dirty="0" smtClean="0">
                <a:latin typeface="Palatino Linotype"/>
                <a:cs typeface="Palatino Linotype"/>
              </a:rPr>
              <a:t>And, </a:t>
            </a:r>
            <a:r>
              <a:rPr lang="en-US" spc="-190" dirty="0" smtClean="0">
                <a:latin typeface="Palatino Linotype"/>
                <a:cs typeface="Palatino Linotype"/>
              </a:rPr>
              <a:t>we  </a:t>
            </a:r>
            <a:r>
              <a:rPr lang="en-US" spc="-60" dirty="0" smtClean="0">
                <a:latin typeface="Palatino Linotype"/>
                <a:cs typeface="Palatino Linotype"/>
              </a:rPr>
              <a:t>can </a:t>
            </a:r>
            <a:r>
              <a:rPr lang="en-US" spc="-95" dirty="0" smtClean="0">
                <a:latin typeface="Palatino Linotype"/>
                <a:cs typeface="Palatino Linotype"/>
              </a:rPr>
              <a:t>suggest </a:t>
            </a:r>
            <a:r>
              <a:rPr lang="en-US" dirty="0" smtClean="0">
                <a:latin typeface="Palatino Linotype"/>
                <a:cs typeface="Palatino Linotype"/>
              </a:rPr>
              <a:t>the </a:t>
            </a:r>
            <a:r>
              <a:rPr lang="en-US" spc="-75" dirty="0" smtClean="0">
                <a:latin typeface="Palatino Linotype"/>
                <a:cs typeface="Palatino Linotype"/>
              </a:rPr>
              <a:t>bars </a:t>
            </a:r>
            <a:r>
              <a:rPr lang="en-US" spc="-40" dirty="0" smtClean="0">
                <a:latin typeface="Palatino Linotype"/>
                <a:cs typeface="Palatino Linotype"/>
              </a:rPr>
              <a:t>or  </a:t>
            </a:r>
            <a:r>
              <a:rPr lang="en-US" spc="-55" dirty="0" smtClean="0">
                <a:latin typeface="Palatino Linotype"/>
                <a:cs typeface="Palatino Linotype"/>
              </a:rPr>
              <a:t>alcohol </a:t>
            </a:r>
            <a:r>
              <a:rPr lang="en-US" spc="-110" dirty="0" smtClean="0">
                <a:latin typeface="Palatino Linotype"/>
                <a:cs typeface="Palatino Linotype"/>
              </a:rPr>
              <a:t>providing </a:t>
            </a:r>
            <a:r>
              <a:rPr lang="en-US" spc="-30" dirty="0" smtClean="0">
                <a:latin typeface="Palatino Linotype"/>
                <a:cs typeface="Palatino Linotype"/>
              </a:rPr>
              <a:t>facilities </a:t>
            </a:r>
            <a:r>
              <a:rPr lang="en-US" spc="15" dirty="0" smtClean="0">
                <a:latin typeface="Palatino Linotype"/>
                <a:cs typeface="Palatino Linotype"/>
              </a:rPr>
              <a:t>to </a:t>
            </a:r>
            <a:r>
              <a:rPr lang="en-US" spc="-85" dirty="0" smtClean="0">
                <a:latin typeface="Palatino Linotype"/>
                <a:cs typeface="Palatino Linotype"/>
              </a:rPr>
              <a:t>also </a:t>
            </a:r>
            <a:r>
              <a:rPr lang="en-US" spc="-65" dirty="0" smtClean="0">
                <a:latin typeface="Palatino Linotype"/>
                <a:cs typeface="Palatino Linotype"/>
              </a:rPr>
              <a:t>maintain </a:t>
            </a:r>
            <a:r>
              <a:rPr lang="en-US" b="1" spc="-35" dirty="0" smtClean="0">
                <a:solidFill>
                  <a:srgbClr val="C00000"/>
                </a:solidFill>
                <a:latin typeface="Palatino Linotype"/>
                <a:cs typeface="Palatino Linotype"/>
              </a:rPr>
              <a:t>cab </a:t>
            </a:r>
            <a:r>
              <a:rPr lang="en-US" b="1" spc="-65" dirty="0" smtClean="0">
                <a:solidFill>
                  <a:srgbClr val="C00000"/>
                </a:solidFill>
                <a:latin typeface="Palatino Linotype"/>
                <a:cs typeface="Palatino Linotype"/>
              </a:rPr>
              <a:t>services</a:t>
            </a:r>
            <a:r>
              <a:rPr lang="en-US" b="1" spc="430" dirty="0" smtClean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lang="en-US" spc="-130" dirty="0" smtClean="0">
                <a:latin typeface="Palatino Linotype"/>
                <a:cs typeface="Palatino Linotype"/>
              </a:rPr>
              <a:t>and</a:t>
            </a:r>
            <a:endParaRPr lang="en-US" dirty="0" smtClean="0">
              <a:latin typeface="Palatino Linotype"/>
              <a:cs typeface="Palatino Linotype"/>
            </a:endParaRPr>
          </a:p>
          <a:p>
            <a:pPr marL="152400" marR="5080" algn="ctr"/>
            <a:r>
              <a:rPr lang="en-US" spc="-100" dirty="0" smtClean="0">
                <a:latin typeface="Palatino Linotype"/>
                <a:cs typeface="Palatino Linotype"/>
              </a:rPr>
              <a:t>make </a:t>
            </a:r>
            <a:r>
              <a:rPr lang="en-US" spc="-95" dirty="0" smtClean="0">
                <a:latin typeface="Palatino Linotype"/>
                <a:cs typeface="Palatino Linotype"/>
              </a:rPr>
              <a:t>sure </a:t>
            </a:r>
            <a:r>
              <a:rPr lang="en-US" dirty="0" smtClean="0">
                <a:latin typeface="Palatino Linotype"/>
                <a:cs typeface="Palatino Linotype"/>
              </a:rPr>
              <a:t>the </a:t>
            </a:r>
            <a:r>
              <a:rPr lang="en-US" spc="-90" dirty="0" smtClean="0">
                <a:latin typeface="Palatino Linotype"/>
                <a:cs typeface="Palatino Linotype"/>
              </a:rPr>
              <a:t>designated </a:t>
            </a:r>
            <a:r>
              <a:rPr lang="en-US" spc="-100" dirty="0" smtClean="0">
                <a:latin typeface="Palatino Linotype"/>
                <a:cs typeface="Palatino Linotype"/>
              </a:rPr>
              <a:t>driver </a:t>
            </a:r>
            <a:r>
              <a:rPr lang="en-US" spc="-50" dirty="0" smtClean="0">
                <a:latin typeface="Palatino Linotype"/>
                <a:cs typeface="Palatino Linotype"/>
              </a:rPr>
              <a:t>isn't </a:t>
            </a:r>
            <a:r>
              <a:rPr lang="en-US" spc="-80" dirty="0" smtClean="0">
                <a:latin typeface="Palatino Linotype"/>
                <a:cs typeface="Palatino Linotype"/>
              </a:rPr>
              <a:t>drunk. </a:t>
            </a: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3505200"/>
            <a:ext cx="2948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55" dirty="0" smtClean="0">
                <a:solidFill>
                  <a:srgbClr val="424456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345" y="1078006"/>
            <a:ext cx="4639309" cy="924837"/>
          </a:xfrm>
          <a:prstGeom prst="rect">
            <a:avLst/>
          </a:prstGeom>
        </p:spPr>
        <p:txBody>
          <a:bodyPr vert="horz" wrap="square" lIns="0" tIns="306293" rIns="0" bIns="0" rtlCol="0">
            <a:spAutoFit/>
          </a:bodyPr>
          <a:lstStyle/>
          <a:p>
            <a:pPr marL="1532255">
              <a:lnSpc>
                <a:spcPct val="100000"/>
              </a:lnSpc>
            </a:pPr>
            <a:r>
              <a:rPr lang="en-US" spc="60" dirty="0" smtClean="0"/>
              <a:t>AGENDA</a:t>
            </a:r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2286254"/>
            <a:ext cx="8138795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5080" indent="-335280">
              <a:lnSpc>
                <a:spcPts val="2390"/>
              </a:lnSpc>
              <a:buFont typeface="Wingdings" pitchFamily="2" charset="2"/>
              <a:buChar char="ü"/>
              <a:tabLst>
                <a:tab pos="347980" algn="l"/>
              </a:tabLst>
            </a:pPr>
            <a:r>
              <a:rPr sz="2000" spc="-90" dirty="0">
                <a:latin typeface="Palatino Linotype"/>
                <a:cs typeface="Palatino Linotype"/>
              </a:rPr>
              <a:t>Analyze </a:t>
            </a:r>
            <a:r>
              <a:rPr sz="2000" spc="-35" dirty="0">
                <a:latin typeface="Palatino Linotype"/>
                <a:cs typeface="Palatino Linotype"/>
              </a:rPr>
              <a:t>Pre</a:t>
            </a:r>
            <a:r>
              <a:rPr sz="2000" spc="-35" dirty="0">
                <a:latin typeface="Calibri"/>
                <a:cs typeface="Calibri"/>
              </a:rPr>
              <a:t>-</a:t>
            </a:r>
            <a:r>
              <a:rPr sz="2000" spc="-35" dirty="0">
                <a:latin typeface="Palatino Linotype"/>
                <a:cs typeface="Palatino Linotype"/>
              </a:rPr>
              <a:t>Recorded </a:t>
            </a:r>
            <a:r>
              <a:rPr sz="2000" spc="-70" dirty="0">
                <a:latin typeface="Palatino Linotype"/>
                <a:cs typeface="Palatino Linotype"/>
              </a:rPr>
              <a:t>data </a:t>
            </a:r>
            <a:r>
              <a:rPr sz="2000" spc="-45" dirty="0">
                <a:latin typeface="Palatino Linotype"/>
                <a:cs typeface="Palatino Linotype"/>
              </a:rPr>
              <a:t>on </a:t>
            </a:r>
            <a:r>
              <a:rPr sz="2000" spc="-35" dirty="0">
                <a:latin typeface="Palatino Linotype"/>
                <a:cs typeface="Palatino Linotype"/>
              </a:rPr>
              <a:t>accidents </a:t>
            </a:r>
            <a:r>
              <a:rPr sz="2000" spc="-15" dirty="0">
                <a:latin typeface="Palatino Linotype"/>
                <a:cs typeface="Palatino Linotype"/>
              </a:rPr>
              <a:t>at </a:t>
            </a:r>
            <a:r>
              <a:rPr sz="2000" spc="-95" dirty="0">
                <a:latin typeface="Palatino Linotype"/>
                <a:cs typeface="Palatino Linotype"/>
              </a:rPr>
              <a:t>various </a:t>
            </a:r>
            <a:r>
              <a:rPr sz="2000" spc="-5" dirty="0">
                <a:latin typeface="Palatino Linotype"/>
                <a:cs typeface="Palatino Linotype"/>
              </a:rPr>
              <a:t>cities </a:t>
            </a:r>
            <a:r>
              <a:rPr sz="2000" spc="-45" dirty="0">
                <a:latin typeface="Palatino Linotype"/>
                <a:cs typeface="Palatino Linotype"/>
              </a:rPr>
              <a:t>in India </a:t>
            </a:r>
            <a:r>
              <a:rPr sz="2000" spc="15" dirty="0">
                <a:latin typeface="Palatino Linotype"/>
                <a:cs typeface="Palatino Linotype"/>
              </a:rPr>
              <a:t>to </a:t>
            </a:r>
            <a:r>
              <a:rPr sz="2000" spc="-65" dirty="0">
                <a:latin typeface="Palatino Linotype"/>
                <a:cs typeface="Palatino Linotype"/>
              </a:rPr>
              <a:t>help  reduce</a:t>
            </a:r>
            <a:r>
              <a:rPr sz="2000" spc="-75" dirty="0">
                <a:latin typeface="Palatino Linotype"/>
                <a:cs typeface="Palatino Linotype"/>
              </a:rPr>
              <a:t> </a:t>
            </a:r>
            <a:r>
              <a:rPr sz="2000" spc="-30" dirty="0">
                <a:latin typeface="Palatino Linotype"/>
                <a:cs typeface="Palatino Linotype"/>
              </a:rPr>
              <a:t>accidents.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Palatino Linotype"/>
              <a:buAutoNum type="alphaUcPeriod"/>
            </a:pPr>
            <a:endParaRPr sz="2250">
              <a:latin typeface="Times New Roman"/>
              <a:cs typeface="Times New Roman"/>
            </a:endParaRPr>
          </a:p>
          <a:p>
            <a:pPr marL="411480" indent="-398780">
              <a:lnSpc>
                <a:spcPct val="100000"/>
              </a:lnSpc>
              <a:buFont typeface="Wingdings" pitchFamily="2" charset="2"/>
              <a:buChar char="ü"/>
              <a:tabLst>
                <a:tab pos="411480" algn="l"/>
              </a:tabLst>
            </a:pPr>
            <a:r>
              <a:rPr sz="2000" spc="-20" dirty="0">
                <a:latin typeface="Palatino Linotype"/>
                <a:cs typeface="Palatino Linotype"/>
              </a:rPr>
              <a:t>Predict </a:t>
            </a:r>
            <a:r>
              <a:rPr sz="2000" spc="-50" dirty="0">
                <a:latin typeface="Palatino Linotype"/>
                <a:cs typeface="Palatino Linotype"/>
              </a:rPr>
              <a:t>future </a:t>
            </a:r>
            <a:r>
              <a:rPr sz="2000" spc="-70" dirty="0">
                <a:latin typeface="Palatino Linotype"/>
                <a:cs typeface="Palatino Linotype"/>
              </a:rPr>
              <a:t>data based </a:t>
            </a:r>
            <a:r>
              <a:rPr sz="2000" spc="-45" dirty="0">
                <a:latin typeface="Palatino Linotype"/>
                <a:cs typeface="Palatino Linotype"/>
              </a:rPr>
              <a:t>on </a:t>
            </a:r>
            <a:r>
              <a:rPr sz="2000" spc="-50">
                <a:latin typeface="Palatino Linotype"/>
                <a:cs typeface="Palatino Linotype"/>
              </a:rPr>
              <a:t>past</a:t>
            </a:r>
            <a:r>
              <a:rPr sz="2000" spc="200">
                <a:latin typeface="Palatino Linotype"/>
                <a:cs typeface="Palatino Linotype"/>
              </a:rPr>
              <a:t> </a:t>
            </a:r>
            <a:r>
              <a:rPr sz="2000" spc="-55" smtClean="0">
                <a:latin typeface="Palatino Linotype"/>
                <a:cs typeface="Palatino Linotype"/>
              </a:rPr>
              <a:t>data</a:t>
            </a:r>
            <a:r>
              <a:rPr lang="en-US" sz="2000" spc="-55" dirty="0" smtClean="0">
                <a:latin typeface="Palatino Linotype"/>
                <a:cs typeface="Palatino Linotype"/>
              </a:rPr>
              <a:t>set available.</a:t>
            </a:r>
          </a:p>
          <a:p>
            <a:pPr marL="411480" indent="-398780">
              <a:lnSpc>
                <a:spcPct val="100000"/>
              </a:lnSpc>
              <a:buAutoNum type="alphaUcPeriod"/>
              <a:tabLst>
                <a:tab pos="411480" algn="l"/>
              </a:tabLst>
            </a:pPr>
            <a:endParaRPr sz="2400">
              <a:latin typeface="Times New Roman"/>
              <a:cs typeface="Times New Roman"/>
            </a:endParaRPr>
          </a:p>
          <a:p>
            <a:pPr marL="347980" marR="461645" indent="-335280">
              <a:lnSpc>
                <a:spcPts val="2390"/>
              </a:lnSpc>
              <a:buFont typeface="Wingdings" pitchFamily="2" charset="2"/>
              <a:buChar char="ü"/>
              <a:tabLst>
                <a:tab pos="411480" algn="l"/>
              </a:tabLst>
            </a:pPr>
            <a:r>
              <a:rPr sz="2000" spc="-65">
                <a:latin typeface="Palatino Linotype"/>
                <a:cs typeface="Palatino Linotype"/>
              </a:rPr>
              <a:t>Make </a:t>
            </a:r>
            <a:r>
              <a:rPr lang="en-US" sz="2000" spc="-65" dirty="0" smtClean="0">
                <a:latin typeface="Palatino Linotype"/>
                <a:cs typeface="Palatino Linotype"/>
              </a:rPr>
              <a:t>appropriate </a:t>
            </a:r>
            <a:r>
              <a:rPr sz="2000" spc="-50" smtClean="0">
                <a:latin typeface="Palatino Linotype"/>
                <a:cs typeface="Palatino Linotype"/>
              </a:rPr>
              <a:t>decisions </a:t>
            </a:r>
            <a:r>
              <a:rPr sz="2000" spc="15" smtClean="0">
                <a:latin typeface="Palatino Linotype"/>
                <a:cs typeface="Palatino Linotype"/>
              </a:rPr>
              <a:t>to </a:t>
            </a:r>
            <a:r>
              <a:rPr sz="2000" spc="-35" dirty="0">
                <a:latin typeface="Palatino Linotype"/>
                <a:cs typeface="Palatino Linotype"/>
              </a:rPr>
              <a:t>come </a:t>
            </a:r>
            <a:r>
              <a:rPr sz="2000" spc="-135" dirty="0">
                <a:latin typeface="Palatino Linotype"/>
                <a:cs typeface="Palatino Linotype"/>
              </a:rPr>
              <a:t>up </a:t>
            </a:r>
            <a:r>
              <a:rPr sz="2000" spc="-70" dirty="0">
                <a:latin typeface="Palatino Linotype"/>
                <a:cs typeface="Palatino Linotype"/>
              </a:rPr>
              <a:t>with number </a:t>
            </a:r>
            <a:r>
              <a:rPr sz="2000" spc="-10" dirty="0">
                <a:latin typeface="Palatino Linotype"/>
                <a:cs typeface="Palatino Linotype"/>
              </a:rPr>
              <a:t>of  </a:t>
            </a:r>
            <a:r>
              <a:rPr sz="2000" spc="-165" dirty="0">
                <a:latin typeface="Palatino Linotype"/>
                <a:cs typeface="Palatino Linotype"/>
              </a:rPr>
              <a:t>ways </a:t>
            </a:r>
            <a:r>
              <a:rPr sz="2000" spc="15" dirty="0">
                <a:latin typeface="Palatino Linotype"/>
                <a:cs typeface="Palatino Linotype"/>
              </a:rPr>
              <a:t>to </a:t>
            </a:r>
            <a:r>
              <a:rPr sz="2000" spc="-65" dirty="0">
                <a:latin typeface="Palatino Linotype"/>
                <a:cs typeface="Palatino Linotype"/>
              </a:rPr>
              <a:t>reduce</a:t>
            </a:r>
            <a:r>
              <a:rPr sz="2000" spc="85" dirty="0">
                <a:latin typeface="Palatino Linotype"/>
                <a:cs typeface="Palatino Linotype"/>
              </a:rPr>
              <a:t> </a:t>
            </a:r>
            <a:r>
              <a:rPr sz="2000" spc="-30" dirty="0">
                <a:latin typeface="Palatino Linotype"/>
                <a:cs typeface="Palatino Linotype"/>
              </a:rPr>
              <a:t>accidents.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1143000"/>
            <a:ext cx="4876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55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b="1" spc="-1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b="1" spc="-80" smtClean="0">
                <a:latin typeface="Times New Roman" pitchFamily="18" charset="0"/>
                <a:cs typeface="Times New Roman" pitchFamily="18" charset="0"/>
              </a:rPr>
              <a:t>OB</a:t>
            </a:r>
            <a:r>
              <a:rPr b="1" spc="75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b="1" spc="85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b="1" spc="85" dirty="0" smtClean="0">
                <a:latin typeface="Times New Roman" pitchFamily="18" charset="0"/>
                <a:cs typeface="Times New Roman" pitchFamily="18" charset="0"/>
              </a:rPr>
              <a:t>  #4</a:t>
            </a:r>
            <a:endParaRPr b="1" spc="8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7708900" cy="323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9220" algn="ctr"/>
            <a:r>
              <a:rPr lang="en-US" sz="2000" spc="10" dirty="0" smtClean="0">
                <a:latin typeface="Palatino Linotype"/>
                <a:cs typeface="Palatino Linotype"/>
              </a:rPr>
              <a:t>Lots </a:t>
            </a:r>
            <a:r>
              <a:rPr lang="en-US" sz="2000" dirty="0" smtClean="0">
                <a:latin typeface="Palatino Linotype"/>
                <a:cs typeface="Palatino Linotype"/>
              </a:rPr>
              <a:t>of </a:t>
            </a:r>
            <a:r>
              <a:rPr lang="en-US" sz="2000" spc="-85" dirty="0" smtClean="0">
                <a:latin typeface="Palatino Linotype"/>
                <a:cs typeface="Palatino Linotype"/>
              </a:rPr>
              <a:t>animals </a:t>
            </a:r>
            <a:r>
              <a:rPr lang="en-US" sz="2000" spc="-60" dirty="0" smtClean="0">
                <a:latin typeface="Palatino Linotype"/>
                <a:cs typeface="Palatino Linotype"/>
              </a:rPr>
              <a:t>are </a:t>
            </a:r>
            <a:r>
              <a:rPr lang="en-US" sz="2000" spc="-100" dirty="0" smtClean="0">
                <a:latin typeface="Palatino Linotype"/>
                <a:cs typeface="Palatino Linotype"/>
              </a:rPr>
              <a:t>involved </a:t>
            </a:r>
            <a:r>
              <a:rPr lang="en-US" sz="2000" spc="-45" dirty="0" smtClean="0">
                <a:latin typeface="Palatino Linotype"/>
                <a:cs typeface="Palatino Linotype"/>
              </a:rPr>
              <a:t>in </a:t>
            </a:r>
            <a:r>
              <a:rPr lang="en-US" sz="2000" spc="10" dirty="0" smtClean="0">
                <a:latin typeface="Palatino Linotype"/>
                <a:cs typeface="Palatino Linotype"/>
              </a:rPr>
              <a:t>hit </a:t>
            </a:r>
            <a:r>
              <a:rPr lang="en-US" sz="2000" spc="-110" dirty="0" smtClean="0">
                <a:latin typeface="Palatino Linotype"/>
                <a:cs typeface="Palatino Linotype"/>
              </a:rPr>
              <a:t>and </a:t>
            </a:r>
            <a:r>
              <a:rPr lang="en-US" sz="2000" spc="-75" dirty="0" smtClean="0">
                <a:latin typeface="Palatino Linotype"/>
                <a:cs typeface="Palatino Linotype"/>
              </a:rPr>
              <a:t>run </a:t>
            </a:r>
            <a:r>
              <a:rPr lang="en-US" sz="2000" spc="-45" dirty="0" smtClean="0">
                <a:latin typeface="Palatino Linotype"/>
                <a:cs typeface="Palatino Linotype"/>
              </a:rPr>
              <a:t> </a:t>
            </a:r>
            <a:r>
              <a:rPr lang="en-US" sz="2000" spc="-40" dirty="0" smtClean="0">
                <a:latin typeface="Palatino Linotype"/>
                <a:cs typeface="Palatino Linotype"/>
              </a:rPr>
              <a:t>cases</a:t>
            </a:r>
          </a:p>
          <a:p>
            <a:pPr marR="109220" algn="ctr"/>
            <a:endParaRPr lang="en-US" sz="2000" spc="-40" dirty="0" smtClean="0">
              <a:latin typeface="Palatino Linotype"/>
              <a:cs typeface="Times New Roman" pitchFamily="18" charset="0"/>
            </a:endParaRPr>
          </a:p>
          <a:p>
            <a:pPr marR="109220" algn="ctr"/>
            <a:endParaRPr lang="en-US" sz="20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18110" marR="5715" algn="ctr">
              <a:lnSpc>
                <a:spcPct val="100000"/>
              </a:lnSpc>
            </a:pPr>
            <a:endParaRPr lang="en-US" sz="1400" spc="114" dirty="0" smtClean="0"/>
          </a:p>
          <a:p>
            <a:pPr marL="555625" marR="5080" indent="-457200" algn="ctr">
              <a:lnSpc>
                <a:spcPts val="2500"/>
              </a:lnSpc>
              <a:spcBef>
                <a:spcPts val="420"/>
              </a:spcBef>
            </a:pPr>
            <a:r>
              <a:rPr lang="en-US" spc="-4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pc="-55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pc="-25" dirty="0" smtClean="0">
                <a:latin typeface="Times New Roman" pitchFamily="18" charset="0"/>
                <a:cs typeface="Times New Roman" pitchFamily="18" charset="0"/>
              </a:rPr>
              <a:t>out 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70" dirty="0" smtClean="0">
                <a:latin typeface="Times New Roman" pitchFamily="18" charset="0"/>
                <a:cs typeface="Times New Roman" pitchFamily="18" charset="0"/>
              </a:rPr>
              <a:t>areas </a:t>
            </a:r>
            <a:r>
              <a:rPr lang="en-US" spc="-85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100" dirty="0" smtClean="0">
                <a:latin typeface="Times New Roman" pitchFamily="18" charset="0"/>
                <a:cs typeface="Times New Roman" pitchFamily="18" charset="0"/>
              </a:rPr>
              <a:t>maximum </a:t>
            </a:r>
            <a:r>
              <a:rPr lang="en-US" spc="-65" dirty="0" smtClean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-25" dirty="0" smtClean="0">
                <a:latin typeface="Times New Roman" pitchFamily="18" charset="0"/>
                <a:cs typeface="Times New Roman" pitchFamily="18" charset="0"/>
              </a:rPr>
              <a:t>accidents  occur </a:t>
            </a:r>
            <a:r>
              <a:rPr lang="en-US" spc="-110" dirty="0" smtClean="0"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US" spc="3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pc="-35" dirty="0" smtClean="0">
                <a:latin typeface="Times New Roman" pitchFamily="18" charset="0"/>
                <a:cs typeface="Times New Roman" pitchFamily="18" charset="0"/>
              </a:rPr>
              <a:t>collision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-55" dirty="0" smtClean="0">
                <a:latin typeface="Times New Roman" pitchFamily="18" charset="0"/>
                <a:cs typeface="Times New Roman" pitchFamily="18" charset="0"/>
              </a:rPr>
              <a:t>vehicles </a:t>
            </a:r>
            <a:r>
              <a:rPr lang="en-US" spc="-65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spc="2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animals</a:t>
            </a:r>
            <a:r>
              <a:rPr lang="en-US" spc="25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pc="-40" dirty="0" smtClean="0">
                <a:latin typeface="Times New Roman" pitchFamily="18" charset="0"/>
                <a:cs typeface="Times New Roman" pitchFamily="18" charset="0"/>
              </a:rPr>
              <a:t>We  </a:t>
            </a:r>
            <a:r>
              <a:rPr lang="en-US" spc="-80" dirty="0" smtClean="0">
                <a:latin typeface="Times New Roman" pitchFamily="18" charset="0"/>
                <a:cs typeface="Times New Roman" pitchFamily="18" charset="0"/>
              </a:rPr>
              <a:t>suggest 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60" dirty="0" smtClean="0">
                <a:latin typeface="Times New Roman" pitchFamily="18" charset="0"/>
                <a:cs typeface="Times New Roman" pitchFamily="18" charset="0"/>
              </a:rPr>
              <a:t>government </a:t>
            </a:r>
            <a:r>
              <a:rPr lang="en-US" spc="3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pc="-60" dirty="0" smtClean="0">
                <a:latin typeface="Times New Roman" pitchFamily="18" charset="0"/>
                <a:cs typeface="Times New Roman" pitchFamily="18" charset="0"/>
              </a:rPr>
              <a:t>put </a:t>
            </a:r>
            <a:r>
              <a:rPr lang="en-US" spc="-140" dirty="0" smtClean="0">
                <a:latin typeface="Times New Roman" pitchFamily="18" charset="0"/>
                <a:cs typeface="Times New Roman" pitchFamily="18" charset="0"/>
              </a:rPr>
              <a:t>up </a:t>
            </a:r>
            <a:r>
              <a:rPr lang="en-US" spc="-90" dirty="0" smtClean="0">
                <a:latin typeface="Times New Roman" pitchFamily="18" charset="0"/>
                <a:cs typeface="Times New Roman" pitchFamily="18" charset="0"/>
              </a:rPr>
              <a:t>signs 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pc="1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85" dirty="0" smtClean="0">
                <a:latin typeface="Times New Roman" pitchFamily="18" charset="0"/>
                <a:cs typeface="Times New Roman" pitchFamily="18" charset="0"/>
              </a:rPr>
              <a:t>drivers </a:t>
            </a:r>
            <a:r>
              <a:rPr lang="en-US" spc="-110" dirty="0" smtClean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lang="en-US" spc="-30" dirty="0" smtClean="0">
                <a:latin typeface="Times New Roman" pitchFamily="18" charset="0"/>
                <a:cs typeface="Times New Roman" pitchFamily="18" charset="0"/>
              </a:rPr>
              <a:t>instill </a:t>
            </a:r>
            <a:r>
              <a:rPr lang="en-US" spc="-75" dirty="0" smtClean="0">
                <a:latin typeface="Times New Roman" pitchFamily="18" charset="0"/>
                <a:cs typeface="Times New Roman" pitchFamily="18" charset="0"/>
              </a:rPr>
              <a:t>speed </a:t>
            </a:r>
            <a:r>
              <a:rPr lang="en-US" spc="-95" dirty="0" smtClean="0">
                <a:latin typeface="Times New Roman" pitchFamily="18" charset="0"/>
                <a:cs typeface="Times New Roman" pitchFamily="18" charset="0"/>
              </a:rPr>
              <a:t>bumps </a:t>
            </a:r>
            <a:r>
              <a:rPr lang="en-US" spc="-90" dirty="0" smtClean="0">
                <a:latin typeface="Times New Roman" pitchFamily="18" charset="0"/>
                <a:cs typeface="Times New Roman" pitchFamily="18" charset="0"/>
              </a:rPr>
              <a:t>along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pc="-70" dirty="0" smtClean="0">
                <a:latin typeface="Times New Roman" pitchFamily="18" charset="0"/>
                <a:cs typeface="Times New Roman" pitchFamily="18" charset="0"/>
              </a:rPr>
              <a:t>areas </a:t>
            </a:r>
            <a:r>
              <a:rPr lang="en-US" spc="3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pc="-100" dirty="0" smtClean="0">
                <a:latin typeface="Times New Roman" pitchFamily="18" charset="0"/>
                <a:cs typeface="Times New Roman" pitchFamily="18" charset="0"/>
              </a:rPr>
              <a:t>avoid </a:t>
            </a:r>
            <a:r>
              <a:rPr lang="en-US" spc="-65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40" dirty="0" smtClean="0">
                <a:latin typeface="Times New Roman" pitchFamily="18" charset="0"/>
                <a:cs typeface="Times New Roman" pitchFamily="18" charset="0"/>
              </a:rPr>
              <a:t>cases.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3505200"/>
            <a:ext cx="2948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55" dirty="0" smtClean="0">
                <a:solidFill>
                  <a:srgbClr val="424456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1143000"/>
            <a:ext cx="4724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55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b="1" spc="-1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b="1" spc="-80" smtClean="0">
                <a:latin typeface="Times New Roman" pitchFamily="18" charset="0"/>
                <a:cs typeface="Times New Roman" pitchFamily="18" charset="0"/>
              </a:rPr>
              <a:t>OB</a:t>
            </a:r>
            <a:r>
              <a:rPr b="1" spc="75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b="1" spc="85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b="1" spc="85" dirty="0" smtClean="0">
                <a:latin typeface="Times New Roman" pitchFamily="18" charset="0"/>
                <a:cs typeface="Times New Roman" pitchFamily="18" charset="0"/>
              </a:rPr>
              <a:t>  #5</a:t>
            </a:r>
            <a:endParaRPr b="1" spc="8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7708900" cy="3598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244" algn="ctr">
              <a:lnSpc>
                <a:spcPct val="100000"/>
              </a:lnSpc>
            </a:pPr>
            <a:r>
              <a:rPr lang="en-US" sz="2000" spc="-55" dirty="0" smtClean="0">
                <a:latin typeface="Palatino Linotype"/>
                <a:cs typeface="Palatino Linotype"/>
              </a:rPr>
              <a:t>During </a:t>
            </a:r>
            <a:r>
              <a:rPr lang="en-US" sz="2000" dirty="0" smtClean="0">
                <a:latin typeface="Palatino Linotype"/>
                <a:cs typeface="Palatino Linotype"/>
              </a:rPr>
              <a:t>the </a:t>
            </a:r>
            <a:r>
              <a:rPr lang="en-US" sz="2000" spc="-135" dirty="0" smtClean="0">
                <a:latin typeface="Palatino Linotype"/>
                <a:cs typeface="Palatino Linotype"/>
              </a:rPr>
              <a:t>dawn </a:t>
            </a:r>
            <a:r>
              <a:rPr lang="en-US" sz="2000" spc="-30" dirty="0" smtClean="0">
                <a:latin typeface="Palatino Linotype"/>
                <a:cs typeface="Palatino Linotype"/>
              </a:rPr>
              <a:t>or </a:t>
            </a:r>
            <a:r>
              <a:rPr lang="en-US" sz="2000" spc="-75" dirty="0" smtClean="0">
                <a:latin typeface="Palatino Linotype"/>
                <a:cs typeface="Palatino Linotype"/>
              </a:rPr>
              <a:t>dusk, </a:t>
            </a:r>
            <a:r>
              <a:rPr lang="en-US" sz="2000" spc="-65" dirty="0" smtClean="0">
                <a:latin typeface="Palatino Linotype"/>
                <a:cs typeface="Palatino Linotype"/>
              </a:rPr>
              <a:t>number </a:t>
            </a:r>
            <a:r>
              <a:rPr lang="en-US" sz="2000" spc="-10" dirty="0" smtClean="0">
                <a:latin typeface="Palatino Linotype"/>
                <a:cs typeface="Palatino Linotype"/>
              </a:rPr>
              <a:t>of  </a:t>
            </a:r>
            <a:r>
              <a:rPr lang="en-US" sz="2000" spc="-30" dirty="0" smtClean="0">
                <a:latin typeface="Palatino Linotype"/>
                <a:cs typeface="Palatino Linotype"/>
              </a:rPr>
              <a:t>accidents </a:t>
            </a:r>
            <a:r>
              <a:rPr lang="en-US" sz="2000" spc="-60" dirty="0" smtClean="0">
                <a:latin typeface="Palatino Linotype"/>
                <a:cs typeface="Palatino Linotype"/>
              </a:rPr>
              <a:t>seems </a:t>
            </a:r>
            <a:r>
              <a:rPr lang="en-US" sz="2000" spc="10" dirty="0" smtClean="0">
                <a:latin typeface="Palatino Linotype"/>
                <a:cs typeface="Palatino Linotype"/>
              </a:rPr>
              <a:t>to </a:t>
            </a:r>
            <a:r>
              <a:rPr lang="en-US" sz="2000" spc="-15" dirty="0" smtClean="0">
                <a:latin typeface="Palatino Linotype"/>
                <a:cs typeface="Palatino Linotype"/>
              </a:rPr>
              <a:t>be </a:t>
            </a:r>
            <a:r>
              <a:rPr lang="en-US" sz="2000" spc="35" dirty="0" smtClean="0">
                <a:latin typeface="Palatino Linotype"/>
                <a:cs typeface="Palatino Linotype"/>
              </a:rPr>
              <a:t> </a:t>
            </a:r>
            <a:r>
              <a:rPr lang="en-US" sz="2000" spc="-60" dirty="0" smtClean="0">
                <a:latin typeface="Palatino Linotype"/>
                <a:cs typeface="Palatino Linotype"/>
              </a:rPr>
              <a:t>high.</a:t>
            </a:r>
            <a:endParaRPr lang="en-US" sz="2000" dirty="0" smtClean="0">
              <a:latin typeface="Palatino Linotype"/>
              <a:cs typeface="Palatino Linotype"/>
            </a:endParaRPr>
          </a:p>
          <a:p>
            <a:pPr marL="44450" algn="ctr">
              <a:lnSpc>
                <a:spcPct val="100000"/>
              </a:lnSpc>
              <a:spcBef>
                <a:spcPts val="40"/>
              </a:spcBef>
            </a:pPr>
            <a:r>
              <a:rPr lang="en-US" sz="2000" spc="-90" dirty="0" smtClean="0">
                <a:latin typeface="Palatino Linotype"/>
                <a:cs typeface="Palatino Linotype"/>
              </a:rPr>
              <a:t>How </a:t>
            </a:r>
            <a:r>
              <a:rPr lang="en-US" sz="2000" spc="-70" dirty="0" smtClean="0">
                <a:latin typeface="Palatino Linotype"/>
                <a:cs typeface="Palatino Linotype"/>
              </a:rPr>
              <a:t>could </a:t>
            </a:r>
            <a:r>
              <a:rPr lang="en-US" sz="2000" spc="-20" dirty="0" smtClean="0">
                <a:latin typeface="Palatino Linotype"/>
                <a:cs typeface="Palatino Linotype"/>
              </a:rPr>
              <a:t>this </a:t>
            </a:r>
            <a:r>
              <a:rPr lang="en-US" sz="2000" spc="-15" dirty="0" smtClean="0">
                <a:latin typeface="Palatino Linotype"/>
                <a:cs typeface="Palatino Linotype"/>
              </a:rPr>
              <a:t>be </a:t>
            </a:r>
            <a:r>
              <a:rPr lang="en-US" sz="2000" spc="-65" dirty="0" smtClean="0">
                <a:latin typeface="Palatino Linotype"/>
                <a:cs typeface="Palatino Linotype"/>
              </a:rPr>
              <a:t>minimized</a:t>
            </a:r>
            <a:r>
              <a:rPr lang="en-US" sz="2000" spc="175" dirty="0" smtClean="0">
                <a:latin typeface="Palatino Linotype"/>
                <a:cs typeface="Palatino Linotype"/>
              </a:rPr>
              <a:t> </a:t>
            </a:r>
            <a:r>
              <a:rPr lang="en-US" sz="2000" spc="-165" dirty="0" smtClean="0">
                <a:latin typeface="Palatino Linotype"/>
                <a:cs typeface="Palatino Linotype"/>
              </a:rPr>
              <a:t>?</a:t>
            </a:r>
            <a:endParaRPr lang="en-US" sz="2000" dirty="0" smtClean="0">
              <a:latin typeface="Palatino Linotype"/>
              <a:cs typeface="Palatino Linotype"/>
            </a:endParaRPr>
          </a:p>
          <a:p>
            <a:pPr marR="109220" algn="ctr"/>
            <a:endParaRPr lang="en-US" sz="2000" spc="-40" dirty="0" smtClean="0">
              <a:latin typeface="Palatino Linotype"/>
              <a:cs typeface="Times New Roman" pitchFamily="18" charset="0"/>
            </a:endParaRPr>
          </a:p>
          <a:p>
            <a:pPr marR="109220" algn="ctr"/>
            <a:endParaRPr lang="en-US" sz="20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R="109220" algn="ctr"/>
            <a:endParaRPr lang="en-US" sz="20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4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16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 algn="ctr">
              <a:lnSpc>
                <a:spcPct val="79200"/>
              </a:lnSpc>
            </a:pPr>
            <a:endParaRPr lang="en-US" sz="2000" spc="-185" dirty="0" smtClean="0">
              <a:latin typeface="Times New Roman" pitchFamily="18" charset="0"/>
              <a:cs typeface="Times New Roman" pitchFamily="18" charset="0"/>
            </a:endParaRPr>
          </a:p>
          <a:p>
            <a:pPr marL="215900" marR="170815" indent="-203200" algn="ctr">
              <a:lnSpc>
                <a:spcPct val="101899"/>
              </a:lnSpc>
              <a:spcBef>
                <a:spcPts val="455"/>
              </a:spcBef>
            </a:pP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spc="-70" dirty="0" smtClean="0">
                <a:latin typeface="Times New Roman" pitchFamily="18" charset="0"/>
                <a:cs typeface="Times New Roman" pitchFamily="18" charset="0"/>
              </a:rPr>
              <a:t>suggest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government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street 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lights 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along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positions  </a:t>
            </a:r>
            <a:r>
              <a:rPr lang="en-US" sz="2000" spc="-75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accidents </a:t>
            </a:r>
            <a:r>
              <a:rPr lang="en-US" sz="2000" spc="-55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occurring 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numbers </a:t>
            </a:r>
            <a:r>
              <a:rPr lang="en-US" sz="2000" spc="-95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2000" spc="-135" dirty="0" smtClean="0">
                <a:latin typeface="Times New Roman" pitchFamily="18" charset="0"/>
                <a:cs typeface="Times New Roman" pitchFamily="18" charset="0"/>
              </a:rPr>
              <a:t>dawn </a:t>
            </a:r>
            <a:r>
              <a:rPr lang="en-US" sz="2000" spc="-9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spc="-75" dirty="0" smtClean="0">
                <a:latin typeface="Times New Roman" pitchFamily="18" charset="0"/>
                <a:cs typeface="Times New Roman" pitchFamily="18" charset="0"/>
              </a:rPr>
              <a:t>dusk,   </a:t>
            </a:r>
            <a:r>
              <a:rPr lang="en-US" sz="2000" spc="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 marL="38100" marR="5080" algn="ctr">
              <a:lnSpc>
                <a:spcPts val="2200"/>
              </a:lnSpc>
              <a:spcBef>
                <a:spcPts val="80"/>
              </a:spcBef>
            </a:pP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concerned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0" dirty="0" smtClean="0"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increase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4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-13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3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intensity</a:t>
            </a:r>
            <a:r>
              <a:rPr lang="en-US" sz="2000" b="1" spc="-13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4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b="1" spc="-13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4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 marL="38100" marR="5080" algn="ctr">
              <a:lnSpc>
                <a:spcPts val="2200"/>
              </a:lnSpc>
              <a:spcBef>
                <a:spcPts val="80"/>
              </a:spcBef>
            </a:pPr>
            <a:r>
              <a:rPr lang="en-US" sz="2000" b="1" spc="-13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traffic</a:t>
            </a:r>
            <a:r>
              <a:rPr lang="en-US" sz="2000" b="1" spc="-13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1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lights</a:t>
            </a:r>
            <a:r>
              <a:rPr lang="en-US" sz="2000" b="1" spc="-13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0" dirty="0" smtClean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5" dirty="0" smtClean="0">
                <a:latin typeface="Times New Roman" pitchFamily="18" charset="0"/>
                <a:cs typeface="Times New Roman" pitchFamily="18" charset="0"/>
              </a:rPr>
              <a:t>areas.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3505200"/>
            <a:ext cx="2948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55" dirty="0" smtClean="0">
                <a:solidFill>
                  <a:srgbClr val="424456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667000"/>
            <a:ext cx="7806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ANALYSIS USING K-MEANS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V_ALCOH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785708"/>
            <a:ext cx="6858000" cy="4310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v_l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6858000" cy="4829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v_speedz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828800"/>
            <a:ext cx="8001000" cy="4467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199956"/>
            <a:ext cx="7315200" cy="4896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838200"/>
            <a:ext cx="4639309" cy="61555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020050" cy="400109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Analysis of the accident data quantitatively and qualitatively.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Examine the sequence of conditions which lead to severe accidents using the decision trees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Indicate regions of high density accidents and the severity of the accident and the attributing factors were examined using clustering algorithm.  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project in its early iteration can glean insight into locations which are accident prone and the causes for it.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also attempts to research the possible causes of accident and the possible solutions to them.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066800"/>
            <a:ext cx="4639309" cy="615553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9577"/>
            <a:ext cx="8020050" cy="5478423"/>
          </a:xfrm>
        </p:spPr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system aims to improve the approach to solving the method of collection and analysis of accident related information.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research attempts to reduce the average of time required by an ambulance to arrive at the spot of the accident and turnaround time with further data analysis.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This predictive model can be implemented in several mobile applications which can minimize risk of accidents.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This data can be used to implement protective measure to ensure road-safety of elderly citizens, wildlife and school children etc.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believe that this data can also be used, to build hospitals in locations so as to optimize response time and ensure timely arrival of ambulances.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838200"/>
            <a:ext cx="4639309" cy="615553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20050" cy="4185761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Lloyd, S. P. (1957). "Least square quantization in PCM". Bell Telephone Laboratories Paper. Published in journal much later: Lloyd., S. P. (1982). "Least squares quantization in PCM" (PDF). IEEE Transactions on Information Theory 28 (2): 129–137. doi:10.1109/TIT.1982.1056489. Retrieved 2009-04-15.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MacQueen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J. B. (1967). Some Methods for classification and Analysis of Multivariate Observations. Proceedings of 5th Berkeley Symposium on Mathematical Statistics and Probability. University of California Press. pp. 281–297. MR 0214227.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Zbl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0214.46201. Retrieved 2009-04-07.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MacCameron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Monash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(University Accident Research Centre ), Accident Data  Analysis To Develop Target Groups Countermeasures Volume 1 :Methods and Conclusions. Quinlan, "Learning efficient classification procedures", Machine Learning: an artificial intelligence approach,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Michalski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Carbonell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&amp; Mitchell (eds.), Morgan Kaufmann, 1983, p. 463-482.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Quinlan, J. R. (1987). "Simplifying decision trees". International Journal of Man Machine Studies 27 (3): 221. doi:10.1016/S0020-7373(87)80053-6.R.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Utgoff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P. E. (1989). Incremental induction of decision trees. Machine learning, 4(2), 161-186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Deng,H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Runger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G.;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Tuv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E. (2011). Bias of importance measures for multi-valued attributes and solutions. Proceedings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927100"/>
            <a:ext cx="28067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14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pc="18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114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712328"/>
            <a:ext cx="11176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solidFill>
                  <a:srgbClr val="A04DA3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endParaRPr sz="1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1701800"/>
            <a:ext cx="504190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75" dirty="0">
                <a:latin typeface="Times New Roman" pitchFamily="18" charset="0"/>
                <a:cs typeface="Times New Roman" pitchFamily="18" charset="0"/>
              </a:rPr>
              <a:t>ACCIDENT </a:t>
            </a:r>
            <a:r>
              <a:rPr sz="1700" spc="15">
                <a:latin typeface="Times New Roman" pitchFamily="18" charset="0"/>
                <a:cs typeface="Times New Roman" pitchFamily="18" charset="0"/>
              </a:rPr>
              <a:t>DATASET  </a:t>
            </a:r>
            <a:r>
              <a:rPr sz="1700" spc="15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spc="15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sz="1700" spc="15" smtClean="0">
                <a:latin typeface="Times New Roman" pitchFamily="18" charset="0"/>
                <a:cs typeface="Times New Roman" pitchFamily="18" charset="0"/>
              </a:rPr>
              <a:t>138,000</a:t>
            </a:r>
            <a:r>
              <a:rPr sz="1700" spc="-28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700" spc="-15" dirty="0">
                <a:latin typeface="Times New Roman" pitchFamily="18" charset="0"/>
                <a:cs typeface="Times New Roman" pitchFamily="18" charset="0"/>
              </a:rPr>
              <a:t>Datapoints)</a:t>
            </a:r>
            <a:endParaRPr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2514600"/>
            <a:ext cx="1994535" cy="225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00" u="heavy" spc="-10" dirty="0" smtClean="0">
                <a:latin typeface="Times New Roman" pitchFamily="18" charset="0"/>
                <a:cs typeface="Times New Roman" pitchFamily="18" charset="0"/>
              </a:rPr>
              <a:t>ATTRIBUTES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ts val="1600"/>
              </a:lnSpc>
              <a:spcBef>
                <a:spcPts val="1420"/>
              </a:spcBef>
            </a:pPr>
            <a:r>
              <a:rPr sz="1350" spc="15" dirty="0">
                <a:latin typeface="Times New Roman" pitchFamily="18" charset="0"/>
                <a:cs typeface="Times New Roman" pitchFamily="18" charset="0"/>
              </a:rPr>
              <a:t>ACCIDENT_NO  ACCIDENT_DATE  ALCOHOL_CONSUMED  TYPE_OF_ACCIDENT</a:t>
            </a:r>
            <a:endParaRPr sz="1350" dirty="0">
              <a:latin typeface="Times New Roman" pitchFamily="18" charset="0"/>
              <a:cs typeface="Times New Roman" pitchFamily="18" charset="0"/>
            </a:endParaRPr>
          </a:p>
          <a:p>
            <a:pPr marL="12700" marR="267970">
              <a:lnSpc>
                <a:spcPct val="102899"/>
              </a:lnSpc>
              <a:spcBef>
                <a:spcPts val="180"/>
              </a:spcBef>
            </a:pPr>
            <a:r>
              <a:rPr sz="1350" spc="15" dirty="0">
                <a:latin typeface="Times New Roman" pitchFamily="18" charset="0"/>
                <a:cs typeface="Times New Roman" pitchFamily="18" charset="0"/>
              </a:rPr>
              <a:t>DAY_OF_WEEK  HIT_AND_RUN  POLICE_ATTENDED  SEVERITY</a:t>
            </a:r>
            <a:endParaRPr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300" y="3088639"/>
            <a:ext cx="2107565" cy="1320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00"/>
              </a:lnSpc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LATITUDE_LONGITUDE  </a:t>
            </a:r>
            <a:r>
              <a:rPr sz="1400" spc="-5" dirty="0">
                <a:latin typeface="Times New Roman" pitchFamily="18" charset="0"/>
                <a:cs typeface="Times New Roman" pitchFamily="18" charset="0"/>
              </a:rPr>
              <a:t>CITY_NAME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2700" marR="853440">
              <a:lnSpc>
                <a:spcPts val="1600"/>
              </a:lnSpc>
            </a:pPr>
            <a:r>
              <a:rPr sz="1400" spc="-5" dirty="0">
                <a:latin typeface="Times New Roman" pitchFamily="18" charset="0"/>
                <a:cs typeface="Times New Roman" pitchFamily="18" charset="0"/>
              </a:rPr>
              <a:t>FATALITY  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PEDESTRIANS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pPr marL="12700" marR="1036955">
              <a:lnSpc>
                <a:spcPts val="1900"/>
              </a:lnSpc>
              <a:spcBef>
                <a:spcPts val="60"/>
              </a:spcBef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PASSENGER  DRIVER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2200" y="3045449"/>
            <a:ext cx="1990089" cy="1217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100"/>
              </a:lnSpc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UNLICENSED_DRIVER  LIGHT_CONDITION  NO_OF_VEHICLES  NON-INJURIES  INJURIES  SPEED_ZONE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87" y="3893832"/>
            <a:ext cx="3733800" cy="7620"/>
          </a:xfrm>
          <a:custGeom>
            <a:avLst/>
            <a:gdLst/>
            <a:ahLst/>
            <a:cxnLst/>
            <a:rect l="l" t="t" r="r" b="b"/>
            <a:pathLst>
              <a:path w="3733800" h="7620">
                <a:moveTo>
                  <a:pt x="0" y="7251"/>
                </a:moveTo>
                <a:lnTo>
                  <a:pt x="3733812" y="7251"/>
                </a:lnTo>
                <a:lnTo>
                  <a:pt x="3733812" y="0"/>
                </a:lnTo>
                <a:lnTo>
                  <a:pt x="0" y="0"/>
                </a:lnTo>
                <a:lnTo>
                  <a:pt x="0" y="7251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0200" y="3897007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0" y="192024"/>
                </a:moveTo>
                <a:lnTo>
                  <a:pt x="3733800" y="192024"/>
                </a:lnTo>
                <a:lnTo>
                  <a:pt x="3733800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200" y="411974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00" y="4173550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8287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4204144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2700">
            <a:solidFill>
              <a:srgbClr val="4380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397611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6503" y="4060990"/>
            <a:ext cx="1600200" cy="36830"/>
          </a:xfrm>
          <a:custGeom>
            <a:avLst/>
            <a:gdLst/>
            <a:ahLst/>
            <a:cxnLst/>
            <a:rect l="l" t="t" r="r" b="b"/>
            <a:pathLst>
              <a:path w="1600200" h="36829">
                <a:moveTo>
                  <a:pt x="1597469" y="0"/>
                </a:moveTo>
                <a:lnTo>
                  <a:pt x="2730" y="0"/>
                </a:lnTo>
                <a:lnTo>
                  <a:pt x="0" y="2717"/>
                </a:lnTo>
                <a:lnTo>
                  <a:pt x="0" y="33845"/>
                </a:lnTo>
                <a:lnTo>
                  <a:pt x="2730" y="36575"/>
                </a:lnTo>
                <a:lnTo>
                  <a:pt x="1597469" y="36575"/>
                </a:lnTo>
                <a:lnTo>
                  <a:pt x="1600200" y="33845"/>
                </a:lnTo>
                <a:lnTo>
                  <a:pt x="1600200" y="2717"/>
                </a:lnTo>
                <a:lnTo>
                  <a:pt x="1597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" y="3816210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622"/>
                </a:moveTo>
                <a:lnTo>
                  <a:pt x="9143998" y="77622"/>
                </a:lnTo>
                <a:lnTo>
                  <a:pt x="9143998" y="0"/>
                </a:lnTo>
                <a:lnTo>
                  <a:pt x="0" y="0"/>
                </a:lnTo>
                <a:lnTo>
                  <a:pt x="0" y="77622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701694"/>
            <a:ext cx="6414135" cy="114935"/>
          </a:xfrm>
          <a:custGeom>
            <a:avLst/>
            <a:gdLst/>
            <a:ahLst/>
            <a:cxnLst/>
            <a:rect l="l" t="t" r="r" b="b"/>
            <a:pathLst>
              <a:path w="6414135" h="114935">
                <a:moveTo>
                  <a:pt x="0" y="114515"/>
                </a:moveTo>
                <a:lnTo>
                  <a:pt x="6414045" y="114515"/>
                </a:lnTo>
                <a:lnTo>
                  <a:pt x="6414045" y="0"/>
                </a:lnTo>
                <a:lnTo>
                  <a:pt x="0" y="0"/>
                </a:lnTo>
                <a:lnTo>
                  <a:pt x="0" y="114515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4046" y="3701694"/>
            <a:ext cx="2730500" cy="189865"/>
          </a:xfrm>
          <a:custGeom>
            <a:avLst/>
            <a:gdLst/>
            <a:ahLst/>
            <a:cxnLst/>
            <a:rect l="l" t="t" r="r" b="b"/>
            <a:pathLst>
              <a:path w="2730500" h="189864">
                <a:moveTo>
                  <a:pt x="0" y="189826"/>
                </a:moveTo>
                <a:lnTo>
                  <a:pt x="2729953" y="189826"/>
                </a:lnTo>
                <a:lnTo>
                  <a:pt x="2729953" y="0"/>
                </a:lnTo>
                <a:lnTo>
                  <a:pt x="0" y="0"/>
                </a:lnTo>
                <a:lnTo>
                  <a:pt x="0" y="189826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>
                <a:moveTo>
                  <a:pt x="0" y="0"/>
                </a:moveTo>
                <a:lnTo>
                  <a:pt x="9144000" y="0"/>
                </a:lnTo>
                <a:lnTo>
                  <a:pt x="9144000" y="3701694"/>
                </a:lnTo>
                <a:lnTo>
                  <a:pt x="0" y="3701694"/>
                </a:lnTo>
                <a:lnTo>
                  <a:pt x="0" y="0"/>
                </a:lnTo>
                <a:close/>
              </a:path>
            </a:pathLst>
          </a:custGeom>
          <a:solidFill>
            <a:srgbClr val="4244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200400" y="533400"/>
            <a:ext cx="26924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160" dirty="0">
                <a:solidFill>
                  <a:srgbClr val="FFFFFF"/>
                </a:solidFill>
              </a:rPr>
              <a:t>A</a:t>
            </a:r>
            <a:r>
              <a:rPr sz="3750" spc="-100" dirty="0">
                <a:solidFill>
                  <a:srgbClr val="FFFFFF"/>
                </a:solidFill>
              </a:rPr>
              <a:t>L</a:t>
            </a:r>
            <a:r>
              <a:rPr sz="3750" spc="-20" dirty="0">
                <a:solidFill>
                  <a:srgbClr val="FFFFFF"/>
                </a:solidFill>
              </a:rPr>
              <a:t>G</a:t>
            </a:r>
            <a:r>
              <a:rPr sz="3750" spc="30" dirty="0">
                <a:solidFill>
                  <a:srgbClr val="FFFFFF"/>
                </a:solidFill>
              </a:rPr>
              <a:t>OR</a:t>
            </a:r>
            <a:r>
              <a:rPr sz="3750" spc="325" dirty="0">
                <a:solidFill>
                  <a:srgbClr val="FFFFFF"/>
                </a:solidFill>
              </a:rPr>
              <a:t>I</a:t>
            </a:r>
            <a:r>
              <a:rPr sz="3750" spc="-65" dirty="0">
                <a:solidFill>
                  <a:srgbClr val="FFFFFF"/>
                </a:solidFill>
              </a:rPr>
              <a:t>T</a:t>
            </a:r>
            <a:r>
              <a:rPr sz="3750" spc="-210" dirty="0">
                <a:solidFill>
                  <a:srgbClr val="FFFFFF"/>
                </a:solidFill>
              </a:rPr>
              <a:t>H</a:t>
            </a:r>
            <a:r>
              <a:rPr sz="3750" spc="204" dirty="0">
                <a:solidFill>
                  <a:srgbClr val="FFFFFF"/>
                </a:solidFill>
              </a:rPr>
              <a:t>M</a:t>
            </a:r>
            <a:endParaRPr sz="3750" dirty="0"/>
          </a:p>
        </p:txBody>
      </p:sp>
      <p:sp>
        <p:nvSpPr>
          <p:cNvPr id="14" name="object 14"/>
          <p:cNvSpPr/>
          <p:nvPr/>
        </p:nvSpPr>
        <p:spPr>
          <a:xfrm>
            <a:off x="0" y="1371600"/>
            <a:ext cx="9144000" cy="1282700"/>
          </a:xfrm>
          <a:custGeom>
            <a:avLst/>
            <a:gdLst/>
            <a:ahLst/>
            <a:cxnLst/>
            <a:rect l="l" t="t" r="r" b="b"/>
            <a:pathLst>
              <a:path w="9144000" h="1282700">
                <a:moveTo>
                  <a:pt x="0" y="0"/>
                </a:moveTo>
                <a:lnTo>
                  <a:pt x="9144000" y="0"/>
                </a:lnTo>
                <a:lnTo>
                  <a:pt x="9144000" y="1282407"/>
                </a:lnTo>
                <a:lnTo>
                  <a:pt x="0" y="128240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5150" y="1631950"/>
            <a:ext cx="24066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0" dirty="0">
                <a:solidFill>
                  <a:srgbClr val="00B0F0"/>
                </a:solidFill>
                <a:latin typeface="Palatino Linotype"/>
                <a:cs typeface="Palatino Linotype"/>
              </a:rPr>
              <a:t>DECISION </a:t>
            </a:r>
            <a:r>
              <a:rPr sz="2000" b="1" spc="70" dirty="0">
                <a:solidFill>
                  <a:srgbClr val="00B0F0"/>
                </a:solidFill>
                <a:latin typeface="Palatino Linotype"/>
                <a:cs typeface="Palatino Linotype"/>
              </a:rPr>
              <a:t>TREE</a:t>
            </a:r>
            <a:r>
              <a:rPr sz="2000" b="1" spc="-120" dirty="0">
                <a:solidFill>
                  <a:srgbClr val="00B0F0"/>
                </a:solidFill>
                <a:latin typeface="Palatino Linotype"/>
                <a:cs typeface="Palatino Linotype"/>
              </a:rPr>
              <a:t> </a:t>
            </a:r>
            <a:endParaRPr sz="2000" b="1" dirty="0">
              <a:solidFill>
                <a:srgbClr val="00B0F0"/>
              </a:solidFill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2209800"/>
            <a:ext cx="3810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mtClean="0">
                <a:solidFill>
                  <a:srgbClr val="00B0F0"/>
                </a:solidFill>
                <a:latin typeface="Palatino Linotype"/>
                <a:cs typeface="Palatino Linotype"/>
              </a:rPr>
              <a:t>K</a:t>
            </a:r>
            <a:r>
              <a:rPr sz="2000" b="1" smtClean="0">
                <a:solidFill>
                  <a:srgbClr val="00B0F0"/>
                </a:solidFill>
                <a:latin typeface="Calibri"/>
                <a:cs typeface="Calibri"/>
              </a:rPr>
              <a:t>-</a:t>
            </a:r>
            <a:r>
              <a:rPr sz="2000" b="1" smtClean="0">
                <a:solidFill>
                  <a:srgbClr val="00B0F0"/>
                </a:solidFill>
                <a:latin typeface="Palatino Linotype"/>
                <a:cs typeface="Palatino Linotype"/>
              </a:rPr>
              <a:t>MEANS</a:t>
            </a:r>
            <a:r>
              <a:rPr lang="en-US" sz="2000" b="1" dirty="0" smtClean="0">
                <a:solidFill>
                  <a:srgbClr val="00B0F0"/>
                </a:solidFill>
                <a:latin typeface="Palatino Linotype"/>
                <a:cs typeface="Palatino Linotype"/>
              </a:rPr>
              <a:t>  </a:t>
            </a:r>
            <a:r>
              <a:rPr sz="2000" b="1" spc="-35" smtClean="0">
                <a:solidFill>
                  <a:srgbClr val="92D050"/>
                </a:solidFill>
                <a:latin typeface="Calibri"/>
                <a:cs typeface="Calibri"/>
              </a:rPr>
              <a:t>(</a:t>
            </a:r>
            <a:r>
              <a:rPr sz="2000" b="1" spc="-35" smtClean="0">
                <a:solidFill>
                  <a:srgbClr val="92D050"/>
                </a:solidFill>
                <a:latin typeface="Palatino Linotype"/>
                <a:cs typeface="Palatino Linotype"/>
              </a:rPr>
              <a:t>Clustering</a:t>
            </a:r>
            <a:r>
              <a:rPr sz="2000" b="1" spc="-35" smtClean="0">
                <a:solidFill>
                  <a:srgbClr val="92D050"/>
                </a:solidFill>
                <a:latin typeface="Calibri"/>
                <a:cs typeface="Calibri"/>
              </a:rPr>
              <a:t>)</a:t>
            </a:r>
            <a:r>
              <a:rPr lang="en-US" sz="2000" b="1" spc="-35" dirty="0" smtClean="0">
                <a:solidFill>
                  <a:srgbClr val="92D050"/>
                </a:solidFill>
                <a:latin typeface="Calibri"/>
                <a:cs typeface="Calibri"/>
              </a:rPr>
              <a:t>     </a:t>
            </a:r>
            <a:endParaRPr sz="2000" b="1" dirty="0">
              <a:solidFill>
                <a:srgbClr val="92D050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5400" y="3124200"/>
            <a:ext cx="401002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145" dirty="0">
                <a:solidFill>
                  <a:srgbClr val="FFFFFF"/>
                </a:solidFill>
                <a:latin typeface="Tahoma"/>
                <a:cs typeface="Tahoma"/>
              </a:rPr>
              <a:t>VISUALIZATIONS</a:t>
            </a:r>
            <a:endParaRPr sz="38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200" y="4038600"/>
            <a:ext cx="5334000" cy="1526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70"/>
              </a:spcBef>
              <a:buFont typeface="Wingdings" pitchFamily="2" charset="2"/>
              <a:buChar char="ü"/>
            </a:pPr>
            <a:endParaRPr lang="en-US" sz="2000" dirty="0" smtClean="0">
              <a:solidFill>
                <a:srgbClr val="7030A0"/>
              </a:solidFill>
              <a:latin typeface="Georgia"/>
              <a:cs typeface="Georgia"/>
            </a:endParaRPr>
          </a:p>
          <a:p>
            <a:pPr marL="12700" marR="5080">
              <a:lnSpc>
                <a:spcPts val="1900"/>
              </a:lnSpc>
              <a:spcBef>
                <a:spcPts val="70"/>
              </a:spcBef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7030A0"/>
                </a:solidFill>
                <a:latin typeface="Georgia"/>
                <a:cs typeface="Georgia"/>
              </a:rPr>
              <a:t> </a:t>
            </a:r>
            <a:r>
              <a:rPr sz="2000" smtClean="0">
                <a:solidFill>
                  <a:srgbClr val="7030A0"/>
                </a:solidFill>
                <a:latin typeface="Georgia"/>
                <a:cs typeface="Georgia"/>
              </a:rPr>
              <a:t>Pie Charts</a:t>
            </a:r>
            <a:endParaRPr lang="en-US" sz="2000" dirty="0" smtClean="0">
              <a:solidFill>
                <a:srgbClr val="7030A0"/>
              </a:solidFill>
              <a:latin typeface="Georgia"/>
              <a:cs typeface="Georgia"/>
            </a:endParaRPr>
          </a:p>
          <a:p>
            <a:pPr marL="12700" marR="5080">
              <a:lnSpc>
                <a:spcPts val="1900"/>
              </a:lnSpc>
              <a:spcBef>
                <a:spcPts val="70"/>
              </a:spcBef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7030A0"/>
                </a:solidFill>
                <a:latin typeface="Georgia"/>
                <a:cs typeface="Georgia"/>
              </a:rPr>
              <a:t> </a:t>
            </a:r>
            <a:r>
              <a:rPr sz="2000" smtClean="0">
                <a:solidFill>
                  <a:srgbClr val="7030A0"/>
                </a:solidFill>
                <a:latin typeface="Georgia"/>
                <a:cs typeface="Georgia"/>
              </a:rPr>
              <a:t>3-D </a:t>
            </a:r>
            <a:r>
              <a:rPr sz="2000">
                <a:solidFill>
                  <a:srgbClr val="7030A0"/>
                </a:solidFill>
                <a:latin typeface="Georgia"/>
                <a:cs typeface="Georgia"/>
              </a:rPr>
              <a:t>Pie</a:t>
            </a:r>
            <a:r>
              <a:rPr sz="2000" spc="-100">
                <a:solidFill>
                  <a:srgbClr val="7030A0"/>
                </a:solidFill>
                <a:latin typeface="Georgia"/>
                <a:cs typeface="Georgia"/>
              </a:rPr>
              <a:t> </a:t>
            </a:r>
            <a:r>
              <a:rPr sz="2000" smtClean="0">
                <a:solidFill>
                  <a:srgbClr val="7030A0"/>
                </a:solidFill>
                <a:latin typeface="Georgia"/>
                <a:cs typeface="Georgia"/>
              </a:rPr>
              <a:t>Charts</a:t>
            </a:r>
            <a:endParaRPr lang="en-US" sz="2000" dirty="0" smtClean="0">
              <a:solidFill>
                <a:srgbClr val="7030A0"/>
              </a:solidFill>
              <a:latin typeface="Georgia"/>
              <a:cs typeface="Georgia"/>
            </a:endParaRPr>
          </a:p>
          <a:p>
            <a:pPr marL="12700" marR="5080">
              <a:lnSpc>
                <a:spcPts val="1900"/>
              </a:lnSpc>
              <a:spcBef>
                <a:spcPts val="70"/>
              </a:spcBef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7030A0"/>
                </a:solidFill>
                <a:latin typeface="Georgia"/>
                <a:cs typeface="Georgia"/>
              </a:rPr>
              <a:t> </a:t>
            </a:r>
            <a:r>
              <a:rPr sz="2000" spc="-5" smtClean="0">
                <a:solidFill>
                  <a:srgbClr val="7030A0"/>
                </a:solidFill>
                <a:latin typeface="Georgia"/>
                <a:cs typeface="Georgia"/>
              </a:rPr>
              <a:t>Facets</a:t>
            </a:r>
            <a:r>
              <a:rPr lang="en-US" sz="2000" dirty="0" smtClean="0">
                <a:solidFill>
                  <a:srgbClr val="7030A0"/>
                </a:solidFill>
                <a:latin typeface="Georgia"/>
                <a:cs typeface="Georgia"/>
              </a:rPr>
              <a:t> </a:t>
            </a:r>
            <a:r>
              <a:rPr sz="2000" dirty="0" smtClean="0">
                <a:solidFill>
                  <a:srgbClr val="7030A0"/>
                </a:solidFill>
                <a:latin typeface="Georgia"/>
                <a:cs typeface="Georgia"/>
              </a:rPr>
              <a:t>( </a:t>
            </a:r>
            <a:r>
              <a:rPr sz="2000" dirty="0">
                <a:solidFill>
                  <a:srgbClr val="7030A0"/>
                </a:solidFill>
                <a:latin typeface="Georgia"/>
                <a:cs typeface="Georgia"/>
              </a:rPr>
              <a:t>Using R Analytical</a:t>
            </a:r>
            <a:r>
              <a:rPr sz="2000" spc="-100" dirty="0">
                <a:solidFill>
                  <a:srgbClr val="7030A0"/>
                </a:solidFill>
                <a:latin typeface="Georgia"/>
                <a:cs typeface="Georgia"/>
              </a:rPr>
              <a:t> </a:t>
            </a:r>
            <a:r>
              <a:rPr sz="2000">
                <a:solidFill>
                  <a:srgbClr val="7030A0"/>
                </a:solidFill>
                <a:latin typeface="Georgia"/>
                <a:cs typeface="Georgia"/>
              </a:rPr>
              <a:t>Tool</a:t>
            </a:r>
            <a:r>
              <a:rPr sz="2000" smtClean="0">
                <a:solidFill>
                  <a:srgbClr val="7030A0"/>
                </a:solidFill>
                <a:latin typeface="Georgia"/>
                <a:cs typeface="Georgia"/>
              </a:rPr>
              <a:t>)</a:t>
            </a:r>
            <a:endParaRPr lang="en-US" sz="2000" dirty="0" smtClean="0">
              <a:solidFill>
                <a:srgbClr val="7030A0"/>
              </a:solidFill>
              <a:latin typeface="Georgia"/>
              <a:cs typeface="Georgia"/>
            </a:endParaRPr>
          </a:p>
          <a:p>
            <a:pPr marL="12700" marR="5080">
              <a:lnSpc>
                <a:spcPts val="1900"/>
              </a:lnSpc>
              <a:spcBef>
                <a:spcPts val="70"/>
              </a:spcBef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7030A0"/>
                </a:solidFill>
                <a:latin typeface="Georgia"/>
                <a:cs typeface="Georgia"/>
              </a:rPr>
              <a:t> </a:t>
            </a:r>
            <a:r>
              <a:rPr sz="2000" smtClean="0">
                <a:solidFill>
                  <a:srgbClr val="7030A0"/>
                </a:solidFill>
                <a:latin typeface="Georgia"/>
                <a:cs typeface="Georgia"/>
              </a:rPr>
              <a:t>Bar</a:t>
            </a:r>
            <a:r>
              <a:rPr sz="2000" spc="-100" smtClean="0">
                <a:solidFill>
                  <a:srgbClr val="7030A0"/>
                </a:solidFill>
                <a:latin typeface="Georgia"/>
                <a:cs typeface="Georgia"/>
              </a:rPr>
              <a:t> </a:t>
            </a:r>
            <a:r>
              <a:rPr sz="2000" smtClean="0">
                <a:solidFill>
                  <a:srgbClr val="7030A0"/>
                </a:solidFill>
                <a:latin typeface="Georgia"/>
                <a:cs typeface="Georgia"/>
              </a:rPr>
              <a:t>Graphs</a:t>
            </a:r>
            <a:endParaRPr lang="en-US" sz="2000" dirty="0" smtClean="0">
              <a:solidFill>
                <a:srgbClr val="7030A0"/>
              </a:solidFill>
              <a:latin typeface="Georgia"/>
              <a:cs typeface="Georgia"/>
            </a:endParaRPr>
          </a:p>
          <a:p>
            <a:pPr marL="12700" marR="5080">
              <a:lnSpc>
                <a:spcPts val="1900"/>
              </a:lnSpc>
              <a:spcBef>
                <a:spcPts val="70"/>
              </a:spcBef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7030A0"/>
                </a:solidFill>
                <a:latin typeface="Georgia"/>
                <a:cs typeface="Georgia"/>
              </a:rPr>
              <a:t> Scatter</a:t>
            </a:r>
            <a:r>
              <a:rPr lang="en-US" sz="2000" spc="-100" dirty="0" smtClean="0">
                <a:solidFill>
                  <a:srgbClr val="7030A0"/>
                </a:solidFill>
                <a:latin typeface="Georgia"/>
                <a:cs typeface="Georgia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Georgia"/>
                <a:cs typeface="Georgia"/>
              </a:rPr>
              <a:t>Diagram</a:t>
            </a:r>
            <a:endParaRPr sz="2000" dirty="0">
              <a:solidFill>
                <a:srgbClr val="7030A0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14400"/>
            <a:ext cx="64008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50" spc="1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K-Means</a:t>
            </a:r>
            <a:endParaRPr lang="en-US" sz="385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9050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Palatino Linotype" pitchFamily="18" charset="0"/>
              </a:rPr>
              <a:t>K-means</a:t>
            </a:r>
            <a:r>
              <a:rPr lang="en-US" sz="2400" dirty="0" smtClean="0">
                <a:latin typeface="Palatino Linotype" pitchFamily="18" charset="0"/>
              </a:rPr>
              <a:t> algorithm was used for the</a:t>
            </a:r>
            <a:r>
              <a:rPr lang="en-US" sz="2400" dirty="0">
                <a:latin typeface="Palatino Linotype" pitchFamily="18" charset="0"/>
              </a:rPr>
              <a:t> cluster </a:t>
            </a:r>
            <a:r>
              <a:rPr lang="en-US" sz="2400" dirty="0" smtClean="0">
                <a:latin typeface="Palatino Linotype" pitchFamily="18" charset="0"/>
              </a:rPr>
              <a:t>analysis.</a:t>
            </a:r>
          </a:p>
          <a:p>
            <a:r>
              <a:rPr lang="en-US" sz="2400" dirty="0">
                <a:latin typeface="Palatino Linotype" pitchFamily="18" charset="0"/>
              </a:rPr>
              <a:t>Clustering is the process of partitioning a group of data points into a small number of clusters</a:t>
            </a:r>
            <a:r>
              <a:rPr lang="en-US" sz="2400" dirty="0" smtClean="0">
                <a:latin typeface="Palatino Linotype" pitchFamily="18" charset="0"/>
              </a:rPr>
              <a:t> </a:t>
            </a:r>
          </a:p>
          <a:p>
            <a:endParaRPr lang="en-US" sz="2400" dirty="0"/>
          </a:p>
        </p:txBody>
      </p:sp>
      <p:pic>
        <p:nvPicPr>
          <p:cNvPr id="4" name="Picture 3" descr="img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3276600"/>
            <a:ext cx="5738358" cy="99830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495800"/>
          <a:ext cx="6934200" cy="1904999"/>
        </p:xfrm>
        <a:graphic>
          <a:graphicData uri="http://schemas.openxmlformats.org/drawingml/2006/table">
            <a:tbl>
              <a:tblPr/>
              <a:tblGrid>
                <a:gridCol w="6934200"/>
              </a:tblGrid>
              <a:tr h="398318">
                <a:tc>
                  <a:txBody>
                    <a:bodyPr/>
                    <a:lstStyle/>
                    <a:p>
                      <a:r>
                        <a:rPr lang="en-US" dirty="0" smtClean="0"/>
                        <a:t>1. Initialize </a:t>
                      </a:r>
                      <a:r>
                        <a:rPr lang="en-US" dirty="0"/>
                        <a:t>the center of the clusters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18">
                <a:tc>
                  <a:txBody>
                    <a:bodyPr/>
                    <a:lstStyle/>
                    <a:p>
                      <a:r>
                        <a:rPr lang="en-US"/>
                        <a:t>2. Attribute the closest cluster to each data point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045">
                <a:tc>
                  <a:txBody>
                    <a:bodyPr/>
                    <a:lstStyle/>
                    <a:p>
                      <a:r>
                        <a:rPr lang="en-US" dirty="0"/>
                        <a:t>3. Set the position of each cluster to the mean of all data points </a:t>
                      </a:r>
                      <a:r>
                        <a:rPr lang="en-US" dirty="0" smtClean="0"/>
                        <a:t>    belonging </a:t>
                      </a:r>
                      <a:r>
                        <a:rPr lang="en-US" dirty="0"/>
                        <a:t>to that cluster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18">
                <a:tc>
                  <a:txBody>
                    <a:bodyPr/>
                    <a:lstStyle/>
                    <a:p>
                      <a:r>
                        <a:rPr lang="en-US" dirty="0"/>
                        <a:t>4. Repeat steps 2-3 until convergence</a:t>
                      </a:r>
                    </a:p>
                  </a:txBody>
                  <a:tcPr marL="38100" marR="38100" marT="38100" marB="381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84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##</a:t>
            </a:r>
            <a:r>
              <a:rPr lang="en-US" sz="1400" dirty="0" err="1" smtClean="0"/>
              <a:t>Kmeans</a:t>
            </a:r>
            <a:endParaRPr lang="en-US" sz="1400" dirty="0" smtClean="0"/>
          </a:p>
          <a:p>
            <a:r>
              <a:rPr lang="en-US" sz="1400" dirty="0" err="1" smtClean="0"/>
              <a:t>mydata</a:t>
            </a:r>
            <a:r>
              <a:rPr lang="en-US" sz="1400" dirty="0" smtClean="0"/>
              <a:t>=read.csv("C:/Users/Naveen/Desktop/final.csv")</a:t>
            </a:r>
          </a:p>
          <a:p>
            <a:r>
              <a:rPr lang="en-US" sz="1400" dirty="0" smtClean="0"/>
              <a:t>##</a:t>
            </a:r>
            <a:r>
              <a:rPr lang="en-US" sz="1400" dirty="0" err="1" smtClean="0"/>
              <a:t>Accrding</a:t>
            </a:r>
            <a:r>
              <a:rPr lang="en-US" sz="1400" dirty="0" smtClean="0"/>
              <a:t> to rule of thumb k=</a:t>
            </a:r>
            <a:r>
              <a:rPr lang="en-US" sz="1400" dirty="0" err="1" smtClean="0"/>
              <a:t>sqrt</a:t>
            </a:r>
            <a:r>
              <a:rPr lang="en-US" sz="1400" dirty="0" smtClean="0"/>
              <a:t>(n/2)</a:t>
            </a:r>
          </a:p>
          <a:p>
            <a:r>
              <a:rPr lang="en-US" sz="1400" dirty="0" smtClean="0"/>
              <a:t>results=</a:t>
            </a:r>
            <a:r>
              <a:rPr lang="en-US" sz="1400" dirty="0" err="1" smtClean="0"/>
              <a:t>kmeans</a:t>
            </a:r>
            <a:r>
              <a:rPr lang="en-US" sz="1400" dirty="0" smtClean="0"/>
              <a:t>(mydata,262)</a:t>
            </a:r>
          </a:p>
          <a:p>
            <a:r>
              <a:rPr lang="en-US" sz="1400" dirty="0" err="1" smtClean="0"/>
              <a:t>results$cluster</a:t>
            </a:r>
            <a:endParaRPr lang="en-US" sz="1400" dirty="0" smtClean="0"/>
          </a:p>
          <a:p>
            <a:r>
              <a:rPr lang="en-US" sz="1400" dirty="0" err="1" smtClean="0"/>
              <a:t>results$centers</a:t>
            </a:r>
            <a:endParaRPr lang="en-US" sz="1400" dirty="0" smtClean="0"/>
          </a:p>
          <a:p>
            <a:r>
              <a:rPr lang="en-US" sz="1400" dirty="0" smtClean="0"/>
              <a:t>plot(</a:t>
            </a:r>
            <a:r>
              <a:rPr lang="en-US" sz="1400" dirty="0" err="1" smtClean="0"/>
              <a:t>mydata</a:t>
            </a:r>
            <a:r>
              <a:rPr lang="en-US" sz="1400" dirty="0" smtClean="0"/>
              <a:t>[c("LGA_NAME","TOTAL_PERSONS")],</a:t>
            </a:r>
            <a:r>
              <a:rPr lang="en-US" sz="1400" dirty="0" err="1" smtClean="0"/>
              <a:t>col</a:t>
            </a:r>
            <a:r>
              <a:rPr lang="en-US" sz="1400" dirty="0" smtClean="0"/>
              <a:t>=c("</a:t>
            </a:r>
            <a:r>
              <a:rPr lang="en-US" sz="1400" dirty="0" err="1" smtClean="0"/>
              <a:t>red","purple","darkgreen</a:t>
            </a:r>
            <a:r>
              <a:rPr lang="en-US" sz="1400" dirty="0" smtClean="0"/>
              <a:t>"),type="p")</a:t>
            </a:r>
          </a:p>
          <a:p>
            <a:endParaRPr lang="en-US" sz="1400" dirty="0"/>
          </a:p>
        </p:txBody>
      </p:sp>
      <p:pic>
        <p:nvPicPr>
          <p:cNvPr id="3" name="Picture 2" descr="kmea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09800"/>
            <a:ext cx="7467600" cy="4439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295400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tree learning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method commonly used in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mining.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aseline="300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goal is to create a model that predicts the value of a target variable based on several input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Decision trees used in data mining are of two main types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1) Classification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analysis is when the predicted outcome is the class to which the data belongs.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2) Regression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analysis is when the predicted outcome can be considered a real number 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762000"/>
            <a:ext cx="64008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50" spc="1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Decision Trees</a:t>
            </a:r>
            <a:endParaRPr lang="en-US" sz="385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192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#libraries to be used to fit decision trees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library(ISLR)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library(tree)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#read dataset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=read.csv("C:/Users/Naveen/Desktop/final.csv")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#checking the condition for the dependent variable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ifelse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mydata$DAY_OF_WEEK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&gt;=4,"MORE","LESS")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#attaching the variable with the dataset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mydata,high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#remove the dependent column from the dataset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[-3]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set.seed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38200"/>
            <a:ext cx="868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#setting seed value for the testing and training purpose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set.seed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#training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train=sample(1:nrow(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nrow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)/265)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test=-train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training_data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[train,]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#testing data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testing_data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[test,]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tree_model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=tree(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high~.,training_data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tree_model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#plot the model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tree_model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tree_model,pretty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test_pred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=predict(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tree_model,testing_data,type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="class")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testing_high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=high[test]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#find the mean deviation value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test_pred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testing_high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1125</Words>
  <Application>Microsoft Office PowerPoint</Application>
  <PresentationFormat>On-screen Show (4:3)</PresentationFormat>
  <Paragraphs>198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EFFICIENT DATA ANALYTICS TO PREVENT THE RATE OF ACCIDENTS  </vt:lpstr>
      <vt:lpstr>AGENDA</vt:lpstr>
      <vt:lpstr>DATASET</vt:lpstr>
      <vt:lpstr>ALGORITHM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PROBLEM  #1</vt:lpstr>
      <vt:lpstr>PROBLEM  #2</vt:lpstr>
      <vt:lpstr>PROBLEM  #3</vt:lpstr>
      <vt:lpstr>PROBLEM  #4</vt:lpstr>
      <vt:lpstr>PROBLEM  #5</vt:lpstr>
      <vt:lpstr>Slide 22</vt:lpstr>
      <vt:lpstr>Slide 23</vt:lpstr>
      <vt:lpstr>Slide 24</vt:lpstr>
      <vt:lpstr>Slide 25</vt:lpstr>
      <vt:lpstr>Slide 26</vt:lpstr>
      <vt:lpstr>CONCLUSION</vt:lpstr>
      <vt:lpstr>FUTURE WORK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Traffic Data  USING Decision Trees and k-means clustering</dc:title>
  <dc:creator>sony</dc:creator>
  <cp:lastModifiedBy>Naveen</cp:lastModifiedBy>
  <cp:revision>14</cp:revision>
  <dcterms:created xsi:type="dcterms:W3CDTF">2015-12-10T08:21:30Z</dcterms:created>
  <dcterms:modified xsi:type="dcterms:W3CDTF">2015-12-10T16:35:02Z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2015-12-10T00:00:00Z</vt:filetime>
  </property>
</Properties>
</file>