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6" r:id="rId6"/>
    <p:sldId id="267" r:id="rId7"/>
    <p:sldId id="268" r:id="rId8"/>
    <p:sldId id="269" r:id="rId9"/>
    <p:sldId id="270" r:id="rId10"/>
    <p:sldId id="271" r:id="rId11"/>
    <p:sldId id="272" r:id="rId12"/>
    <p:sldId id="260" r:id="rId13"/>
    <p:sldId id="261" r:id="rId14"/>
    <p:sldId id="262" r:id="rId15"/>
    <p:sldId id="264" r:id="rId16"/>
    <p:sldId id="273" r:id="rId17"/>
    <p:sldId id="265" r:id="rId18"/>
    <p:sldId id="274" r:id="rId1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50" autoAdjust="0"/>
  </p:normalViewPr>
  <p:slideViewPr>
    <p:cSldViewPr>
      <p:cViewPr varScale="1">
        <p:scale>
          <a:sx n="48" d="100"/>
          <a:sy n="48" d="100"/>
        </p:scale>
        <p:origin x="-1032" y="-102"/>
      </p:cViewPr>
      <p:guideLst>
        <p:guide orient="horz" pos="2160"/>
        <p:guide pos="3120"/>
      </p:guideLst>
    </p:cSldViewPr>
  </p:slideViewPr>
  <p:outlineViewPr>
    <p:cViewPr>
      <p:scale>
        <a:sx n="33" d="100"/>
        <a:sy n="33" d="100"/>
      </p:scale>
      <p:origin x="0" y="511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551940" y="359898"/>
            <a:ext cx="802386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
        <p:nvSpPr>
          <p:cNvPr id="8" name="Oval 7"/>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253607" y="1345016"/>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40"/>
            <a:ext cx="19812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38250" y="274641"/>
            <a:ext cx="60261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473131" y="-54"/>
            <a:ext cx="74295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
        <p:nvSpPr>
          <p:cNvPr id="10" name="Rectangle 9"/>
          <p:cNvSpPr/>
          <p:nvPr/>
        </p:nvSpPr>
        <p:spPr bwMode="invGray">
          <a:xfrm>
            <a:off x="2476500" y="0"/>
            <a:ext cx="8255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608736" y="2745870"/>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99566" y="0"/>
            <a:ext cx="8806434"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
        <p:nvSpPr>
          <p:cNvPr id="6" name="Rectangle 5"/>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CB97365-EBCA-4027-87D5-99FC1D4DF0BB}" type="datetimeFigureOut">
              <a:rPr lang="en-US" smtClean="0"/>
              <a:pPr/>
              <a:t>11-Dec-15</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a:t>‹#›</a:t>
            </a:fld>
            <a:endParaRPr kumimoji="0" lang="en-US"/>
          </a:p>
        </p:txBody>
      </p:sp>
      <p:sp>
        <p:nvSpPr>
          <p:cNvPr id="8" name="Rectangle 7"/>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429785" y="954341"/>
            <a:ext cx="74295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420639" y="936786"/>
            <a:ext cx="70332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3920" y="-815922"/>
            <a:ext cx="177546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82885" y="21103"/>
            <a:ext cx="1844040"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98122"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97280" y="-54"/>
            <a:ext cx="8808721"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555242" y="274638"/>
            <a:ext cx="812292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555242" y="1447800"/>
            <a:ext cx="812292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CB97365-EBCA-4027-87D5-99FC1D4DF0BB}" type="datetimeFigureOut">
              <a:rPr lang="en-US" smtClean="0"/>
              <a:pPr/>
              <a:t>11-Dec-15</a:t>
            </a:fld>
            <a:endParaRPr lang="en-US">
              <a:solidFill>
                <a:schemeClr val="tx1">
                  <a:shade val="50000"/>
                </a:schemeClr>
              </a:solidFill>
            </a:endParaRPr>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a:solidFill>
                <a:schemeClr val="tx1">
                  <a:shade val="50000"/>
                </a:schemeClr>
              </a:solidFill>
            </a:endParaRPr>
          </a:p>
        </p:txBody>
      </p:sp>
      <p:sp>
        <p:nvSpPr>
          <p:cNvPr id="22" name="Slide Number Placeholder 21"/>
          <p:cNvSpPr>
            <a:spLocks noGrp="1"/>
          </p:cNvSpPr>
          <p:nvPr>
            <p:ph type="sldNum" sz="quarter" idx="4"/>
          </p:nvPr>
        </p:nvSpPr>
        <p:spPr>
          <a:xfrm>
            <a:off x="9331452"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9E29E33-B620-47F9-BB04-8846C2A5AFCC}" type="slidenum">
              <a:rPr kumimoji="0" lang="en-US" smtClean="0"/>
              <a:pPr/>
              <a:t>‹#›</a:t>
            </a:fld>
            <a:endParaRPr kumimoji="0" lang="en-US" dirty="0">
              <a:solidFill>
                <a:schemeClr val="tx1">
                  <a:shade val="50000"/>
                </a:schemeClr>
              </a:solidFill>
            </a:endParaRPr>
          </a:p>
        </p:txBody>
      </p:sp>
      <p:sp>
        <p:nvSpPr>
          <p:cNvPr id="15" name="Rectangle 14"/>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048" y="609600"/>
            <a:ext cx="7597902" cy="2301240"/>
          </a:xfrm>
        </p:spPr>
        <p:txBody>
          <a:bodyPr>
            <a:normAutofit/>
          </a:bodyPr>
          <a:lstStyle/>
          <a:p>
            <a:pPr algn="r"/>
            <a:r>
              <a:rPr lang="en-US" sz="4800" dirty="0" smtClean="0"/>
              <a:t>Bluetooth based presence detection system</a:t>
            </a:r>
            <a:endParaRPr lang="en-US" sz="4800" dirty="0"/>
          </a:p>
        </p:txBody>
      </p:sp>
      <p:sp>
        <p:nvSpPr>
          <p:cNvPr id="3" name="Subtitle 2"/>
          <p:cNvSpPr>
            <a:spLocks noGrp="1"/>
          </p:cNvSpPr>
          <p:nvPr>
            <p:ph type="subTitle" idx="1"/>
          </p:nvPr>
        </p:nvSpPr>
        <p:spPr>
          <a:xfrm>
            <a:off x="1403350" y="4343400"/>
            <a:ext cx="7924800" cy="1752600"/>
          </a:xfrm>
        </p:spPr>
        <p:txBody>
          <a:bodyPr/>
          <a:lstStyle/>
          <a:p>
            <a:pPr algn="ctr"/>
            <a:r>
              <a:rPr lang="en-US" dirty="0" err="1" smtClean="0"/>
              <a:t>Prithvi</a:t>
            </a:r>
            <a:r>
              <a:rPr lang="en-US" dirty="0" smtClean="0"/>
              <a:t> </a:t>
            </a:r>
            <a:r>
              <a:rPr lang="en-US" dirty="0" err="1" smtClean="0"/>
              <a:t>Sharan</a:t>
            </a:r>
            <a:r>
              <a:rPr lang="en-US" dirty="0" smtClean="0"/>
              <a:t> S		Raja </a:t>
            </a:r>
            <a:r>
              <a:rPr lang="en-US" dirty="0" err="1" smtClean="0"/>
              <a:t>Andukondan</a:t>
            </a:r>
            <a:endParaRPr lang="en-US" dirty="0" smtClean="0"/>
          </a:p>
          <a:p>
            <a:pPr algn="ctr"/>
            <a:r>
              <a:rPr lang="en-US" dirty="0" smtClean="0"/>
              <a:t>1MS12CS078			1MS12CS083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533400"/>
            <a:ext cx="8122920" cy="5715000"/>
          </a:xfrm>
        </p:spPr>
        <p:txBody>
          <a:bodyPr>
            <a:normAutofit fontScale="85000" lnSpcReduction="10000"/>
          </a:bodyPr>
          <a:lstStyle/>
          <a:p>
            <a:pPr lvl="1" algn="just"/>
            <a:r>
              <a:rPr lang="en-US" sz="2400" dirty="0" smtClean="0"/>
              <a:t>Scalability - The current </a:t>
            </a:r>
            <a:r>
              <a:rPr lang="en-US" sz="2400" dirty="0" err="1" smtClean="0"/>
              <a:t>implementational</a:t>
            </a:r>
            <a:r>
              <a:rPr lang="en-US" sz="2400" dirty="0" smtClean="0"/>
              <a:t> model is suitable for a small area of ideally 10 people. However, using better hardware ensures high scalability.</a:t>
            </a:r>
          </a:p>
          <a:p>
            <a:pPr lvl="1" algn="just"/>
            <a:r>
              <a:rPr lang="en-US" sz="2400" dirty="0" smtClean="0"/>
              <a:t>Platform - The main delivery platform is a mobile friendly website hosted on the campus LAN. Even if multiple instances of the sensing devices are used, they can share a common platform to deliver their findings making it a feasible solution.</a:t>
            </a:r>
          </a:p>
          <a:p>
            <a:pPr lvl="1"/>
            <a:endParaRPr lang="en-US" dirty="0" smtClean="0"/>
          </a:p>
          <a:p>
            <a:pPr lvl="0"/>
            <a:r>
              <a:rPr lang="en-US" dirty="0" smtClean="0"/>
              <a:t>Database Requirement - </a:t>
            </a:r>
          </a:p>
          <a:p>
            <a:pPr algn="just">
              <a:buNone/>
            </a:pPr>
            <a:r>
              <a:rPr lang="en-US" dirty="0" smtClean="0"/>
              <a:t>	</a:t>
            </a:r>
            <a:r>
              <a:rPr lang="en-US" sz="2800" dirty="0" smtClean="0"/>
              <a:t>Database is mainly used for an analysis purpose by storing the periodic updates. From a functionality point of view, usage of the database is not a core necessity but only a luxurious add on. Minimal permissions such as creating snapshots, making external backups and recovery options are only needed for the implementation. The database design is also simplistic as it has only a single table, therefore reducing normalization needs.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609600"/>
            <a:ext cx="8122920" cy="5638800"/>
          </a:xfrm>
        </p:spPr>
        <p:txBody>
          <a:bodyPr>
            <a:normAutofit lnSpcReduction="10000"/>
          </a:bodyPr>
          <a:lstStyle/>
          <a:p>
            <a:pPr lvl="0"/>
            <a:r>
              <a:rPr lang="en-US" dirty="0" smtClean="0"/>
              <a:t>Design Constraints –</a:t>
            </a:r>
          </a:p>
          <a:p>
            <a:pPr lvl="0" algn="just">
              <a:buNone/>
            </a:pPr>
            <a:r>
              <a:rPr lang="en-US" dirty="0" smtClean="0"/>
              <a:t>	</a:t>
            </a:r>
            <a:r>
              <a:rPr lang="en-US" sz="2600" dirty="0" smtClean="0"/>
              <a:t>The hardware selected for the implementations is a Raspberry Pi 2 </a:t>
            </a:r>
            <a:r>
              <a:rPr lang="en-US" sz="2600" dirty="0" err="1" smtClean="0"/>
              <a:t>SoC</a:t>
            </a:r>
            <a:r>
              <a:rPr lang="en-US" sz="2600" dirty="0" smtClean="0"/>
              <a:t> and compatible a compatible Bluetooth module. The scripts running in the implementation are mainly written in Python whereas the scripts to display the information in the website are written in PHP.</a:t>
            </a:r>
            <a:endParaRPr lang="en-US" dirty="0" smtClean="0"/>
          </a:p>
          <a:p>
            <a:endParaRPr lang="en-US" dirty="0" smtClean="0"/>
          </a:p>
          <a:p>
            <a:pPr lvl="0"/>
            <a:r>
              <a:rPr lang="en-US" dirty="0" smtClean="0"/>
              <a:t>Other Requirements – </a:t>
            </a:r>
          </a:p>
          <a:p>
            <a:pPr lvl="0" algn="just">
              <a:buNone/>
            </a:pPr>
            <a:r>
              <a:rPr lang="en-US" dirty="0" smtClean="0"/>
              <a:t>	</a:t>
            </a:r>
            <a:r>
              <a:rPr lang="en-US" sz="2600" dirty="0" smtClean="0"/>
              <a:t>The 2 main other requirements are a unique private IP address and/or domain name to host the website of the application, and the permission to monitor the Bluetooth enables mobile device.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design architecture</a:t>
            </a:r>
            <a:endParaRPr lang="en-US" dirty="0"/>
          </a:p>
        </p:txBody>
      </p:sp>
      <p:sp>
        <p:nvSpPr>
          <p:cNvPr id="5" name="Rounded Rectangle 4"/>
          <p:cNvSpPr/>
          <p:nvPr/>
        </p:nvSpPr>
        <p:spPr>
          <a:xfrm>
            <a:off x="4249447" y="2209800"/>
            <a:ext cx="1694153" cy="8794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7885471" y="2191113"/>
            <a:ext cx="1563329" cy="1009287"/>
          </a:xfrm>
          <a:prstGeom prst="cloud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562601" y="5105400"/>
            <a:ext cx="609599" cy="4572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6019800" y="5647441"/>
            <a:ext cx="609600" cy="48597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438400" y="2667000"/>
            <a:ext cx="1600200" cy="14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25957" y="2590800"/>
            <a:ext cx="1670243" cy="1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172200" y="3581400"/>
            <a:ext cx="1600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553200" y="3733800"/>
            <a:ext cx="18288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9200" y="1639669"/>
            <a:ext cx="2418859" cy="646331"/>
          </a:xfrm>
          <a:prstGeom prst="rect">
            <a:avLst/>
          </a:prstGeom>
          <a:noFill/>
        </p:spPr>
        <p:txBody>
          <a:bodyPr wrap="square" rtlCol="0">
            <a:spAutoFit/>
          </a:bodyPr>
          <a:lstStyle/>
          <a:p>
            <a:r>
              <a:rPr lang="en-US" dirty="0" smtClean="0"/>
              <a:t>Teacher’s Bluetooth enabled mobile</a:t>
            </a:r>
            <a:endParaRPr lang="en-US" dirty="0"/>
          </a:p>
        </p:txBody>
      </p:sp>
      <p:sp>
        <p:nvSpPr>
          <p:cNvPr id="14" name="TextBox 13"/>
          <p:cNvSpPr txBox="1"/>
          <p:nvPr/>
        </p:nvSpPr>
        <p:spPr>
          <a:xfrm>
            <a:off x="4397940" y="2362200"/>
            <a:ext cx="1393260" cy="646331"/>
          </a:xfrm>
          <a:prstGeom prst="rect">
            <a:avLst/>
          </a:prstGeom>
          <a:noFill/>
        </p:spPr>
        <p:txBody>
          <a:bodyPr wrap="square" rtlCol="0">
            <a:spAutoFit/>
          </a:bodyPr>
          <a:lstStyle/>
          <a:p>
            <a:pPr algn="ctr"/>
            <a:r>
              <a:rPr lang="en-US" dirty="0" smtClean="0"/>
              <a:t>Proposed  System</a:t>
            </a:r>
            <a:endParaRPr lang="en-US" dirty="0"/>
          </a:p>
        </p:txBody>
      </p:sp>
      <p:sp>
        <p:nvSpPr>
          <p:cNvPr id="15" name="TextBox 14"/>
          <p:cNvSpPr txBox="1"/>
          <p:nvPr/>
        </p:nvSpPr>
        <p:spPr>
          <a:xfrm>
            <a:off x="5810864" y="1371600"/>
            <a:ext cx="1609118" cy="923330"/>
          </a:xfrm>
          <a:prstGeom prst="rect">
            <a:avLst/>
          </a:prstGeom>
          <a:noFill/>
        </p:spPr>
        <p:txBody>
          <a:bodyPr wrap="square" rtlCol="0">
            <a:spAutoFit/>
          </a:bodyPr>
          <a:lstStyle/>
          <a:p>
            <a:r>
              <a:rPr lang="en-US" dirty="0" smtClean="0"/>
              <a:t>                                Private Cloud  or  LAN</a:t>
            </a:r>
            <a:endParaRPr lang="en-US" dirty="0"/>
          </a:p>
        </p:txBody>
      </p:sp>
      <p:sp>
        <p:nvSpPr>
          <p:cNvPr id="16" name="TextBox 15"/>
          <p:cNvSpPr txBox="1"/>
          <p:nvPr/>
        </p:nvSpPr>
        <p:spPr>
          <a:xfrm>
            <a:off x="4800601" y="5726668"/>
            <a:ext cx="1142999" cy="369332"/>
          </a:xfrm>
          <a:prstGeom prst="rect">
            <a:avLst/>
          </a:prstGeom>
          <a:noFill/>
        </p:spPr>
        <p:txBody>
          <a:bodyPr wrap="square" rtlCol="0">
            <a:spAutoFit/>
          </a:bodyPr>
          <a:lstStyle/>
          <a:p>
            <a:r>
              <a:rPr lang="en-US" dirty="0" smtClean="0"/>
              <a:t>End users</a:t>
            </a:r>
            <a:endParaRPr lang="en-US" dirty="0"/>
          </a:p>
        </p:txBody>
      </p:sp>
      <p:pic>
        <p:nvPicPr>
          <p:cNvPr id="1027" name="Picture 3" descr="C:\Users\ACK\AppData\Local\Microsoft\Windows\Temporary Internet Files\Content.IE5\R9VY9YS2\1024px-Roadsign_-_Cellphone.svg[1].png"/>
          <p:cNvPicPr>
            <a:picLocks noChangeAspect="1" noChangeArrowheads="1"/>
          </p:cNvPicPr>
          <p:nvPr/>
        </p:nvPicPr>
        <p:blipFill>
          <a:blip r:embed="rId2" cstate="print"/>
          <a:srcRect/>
          <a:stretch>
            <a:fillRect/>
          </a:stretch>
        </p:blipFill>
        <p:spPr bwMode="auto">
          <a:xfrm>
            <a:off x="1752600" y="2362200"/>
            <a:ext cx="609600" cy="609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990600"/>
            <a:ext cx="8122920" cy="4800600"/>
          </a:xfrm>
        </p:spPr>
        <p:txBody>
          <a:bodyPr/>
          <a:lstStyle/>
          <a:p>
            <a:r>
              <a:rPr lang="en-US" dirty="0" smtClean="0"/>
              <a:t>Sequence diagram</a:t>
            </a:r>
          </a:p>
          <a:p>
            <a:endParaRPr lang="en-US" dirty="0"/>
          </a:p>
        </p:txBody>
      </p:sp>
      <p:pic>
        <p:nvPicPr>
          <p:cNvPr id="5" name="Picture 4" descr="SeqDiag.jpg"/>
          <p:cNvPicPr>
            <a:picLocks noChangeAspect="1"/>
          </p:cNvPicPr>
          <p:nvPr/>
        </p:nvPicPr>
        <p:blipFill>
          <a:blip r:embed="rId2" cstate="print"/>
          <a:stretch>
            <a:fillRect/>
          </a:stretch>
        </p:blipFill>
        <p:spPr>
          <a:xfrm>
            <a:off x="1295400" y="2057400"/>
            <a:ext cx="8305800" cy="37052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The Bluetooth dongle was interfaced with the Raspberry Pi </a:t>
            </a:r>
            <a:r>
              <a:rPr lang="en-US" dirty="0" err="1" smtClean="0"/>
              <a:t>SoC.</a:t>
            </a:r>
            <a:endParaRPr lang="en-US" dirty="0" smtClean="0"/>
          </a:p>
          <a:p>
            <a:r>
              <a:rPr lang="en-US" dirty="0" smtClean="0"/>
              <a:t>The python code to perform the scanning and computation of scan results is run on the Raspberry Pi.</a:t>
            </a:r>
          </a:p>
          <a:p>
            <a:r>
              <a:rPr lang="en-US" dirty="0" smtClean="0"/>
              <a:t>With additional python, </a:t>
            </a:r>
            <a:r>
              <a:rPr lang="en-US" dirty="0" err="1" smtClean="0"/>
              <a:t>php</a:t>
            </a:r>
            <a:r>
              <a:rPr lang="en-US" dirty="0" smtClean="0"/>
              <a:t> and </a:t>
            </a:r>
            <a:r>
              <a:rPr lang="en-US" dirty="0" err="1" smtClean="0"/>
              <a:t>json</a:t>
            </a:r>
            <a:r>
              <a:rPr lang="en-US" dirty="0" smtClean="0"/>
              <a:t> structures the addresses detected are mapped to the people and are written onto a webpage running on a server.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a part of this project we were able to implement an run successfully a basic working of the presence detection system.</a:t>
            </a:r>
          </a:p>
          <a:p>
            <a:pPr algn="just"/>
            <a:r>
              <a:rPr lang="en-US" dirty="0" smtClean="0"/>
              <a:t>Future improvisations include providing access credentials to end users.</a:t>
            </a:r>
          </a:p>
          <a:p>
            <a:pPr algn="just"/>
            <a:r>
              <a:rPr lang="en-US" dirty="0" smtClean="0"/>
              <a:t>Applications of this system are very vast. Here we try to list a few in the college environment:</a:t>
            </a:r>
          </a:p>
          <a:p>
            <a:pPr lvl="1" algn="just"/>
            <a:r>
              <a:rPr lang="en-US" dirty="0" smtClean="0"/>
              <a:t>Usage of this system in a staff room can help detecting the presence of a teacher. This can help people who are in search of the teacher know whether he/she is available in their cubicle.</a:t>
            </a:r>
          </a:p>
          <a:p>
            <a:pPr lvl="1"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838200"/>
            <a:ext cx="8122920" cy="5791200"/>
          </a:xfrm>
        </p:spPr>
        <p:txBody>
          <a:bodyPr/>
          <a:lstStyle/>
          <a:p>
            <a:pPr lvl="1" algn="just"/>
            <a:r>
              <a:rPr lang="en-US" dirty="0" smtClean="0"/>
              <a:t>Usage of this system in every classroom will help the management keep tabs on the teacher in class., for parameters like time of entry, duration in class, etc which can be used for statistical as well as monitoring purposes.</a:t>
            </a:r>
          </a:p>
          <a:p>
            <a:pPr lvl="1" algn="just"/>
            <a:r>
              <a:rPr lang="en-US" dirty="0" smtClean="0"/>
              <a:t>The detection can also be used to perform or trigger actions based on the arrival or departure of devices in a space like ringing a doorbell, switching on a light, make coffee, etc.</a:t>
            </a:r>
          </a:p>
          <a:p>
            <a:pPr lvl="1" algn="just"/>
            <a:r>
              <a:rPr lang="en-US" dirty="0" smtClean="0"/>
              <a:t>It can be used as an added security feature for objects by merely attaching a Bluetooth module to it.</a:t>
            </a:r>
          </a:p>
          <a:p>
            <a:pPr lvl="1"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242" y="381000"/>
            <a:ext cx="8122920" cy="1143000"/>
          </a:xfrm>
        </p:spPr>
        <p:txBody>
          <a:bodyPr/>
          <a:lstStyle/>
          <a:p>
            <a:r>
              <a:rPr lang="en-US" dirty="0" smtClean="0"/>
              <a:t>Bibliography</a:t>
            </a:r>
            <a:endParaRPr lang="en-US" dirty="0"/>
          </a:p>
        </p:txBody>
      </p:sp>
      <p:sp>
        <p:nvSpPr>
          <p:cNvPr id="3" name="Content Placeholder 2"/>
          <p:cNvSpPr>
            <a:spLocks noGrp="1"/>
          </p:cNvSpPr>
          <p:nvPr>
            <p:ph idx="1"/>
          </p:nvPr>
        </p:nvSpPr>
        <p:spPr>
          <a:xfrm>
            <a:off x="1555242" y="1828800"/>
            <a:ext cx="8122920" cy="4800600"/>
          </a:xfrm>
        </p:spPr>
        <p:txBody>
          <a:bodyPr>
            <a:normAutofit fontScale="77500" lnSpcReduction="20000"/>
          </a:bodyPr>
          <a:lstStyle/>
          <a:p>
            <a:r>
              <a:rPr lang="en-US" dirty="0" smtClean="0"/>
              <a:t>[1</a:t>
            </a:r>
            <a:r>
              <a:rPr lang="en-US" dirty="0" smtClean="0"/>
              <a:t>] </a:t>
            </a:r>
            <a:r>
              <a:rPr lang="en-US" dirty="0" err="1" smtClean="0"/>
              <a:t>Jayavardhana</a:t>
            </a:r>
            <a:r>
              <a:rPr lang="en-US" dirty="0" smtClean="0"/>
              <a:t> </a:t>
            </a:r>
            <a:r>
              <a:rPr lang="en-US" dirty="0" err="1" smtClean="0"/>
              <a:t>Gubbi</a:t>
            </a:r>
            <a:r>
              <a:rPr lang="en-US" dirty="0" smtClean="0"/>
              <a:t> , </a:t>
            </a:r>
            <a:r>
              <a:rPr lang="en-US" dirty="0" err="1" smtClean="0"/>
              <a:t>Rajkumar</a:t>
            </a:r>
            <a:r>
              <a:rPr lang="en-US" dirty="0" smtClean="0"/>
              <a:t> </a:t>
            </a:r>
            <a:r>
              <a:rPr lang="en-US" dirty="0" err="1" smtClean="0"/>
              <a:t>Buyya</a:t>
            </a:r>
            <a:r>
              <a:rPr lang="en-US" dirty="0" smtClean="0"/>
              <a:t>, , </a:t>
            </a:r>
            <a:r>
              <a:rPr lang="en-US" dirty="0" err="1" smtClean="0"/>
              <a:t>Slaven</a:t>
            </a:r>
            <a:r>
              <a:rPr lang="en-US" dirty="0" smtClean="0"/>
              <a:t> </a:t>
            </a:r>
            <a:r>
              <a:rPr lang="en-US" dirty="0" err="1" smtClean="0"/>
              <a:t>Marusic</a:t>
            </a:r>
            <a:r>
              <a:rPr lang="en-US" dirty="0" smtClean="0"/>
              <a:t> ,</a:t>
            </a:r>
          </a:p>
          <a:p>
            <a:r>
              <a:rPr lang="en-US" dirty="0" err="1" smtClean="0"/>
              <a:t>Marimuthu</a:t>
            </a:r>
            <a:r>
              <a:rPr lang="en-US" dirty="0" smtClean="0"/>
              <a:t> </a:t>
            </a:r>
            <a:r>
              <a:rPr lang="en-US" dirty="0" err="1" smtClean="0"/>
              <a:t>Palaniswami</a:t>
            </a:r>
            <a:r>
              <a:rPr lang="en-US" dirty="0" smtClean="0"/>
              <a:t>, Internet of Things(</a:t>
            </a:r>
            <a:r>
              <a:rPr lang="en-US" dirty="0" err="1" smtClean="0"/>
              <a:t>IoT</a:t>
            </a:r>
            <a:r>
              <a:rPr lang="en-US" dirty="0" smtClean="0"/>
              <a:t>) : A Vision,</a:t>
            </a:r>
          </a:p>
          <a:p>
            <a:r>
              <a:rPr lang="en-US" dirty="0" smtClean="0"/>
              <a:t>Architectural Elements and Future Directions</a:t>
            </a:r>
          </a:p>
          <a:p>
            <a:r>
              <a:rPr lang="en-US" dirty="0" smtClean="0"/>
              <a:t>[2] </a:t>
            </a:r>
            <a:r>
              <a:rPr lang="en-US" dirty="0" err="1" smtClean="0"/>
              <a:t>Friedemann</a:t>
            </a:r>
            <a:r>
              <a:rPr lang="en-US" dirty="0" smtClean="0"/>
              <a:t> </a:t>
            </a:r>
            <a:r>
              <a:rPr lang="en-US" dirty="0" err="1" smtClean="0"/>
              <a:t>Mattern</a:t>
            </a:r>
            <a:r>
              <a:rPr lang="en-US" dirty="0" smtClean="0"/>
              <a:t> and Christian </a:t>
            </a:r>
            <a:r>
              <a:rPr lang="en-US" dirty="0" err="1" smtClean="0"/>
              <a:t>Floerkemeier</a:t>
            </a:r>
            <a:r>
              <a:rPr lang="en-US" dirty="0" smtClean="0"/>
              <a:t> M. </a:t>
            </a:r>
            <a:r>
              <a:rPr lang="en-US" dirty="0" err="1" smtClean="0"/>
              <a:t>Wegmuller</a:t>
            </a:r>
            <a:r>
              <a:rPr lang="en-US" dirty="0" smtClean="0"/>
              <a:t>, :</a:t>
            </a:r>
          </a:p>
          <a:p>
            <a:r>
              <a:rPr lang="en-US" dirty="0" smtClean="0"/>
              <a:t>From Internet of Computers to Internet of Things</a:t>
            </a:r>
          </a:p>
          <a:p>
            <a:r>
              <a:rPr lang="en-US" dirty="0" smtClean="0"/>
              <a:t>[3] Wireless Communication Standards for the </a:t>
            </a:r>
            <a:r>
              <a:rPr lang="en-US" dirty="0" err="1" smtClean="0"/>
              <a:t>IoT</a:t>
            </a:r>
            <a:r>
              <a:rPr lang="en-US" dirty="0" smtClean="0"/>
              <a:t> : </a:t>
            </a:r>
            <a:r>
              <a:rPr lang="en-US" dirty="0" err="1" smtClean="0"/>
              <a:t>Greengeek</a:t>
            </a:r>
            <a:r>
              <a:rPr lang="en-US" dirty="0" smtClean="0"/>
              <a:t> White</a:t>
            </a:r>
          </a:p>
          <a:p>
            <a:r>
              <a:rPr lang="en-US" dirty="0" smtClean="0"/>
              <a:t>Paper</a:t>
            </a:r>
          </a:p>
          <a:p>
            <a:r>
              <a:rPr lang="en-US" dirty="0" smtClean="0"/>
              <a:t>[4] Wireless Connectivity for the Internet of Things - TI White Paper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2080" y="685800"/>
            <a:ext cx="8122920" cy="4800600"/>
          </a:xfrm>
        </p:spPr>
        <p:txBody>
          <a:bodyPr/>
          <a:lstStyle/>
          <a:p>
            <a:pPr algn="ctr">
              <a:buNone/>
            </a:pPr>
            <a:r>
              <a:rPr lang="en-US" dirty="0" smtClean="0"/>
              <a:t>To conclude, </a:t>
            </a:r>
          </a:p>
          <a:p>
            <a:pPr algn="ctr">
              <a:buNone/>
            </a:pPr>
            <a:r>
              <a:rPr lang="en-US" dirty="0" smtClean="0"/>
              <a:t>We believe that this can be the</a:t>
            </a:r>
          </a:p>
          <a:p>
            <a:pPr algn="ctr">
              <a:buNone/>
            </a:pPr>
            <a:r>
              <a:rPr lang="en-US" dirty="0" smtClean="0"/>
              <a:t>“Smart Key” for future “Smart Homes”</a:t>
            </a:r>
          </a:p>
          <a:p>
            <a:pPr algn="ctr">
              <a:buNone/>
            </a:pPr>
            <a:endParaRPr lang="en-US" dirty="0" smtClean="0"/>
          </a:p>
          <a:p>
            <a:pPr algn="ctr">
              <a:buNone/>
            </a:pPr>
            <a:endParaRPr lang="en-US" dirty="0" smtClean="0"/>
          </a:p>
          <a:p>
            <a:pPr algn="ctr">
              <a:buNone/>
            </a:pPr>
            <a:endParaRPr lang="en-US" dirty="0" smtClean="0"/>
          </a:p>
          <a:p>
            <a:pPr algn="ctr">
              <a:buNone/>
            </a:pPr>
            <a:r>
              <a:rPr lang="en-US" sz="4800" dirty="0" smtClean="0"/>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3" name="Content Placeholder 2"/>
          <p:cNvSpPr>
            <a:spLocks noGrp="1"/>
          </p:cNvSpPr>
          <p:nvPr>
            <p:ph idx="1"/>
          </p:nvPr>
        </p:nvSpPr>
        <p:spPr>
          <a:xfrm>
            <a:off x="1073150" y="1447800"/>
            <a:ext cx="8528050" cy="5105400"/>
          </a:xfrm>
        </p:spPr>
        <p:txBody>
          <a:bodyPr>
            <a:normAutofit fontScale="92500"/>
          </a:bodyPr>
          <a:lstStyle/>
          <a:p>
            <a:pPr algn="just"/>
            <a:r>
              <a:rPr lang="en-US" dirty="0" smtClean="0"/>
              <a:t>To collect data from Bluetooth sensor and process the same.</a:t>
            </a:r>
          </a:p>
          <a:p>
            <a:pPr algn="just"/>
            <a:r>
              <a:rPr lang="en-US" dirty="0" smtClean="0"/>
              <a:t>Store this data in a database in a suitable form.</a:t>
            </a:r>
          </a:p>
          <a:p>
            <a:pPr algn="just"/>
            <a:r>
              <a:rPr lang="en-US" dirty="0" smtClean="0"/>
              <a:t>Make the data available on-demand using a cloud platform.</a:t>
            </a:r>
          </a:p>
          <a:p>
            <a:pPr algn="just"/>
            <a:r>
              <a:rPr lang="en-US" dirty="0" smtClean="0"/>
              <a:t>Make available this cloud  and data on a mobile platform and display the relevant information to the user.</a:t>
            </a:r>
          </a:p>
          <a:p>
            <a:pPr algn="just"/>
            <a:r>
              <a:rPr lang="en-US" dirty="0" smtClean="0"/>
              <a:t>Authentication and access control.</a:t>
            </a:r>
          </a:p>
          <a:p>
            <a:pPr algn="just"/>
            <a:r>
              <a:rPr lang="en-US" dirty="0" smtClean="0"/>
              <a:t>Ensuring robustness and real time data availability.</a:t>
            </a:r>
          </a:p>
          <a:p>
            <a:pPr algn="just"/>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sensor</a:t>
            </a:r>
            <a:endParaRPr lang="en-US" dirty="0"/>
          </a:p>
        </p:txBody>
      </p:sp>
      <p:sp>
        <p:nvSpPr>
          <p:cNvPr id="3" name="Content Placeholder 2"/>
          <p:cNvSpPr>
            <a:spLocks noGrp="1"/>
          </p:cNvSpPr>
          <p:nvPr>
            <p:ph idx="1"/>
          </p:nvPr>
        </p:nvSpPr>
        <p:spPr>
          <a:xfrm>
            <a:off x="1219200" y="1664110"/>
            <a:ext cx="8458962" cy="4800600"/>
          </a:xfrm>
        </p:spPr>
        <p:txBody>
          <a:bodyPr/>
          <a:lstStyle/>
          <a:p>
            <a:r>
              <a:rPr lang="en-US" dirty="0" smtClean="0"/>
              <a:t>Bluetooth Dongle</a:t>
            </a:r>
          </a:p>
          <a:p>
            <a:pPr algn="just">
              <a:buNone/>
            </a:pPr>
            <a:r>
              <a:rPr lang="en-US" dirty="0" smtClean="0"/>
              <a:t>	</a:t>
            </a:r>
            <a:r>
              <a:rPr lang="en-US" sz="2400" dirty="0" smtClean="0"/>
              <a:t> Bluetooth is a wireless technology standard for exchanging data over short distances (using short-wavelength UHF radio waves in the ISM band from 2.4 to 2.485 GHz) from fixed and mobile devices, and building personal area networks (PANs). </a:t>
            </a:r>
          </a:p>
          <a:p>
            <a:pPr algn="just">
              <a:buNone/>
            </a:pPr>
            <a:r>
              <a:rPr lang="en-US" sz="2400" dirty="0" smtClean="0"/>
              <a:t>	A Bluetooth enabled smart phone and an</a:t>
            </a:r>
          </a:p>
          <a:p>
            <a:pPr algn="just">
              <a:buNone/>
            </a:pPr>
            <a:r>
              <a:rPr lang="en-US" sz="2400" dirty="0" smtClean="0"/>
              <a:t>	independent Bluetooth module compatible </a:t>
            </a:r>
          </a:p>
          <a:p>
            <a:pPr algn="just">
              <a:buNone/>
            </a:pPr>
            <a:r>
              <a:rPr lang="en-US" sz="2400" dirty="0" smtClean="0"/>
              <a:t>	with the Raspberry Pi 2 board comprise the </a:t>
            </a:r>
          </a:p>
          <a:p>
            <a:pPr algn="just">
              <a:buNone/>
            </a:pPr>
            <a:r>
              <a:rPr lang="en-US" sz="2400" dirty="0" smtClean="0"/>
              <a:t>	main sensory components of the system.</a:t>
            </a:r>
          </a:p>
          <a:p>
            <a:pPr>
              <a:buNone/>
            </a:pPr>
            <a:endParaRPr lang="en-US" dirty="0"/>
          </a:p>
        </p:txBody>
      </p:sp>
      <p:pic>
        <p:nvPicPr>
          <p:cNvPr id="4" name="Picture 3" descr="C:\Users\Dell\Downloads\7th Sem\CG\220px-Bluetooth.svg.png"/>
          <p:cNvPicPr>
            <a:picLocks noChangeAspect="1" noChangeArrowheads="1"/>
          </p:cNvPicPr>
          <p:nvPr/>
        </p:nvPicPr>
        <p:blipFill>
          <a:blip r:embed="rId2" cstate="print"/>
          <a:srcRect/>
          <a:stretch>
            <a:fillRect/>
          </a:stretch>
        </p:blipFill>
        <p:spPr bwMode="auto">
          <a:xfrm>
            <a:off x="7620000" y="4102510"/>
            <a:ext cx="1405047" cy="214589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SRS</a:t>
            </a:r>
            <a:endParaRPr lang="en-US" dirty="0"/>
          </a:p>
        </p:txBody>
      </p:sp>
      <p:sp>
        <p:nvSpPr>
          <p:cNvPr id="3" name="Content Placeholder 2"/>
          <p:cNvSpPr>
            <a:spLocks noGrp="1"/>
          </p:cNvSpPr>
          <p:nvPr>
            <p:ph idx="1"/>
          </p:nvPr>
        </p:nvSpPr>
        <p:spPr/>
        <p:txBody>
          <a:bodyPr>
            <a:noAutofit/>
          </a:bodyPr>
          <a:lstStyle/>
          <a:p>
            <a:pPr lvl="0" algn="just"/>
            <a:r>
              <a:rPr lang="en-US" dirty="0" smtClean="0"/>
              <a:t>External Interface Requirements </a:t>
            </a:r>
            <a:endParaRPr lang="en-US" sz="2000" dirty="0" smtClean="0"/>
          </a:p>
          <a:p>
            <a:pPr lvl="1" algn="just"/>
            <a:r>
              <a:rPr lang="en-US" u="sng" dirty="0" smtClean="0"/>
              <a:t>User Interfaces</a:t>
            </a:r>
            <a:r>
              <a:rPr lang="en-US" dirty="0" smtClean="0"/>
              <a:t> - The main user interface of the current implementation is a mobile friendly website using which the presence can be detected, using the college's LAN.</a:t>
            </a:r>
            <a:endParaRPr lang="en-US" sz="2000" dirty="0" smtClean="0"/>
          </a:p>
          <a:p>
            <a:pPr lvl="1" algn="just"/>
            <a:r>
              <a:rPr lang="en-US" u="sng" dirty="0" smtClean="0"/>
              <a:t>Hardware Interfaces</a:t>
            </a:r>
            <a:r>
              <a:rPr lang="en-US" dirty="0" smtClean="0"/>
              <a:t> - The main hardware interface used in the current implementation is bridge interface between the external Bluetooth module and the System on Chip (Raspberry Pi). The interfacing is made via a USB port found on the Raspberry Pi module.</a:t>
            </a:r>
            <a:endParaRPr lang="en-US" sz="1800" dirty="0" smtClean="0"/>
          </a:p>
          <a:p>
            <a:pPr>
              <a:buNone/>
            </a:pP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609600"/>
            <a:ext cx="8122920" cy="5638800"/>
          </a:xfrm>
        </p:spPr>
        <p:txBody>
          <a:bodyPr>
            <a:normAutofit fontScale="92500" lnSpcReduction="20000"/>
          </a:bodyPr>
          <a:lstStyle/>
          <a:p>
            <a:pPr lvl="1" algn="just"/>
            <a:r>
              <a:rPr lang="en-US" u="sng" dirty="0" smtClean="0"/>
              <a:t>Software Interfaces</a:t>
            </a:r>
            <a:r>
              <a:rPr lang="en-US" dirty="0" smtClean="0"/>
              <a:t> - The main software interfaces used in the current implementation are –</a:t>
            </a:r>
          </a:p>
          <a:p>
            <a:pPr lvl="1" algn="just"/>
            <a:endParaRPr lang="en-US" dirty="0" smtClean="0"/>
          </a:p>
          <a:p>
            <a:pPr lvl="1" algn="just">
              <a:buNone/>
            </a:pPr>
            <a:r>
              <a:rPr lang="en-US" dirty="0" smtClean="0"/>
              <a:t>	A) To ensure that the </a:t>
            </a:r>
            <a:r>
              <a:rPr lang="en-US" dirty="0" err="1" smtClean="0"/>
              <a:t>SoC</a:t>
            </a:r>
            <a:r>
              <a:rPr lang="en-US" dirty="0" smtClean="0"/>
              <a:t> is able to correctly identify and process the unique Bluetooth addresses of the mobile devices, a Python script is used named "</a:t>
            </a:r>
            <a:r>
              <a:rPr lang="en-US" dirty="0" err="1" smtClean="0"/>
              <a:t>bluez</a:t>
            </a:r>
            <a:r>
              <a:rPr lang="en-US" dirty="0" smtClean="0"/>
              <a:t>" is used.</a:t>
            </a:r>
          </a:p>
          <a:p>
            <a:pPr lvl="1" algn="just">
              <a:buNone/>
            </a:pPr>
            <a:r>
              <a:rPr lang="en-US" dirty="0" smtClean="0"/>
              <a:t>	</a:t>
            </a:r>
            <a:endParaRPr lang="en-US" sz="2000" dirty="0" smtClean="0"/>
          </a:p>
          <a:p>
            <a:pPr lvl="1" algn="just">
              <a:buNone/>
            </a:pPr>
            <a:r>
              <a:rPr lang="en-US" sz="2000" dirty="0" smtClean="0"/>
              <a:t>	</a:t>
            </a:r>
            <a:r>
              <a:rPr lang="en-US" dirty="0" smtClean="0"/>
              <a:t>B) To install the necessary scripts a terminal emulator or an </a:t>
            </a:r>
            <a:r>
              <a:rPr lang="en-US" dirty="0" err="1" smtClean="0"/>
              <a:t>ssh</a:t>
            </a:r>
            <a:r>
              <a:rPr lang="en-US" dirty="0" smtClean="0"/>
              <a:t> terminal is needed on the </a:t>
            </a:r>
            <a:r>
              <a:rPr lang="en-US" dirty="0" err="1" smtClean="0"/>
              <a:t>SoC.</a:t>
            </a:r>
            <a:endParaRPr lang="en-US" sz="2000" dirty="0" smtClean="0"/>
          </a:p>
          <a:p>
            <a:pPr lvl="1" algn="just">
              <a:buNone/>
            </a:pPr>
            <a:endParaRPr lang="en-US" sz="2000" dirty="0" smtClean="0"/>
          </a:p>
          <a:p>
            <a:pPr lvl="1" algn="just">
              <a:buNone/>
            </a:pPr>
            <a:r>
              <a:rPr lang="en-US" sz="2000" dirty="0" smtClean="0"/>
              <a:t>	</a:t>
            </a:r>
            <a:r>
              <a:rPr lang="en-US" dirty="0" smtClean="0"/>
              <a:t>C) For processing and parsing the received information on the local cloud platform, suitable PHP scripts are used.  These are also used to store the results in a database for future analysis and convenient access purposes.</a:t>
            </a:r>
            <a:endParaRPr lang="en-US" sz="2000"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457200"/>
            <a:ext cx="8122920" cy="6019800"/>
          </a:xfrm>
        </p:spPr>
        <p:txBody>
          <a:bodyPr>
            <a:normAutofit fontScale="85000" lnSpcReduction="20000"/>
          </a:bodyPr>
          <a:lstStyle/>
          <a:p>
            <a:pPr lvl="1" algn="just"/>
            <a:r>
              <a:rPr lang="en-US" dirty="0" smtClean="0"/>
              <a:t>Communication Interfaces - The main communication interface used in the current implementation is the one occurring between the Bluetooth enabled device and the </a:t>
            </a:r>
            <a:r>
              <a:rPr lang="en-US" dirty="0" err="1" smtClean="0"/>
              <a:t>SoC</a:t>
            </a:r>
            <a:r>
              <a:rPr lang="en-US" dirty="0" smtClean="0"/>
              <a:t>, which are handled by suitable Python Scripts.  Another minor communication interface occurs between the </a:t>
            </a:r>
            <a:r>
              <a:rPr lang="en-US" dirty="0" err="1" smtClean="0"/>
              <a:t>SoC</a:t>
            </a:r>
            <a:r>
              <a:rPr lang="en-US" dirty="0" smtClean="0"/>
              <a:t> and the hosting platform, which is taken care of by suitable PHP scripts. </a:t>
            </a:r>
          </a:p>
          <a:p>
            <a:pPr lvl="1" algn="just"/>
            <a:endParaRPr lang="en-US" sz="2000" dirty="0" smtClean="0"/>
          </a:p>
          <a:p>
            <a:pPr lvl="0" algn="just"/>
            <a:r>
              <a:rPr lang="en-US" dirty="0" smtClean="0"/>
              <a:t>Functional Requirements</a:t>
            </a:r>
            <a:endParaRPr lang="en-US" sz="2000" dirty="0" smtClean="0"/>
          </a:p>
          <a:p>
            <a:pPr lvl="1" algn="just"/>
            <a:r>
              <a:rPr lang="en-US" dirty="0" smtClean="0"/>
              <a:t>2.1 To provide on-the-go real time lookup for presence of the required entity.</a:t>
            </a:r>
            <a:endParaRPr lang="en-US" sz="1600" dirty="0" smtClean="0"/>
          </a:p>
          <a:p>
            <a:pPr lvl="1" algn="just"/>
            <a:r>
              <a:rPr lang="en-US" dirty="0" smtClean="0"/>
              <a:t>2.2 To make the findings available on a mobile friendly web based platform.</a:t>
            </a:r>
            <a:endParaRPr lang="en-US" sz="2000" dirty="0" smtClean="0"/>
          </a:p>
          <a:p>
            <a:pPr lvl="1" algn="just"/>
            <a:r>
              <a:rPr lang="en-US" dirty="0" smtClean="0"/>
              <a:t>2.3 To provide secure access to the results by ensuring that only concerned end users are given access to the findings.</a:t>
            </a:r>
            <a:endParaRPr lang="en-US" sz="2000" dirty="0" smtClean="0"/>
          </a:p>
          <a:p>
            <a:pPr lvl="1" algn="just"/>
            <a:r>
              <a:rPr lang="en-US" dirty="0" smtClean="0"/>
              <a:t>2.4 To ensure that the findings are periodically relayed to a database where it is stored for future analysis.</a:t>
            </a:r>
            <a:endParaRPr lang="en-US" sz="2000" dirty="0" smtClean="0"/>
          </a:p>
          <a:p>
            <a:pPr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242" y="457200"/>
            <a:ext cx="8122920" cy="6019800"/>
          </a:xfrm>
        </p:spPr>
        <p:txBody>
          <a:bodyPr>
            <a:normAutofit fontScale="85000" lnSpcReduction="10000"/>
          </a:bodyPr>
          <a:lstStyle/>
          <a:p>
            <a:pPr lvl="0"/>
            <a:r>
              <a:rPr lang="en-US" dirty="0" smtClean="0"/>
              <a:t>Software System Attributes</a:t>
            </a:r>
            <a:endParaRPr lang="en-US" sz="2000" dirty="0" smtClean="0"/>
          </a:p>
          <a:p>
            <a:pPr lvl="1" algn="just"/>
            <a:r>
              <a:rPr lang="en-US" dirty="0" smtClean="0"/>
              <a:t> Reliability - Since the calculations are performed directly on the raw data, with minimal processing and filtering, the accuracy and reliability of the information is of a high degree.</a:t>
            </a:r>
            <a:endParaRPr lang="en-US" sz="1800" dirty="0" smtClean="0"/>
          </a:p>
          <a:p>
            <a:pPr lvl="1" algn="just"/>
            <a:endParaRPr lang="en-US" sz="2000" dirty="0" smtClean="0"/>
          </a:p>
          <a:p>
            <a:pPr lvl="1" algn="just"/>
            <a:r>
              <a:rPr lang="en-US" dirty="0" smtClean="0"/>
              <a:t>Availability - The findings are hosted on the campus's LAN thereby guaranteeing on-the-fly availability, provided the campus's LAN architecture is fully functional.</a:t>
            </a:r>
            <a:endParaRPr lang="en-US" sz="2000" dirty="0" smtClean="0"/>
          </a:p>
          <a:p>
            <a:pPr lvl="1" algn="just"/>
            <a:r>
              <a:rPr lang="en-US" dirty="0" smtClean="0"/>
              <a:t> Security - Since the website to display the findings is hosted on the campus LAN, it is virtually inaccessible to the external world, via the Internet, assuming it doesn't have a public IP address assigned to it.  Also, further restrictions to intra campus usage can be made by registering MAC addresses allowed to view the webpage within the campus, but this as of now is a future enhancement.</a:t>
            </a:r>
            <a:endParaRPr lang="en-US" sz="1800" dirty="0" smtClean="0"/>
          </a:p>
          <a:p>
            <a:pPr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8839962" cy="6019800"/>
          </a:xfrm>
        </p:spPr>
        <p:txBody>
          <a:bodyPr>
            <a:noAutofit/>
          </a:bodyPr>
          <a:lstStyle/>
          <a:p>
            <a:pPr lvl="1" algn="just"/>
            <a:r>
              <a:rPr lang="en-US" sz="2400" dirty="0" smtClean="0"/>
              <a:t>Portability - Portability is not a key feature in the current implementation due to more or less static working conditions. However, the overall implementation is easily portable to multiple locations and scenarios, thereby also giving a scalable solution.</a:t>
            </a:r>
          </a:p>
          <a:p>
            <a:pPr lvl="1" algn="just"/>
            <a:endParaRPr lang="en-US" sz="2400" dirty="0" smtClean="0"/>
          </a:p>
          <a:p>
            <a:pPr lvl="1" algn="just"/>
            <a:r>
              <a:rPr lang="en-US" sz="2400" dirty="0" smtClean="0"/>
              <a:t>Maintainability - Low maintenance is needed for the setup. The main areas where maintenance costs may be incurred are to maintain the </a:t>
            </a:r>
            <a:r>
              <a:rPr lang="en-US" sz="2400" dirty="0" err="1" smtClean="0"/>
              <a:t>SoC</a:t>
            </a:r>
            <a:r>
              <a:rPr lang="en-US" sz="2400" dirty="0" smtClean="0"/>
              <a:t> and the external Bluetooth module. Maintenance of the website is not of great concern due to its simplistic design.</a:t>
            </a:r>
          </a:p>
          <a:p>
            <a:pPr lvl="1" algn="just"/>
            <a:endParaRPr lang="en-US" sz="2400" dirty="0" smtClean="0"/>
          </a:p>
          <a:p>
            <a:pPr lvl="1" algn="just"/>
            <a:r>
              <a:rPr lang="en-US" sz="2400" dirty="0" smtClean="0"/>
              <a:t>Performance - One of the key parameters of this implementation is a good performance. Using the best in class </a:t>
            </a:r>
            <a:r>
              <a:rPr lang="en-US" sz="2400" dirty="0" err="1" smtClean="0"/>
              <a:t>SoC</a:t>
            </a:r>
            <a:r>
              <a:rPr lang="en-US" sz="2400" dirty="0" smtClean="0"/>
              <a:t> and other modules and good programming techniques virtually guarantees good performance at reasonable workloads.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8839962" cy="6019800"/>
          </a:xfrm>
        </p:spPr>
        <p:txBody>
          <a:bodyPr>
            <a:noAutofit/>
          </a:bodyPr>
          <a:lstStyle/>
          <a:p>
            <a:pPr lvl="0" algn="just"/>
            <a:r>
              <a:rPr lang="en-US" sz="2800" dirty="0" smtClean="0"/>
              <a:t>Performance Requirements - </a:t>
            </a:r>
            <a:endParaRPr lang="en-US" sz="1800" dirty="0" smtClean="0"/>
          </a:p>
          <a:p>
            <a:pPr algn="just">
              <a:buNone/>
            </a:pPr>
            <a:r>
              <a:rPr lang="en-US" sz="2800" dirty="0" smtClean="0"/>
              <a:t>	The performance requirements for the implementation are defined using the following key parameters - </a:t>
            </a:r>
            <a:endParaRPr lang="en-US" sz="1800" dirty="0" smtClean="0"/>
          </a:p>
          <a:p>
            <a:pPr lvl="1" algn="just"/>
            <a:r>
              <a:rPr lang="en-US" sz="2400" dirty="0" smtClean="0"/>
              <a:t>Response Time - The Bluetooth enabled mobile devices are monitored continuously and the findings are reported at periodic intervals or as soon as any change in state occurs. The response time is a good 25% extra from the time of occurrence of the event. For example, if an event occurs at time T=1, then the event will be updated on the website at T=1.25.</a:t>
            </a:r>
          </a:p>
          <a:p>
            <a:pPr lvl="1" algn="just"/>
            <a:r>
              <a:rPr lang="en-US" sz="2400" dirty="0" smtClean="0"/>
              <a:t>Workload - The performance is at its peak optimal level, 	          assuming the number of entities monitored is 10. Anything lower, makes it economically unfeasible and anything higher may potentially dampen performance. Therefore, the key workload is 10 devices/</a:t>
            </a:r>
            <a:r>
              <a:rPr lang="en-US" sz="2400" dirty="0" err="1" smtClean="0"/>
              <a:t>SoC.</a:t>
            </a:r>
            <a:endParaRPr lang="en-US" sz="2400" dirty="0" smtClean="0"/>
          </a:p>
          <a:p>
            <a:pPr lvl="1" algn="just"/>
            <a:endParaRPr lang="en-US" sz="1400" dirty="0" smtClean="0"/>
          </a:p>
          <a:p>
            <a:pPr lvl="1" algn="just"/>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371</TotalTime>
  <Words>865</Words>
  <Application>Microsoft Office PowerPoint</Application>
  <PresentationFormat>A4 Paper (210x297 mm)</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Bluetooth based presence detection system</vt:lpstr>
      <vt:lpstr>Project Goals</vt:lpstr>
      <vt:lpstr>Description of sensor</vt:lpstr>
      <vt:lpstr>Description of SRS</vt:lpstr>
      <vt:lpstr>Slide 5</vt:lpstr>
      <vt:lpstr>Slide 6</vt:lpstr>
      <vt:lpstr>Slide 7</vt:lpstr>
      <vt:lpstr>Slide 8</vt:lpstr>
      <vt:lpstr>Slide 9</vt:lpstr>
      <vt:lpstr>Slide 10</vt:lpstr>
      <vt:lpstr>Slide 11</vt:lpstr>
      <vt:lpstr>Description of design architecture</vt:lpstr>
      <vt:lpstr>Slide 13</vt:lpstr>
      <vt:lpstr>Implementation Details</vt:lpstr>
      <vt:lpstr>Conclusion and future work</vt:lpstr>
      <vt:lpstr>Slide 16</vt:lpstr>
      <vt:lpstr>Bibliography</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based presence detection system</dc:title>
  <dc:creator>ACK</dc:creator>
  <cp:lastModifiedBy>ACK</cp:lastModifiedBy>
  <cp:revision>19</cp:revision>
  <dcterms:created xsi:type="dcterms:W3CDTF">2015-12-10T19:14:26Z</dcterms:created>
  <dcterms:modified xsi:type="dcterms:W3CDTF">2015-12-11T02:56:27Z</dcterms:modified>
</cp:coreProperties>
</file>