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60" r:id="rId4"/>
    <p:sldId id="263" r:id="rId5"/>
    <p:sldId id="262" r:id="rId6"/>
    <p:sldId id="272" r:id="rId7"/>
    <p:sldId id="274" r:id="rId8"/>
    <p:sldId id="275" r:id="rId9"/>
    <p:sldId id="276" r:id="rId10"/>
    <p:sldId id="277" r:id="rId11"/>
    <p:sldId id="269" r:id="rId12"/>
    <p:sldId id="270" r:id="rId13"/>
    <p:sldId id="278" r:id="rId14"/>
    <p:sldId id="279" r:id="rId15"/>
    <p:sldId id="268" r:id="rId16"/>
    <p:sldId id="280" r:id="rId17"/>
    <p:sldId id="281"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524542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146697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4141089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4D669-A5DE-4C4C-B09F-C8760C4BCBC0}"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827185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3041084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3594943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1077497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1654736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365586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219248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389649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68524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554031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299298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384603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378684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5C7903-AA9A-44E2-BE32-2DD970FB352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2031063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D5C7903-AA9A-44E2-BE32-2DD970FB3529}" type="datetimeFigureOut">
              <a:rPr lang="en-US" smtClean="0"/>
              <a:pPr/>
              <a:t>12/10/2015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374D669-A5DE-4C4C-B09F-C8760C4BCBC0}" type="slidenum">
              <a:rPr lang="en-US" smtClean="0"/>
              <a:pPr/>
              <a:t>‹#›</a:t>
            </a:fld>
            <a:endParaRPr lang="en-US"/>
          </a:p>
        </p:txBody>
      </p:sp>
    </p:spTree>
    <p:extLst>
      <p:ext uri="{BB962C8B-B14F-4D97-AF65-F5344CB8AC3E}">
        <p14:creationId xmlns:p14="http://schemas.microsoft.com/office/powerpoint/2010/main" xmlns="" val="28253165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spilha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BASED LEARNING</a:t>
            </a:r>
            <a:endParaRPr lang="en-US" dirty="0"/>
          </a:p>
        </p:txBody>
      </p:sp>
      <p:sp>
        <p:nvSpPr>
          <p:cNvPr id="3" name="Subtitle 2"/>
          <p:cNvSpPr>
            <a:spLocks noGrp="1"/>
          </p:cNvSpPr>
          <p:nvPr>
            <p:ph type="subTitle" idx="1"/>
          </p:nvPr>
        </p:nvSpPr>
        <p:spPr/>
        <p:txBody>
          <a:bodyPr/>
          <a:lstStyle/>
          <a:p>
            <a:r>
              <a:rPr lang="en-US" dirty="0" smtClean="0"/>
              <a:t>DATA ANALYTICS</a:t>
            </a:r>
            <a:endParaRPr lang="en-US" dirty="0"/>
          </a:p>
        </p:txBody>
      </p:sp>
    </p:spTree>
    <p:extLst>
      <p:ext uri="{BB962C8B-B14F-4D97-AF65-F5344CB8AC3E}">
        <p14:creationId xmlns:p14="http://schemas.microsoft.com/office/powerpoint/2010/main" xmlns="" val="385692986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pPr algn="ctr"/>
            <a:r>
              <a:rPr lang="en-US" dirty="0" smtClean="0"/>
              <a:t/>
            </a:r>
            <a:br>
              <a:rPr lang="en-US" dirty="0" smtClean="0"/>
            </a:br>
            <a:r>
              <a:rPr lang="en-US" dirty="0" smtClean="0"/>
              <a:t>Design </a:t>
            </a:r>
            <a:r>
              <a:rPr lang="en-US" dirty="0" smtClean="0"/>
              <a:t>Constraints</a:t>
            </a:r>
            <a:endParaRPr lang="en-IN" dirty="0"/>
          </a:p>
        </p:txBody>
      </p:sp>
      <p:sp>
        <p:nvSpPr>
          <p:cNvPr id="36" name="Content Placeholder 35"/>
          <p:cNvSpPr>
            <a:spLocks noGrp="1"/>
          </p:cNvSpPr>
          <p:nvPr>
            <p:ph idx="1"/>
          </p:nvPr>
        </p:nvSpPr>
        <p:spPr>
          <a:xfrm>
            <a:off x="1071154" y="1188720"/>
            <a:ext cx="8978699" cy="5059679"/>
          </a:xfrm>
        </p:spPr>
        <p:txBody>
          <a:bodyPr/>
          <a:lstStyle/>
          <a:p>
            <a:pPr>
              <a:buNone/>
            </a:pPr>
            <a:r>
              <a:rPr lang="en-US" dirty="0" smtClean="0"/>
              <a:t> </a:t>
            </a:r>
            <a:r>
              <a:rPr lang="en-US" dirty="0" smtClean="0"/>
              <a:t>   </a:t>
            </a:r>
          </a:p>
          <a:p>
            <a:pPr>
              <a:buNone/>
            </a:pPr>
            <a:endParaRPr lang="en-US" dirty="0" smtClean="0"/>
          </a:p>
          <a:p>
            <a:pPr>
              <a:buNone/>
            </a:pPr>
            <a:r>
              <a:rPr lang="en-US" dirty="0" smtClean="0"/>
              <a:t>    The </a:t>
            </a:r>
            <a:r>
              <a:rPr lang="en-US" dirty="0" smtClean="0"/>
              <a:t>major constraint is OS. Since </a:t>
            </a:r>
            <a:r>
              <a:rPr lang="en-US" dirty="0" err="1" smtClean="0"/>
              <a:t>Hadoop</a:t>
            </a:r>
            <a:r>
              <a:rPr lang="en-US" dirty="0" smtClean="0"/>
              <a:t> only works in some OS, </a:t>
            </a:r>
            <a:r>
              <a:rPr lang="en-US" dirty="0" smtClean="0"/>
              <a:t>the software </a:t>
            </a:r>
            <a:r>
              <a:rPr lang="en-US" dirty="0" smtClean="0"/>
              <a:t>is limited to such OS. Sufficient space is needed in the </a:t>
            </a:r>
            <a:r>
              <a:rPr lang="en-US" dirty="0" err="1" smtClean="0"/>
              <a:t>Hadoop</a:t>
            </a:r>
            <a:r>
              <a:rPr lang="en-US" dirty="0" smtClean="0"/>
              <a:t> </a:t>
            </a:r>
            <a:r>
              <a:rPr lang="en-US" dirty="0" smtClean="0"/>
              <a:t>File </a:t>
            </a:r>
            <a:r>
              <a:rPr lang="en-US" dirty="0" smtClean="0"/>
              <a:t>System for the storage of training </a:t>
            </a:r>
            <a:r>
              <a:rPr lang="en-US" dirty="0" err="1" smtClean="0"/>
              <a:t>data.There</a:t>
            </a:r>
            <a:r>
              <a:rPr lang="en-US" dirty="0" smtClean="0"/>
              <a:t> no other requirements .</a:t>
            </a:r>
          </a:p>
          <a:p>
            <a:pPr>
              <a:buNone/>
            </a:pPr>
            <a:endParaRPr lang="en-US" dirty="0" smtClean="0"/>
          </a:p>
          <a:p>
            <a:pPr>
              <a:buNone/>
            </a:pPr>
            <a:endParaRPr lang="en-US" dirty="0" smtClean="0"/>
          </a:p>
          <a:p>
            <a:pPr>
              <a:buNone/>
            </a:pPr>
            <a:endParaRPr lang="en-US" dirty="0" smtClean="0"/>
          </a:p>
          <a:p>
            <a:pPr algn="ctr">
              <a:buNone/>
            </a:pPr>
            <a:endParaRPr lang="en-US" dirty="0" smtClean="0"/>
          </a:p>
          <a:p>
            <a:pPr algn="ctr">
              <a:buNone/>
            </a:pPr>
            <a:endParaRPr lang="en-US" sz="4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56754"/>
            <a:ext cx="9404723" cy="1685109"/>
          </a:xfrm>
        </p:spPr>
        <p:txBody>
          <a:bodyPr/>
          <a:lstStyle/>
          <a:p>
            <a:r>
              <a:rPr lang="en-IN" dirty="0" smtClean="0"/>
              <a:t>           </a:t>
            </a:r>
            <a:r>
              <a:rPr lang="en-IN" dirty="0" smtClean="0"/>
              <a:t>DESIGN </a:t>
            </a:r>
            <a:r>
              <a:rPr lang="en-IN" sz="4400" dirty="0" smtClean="0"/>
              <a:t>ARCHITECTURE</a:t>
            </a:r>
            <a:r>
              <a:rPr lang="en-IN" dirty="0" smtClean="0"/>
              <a:t> </a:t>
            </a:r>
            <a:br>
              <a:rPr lang="en-IN" dirty="0" smtClean="0"/>
            </a:br>
            <a:r>
              <a:rPr lang="en-IN" dirty="0" smtClean="0"/>
              <a:t>Class </a:t>
            </a:r>
            <a:r>
              <a:rPr lang="en-IN" dirty="0" smtClean="0"/>
              <a:t>Diagram</a:t>
            </a:r>
            <a:endParaRPr lang="en-IN" dirty="0"/>
          </a:p>
        </p:txBody>
      </p:sp>
      <p:pic>
        <p:nvPicPr>
          <p:cNvPr id="4" name="Content Placeholder 3" descr="class.PNG"/>
          <p:cNvPicPr>
            <a:picLocks noGrp="1" noChangeAspect="1"/>
          </p:cNvPicPr>
          <p:nvPr>
            <p:ph idx="1"/>
          </p:nvPr>
        </p:nvPicPr>
        <p:blipFill>
          <a:blip r:embed="rId2"/>
          <a:stretch>
            <a:fillRect/>
          </a:stretch>
        </p:blipFill>
        <p:spPr>
          <a:xfrm>
            <a:off x="341266" y="1750423"/>
            <a:ext cx="11297740" cy="488550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Sequence Diagram</a:t>
            </a:r>
            <a:endParaRPr lang="en-IN" dirty="0"/>
          </a:p>
        </p:txBody>
      </p:sp>
      <p:pic>
        <p:nvPicPr>
          <p:cNvPr id="4" name="Content Placeholder 3" descr="Capture.PNG"/>
          <p:cNvPicPr>
            <a:picLocks noGrp="1" noChangeAspect="1"/>
          </p:cNvPicPr>
          <p:nvPr>
            <p:ph idx="1"/>
          </p:nvPr>
        </p:nvPicPr>
        <p:blipFill>
          <a:blip r:embed="rId2"/>
          <a:stretch>
            <a:fillRect/>
          </a:stretch>
        </p:blipFill>
        <p:spPr>
          <a:xfrm>
            <a:off x="457200" y="1502229"/>
            <a:ext cx="11011989" cy="509451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 DETAILS</a:t>
            </a:r>
            <a:endParaRPr lang="en-US" dirty="0"/>
          </a:p>
        </p:txBody>
      </p:sp>
      <p:sp>
        <p:nvSpPr>
          <p:cNvPr id="3" name="Content Placeholder 2"/>
          <p:cNvSpPr>
            <a:spLocks noGrp="1"/>
          </p:cNvSpPr>
          <p:nvPr>
            <p:ph idx="1"/>
          </p:nvPr>
        </p:nvSpPr>
        <p:spPr/>
        <p:txBody>
          <a:bodyPr>
            <a:noAutofit/>
          </a:bodyPr>
          <a:lstStyle/>
          <a:p>
            <a:r>
              <a:rPr lang="en-US" sz="2400" dirty="0" smtClean="0"/>
              <a:t>Neural net package is used  to train the data set.</a:t>
            </a:r>
          </a:p>
          <a:p>
            <a:r>
              <a:rPr lang="en-US" sz="2400" dirty="0" smtClean="0"/>
              <a:t>Neural network of three input neurons,10 hidden neurons and one output neuron is established.</a:t>
            </a:r>
          </a:p>
          <a:p>
            <a:r>
              <a:rPr lang="en-US" sz="2400" dirty="0" smtClean="0"/>
              <a:t>The raw data set is normalized using the function as shown below </a:t>
            </a:r>
            <a:br>
              <a:rPr lang="en-US" sz="2400" dirty="0" smtClean="0"/>
            </a:br>
            <a:r>
              <a:rPr lang="en-US" sz="2400" dirty="0" smtClean="0"/>
              <a:t>                      (x - min(x))/(max(x) - min(x)) </a:t>
            </a:r>
          </a:p>
          <a:p>
            <a:r>
              <a:rPr lang="en-US" sz="2400" dirty="0" smtClean="0"/>
              <a:t>The data set is partitioned using CARET (classification and regression training) package.</a:t>
            </a:r>
          </a:p>
          <a:p>
            <a:endParaRPr lang="en-US"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 DETAILS</a:t>
            </a:r>
            <a:endParaRPr lang="en-US" dirty="0"/>
          </a:p>
        </p:txBody>
      </p:sp>
      <p:sp>
        <p:nvSpPr>
          <p:cNvPr id="3" name="Content Placeholder 2"/>
          <p:cNvSpPr>
            <a:spLocks noGrp="1"/>
          </p:cNvSpPr>
          <p:nvPr>
            <p:ph idx="1"/>
          </p:nvPr>
        </p:nvSpPr>
        <p:spPr/>
        <p:txBody>
          <a:bodyPr/>
          <a:lstStyle/>
          <a:p>
            <a:r>
              <a:rPr lang="en-US" sz="2400" dirty="0" smtClean="0"/>
              <a:t>75% of the data set is partitioned into training data.</a:t>
            </a:r>
          </a:p>
          <a:p>
            <a:r>
              <a:rPr lang="en-US" sz="2400" dirty="0" smtClean="0"/>
              <a:t>25% of the data set is considered to be tested data.</a:t>
            </a:r>
          </a:p>
          <a:p>
            <a:r>
              <a:rPr lang="en-US" sz="2400" dirty="0" smtClean="0"/>
              <a:t>The training data is used to train neural network.</a:t>
            </a:r>
          </a:p>
          <a:p>
            <a:r>
              <a:rPr lang="en-US" sz="2400" dirty="0" smtClean="0"/>
              <a:t>Testing data is fed to the neural </a:t>
            </a:r>
            <a:r>
              <a:rPr lang="en-US" sz="2400" dirty="0" err="1" smtClean="0"/>
              <a:t>network.Many</a:t>
            </a:r>
            <a:r>
              <a:rPr lang="en-US" sz="2400" dirty="0" smtClean="0"/>
              <a:t> iterations are performed to obtain the result inline with training data outcomes.</a:t>
            </a:r>
          </a:p>
          <a:p>
            <a:r>
              <a:rPr lang="en-US" sz="2400" dirty="0" smtClean="0"/>
              <a:t>Regression analysis is performed and the graph is plotted.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a:t>
            </a:r>
            <a:endParaRPr lang="en-US" dirty="0"/>
          </a:p>
        </p:txBody>
      </p:sp>
      <p:sp>
        <p:nvSpPr>
          <p:cNvPr id="3" name="Content Placeholder 2"/>
          <p:cNvSpPr>
            <a:spLocks noGrp="1"/>
          </p:cNvSpPr>
          <p:nvPr>
            <p:ph idx="1"/>
          </p:nvPr>
        </p:nvSpPr>
        <p:spPr>
          <a:xfrm>
            <a:off x="776740" y="1595718"/>
            <a:ext cx="8946541" cy="4195481"/>
          </a:xfrm>
        </p:spPr>
        <p:txBody>
          <a:bodyPr>
            <a:normAutofit/>
          </a:bodyPr>
          <a:lstStyle/>
          <a:p>
            <a:r>
              <a:rPr lang="en-IN" sz="2400" dirty="0" err="1" smtClean="0"/>
              <a:t>Color</a:t>
            </a:r>
            <a:r>
              <a:rPr lang="en-IN" sz="2400" dirty="0" smtClean="0"/>
              <a:t> samples are classified  into </a:t>
            </a:r>
            <a:r>
              <a:rPr lang="en-IN" sz="2400" dirty="0" smtClean="0"/>
              <a:t>skin and non skin </a:t>
            </a:r>
            <a:r>
              <a:rPr lang="en-IN" sz="2400" dirty="0" err="1" smtClean="0"/>
              <a:t>colors</a:t>
            </a:r>
            <a:r>
              <a:rPr lang="en-IN" sz="2400" dirty="0" smtClean="0"/>
              <a:t> samples.</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a:xfrm>
            <a:off x="888274" y="1267098"/>
            <a:ext cx="9161579" cy="4981302"/>
          </a:xfrm>
        </p:spPr>
        <p:txBody>
          <a:bodyPr>
            <a:normAutofit/>
          </a:bodyPr>
          <a:lstStyle/>
          <a:p>
            <a:pPr>
              <a:buNone/>
            </a:pPr>
            <a:r>
              <a:rPr lang="en-IN" dirty="0" smtClean="0"/>
              <a:t>     Skin </a:t>
            </a:r>
            <a:r>
              <a:rPr lang="en-IN" dirty="0" err="1" smtClean="0"/>
              <a:t>color</a:t>
            </a:r>
            <a:r>
              <a:rPr lang="en-IN" dirty="0" smtClean="0"/>
              <a:t> detection is generally a pre-processing step in many application such as face detection and gesture tracking, and algorithms have been proposed for this task. Nevertheless, skin detection is still a challenging task as the proposed techniques could not overcome the overcome the problems of illumination and background which produces high FPRs. In order enhance the detection accuracy, ANNs have been adopted for skin detection performance. However, a fair benchmark is still required to explore their advantage and disadvantages. Computation time and complexity are very important aspects in any real-time application in which skin detection may be involved, but all reviewed papers not discussed these aspects. Moreover , the optimum </a:t>
            </a:r>
            <a:r>
              <a:rPr lang="en-IN" dirty="0" err="1" smtClean="0"/>
              <a:t>color</a:t>
            </a:r>
            <a:r>
              <a:rPr lang="en-IN" dirty="0" smtClean="0"/>
              <a:t> space for ANN-based skin detection is still unrevealed. More serious trials are expected to come up with more sophisticated ANN-based techniques which fit into real-time application requirement in terms of accuracy and speed of computation as well.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smtClean="0"/>
              <a:t>Bibliography</a:t>
            </a:r>
            <a:r>
              <a:rPr lang="en-IN" dirty="0" smtClean="0"/>
              <a:t/>
            </a:r>
            <a:br>
              <a:rPr lang="en-IN" dirty="0" smtClean="0"/>
            </a:br>
            <a:endParaRPr lang="en-IN" dirty="0"/>
          </a:p>
        </p:txBody>
      </p:sp>
      <p:sp>
        <p:nvSpPr>
          <p:cNvPr id="3" name="Content Placeholder 2"/>
          <p:cNvSpPr>
            <a:spLocks noGrp="1"/>
          </p:cNvSpPr>
          <p:nvPr>
            <p:ph idx="1"/>
          </p:nvPr>
        </p:nvSpPr>
        <p:spPr>
          <a:xfrm>
            <a:off x="966652" y="1397726"/>
            <a:ext cx="9083202" cy="4924697"/>
          </a:xfrm>
        </p:spPr>
        <p:txBody>
          <a:bodyPr>
            <a:normAutofit/>
          </a:bodyPr>
          <a:lstStyle/>
          <a:p>
            <a:pPr>
              <a:buFont typeface="Wingdings" pitchFamily="2" charset="2"/>
              <a:buChar char="Ø"/>
            </a:pPr>
            <a:r>
              <a:rPr lang="en-IN" dirty="0" smtClean="0"/>
              <a:t>HANI K. AL-MOHAIR, JUNITA MOHAMAD-SALEH AND SHAHREL AZMIN SUANDI, HUMAN SKIN COLOR DETECTION:A REVIEW ON NEURAL NETWORK PERSPECTIVE.</a:t>
            </a:r>
          </a:p>
          <a:p>
            <a:pPr>
              <a:buFont typeface="Wingdings" pitchFamily="2" charset="2"/>
              <a:buChar char="Ø"/>
            </a:pPr>
            <a:r>
              <a:rPr lang="en-IN" dirty="0" smtClean="0"/>
              <a:t>J Han, G </a:t>
            </a:r>
            <a:r>
              <a:rPr lang="en-IN" dirty="0" err="1" smtClean="0"/>
              <a:t>Awad</a:t>
            </a:r>
            <a:r>
              <a:rPr lang="en-IN" dirty="0" smtClean="0"/>
              <a:t> and A </a:t>
            </a:r>
            <a:r>
              <a:rPr lang="en-IN" dirty="0" err="1" smtClean="0"/>
              <a:t>Sut</a:t>
            </a:r>
            <a:r>
              <a:rPr lang="en-IN" dirty="0" smtClean="0"/>
              <a:t> </a:t>
            </a:r>
            <a:r>
              <a:rPr lang="en-IN" dirty="0" err="1" smtClean="0"/>
              <a:t>herland</a:t>
            </a:r>
            <a:r>
              <a:rPr lang="en-IN" dirty="0" smtClean="0"/>
              <a:t>, Automatic skin segmentation and tracking in sign language recognition.</a:t>
            </a:r>
          </a:p>
          <a:p>
            <a:pPr>
              <a:buFont typeface="Wingdings" pitchFamily="2" charset="2"/>
              <a:buChar char="Ø"/>
            </a:pPr>
            <a:r>
              <a:rPr lang="en-IN" dirty="0" smtClean="0"/>
              <a:t> </a:t>
            </a:r>
            <a:r>
              <a:rPr lang="en-IN" dirty="0" smtClean="0"/>
              <a:t>J S Lee, Y M </a:t>
            </a:r>
            <a:r>
              <a:rPr lang="en-IN" dirty="0" err="1" smtClean="0"/>
              <a:t>Kuo</a:t>
            </a:r>
            <a:r>
              <a:rPr lang="en-IN" dirty="0" smtClean="0"/>
              <a:t> and P C Chung, Detecting nakedness in </a:t>
            </a:r>
            <a:r>
              <a:rPr lang="en-IN" dirty="0" err="1" smtClean="0"/>
              <a:t>color</a:t>
            </a:r>
            <a:r>
              <a:rPr lang="en-IN" dirty="0" smtClean="0"/>
              <a:t> images, Intelligent Multimedia Analysis for security  Applications.</a:t>
            </a:r>
          </a:p>
          <a:p>
            <a:pPr>
              <a:buFont typeface="Wingdings" pitchFamily="2" charset="2"/>
              <a:buChar char="Ø"/>
            </a:pPr>
            <a:r>
              <a:rPr lang="en-IN" dirty="0" smtClean="0"/>
              <a:t>M </a:t>
            </a:r>
            <a:r>
              <a:rPr lang="en-IN" dirty="0" err="1" smtClean="0"/>
              <a:t>Rasheed</a:t>
            </a:r>
            <a:r>
              <a:rPr lang="en-IN" dirty="0" smtClean="0"/>
              <a:t>, face detection based on skin </a:t>
            </a:r>
            <a:r>
              <a:rPr lang="en-IN" dirty="0" err="1" smtClean="0"/>
              <a:t>color</a:t>
            </a:r>
            <a:r>
              <a:rPr lang="en-IN" dirty="0" smtClean="0"/>
              <a:t> point pixel processing using </a:t>
            </a:r>
            <a:r>
              <a:rPr lang="en-IN" dirty="0" err="1" smtClean="0"/>
              <a:t>OpenCV</a:t>
            </a:r>
            <a:r>
              <a:rPr lang="en-IN" dirty="0" smtClean="0"/>
              <a:t>, </a:t>
            </a:r>
            <a:r>
              <a:rPr lang="en-IN" dirty="0" smtClean="0">
                <a:hlinkClick r:id="rId2"/>
              </a:rPr>
              <a:t>http://aspilham</a:t>
            </a:r>
            <a:r>
              <a:rPr lang="en-IN" dirty="0" smtClean="0"/>
              <a:t> blogspot.com/2011/01/face-detection-based-on-skin-color.html</a:t>
            </a:r>
          </a:p>
          <a:p>
            <a:pPr>
              <a:buFont typeface="Wingdings" pitchFamily="2" charset="2"/>
              <a:buChar char="Ø"/>
            </a:pPr>
            <a:r>
              <a:rPr lang="en-IN" dirty="0" smtClean="0"/>
              <a:t>https://archive.ics.uci.edu/ml/datasets/Skin+Segmentation </a:t>
            </a:r>
            <a:br>
              <a:rPr lang="en-IN" dirty="0" smtClean="0"/>
            </a:b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THANK YOU</a:t>
            </a:r>
            <a:endParaRPr lang="en-US" dirty="0"/>
          </a:p>
        </p:txBody>
      </p:sp>
    </p:spTree>
    <p:extLst>
      <p:ext uri="{BB962C8B-B14F-4D97-AF65-F5344CB8AC3E}">
        <p14:creationId xmlns:p14="http://schemas.microsoft.com/office/powerpoint/2010/main" xmlns="" val="154871168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GOALS</a:t>
            </a:r>
            <a:endParaRPr lang="en-IN" dirty="0"/>
          </a:p>
        </p:txBody>
      </p:sp>
      <p:sp>
        <p:nvSpPr>
          <p:cNvPr id="3" name="Content Placeholder 2"/>
          <p:cNvSpPr>
            <a:spLocks noGrp="1"/>
          </p:cNvSpPr>
          <p:nvPr>
            <p:ph idx="1"/>
          </p:nvPr>
        </p:nvSpPr>
        <p:spPr/>
        <p:txBody>
          <a:bodyPr/>
          <a:lstStyle/>
          <a:p>
            <a:r>
              <a:rPr lang="en-IN" dirty="0" smtClean="0"/>
              <a:t>To classify </a:t>
            </a:r>
            <a:r>
              <a:rPr lang="en-IN" dirty="0" err="1" smtClean="0"/>
              <a:t>color</a:t>
            </a:r>
            <a:r>
              <a:rPr lang="en-IN" dirty="0" smtClean="0"/>
              <a:t> samples into skin and non skin </a:t>
            </a:r>
            <a:r>
              <a:rPr lang="en-IN" dirty="0" err="1" smtClean="0"/>
              <a:t>colors</a:t>
            </a:r>
            <a:r>
              <a:rPr lang="en-IN" dirty="0" smtClean="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Content Placeholder 2"/>
          <p:cNvSpPr>
            <a:spLocks noGrp="1"/>
          </p:cNvSpPr>
          <p:nvPr>
            <p:ph idx="1"/>
          </p:nvPr>
        </p:nvSpPr>
        <p:spPr/>
        <p:txBody>
          <a:bodyPr>
            <a:normAutofit/>
          </a:bodyPr>
          <a:lstStyle/>
          <a:p>
            <a:r>
              <a:rPr lang="en-US" sz="2400" dirty="0"/>
              <a:t>Data set contains color samples of skin and non-skin objects.</a:t>
            </a:r>
          </a:p>
          <a:p>
            <a:r>
              <a:rPr lang="en-US" sz="2400" dirty="0"/>
              <a:t>The data set is collected by randomly sampling B(blue),G(green) and R(red) values from face images of various age groups(young , middle and aged) , race groups(white , black ,Asian) and genders obtained from FERET database and PAL database</a:t>
            </a:r>
            <a:r>
              <a:rPr lang="en-US" sz="2400" dirty="0" smtClean="0"/>
              <a:t>.</a:t>
            </a:r>
          </a:p>
          <a:p>
            <a:r>
              <a:rPr lang="en-US" sz="2400" dirty="0" smtClean="0"/>
              <a:t>The data set contains a total of 2,45,057 entries. </a:t>
            </a:r>
            <a:endParaRPr lang="en-US" dirty="0" smtClean="0"/>
          </a:p>
          <a:p>
            <a:endParaRPr lang="en-US" dirty="0"/>
          </a:p>
        </p:txBody>
      </p:sp>
    </p:spTree>
    <p:extLst>
      <p:ext uri="{BB962C8B-B14F-4D97-AF65-F5344CB8AC3E}">
        <p14:creationId xmlns:p14="http://schemas.microsoft.com/office/powerpoint/2010/main" xmlns="" val="2125544620"/>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normAutofit/>
          </a:bodyPr>
          <a:lstStyle/>
          <a:p>
            <a:r>
              <a:rPr lang="en-US" sz="2400" dirty="0" smtClean="0"/>
              <a:t>First column :  color value for blue.</a:t>
            </a:r>
          </a:p>
          <a:p>
            <a:r>
              <a:rPr lang="en-US" sz="2400" dirty="0" smtClean="0"/>
              <a:t>Second column : </a:t>
            </a:r>
            <a:r>
              <a:rPr lang="en-US" sz="2400" dirty="0"/>
              <a:t>color value for </a:t>
            </a:r>
            <a:r>
              <a:rPr lang="en-US" sz="2400" dirty="0" smtClean="0"/>
              <a:t> green.</a:t>
            </a:r>
          </a:p>
          <a:p>
            <a:r>
              <a:rPr lang="en-US" sz="2400" dirty="0" smtClean="0"/>
              <a:t>Third column : </a:t>
            </a:r>
            <a:r>
              <a:rPr lang="en-US" sz="2400" dirty="0"/>
              <a:t>color value for </a:t>
            </a:r>
            <a:r>
              <a:rPr lang="en-US" sz="2400" dirty="0" smtClean="0"/>
              <a:t>red.</a:t>
            </a:r>
          </a:p>
          <a:p>
            <a:r>
              <a:rPr lang="en-US" sz="2400" dirty="0" smtClean="0"/>
              <a:t>Fourth column : Boolean value for skin or non-skin sample in training set. </a:t>
            </a:r>
            <a:endParaRPr lang="en-US" sz="2400" dirty="0"/>
          </a:p>
        </p:txBody>
      </p:sp>
    </p:spTree>
    <p:extLst>
      <p:ext uri="{BB962C8B-B14F-4D97-AF65-F5344CB8AC3E}">
        <p14:creationId xmlns:p14="http://schemas.microsoft.com/office/powerpoint/2010/main" xmlns="" val="198448766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SAMPLE</a:t>
            </a:r>
            <a:endParaRPr lang="en-US" dirty="0"/>
          </a:p>
        </p:txBody>
      </p:sp>
      <p:sp>
        <p:nvSpPr>
          <p:cNvPr id="3" name="Content Placeholder 2"/>
          <p:cNvSpPr>
            <a:spLocks noGrp="1"/>
          </p:cNvSpPr>
          <p:nvPr>
            <p:ph idx="1"/>
          </p:nvPr>
        </p:nvSpPr>
        <p:spPr/>
        <p:txBody>
          <a:bodyPr/>
          <a:lstStyle/>
          <a:p>
            <a:pPr marL="0" indent="0">
              <a:buNone/>
            </a:pPr>
            <a:r>
              <a:rPr lang="en-US" dirty="0"/>
              <a:t>74	</a:t>
            </a:r>
            <a:r>
              <a:rPr lang="en-US" dirty="0" smtClean="0"/>
              <a:t>  85</a:t>
            </a:r>
            <a:r>
              <a:rPr lang="en-US" dirty="0"/>
              <a:t>	</a:t>
            </a:r>
            <a:r>
              <a:rPr lang="en-US" dirty="0" smtClean="0"/>
              <a:t>   123</a:t>
            </a:r>
            <a:r>
              <a:rPr lang="en-US" dirty="0"/>
              <a:t>	</a:t>
            </a:r>
            <a:r>
              <a:rPr lang="en-US" dirty="0" smtClean="0"/>
              <a:t>  1</a:t>
            </a:r>
            <a:endParaRPr lang="en-US" dirty="0"/>
          </a:p>
          <a:p>
            <a:pPr marL="0" indent="0">
              <a:buNone/>
            </a:pPr>
            <a:r>
              <a:rPr lang="en-US" dirty="0"/>
              <a:t>73	</a:t>
            </a:r>
            <a:r>
              <a:rPr lang="en-US" dirty="0" smtClean="0"/>
              <a:t>  84</a:t>
            </a:r>
            <a:r>
              <a:rPr lang="en-US" dirty="0"/>
              <a:t>	</a:t>
            </a:r>
            <a:r>
              <a:rPr lang="en-US" dirty="0" smtClean="0"/>
              <a:t>   122</a:t>
            </a:r>
            <a:r>
              <a:rPr lang="en-US" dirty="0"/>
              <a:t>	</a:t>
            </a:r>
            <a:r>
              <a:rPr lang="en-US" dirty="0" smtClean="0"/>
              <a:t>  1</a:t>
            </a:r>
            <a:endParaRPr lang="en-US" dirty="0"/>
          </a:p>
          <a:p>
            <a:pPr marL="0" indent="0">
              <a:buNone/>
            </a:pPr>
            <a:r>
              <a:rPr lang="en-US" dirty="0"/>
              <a:t>72	</a:t>
            </a:r>
            <a:r>
              <a:rPr lang="en-US" dirty="0" smtClean="0"/>
              <a:t>  83</a:t>
            </a:r>
            <a:r>
              <a:rPr lang="en-US" dirty="0"/>
              <a:t>	</a:t>
            </a:r>
            <a:r>
              <a:rPr lang="en-US" dirty="0" smtClean="0"/>
              <a:t>   121      1</a:t>
            </a:r>
            <a:endParaRPr lang="en-US" dirty="0"/>
          </a:p>
          <a:p>
            <a:pPr marL="0" indent="0">
              <a:buNone/>
            </a:pPr>
            <a:r>
              <a:rPr lang="en-US" dirty="0"/>
              <a:t>70	</a:t>
            </a:r>
            <a:r>
              <a:rPr lang="en-US" dirty="0" smtClean="0"/>
              <a:t>  81    119</a:t>
            </a:r>
            <a:r>
              <a:rPr lang="en-US" dirty="0"/>
              <a:t>	</a:t>
            </a:r>
            <a:r>
              <a:rPr lang="en-US" dirty="0" smtClean="0"/>
              <a:t>  1</a:t>
            </a:r>
            <a:endParaRPr lang="en-US" dirty="0"/>
          </a:p>
          <a:p>
            <a:pPr marL="0" indent="0">
              <a:buNone/>
            </a:pPr>
            <a:r>
              <a:rPr lang="en-US" dirty="0"/>
              <a:t>199	</a:t>
            </a:r>
            <a:r>
              <a:rPr lang="en-US" dirty="0" smtClean="0"/>
              <a:t>  197  163</a:t>
            </a:r>
            <a:r>
              <a:rPr lang="en-US" dirty="0"/>
              <a:t>	</a:t>
            </a:r>
            <a:r>
              <a:rPr lang="en-US" dirty="0" smtClean="0"/>
              <a:t>  2</a:t>
            </a:r>
            <a:endParaRPr lang="en-US" dirty="0"/>
          </a:p>
          <a:p>
            <a:pPr marL="0" indent="0">
              <a:buNone/>
            </a:pPr>
            <a:r>
              <a:rPr lang="en-US" dirty="0"/>
              <a:t>199	</a:t>
            </a:r>
            <a:r>
              <a:rPr lang="en-US" dirty="0" smtClean="0"/>
              <a:t>  197  163</a:t>
            </a:r>
            <a:r>
              <a:rPr lang="en-US" dirty="0"/>
              <a:t>	</a:t>
            </a:r>
            <a:r>
              <a:rPr lang="en-US" dirty="0" smtClean="0"/>
              <a:t>  2</a:t>
            </a:r>
            <a:endParaRPr lang="en-US" dirty="0"/>
          </a:p>
        </p:txBody>
      </p:sp>
    </p:spTree>
    <p:extLst>
      <p:ext uri="{BB962C8B-B14F-4D97-AF65-F5344CB8AC3E}">
        <p14:creationId xmlns:p14="http://schemas.microsoft.com/office/powerpoint/2010/main" xmlns="" val="2739831727"/>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DESCRIPTION</a:t>
            </a:r>
            <a:r>
              <a:rPr lang="en-IN" dirty="0" smtClean="0"/>
              <a:t> ABOUT THE SRS</a:t>
            </a:r>
            <a:endParaRPr lang="en-IN" dirty="0"/>
          </a:p>
        </p:txBody>
      </p:sp>
      <p:sp>
        <p:nvSpPr>
          <p:cNvPr id="3" name="Content Placeholder 2"/>
          <p:cNvSpPr>
            <a:spLocks noGrp="1"/>
          </p:cNvSpPr>
          <p:nvPr>
            <p:ph idx="1"/>
          </p:nvPr>
        </p:nvSpPr>
        <p:spPr>
          <a:xfrm>
            <a:off x="561704" y="1162594"/>
            <a:ext cx="10162902" cy="5421086"/>
          </a:xfrm>
        </p:spPr>
        <p:txBody>
          <a:bodyPr>
            <a:normAutofit lnSpcReduction="10000"/>
          </a:bodyPr>
          <a:lstStyle/>
          <a:p>
            <a:pPr lvl="0"/>
            <a:r>
              <a:rPr lang="en-US" sz="4000" dirty="0" smtClean="0"/>
              <a:t>External</a:t>
            </a:r>
            <a:r>
              <a:rPr lang="en-US" sz="2400" dirty="0" smtClean="0"/>
              <a:t> </a:t>
            </a:r>
            <a:r>
              <a:rPr lang="en-US" sz="4000" dirty="0" smtClean="0"/>
              <a:t>Interface</a:t>
            </a:r>
            <a:r>
              <a:rPr lang="en-US" sz="2400" dirty="0" smtClean="0"/>
              <a:t> </a:t>
            </a:r>
            <a:r>
              <a:rPr lang="en-US" sz="4000" dirty="0" smtClean="0"/>
              <a:t>Requirements</a:t>
            </a:r>
            <a:r>
              <a:rPr lang="en-US" sz="2400" dirty="0" smtClean="0"/>
              <a:t>:</a:t>
            </a:r>
          </a:p>
          <a:p>
            <a:pPr lvl="0"/>
            <a:endParaRPr lang="en-US" dirty="0" smtClean="0"/>
          </a:p>
          <a:p>
            <a:pPr lvl="0">
              <a:buNone/>
            </a:pPr>
            <a:r>
              <a:rPr lang="en-US" dirty="0" smtClean="0"/>
              <a:t> </a:t>
            </a:r>
            <a:r>
              <a:rPr lang="en-US" dirty="0" smtClean="0"/>
              <a:t>    a)</a:t>
            </a:r>
            <a:r>
              <a:rPr lang="en-US" dirty="0" smtClean="0"/>
              <a:t> User Interfaces :  The software provides a simple interface where users </a:t>
            </a:r>
            <a:r>
              <a:rPr lang="en-US" dirty="0" smtClean="0"/>
              <a:t>     will </a:t>
            </a:r>
            <a:r>
              <a:rPr lang="en-US" dirty="0" smtClean="0"/>
              <a:t>be able to specify location of the color file. The predicted class will be displayed at the </a:t>
            </a:r>
            <a:r>
              <a:rPr lang="en-US" dirty="0" smtClean="0"/>
              <a:t>bottom.</a:t>
            </a:r>
          </a:p>
          <a:p>
            <a:pPr lvl="0">
              <a:buNone/>
            </a:pPr>
            <a:endParaRPr lang="en-US" dirty="0" smtClean="0"/>
          </a:p>
          <a:p>
            <a:pPr lvl="0">
              <a:buNone/>
            </a:pPr>
            <a:r>
              <a:rPr lang="en-US" dirty="0" smtClean="0"/>
              <a:t>    b)</a:t>
            </a:r>
            <a:r>
              <a:rPr lang="en-US" dirty="0" smtClean="0"/>
              <a:t> Hardware Interfaces:  Cluster of machines if the user wants to take advantage of parallel processing otherwise </a:t>
            </a:r>
            <a:r>
              <a:rPr lang="en-US" dirty="0" smtClean="0"/>
              <a:t>none.</a:t>
            </a:r>
          </a:p>
          <a:p>
            <a:pPr lvl="0">
              <a:buNone/>
            </a:pPr>
            <a:endParaRPr lang="en-US" dirty="0" smtClean="0"/>
          </a:p>
          <a:p>
            <a:pPr>
              <a:buNone/>
            </a:pPr>
            <a:r>
              <a:rPr lang="en-US" dirty="0" smtClean="0"/>
              <a:t>   c)</a:t>
            </a:r>
            <a:r>
              <a:rPr lang="en-US" dirty="0" smtClean="0"/>
              <a:t> Software Interfaces :  The software communicates with Apache </a:t>
            </a:r>
            <a:r>
              <a:rPr lang="en-US" dirty="0" err="1" smtClean="0"/>
              <a:t>Hadoop</a:t>
            </a:r>
            <a:r>
              <a:rPr lang="en-US" dirty="0" smtClean="0"/>
              <a:t>. It uses HDFS for storing files and </a:t>
            </a:r>
            <a:r>
              <a:rPr lang="en-US" dirty="0" err="1" smtClean="0"/>
              <a:t>mapreduce</a:t>
            </a:r>
            <a:r>
              <a:rPr lang="en-US" dirty="0" smtClean="0"/>
              <a:t> framework for parallel processing</a:t>
            </a:r>
            <a:r>
              <a:rPr lang="en-US" dirty="0" smtClean="0"/>
              <a:t>.</a:t>
            </a:r>
          </a:p>
          <a:p>
            <a:pPr>
              <a:buNone/>
            </a:pPr>
            <a:endParaRPr lang="en-IN" dirty="0" smtClean="0"/>
          </a:p>
          <a:p>
            <a:pPr lvl="0">
              <a:buNone/>
            </a:pPr>
            <a:r>
              <a:rPr lang="en-IN" dirty="0" smtClean="0"/>
              <a:t>  d)</a:t>
            </a:r>
            <a:r>
              <a:rPr lang="en-US" dirty="0" smtClean="0"/>
              <a:t> Communication Interfaces:  The software communicates internally with the main network module and other modules</a:t>
            </a:r>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4400" dirty="0" smtClean="0">
                <a:solidFill>
                  <a:schemeClr val="tx1"/>
                </a:solidFill>
                <a:latin typeface="Times New Roman" pitchFamily="18" charset="0"/>
                <a:ea typeface="Calibri" pitchFamily="34" charset="0"/>
                <a:cs typeface="Times New Roman" pitchFamily="18" charset="0"/>
              </a:rPr>
              <a:t>Functional Requirements</a:t>
            </a:r>
            <a:r>
              <a:rPr lang="en-US" sz="4400" dirty="0" smtClean="0">
                <a:solidFill>
                  <a:schemeClr val="tx1"/>
                </a:solidFill>
                <a:latin typeface="Arial" pitchFamily="34" charset="0"/>
                <a:cs typeface="Arial" pitchFamily="34" charset="0"/>
              </a:rPr>
              <a:t/>
            </a:r>
            <a:br>
              <a:rPr lang="en-US" sz="4400" dirty="0" smtClean="0">
                <a:solidFill>
                  <a:schemeClr val="tx1"/>
                </a:solidFill>
                <a:latin typeface="Arial" pitchFamily="34" charset="0"/>
                <a:cs typeface="Arial" pitchFamily="34" charset="0"/>
              </a:rPr>
            </a:br>
            <a:endParaRPr lang="en-IN" dirty="0"/>
          </a:p>
        </p:txBody>
      </p:sp>
      <p:sp>
        <p:nvSpPr>
          <p:cNvPr id="3" name="Content Placeholder 2"/>
          <p:cNvSpPr>
            <a:spLocks noGrp="1"/>
          </p:cNvSpPr>
          <p:nvPr>
            <p:ph idx="1"/>
          </p:nvPr>
        </p:nvSpPr>
        <p:spPr>
          <a:xfrm>
            <a:off x="822960" y="1280160"/>
            <a:ext cx="9226893" cy="4968239"/>
          </a:xfrm>
        </p:spPr>
        <p:txBody>
          <a:bodyPr>
            <a:normAutofit/>
          </a:bodyPr>
          <a:lstStyle/>
          <a:p>
            <a:pPr marL="457200" lvl="1" indent="0" defTabSz="914400" eaLnBrk="0" fontAlgn="base" hangingPunct="0">
              <a:spcBef>
                <a:spcPct val="0"/>
              </a:spcBef>
              <a:spcAft>
                <a:spcPct val="0"/>
              </a:spcAft>
              <a:buClrTx/>
              <a:buSzTx/>
              <a:buFontTx/>
              <a:buAutoNum type="arabicPeriod"/>
            </a:pPr>
            <a:r>
              <a:rPr lang="en-US" sz="2000" dirty="0" smtClean="0">
                <a:latin typeface="Times New Roman" pitchFamily="18" charset="0"/>
                <a:ea typeface="Calibri" pitchFamily="34" charset="0"/>
                <a:cs typeface="Times New Roman" pitchFamily="18" charset="0"/>
              </a:rPr>
              <a:t>Cleaning the Data: The input data will be checked to eliminate rows with empty or bad color values.</a:t>
            </a:r>
          </a:p>
          <a:p>
            <a:pPr marL="457200" lvl="1" indent="0" defTabSz="914400" eaLnBrk="0" fontAlgn="base" hangingPunct="0">
              <a:spcBef>
                <a:spcPct val="0"/>
              </a:spcBef>
              <a:spcAft>
                <a:spcPct val="0"/>
              </a:spcAft>
              <a:buClrTx/>
              <a:buSzTx/>
              <a:buFontTx/>
              <a:buAutoNum type="arabicPeriod"/>
            </a:pPr>
            <a:endParaRPr lang="en-US" sz="2000" dirty="0" smtClean="0">
              <a:latin typeface="Arial" pitchFamily="34" charset="0"/>
              <a:cs typeface="Arial" pitchFamily="34" charset="0"/>
            </a:endParaRPr>
          </a:p>
          <a:p>
            <a:pPr marL="457200" lvl="1" indent="0" defTabSz="914400" eaLnBrk="0" fontAlgn="base" hangingPunct="0">
              <a:spcBef>
                <a:spcPct val="0"/>
              </a:spcBef>
              <a:spcAft>
                <a:spcPct val="0"/>
              </a:spcAft>
              <a:buClrTx/>
              <a:buSzTx/>
              <a:buFontTx/>
              <a:buAutoNum type="arabicPeriod"/>
            </a:pPr>
            <a:r>
              <a:rPr lang="en-US" sz="2000" dirty="0" smtClean="0">
                <a:latin typeface="Times New Roman" pitchFamily="18" charset="0"/>
                <a:ea typeface="Calibri" pitchFamily="34" charset="0"/>
                <a:cs typeface="Times New Roman" pitchFamily="18" charset="0"/>
              </a:rPr>
              <a:t>Test/Train Split: The software splits the input data randomly into training and testing data. </a:t>
            </a:r>
          </a:p>
          <a:p>
            <a:pPr marL="457200" lvl="1" indent="0" defTabSz="914400" eaLnBrk="0" fontAlgn="base" hangingPunct="0">
              <a:spcBef>
                <a:spcPct val="0"/>
              </a:spcBef>
              <a:spcAft>
                <a:spcPct val="0"/>
              </a:spcAft>
              <a:buClrTx/>
              <a:buSzTx/>
              <a:buFontTx/>
              <a:buAutoNum type="arabicPeriod"/>
            </a:pPr>
            <a:endParaRPr lang="en-US" sz="2000" dirty="0" smtClean="0">
              <a:latin typeface="Arial" pitchFamily="34" charset="0"/>
              <a:cs typeface="Arial" pitchFamily="34" charset="0"/>
            </a:endParaRPr>
          </a:p>
          <a:p>
            <a:pPr marL="457200" lvl="1" indent="0" defTabSz="914400" eaLnBrk="0" fontAlgn="base" hangingPunct="0">
              <a:spcBef>
                <a:spcPct val="0"/>
              </a:spcBef>
              <a:spcAft>
                <a:spcPct val="0"/>
              </a:spcAft>
              <a:buClrTx/>
              <a:buSzTx/>
              <a:buFontTx/>
              <a:buAutoNum type="arabicPeriod"/>
            </a:pPr>
            <a:r>
              <a:rPr lang="en-US" sz="2000" dirty="0" smtClean="0">
                <a:latin typeface="Times New Roman" pitchFamily="18" charset="0"/>
                <a:ea typeface="Calibri" pitchFamily="34" charset="0"/>
                <a:cs typeface="Times New Roman" pitchFamily="18" charset="0"/>
              </a:rPr>
              <a:t>Normalize the data: The software normalizes the training the data to have mean 0 and SD of 1</a:t>
            </a:r>
          </a:p>
          <a:p>
            <a:pPr marL="457200" lvl="1" indent="0" defTabSz="914400" eaLnBrk="0" fontAlgn="base" hangingPunct="0">
              <a:spcBef>
                <a:spcPct val="0"/>
              </a:spcBef>
              <a:spcAft>
                <a:spcPct val="0"/>
              </a:spcAft>
              <a:buClrTx/>
              <a:buSzTx/>
              <a:buFontTx/>
              <a:buAutoNum type="arabicPeriod"/>
            </a:pPr>
            <a:endParaRPr lang="en-US" sz="2000" dirty="0" smtClean="0">
              <a:latin typeface="Arial" pitchFamily="34" charset="0"/>
              <a:cs typeface="Arial" pitchFamily="34" charset="0"/>
            </a:endParaRPr>
          </a:p>
          <a:p>
            <a:pPr marL="457200" lvl="1" indent="0" defTabSz="914400" eaLnBrk="0" fontAlgn="base" hangingPunct="0">
              <a:spcBef>
                <a:spcPct val="0"/>
              </a:spcBef>
              <a:spcAft>
                <a:spcPct val="0"/>
              </a:spcAft>
              <a:buClrTx/>
              <a:buSzTx/>
              <a:buFontTx/>
              <a:buAutoNum type="arabicPeriod"/>
            </a:pPr>
            <a:r>
              <a:rPr lang="en-US" sz="2000" dirty="0" smtClean="0">
                <a:latin typeface="Times New Roman" pitchFamily="18" charset="0"/>
                <a:ea typeface="Calibri" pitchFamily="34" charset="0"/>
                <a:cs typeface="Times New Roman" pitchFamily="18" charset="0"/>
              </a:rPr>
              <a:t>Train the model: The software trains the neural network model using the training data.</a:t>
            </a:r>
          </a:p>
          <a:p>
            <a:pPr marL="457200" lvl="1" indent="0" defTabSz="914400" eaLnBrk="0" fontAlgn="base" hangingPunct="0">
              <a:spcBef>
                <a:spcPct val="0"/>
              </a:spcBef>
              <a:spcAft>
                <a:spcPct val="0"/>
              </a:spcAft>
              <a:buClrTx/>
              <a:buSzTx/>
              <a:buFontTx/>
              <a:buAutoNum type="arabicPeriod"/>
            </a:pPr>
            <a:endParaRPr lang="en-US" sz="2000" dirty="0" smtClean="0">
              <a:latin typeface="Arial" pitchFamily="34" charset="0"/>
              <a:cs typeface="Arial" pitchFamily="34" charset="0"/>
            </a:endParaRPr>
          </a:p>
          <a:p>
            <a:pPr marL="457200" lvl="1" indent="0" defTabSz="914400" eaLnBrk="0" fontAlgn="base" hangingPunct="0">
              <a:spcBef>
                <a:spcPct val="0"/>
              </a:spcBef>
              <a:spcAft>
                <a:spcPct val="0"/>
              </a:spcAft>
              <a:buClrTx/>
              <a:buSzTx/>
              <a:buFontTx/>
              <a:buAutoNum type="arabicPeriod"/>
            </a:pPr>
            <a:r>
              <a:rPr lang="en-US" sz="2000" dirty="0" smtClean="0">
                <a:latin typeface="Times New Roman" pitchFamily="18" charset="0"/>
                <a:ea typeface="Calibri" pitchFamily="34" charset="0"/>
                <a:cs typeface="Times New Roman" pitchFamily="18" charset="0"/>
              </a:rPr>
              <a:t>Apply the model: The trained model is applied to the test data and results are obtained.</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a:t>
            </a:r>
            <a:r>
              <a:rPr lang="en-US" dirty="0" smtClean="0"/>
              <a:t>System Attributes</a:t>
            </a:r>
            <a:r>
              <a:rPr lang="en-IN" dirty="0" smtClean="0"/>
              <a:t/>
            </a:r>
            <a:br>
              <a:rPr lang="en-IN" dirty="0" smtClean="0"/>
            </a:br>
            <a:endParaRPr lang="en-IN" dirty="0"/>
          </a:p>
        </p:txBody>
      </p:sp>
      <p:sp>
        <p:nvSpPr>
          <p:cNvPr id="3" name="Content Placeholder 2"/>
          <p:cNvSpPr>
            <a:spLocks noGrp="1"/>
          </p:cNvSpPr>
          <p:nvPr>
            <p:ph idx="1"/>
          </p:nvPr>
        </p:nvSpPr>
        <p:spPr>
          <a:xfrm>
            <a:off x="849086" y="1175657"/>
            <a:ext cx="9470571" cy="5212079"/>
          </a:xfrm>
        </p:spPr>
        <p:txBody>
          <a:bodyPr>
            <a:normAutofit fontScale="85000" lnSpcReduction="10000"/>
          </a:bodyPr>
          <a:lstStyle/>
          <a:p>
            <a:pPr lvl="1"/>
            <a:endParaRPr lang="en-US" dirty="0" smtClean="0"/>
          </a:p>
          <a:p>
            <a:pPr lvl="1"/>
            <a:r>
              <a:rPr lang="en-US" dirty="0" smtClean="0"/>
              <a:t>Reliability</a:t>
            </a:r>
            <a:r>
              <a:rPr lang="en-US" dirty="0" smtClean="0"/>
              <a:t>:  We have included different race’s skin samples like Asian etc for training the model. So, the system is highly accurate in predicting the result.</a:t>
            </a:r>
            <a:endParaRPr lang="en-IN" sz="1200" dirty="0" smtClean="0"/>
          </a:p>
          <a:p>
            <a:pPr>
              <a:buNone/>
            </a:pPr>
            <a:endParaRPr lang="en-IN" sz="1400" dirty="0" smtClean="0"/>
          </a:p>
          <a:p>
            <a:pPr lvl="1"/>
            <a:r>
              <a:rPr lang="en-US" dirty="0" smtClean="0"/>
              <a:t>Availability:  The software will be available at all times.</a:t>
            </a:r>
            <a:endParaRPr lang="en-IN" sz="1200" dirty="0" smtClean="0"/>
          </a:p>
          <a:p>
            <a:pPr>
              <a:buNone/>
            </a:pPr>
            <a:r>
              <a:rPr lang="en-US" dirty="0" smtClean="0"/>
              <a:t> </a:t>
            </a:r>
            <a:endParaRPr lang="en-IN" sz="1400" dirty="0" smtClean="0"/>
          </a:p>
          <a:p>
            <a:pPr lvl="1"/>
            <a:r>
              <a:rPr lang="en-US" dirty="0" smtClean="0"/>
              <a:t>Security: There are no security issues with this system as there is no confidential input and does not access files in </a:t>
            </a:r>
            <a:r>
              <a:rPr lang="en-US" dirty="0" err="1" smtClean="0"/>
              <a:t>hdfs</a:t>
            </a:r>
            <a:r>
              <a:rPr lang="en-US" dirty="0" smtClean="0"/>
              <a:t> apart from the ones it requires for training and testing. </a:t>
            </a:r>
            <a:endParaRPr lang="en-IN" sz="1200" dirty="0" smtClean="0"/>
          </a:p>
          <a:p>
            <a:endParaRPr lang="en-IN" sz="1400" dirty="0" smtClean="0"/>
          </a:p>
          <a:p>
            <a:pPr lvl="1"/>
            <a:r>
              <a:rPr lang="en-US" dirty="0" smtClean="0"/>
              <a:t> Portability: The software can be used on any operating system as there no OS specific code as long as that OS is supported by </a:t>
            </a:r>
            <a:r>
              <a:rPr lang="en-US" dirty="0" err="1" smtClean="0"/>
              <a:t>Hadoop</a:t>
            </a:r>
            <a:r>
              <a:rPr lang="en-US" dirty="0" smtClean="0"/>
              <a:t>.</a:t>
            </a:r>
            <a:endParaRPr lang="en-IN" sz="1200" dirty="0" smtClean="0"/>
          </a:p>
          <a:p>
            <a:pPr>
              <a:buNone/>
            </a:pPr>
            <a:r>
              <a:rPr lang="en-US" dirty="0" smtClean="0"/>
              <a:t> </a:t>
            </a:r>
            <a:endParaRPr lang="en-IN" sz="1400" dirty="0" smtClean="0"/>
          </a:p>
          <a:p>
            <a:pPr lvl="1"/>
            <a:r>
              <a:rPr lang="en-US" dirty="0" smtClean="0"/>
              <a:t>Maintainability:  The Code is modularized and can be modified easily.  It is written in such a way that new features can be implemented easily.</a:t>
            </a:r>
            <a:endParaRPr lang="en-IN" sz="1200" dirty="0" smtClean="0"/>
          </a:p>
          <a:p>
            <a:pPr>
              <a:buNone/>
            </a:pPr>
            <a:r>
              <a:rPr lang="en-US" dirty="0" smtClean="0"/>
              <a:t> </a:t>
            </a:r>
            <a:endParaRPr lang="en-IN" sz="1400" dirty="0" smtClean="0"/>
          </a:p>
          <a:p>
            <a:pPr lvl="1"/>
            <a:r>
              <a:rPr lang="en-US" dirty="0" smtClean="0"/>
              <a:t>Performance: Performance of the software depends on the extent of parallel processing involved and power of systems involved for parallel processing. The algorithms are optimized to provide the best performance.</a:t>
            </a:r>
            <a:endParaRPr lang="en-IN" sz="1200"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Performance Requirements </a:t>
            </a:r>
            <a:endParaRPr lang="en-IN" sz="4400" dirty="0"/>
          </a:p>
        </p:txBody>
      </p:sp>
      <p:sp>
        <p:nvSpPr>
          <p:cNvPr id="3" name="Content Placeholder 2"/>
          <p:cNvSpPr>
            <a:spLocks noGrp="1"/>
          </p:cNvSpPr>
          <p:nvPr>
            <p:ph idx="1"/>
          </p:nvPr>
        </p:nvSpPr>
        <p:spPr>
          <a:xfrm>
            <a:off x="718458" y="1240971"/>
            <a:ext cx="9331396" cy="5007428"/>
          </a:xfrm>
        </p:spPr>
        <p:txBody>
          <a:bodyPr/>
          <a:lstStyle/>
          <a:p>
            <a:pPr>
              <a:buNone/>
            </a:pPr>
            <a:r>
              <a:rPr lang="en-US" dirty="0" smtClean="0"/>
              <a:t>     The </a:t>
            </a:r>
            <a:r>
              <a:rPr lang="en-US" dirty="0" smtClean="0"/>
              <a:t>user can run the software either in a cluster to exploit parallel processing or in a single machine. Running in cluster will have performance benefits like lesser computation time etc compared to running in single machine. Machines with adequate processor speed and memory are needed for fast </a:t>
            </a:r>
            <a:r>
              <a:rPr lang="en-US" dirty="0" smtClean="0"/>
              <a:t>computations</a:t>
            </a:r>
          </a:p>
          <a:p>
            <a:endParaRPr lang="en-US" dirty="0" smtClean="0"/>
          </a:p>
          <a:p>
            <a:endParaRPr lang="en-US" dirty="0" smtClean="0"/>
          </a:p>
          <a:p>
            <a:pPr>
              <a:buNone/>
            </a:pPr>
            <a:endParaRPr lang="en-US" dirty="0" smtClean="0"/>
          </a:p>
          <a:p>
            <a:pPr lvl="0">
              <a:buNone/>
            </a:pPr>
            <a:r>
              <a:rPr lang="en-US" dirty="0" smtClean="0"/>
              <a:t>       </a:t>
            </a:r>
            <a:r>
              <a:rPr lang="en-US" dirty="0" smtClean="0"/>
              <a:t>There is no requirement for a database for the operation of this </a:t>
            </a:r>
            <a:r>
              <a:rPr lang="en-US" dirty="0" smtClean="0"/>
              <a:t>software.</a:t>
            </a:r>
            <a:endParaRPr lang="en-IN" dirty="0" smtClean="0"/>
          </a:p>
          <a:p>
            <a:pPr>
              <a:buNone/>
            </a:pPr>
            <a:endParaRPr lang="en-US" dirty="0" smtClean="0"/>
          </a:p>
        </p:txBody>
      </p:sp>
      <p:sp>
        <p:nvSpPr>
          <p:cNvPr id="4" name="Rectangle 3"/>
          <p:cNvSpPr/>
          <p:nvPr/>
        </p:nvSpPr>
        <p:spPr>
          <a:xfrm>
            <a:off x="367802" y="3374962"/>
            <a:ext cx="8162243" cy="769441"/>
          </a:xfrm>
          <a:prstGeom prst="rect">
            <a:avLst/>
          </a:prstGeom>
        </p:spPr>
        <p:txBody>
          <a:bodyPr wrap="square">
            <a:spAutoFit/>
          </a:bodyPr>
          <a:lstStyle/>
          <a:p>
            <a:pPr algn="ctr"/>
            <a:r>
              <a:rPr lang="en-US" sz="2400" dirty="0" smtClean="0"/>
              <a:t>          </a:t>
            </a:r>
            <a:r>
              <a:rPr lang="en-US" sz="4400" dirty="0" smtClean="0"/>
              <a:t>Database Requirement  </a:t>
            </a:r>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336</TotalTime>
  <Words>824</Words>
  <Application>Microsoft Office PowerPoint</Application>
  <PresentationFormat>Custom</PresentationFormat>
  <Paragraphs>91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PROJECT BASED LEARNING</vt:lpstr>
      <vt:lpstr>PROJECT GOALS</vt:lpstr>
      <vt:lpstr>DATA SET</vt:lpstr>
      <vt:lpstr>ATTRIBUTES</vt:lpstr>
      <vt:lpstr>DATA SET SAMPLE</vt:lpstr>
      <vt:lpstr>DESCRIPTION ABOUT THE SRS</vt:lpstr>
      <vt:lpstr>Functional Requirements </vt:lpstr>
      <vt:lpstr>Software System Attributes </vt:lpstr>
      <vt:lpstr>Performance Requirements </vt:lpstr>
      <vt:lpstr> Design Constraints</vt:lpstr>
      <vt:lpstr>           DESIGN ARCHITECTURE  Class Diagram</vt:lpstr>
      <vt:lpstr>            Sequence Diagram</vt:lpstr>
      <vt:lpstr>IMPLEMENTATION DETAILS</vt:lpstr>
      <vt:lpstr>IMPLEMENTATION DETAILS</vt:lpstr>
      <vt:lpstr>RESULT</vt:lpstr>
      <vt:lpstr>CONCLUSION</vt:lpstr>
      <vt:lpstr>Bibliography </vt:lpstr>
      <vt:lpstr>                     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BASED LEARNING</dc:title>
  <dc:creator>IBMNVIDIA</dc:creator>
  <cp:lastModifiedBy>KIRANKUMAR</cp:lastModifiedBy>
  <cp:revision>36</cp:revision>
  <dcterms:created xsi:type="dcterms:W3CDTF">2015-09-23T08:17:01Z</dcterms:created>
  <dcterms:modified xsi:type="dcterms:W3CDTF">2015-12-10T17:15:04Z</dcterms:modified>
</cp:coreProperties>
</file>